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rels" ContentType="application/vnd.openxmlformats-package.relationships+xml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notesMasterIdLst>
    <p:notesMasterId r:id="rId14"/>
  </p:notesMasterIdLst>
  <p:handoutMasterIdLst>
    <p:handoutMasterId r:id="rId15"/>
  </p:handoutMasterIdLst>
  <p:sldIdLst>
    <p:sldId id="283" r:id="rId2"/>
    <p:sldId id="287" r:id="rId3"/>
    <p:sldId id="307" r:id="rId4"/>
    <p:sldId id="294" r:id="rId5"/>
    <p:sldId id="300" r:id="rId6"/>
    <p:sldId id="298" r:id="rId7"/>
    <p:sldId id="299" r:id="rId8"/>
    <p:sldId id="301" r:id="rId9"/>
    <p:sldId id="302" r:id="rId10"/>
    <p:sldId id="305" r:id="rId11"/>
    <p:sldId id="303" r:id="rId12"/>
    <p:sldId id="308" r:id="rId13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589" autoAdjust="0"/>
    <p:restoredTop sz="85362"/>
  </p:normalViewPr>
  <p:slideViewPr>
    <p:cSldViewPr snapToGrid="0">
      <p:cViewPr>
        <p:scale>
          <a:sx n="70" d="100"/>
          <a:sy n="70" d="100"/>
        </p:scale>
        <p:origin x="584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handoutMaster" Target="handoutMasters/handoutMaster1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B73C53-4D57-4D35-9D52-08D28DD1DFC2}" type="datetimeFigureOut">
              <a:rPr lang="en-US" smtClean="0"/>
              <a:t>11/6/18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56573A-EF53-46DB-810D-E2D88F938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784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3DF5C4-970B-664A-B502-B6ED3B56F5B6}" type="datetimeFigureOut">
              <a:rPr lang="en-US" smtClean="0"/>
              <a:t>11/6/18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B26003-50EF-C944-A8E1-7199B9107B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061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Relationship Id="rId3" Type="http://schemas.openxmlformats.org/officeDocument/2006/relationships/hyperlink" Target="http://learning.gov.wales/resources/learningpacks/financial-education/module-8-managing-money-across-the-curriculum/?lang=en#/resources/learningpacks/financial-education/module-8-managing-money-across-the-curriculum/training-materials/?lang=en" TargetMode="Externa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0822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824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http://learning.gov.wales/resources/learningpacks/financial-education/module-8-managing-money-across-the-curriculum/?lang=en#/resources/learningpacks/financial-education/module-8-managing-money-across-the-curriculum/training-materials/?lang=en</a:t>
            </a:r>
            <a:r>
              <a:rPr lang="en-US" smtClean="0"/>
              <a:t/>
            </a:r>
            <a:br>
              <a:rPr lang="en-US" smtClean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2460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9171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buChar char="•"/>
            </a:pPr>
            <a:r>
              <a:rPr lang="en-GB" dirty="0" smtClean="0"/>
              <a:t>Bargains </a:t>
            </a:r>
            <a:endParaRPr lang="en-US" dirty="0" smtClean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har char="•"/>
            </a:pPr>
            <a:r>
              <a:rPr lang="en-GB" dirty="0" smtClean="0"/>
              <a:t>P4C link (also p. 54-55 of Pound and Lee) </a:t>
            </a:r>
            <a:r>
              <a:rPr lang="mr-IN" dirty="0" smtClean="0"/>
              <a:t>–</a:t>
            </a:r>
            <a:r>
              <a:rPr lang="en-GB" dirty="0" smtClean="0"/>
              <a:t> move to</a:t>
            </a:r>
            <a:r>
              <a:rPr lang="en-GB" baseline="0" dirty="0" smtClean="0"/>
              <a:t> LLC next slide</a:t>
            </a:r>
            <a:endParaRPr lang="en-US" dirty="0" smtClean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har char="•"/>
            </a:pPr>
            <a:r>
              <a:rPr lang="en-GB" dirty="0" smtClean="0"/>
              <a:t>Would you rather? ( e.g. Starburst)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har char="•"/>
            </a:pPr>
            <a:r>
              <a:rPr lang="en-GB" dirty="0" smtClean="0"/>
              <a:t>Money ASN Always Sometimes Never (sent</a:t>
            </a:r>
            <a:r>
              <a:rPr lang="en-GB" baseline="0" dirty="0" smtClean="0"/>
              <a:t> to translation)</a:t>
            </a:r>
            <a:endParaRPr lang="en-GB" dirty="0" smtClean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har char="•"/>
            </a:pPr>
            <a:r>
              <a:rPr lang="en-GB" dirty="0" smtClean="0"/>
              <a:t>Concept cartoons</a:t>
            </a:r>
            <a:endParaRPr lang="en-US" dirty="0" smtClean="0"/>
          </a:p>
          <a:p>
            <a:endParaRPr lang="en-US" dirty="0" smtClean="0">
              <a:cs typeface="Calibri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803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cs typeface="Calibri"/>
              </a:rPr>
              <a:t>Speed date a book or story? </a:t>
            </a:r>
          </a:p>
          <a:p>
            <a:r>
              <a:rPr lang="en-US" dirty="0" smtClean="0">
                <a:cs typeface="Calibri"/>
              </a:rPr>
              <a:t>Look at packs</a:t>
            </a:r>
            <a:r>
              <a:rPr lang="en-US" baseline="0" dirty="0" smtClean="0">
                <a:cs typeface="Calibri"/>
              </a:rPr>
              <a:t> Roald Dahl?</a:t>
            </a:r>
          </a:p>
          <a:p>
            <a:r>
              <a:rPr lang="en-US" baseline="0" dirty="0" smtClean="0">
                <a:cs typeface="Calibri"/>
              </a:rPr>
              <a:t>Teaching Mathematics Through Story book</a:t>
            </a:r>
          </a:p>
          <a:p>
            <a:r>
              <a:rPr lang="en-US" baseline="0" dirty="0" err="1" smtClean="0">
                <a:cs typeface="Calibri"/>
              </a:rPr>
              <a:t>Llyfrau</a:t>
            </a:r>
            <a:r>
              <a:rPr lang="en-US" baseline="0" dirty="0" smtClean="0">
                <a:cs typeface="Calibri"/>
              </a:rPr>
              <a:t> Money Matters (</a:t>
            </a:r>
            <a:r>
              <a:rPr lang="en-US" baseline="0" dirty="0" err="1" smtClean="0">
                <a:cs typeface="Calibri"/>
              </a:rPr>
              <a:t>Peniarth</a:t>
            </a:r>
            <a:r>
              <a:rPr lang="en-US" baseline="0" dirty="0" smtClean="0">
                <a:cs typeface="Calibri"/>
              </a:rPr>
              <a:t>)</a:t>
            </a:r>
            <a:endParaRPr lang="en-US" baseline="0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381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034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097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5FEC9-8563-4013-BFAA-01C62513A0DB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63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learningpacks/financial-education/module-8-managing-money-across-the-curriculum/?lang=en#/resources/learningpacks/financial-education/module-8-managing-money-across-the-curriculum/training-materials/?lang=en" TargetMode="External"/><Relationship Id="rId4" Type="http://schemas.openxmlformats.org/officeDocument/2006/relationships/hyperlink" Target="http://learning.gov.wales/resources/learningpacks/financial-education/module-8-managing-money-across-the-curriculum/?skip=1&amp;lang=cy" TargetMode="External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4" Type="http://schemas.openxmlformats.org/officeDocument/2006/relationships/image" Target="../media/image8.emf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.e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5" Type="http://schemas.openxmlformats.org/officeDocument/2006/relationships/image" Target="../media/image12.png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8708" y="327020"/>
            <a:ext cx="115570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>
                <a:solidFill>
                  <a:schemeClr val="bg1"/>
                </a:solidFill>
              </a:rPr>
              <a:t>ECAD6012/C </a:t>
            </a:r>
            <a:r>
              <a:rPr lang="en-US" sz="6000" dirty="0" err="1">
                <a:solidFill>
                  <a:schemeClr val="bg1"/>
                </a:solidFill>
              </a:rPr>
              <a:t>Rhifedd</a:t>
            </a:r>
            <a:r>
              <a:rPr lang="en-US" sz="6000" dirty="0">
                <a:solidFill>
                  <a:schemeClr val="bg1"/>
                </a:solidFill>
              </a:rPr>
              <a:t>/Numeracy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8708" y="4535605"/>
            <a:ext cx="1155700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solidFill>
                  <a:schemeClr val="bg1"/>
                </a:solidFill>
              </a:rPr>
              <a:t>08-11-2018</a:t>
            </a:r>
          </a:p>
          <a:p>
            <a:pPr algn="ctr"/>
            <a:endParaRPr lang="en-US" sz="4800" dirty="0">
              <a:solidFill>
                <a:schemeClr val="bg1"/>
              </a:solidFill>
            </a:endParaRP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89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981200" y="157201"/>
            <a:ext cx="8229600" cy="557694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>
                <a:solidFill>
                  <a:schemeClr val="accent1">
                    <a:lumMod val="75000"/>
                  </a:schemeClr>
                </a:solidFill>
              </a:rPr>
              <a:t>Croeso</a:t>
            </a:r>
            <a:r>
              <a:rPr lang="en-GB" sz="17600" dirty="0">
                <a:solidFill>
                  <a:schemeClr val="accent1">
                    <a:lumMod val="75000"/>
                  </a:schemeClr>
                </a:solidFill>
              </a:rPr>
              <a:t> - Welcome</a:t>
            </a: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669073" y="1455185"/>
            <a:ext cx="5757127" cy="438219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2775066" y="864175"/>
            <a:ext cx="6102927" cy="6397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 err="1"/>
              <a:t>Amcanion</a:t>
            </a:r>
            <a:r>
              <a:rPr lang="en-GB" b="1" dirty="0"/>
              <a:t> y </a:t>
            </a:r>
            <a:r>
              <a:rPr lang="en-GB" b="1" dirty="0" err="1"/>
              <a:t>sesiwn</a:t>
            </a:r>
            <a:r>
              <a:rPr lang="en-GB" b="1" dirty="0"/>
              <a:t> </a:t>
            </a:r>
            <a:r>
              <a:rPr lang="mr-IN" b="1" dirty="0"/>
              <a:t>–</a:t>
            </a:r>
            <a:r>
              <a:rPr lang="en-GB" b="1" dirty="0"/>
              <a:t> Session objectives</a:t>
            </a:r>
            <a:endParaRPr lang="en-US" b="1" dirty="0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464820" y="2000115"/>
            <a:ext cx="5361709" cy="3710673"/>
          </a:xfrm>
          <a:prstGeom prst="rect">
            <a:avLst/>
          </a:prstGeom>
        </p:spPr>
        <p:txBody>
          <a:bodyPr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800"/>
              </a:spcAft>
            </a:pPr>
            <a:endParaRPr lang="en-US">
              <a:cs typeface="Calibri"/>
            </a:endParaRP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6030782" y="2000115"/>
            <a:ext cx="5783266" cy="3292336"/>
          </a:xfrm>
          <a:prstGeom prst="rect">
            <a:avLst/>
          </a:prstGeom>
        </p:spPr>
        <p:txBody>
          <a:bodyPr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800"/>
              </a:spcAft>
            </a:pPr>
            <a:r>
              <a:rPr lang="en-US" dirty="0"/>
              <a:t>Critically evaluate the relationship between </a:t>
            </a:r>
            <a:r>
              <a:rPr lang="en-US" dirty="0" smtClean="0"/>
              <a:t>Numeracy </a:t>
            </a:r>
            <a:r>
              <a:rPr lang="en-US" dirty="0"/>
              <a:t>and </a:t>
            </a:r>
            <a:r>
              <a:rPr lang="en-US" dirty="0" smtClean="0"/>
              <a:t>Health </a:t>
            </a:r>
            <a:r>
              <a:rPr lang="en-US" dirty="0"/>
              <a:t>and well-being</a:t>
            </a:r>
            <a:r>
              <a:rPr lang="en-US" dirty="0">
                <a:cs typeface="Calibri"/>
              </a:rPr>
              <a:t> </a:t>
            </a:r>
            <a:endParaRPr lang="en-US" dirty="0" smtClean="0">
              <a:cs typeface="Calibri"/>
            </a:endParaRPr>
          </a:p>
          <a:p>
            <a:pPr>
              <a:lnSpc>
                <a:spcPct val="100000"/>
              </a:lnSpc>
              <a:spcAft>
                <a:spcPts val="1800"/>
              </a:spcAft>
            </a:pPr>
            <a:r>
              <a:rPr lang="en-US" dirty="0"/>
              <a:t>Critically evaluate the relationship </a:t>
            </a:r>
            <a:r>
              <a:rPr lang="en-US" dirty="0" smtClean="0">
                <a:cs typeface="Calibri"/>
              </a:rPr>
              <a:t>between </a:t>
            </a:r>
            <a:r>
              <a:rPr lang="en-US" dirty="0">
                <a:cs typeface="Calibri"/>
              </a:rPr>
              <a:t>N</a:t>
            </a:r>
            <a:r>
              <a:rPr lang="en-US" dirty="0" smtClean="0">
                <a:cs typeface="Calibri"/>
              </a:rPr>
              <a:t>umeracy </a:t>
            </a:r>
            <a:r>
              <a:rPr lang="en-US" dirty="0">
                <a:cs typeface="Calibri"/>
              </a:rPr>
              <a:t>and </a:t>
            </a:r>
            <a:r>
              <a:rPr lang="en-US" dirty="0" smtClean="0">
                <a:cs typeface="Calibri"/>
              </a:rPr>
              <a:t>Languages</a:t>
            </a:r>
            <a:r>
              <a:rPr lang="en-US" dirty="0">
                <a:cs typeface="Calibri"/>
              </a:rPr>
              <a:t>, literacy and communication</a:t>
            </a:r>
          </a:p>
          <a:p>
            <a:pPr marL="0" indent="0">
              <a:lnSpc>
                <a:spcPct val="100000"/>
              </a:lnSpc>
              <a:spcAft>
                <a:spcPts val="1800"/>
              </a:spcAft>
              <a:buNone/>
            </a:pPr>
            <a:endParaRPr lang="en-US" dirty="0">
              <a:cs typeface="Calibri"/>
            </a:endParaRP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464820" y="2000115"/>
            <a:ext cx="5361709" cy="3292336"/>
          </a:xfrm>
          <a:prstGeom prst="rect">
            <a:avLst/>
          </a:prstGeom>
        </p:spPr>
        <p:txBody>
          <a:bodyPr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800"/>
              </a:spcAft>
            </a:pPr>
            <a:r>
              <a:rPr lang="en-US" dirty="0" err="1" smtClean="0"/>
              <a:t>Gwerthuswch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feirniadol</a:t>
            </a:r>
            <a:r>
              <a:rPr lang="en-US" dirty="0" smtClean="0"/>
              <a:t> y </a:t>
            </a:r>
            <a:r>
              <a:rPr lang="en-US" dirty="0" err="1" smtClean="0"/>
              <a:t>berthynas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/>
              <a:t>R</a:t>
            </a:r>
            <a:r>
              <a:rPr lang="en-US" dirty="0" err="1" smtClean="0"/>
              <a:t>hifedd</a:t>
            </a:r>
            <a:r>
              <a:rPr lang="en-US" dirty="0" smtClean="0"/>
              <a:t> a </a:t>
            </a:r>
            <a:r>
              <a:rPr lang="en-US" dirty="0" err="1"/>
              <a:t>I</a:t>
            </a:r>
            <a:r>
              <a:rPr lang="en-US" dirty="0" err="1" smtClean="0"/>
              <a:t>echyd</a:t>
            </a:r>
            <a:r>
              <a:rPr lang="en-US" dirty="0" smtClean="0"/>
              <a:t> a </a:t>
            </a:r>
            <a:r>
              <a:rPr lang="en-US" dirty="0" err="1" smtClean="0"/>
              <a:t>lles</a:t>
            </a:r>
            <a:endParaRPr lang="en-US" dirty="0"/>
          </a:p>
          <a:p>
            <a:pPr>
              <a:lnSpc>
                <a:spcPct val="100000"/>
              </a:lnSpc>
              <a:spcAft>
                <a:spcPts val="1800"/>
              </a:spcAft>
            </a:pPr>
            <a:r>
              <a:rPr lang="en-US" dirty="0" err="1" smtClean="0">
                <a:cs typeface="Calibri"/>
              </a:rPr>
              <a:t>Gwerthuswch</a:t>
            </a:r>
            <a:r>
              <a:rPr lang="en-US" dirty="0" smtClean="0">
                <a:cs typeface="Calibri"/>
              </a:rPr>
              <a:t> </a:t>
            </a:r>
            <a:r>
              <a:rPr lang="en-US" dirty="0" err="1" smtClean="0">
                <a:cs typeface="Calibri"/>
              </a:rPr>
              <a:t>yn</a:t>
            </a:r>
            <a:r>
              <a:rPr lang="en-US" dirty="0" smtClean="0">
                <a:cs typeface="Calibri"/>
              </a:rPr>
              <a:t> </a:t>
            </a:r>
            <a:r>
              <a:rPr lang="en-US" dirty="0" err="1" smtClean="0">
                <a:cs typeface="Calibri"/>
              </a:rPr>
              <a:t>feirniadol</a:t>
            </a:r>
            <a:r>
              <a:rPr lang="en-US" dirty="0" smtClean="0">
                <a:cs typeface="Calibri"/>
              </a:rPr>
              <a:t> y </a:t>
            </a:r>
            <a:r>
              <a:rPr lang="en-US" dirty="0" err="1" smtClean="0">
                <a:cs typeface="Calibri"/>
              </a:rPr>
              <a:t>berthynas</a:t>
            </a:r>
            <a:r>
              <a:rPr lang="en-US" dirty="0" smtClean="0">
                <a:cs typeface="Calibri"/>
              </a:rPr>
              <a:t> </a:t>
            </a:r>
            <a:r>
              <a:rPr lang="en-US" dirty="0" err="1" smtClean="0">
                <a:cs typeface="Calibri"/>
              </a:rPr>
              <a:t>rhwng</a:t>
            </a:r>
            <a:r>
              <a:rPr lang="en-US" dirty="0" smtClean="0">
                <a:cs typeface="Calibri"/>
              </a:rPr>
              <a:t> </a:t>
            </a:r>
            <a:r>
              <a:rPr lang="en-US" dirty="0" err="1" smtClean="0">
                <a:cs typeface="Calibri"/>
              </a:rPr>
              <a:t>Rhifedd</a:t>
            </a:r>
            <a:r>
              <a:rPr lang="en-US" dirty="0" smtClean="0">
                <a:cs typeface="Calibri"/>
              </a:rPr>
              <a:t> a </a:t>
            </a:r>
            <a:r>
              <a:rPr lang="en-US" dirty="0" err="1">
                <a:cs typeface="Calibri"/>
              </a:rPr>
              <a:t>I</a:t>
            </a:r>
            <a:r>
              <a:rPr lang="en-US" dirty="0" err="1" smtClean="0">
                <a:cs typeface="Calibri"/>
              </a:rPr>
              <a:t>eithoedd</a:t>
            </a:r>
            <a:r>
              <a:rPr lang="en-US" dirty="0" smtClean="0">
                <a:cs typeface="Calibri"/>
              </a:rPr>
              <a:t> </a:t>
            </a:r>
            <a:r>
              <a:rPr lang="en-US" dirty="0" err="1" smtClean="0">
                <a:cs typeface="Calibri"/>
              </a:rPr>
              <a:t>llythrennedd</a:t>
            </a:r>
            <a:r>
              <a:rPr lang="en-US" dirty="0" smtClean="0">
                <a:cs typeface="Calibri"/>
              </a:rPr>
              <a:t> a </a:t>
            </a:r>
            <a:r>
              <a:rPr lang="en-US" dirty="0" err="1" smtClean="0">
                <a:cs typeface="Calibri"/>
              </a:rPr>
              <a:t>chyfathrebu</a:t>
            </a:r>
            <a:endParaRPr lang="en-US" dirty="0">
              <a:cs typeface="Calibri"/>
            </a:endParaRPr>
          </a:p>
          <a:p>
            <a:pPr marL="0" indent="0">
              <a:lnSpc>
                <a:spcPct val="100000"/>
              </a:lnSpc>
              <a:spcAft>
                <a:spcPts val="1800"/>
              </a:spcAft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73232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65566C8-C091-4A6B-AF4B-D0650F394BA4}"/>
              </a:ext>
            </a:extLst>
          </p:cNvPr>
          <p:cNvSpPr txBox="1">
            <a:spLocks/>
          </p:cNvSpPr>
          <p:nvPr/>
        </p:nvSpPr>
        <p:spPr>
          <a:xfrm>
            <a:off x="762000" y="372533"/>
            <a:ext cx="10515600" cy="97366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err="1" smtClean="0">
                <a:cs typeface="Calibri Light"/>
              </a:rPr>
              <a:t>Tasg</a:t>
            </a:r>
            <a:r>
              <a:rPr lang="en-US" dirty="0" smtClean="0">
                <a:cs typeface="Calibri Light"/>
              </a:rPr>
              <a:t> </a:t>
            </a:r>
            <a:r>
              <a:rPr lang="en-US" dirty="0" err="1" smtClean="0">
                <a:cs typeface="Calibri Light"/>
              </a:rPr>
              <a:t>dan</a:t>
            </a:r>
            <a:r>
              <a:rPr lang="en-US" dirty="0" smtClean="0">
                <a:cs typeface="Calibri Light"/>
              </a:rPr>
              <a:t> </a:t>
            </a:r>
            <a:r>
              <a:rPr lang="en-US" dirty="0" err="1" smtClean="0">
                <a:cs typeface="Calibri Light"/>
              </a:rPr>
              <a:t>arweiniad</a:t>
            </a:r>
            <a:r>
              <a:rPr lang="en-US" dirty="0" smtClean="0">
                <a:cs typeface="Calibri Light"/>
              </a:rPr>
              <a:t> </a:t>
            </a:r>
            <a:r>
              <a:rPr lang="mr-IN" dirty="0" smtClean="0">
                <a:cs typeface="Calibri Light"/>
              </a:rPr>
              <a:t>–</a:t>
            </a:r>
            <a:r>
              <a:rPr lang="en-US" dirty="0" smtClean="0">
                <a:cs typeface="Calibri Light"/>
              </a:rPr>
              <a:t> Directed Task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7867AC30-0B69-4F91-B429-D2BE4901427D}"/>
              </a:ext>
            </a:extLst>
          </p:cNvPr>
          <p:cNvSpPr txBox="1">
            <a:spLocks/>
          </p:cNvSpPr>
          <p:nvPr/>
        </p:nvSpPr>
        <p:spPr>
          <a:xfrm>
            <a:off x="6152803" y="1213195"/>
            <a:ext cx="5765800" cy="437249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6500" b="1" dirty="0" smtClean="0"/>
              <a:t>Financial education </a:t>
            </a:r>
            <a:endParaRPr lang="en-GB" sz="6500" b="1" dirty="0" smtClean="0"/>
          </a:p>
          <a:p>
            <a:pPr marL="0" indent="0" algn="ctr">
              <a:buNone/>
            </a:pPr>
            <a:r>
              <a:rPr lang="en-GB" sz="6500" b="1" dirty="0" smtClean="0"/>
              <a:t>and </a:t>
            </a:r>
            <a:r>
              <a:rPr lang="en-GB" sz="6500" b="1" dirty="0" smtClean="0"/>
              <a:t>literacy </a:t>
            </a:r>
          </a:p>
          <a:p>
            <a:pPr marL="0" indent="0" algn="ctr">
              <a:buNone/>
            </a:pPr>
            <a:endParaRPr lang="en-GB" sz="5800" b="1" dirty="0"/>
          </a:p>
          <a:p>
            <a:pPr marL="0" indent="0" algn="ctr">
              <a:buNone/>
            </a:pPr>
            <a:r>
              <a:rPr lang="en-GB" sz="6500" dirty="0" smtClean="0"/>
              <a:t>Feedback on the set </a:t>
            </a:r>
            <a:r>
              <a:rPr lang="en-GB" sz="6500" dirty="0" smtClean="0"/>
              <a:t>of professional development materials for financial education across the curriculum in Wales: </a:t>
            </a:r>
            <a:r>
              <a:rPr lang="en-GB" dirty="0">
                <a:hlinkClick r:id="rId3"/>
              </a:rPr>
              <a:t>http://learning.gov.wales/resources/learningpacks/financial-education/module-8-managing-money-across-the-curriculum/?lang=en#/resources/learningpacks/financial-education/module-8-managing-money-across-the-curriculum/training-materials/?</a:t>
            </a:r>
            <a:r>
              <a:rPr lang="en-GB" dirty="0" smtClean="0">
                <a:hlinkClick r:id="rId3"/>
              </a:rPr>
              <a:t>lang=en</a:t>
            </a:r>
            <a:endParaRPr lang="en-GB" sz="4400" dirty="0" smtClean="0"/>
          </a:p>
        </p:txBody>
      </p:sp>
      <p:sp>
        <p:nvSpPr>
          <p:cNvPr id="5" name="Content Placeholder 3">
            <a:extLst>
              <a:ext uri="{FF2B5EF4-FFF2-40B4-BE49-F238E27FC236}">
                <a16:creationId xmlns="" xmlns:a16="http://schemas.microsoft.com/office/drawing/2014/main" id="{7867AC30-0B69-4F91-B429-D2BE4901427D}"/>
              </a:ext>
            </a:extLst>
          </p:cNvPr>
          <p:cNvSpPr txBox="1">
            <a:spLocks/>
          </p:cNvSpPr>
          <p:nvPr/>
        </p:nvSpPr>
        <p:spPr>
          <a:xfrm>
            <a:off x="254000" y="1213195"/>
            <a:ext cx="5765800" cy="457246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4200" b="1" dirty="0" err="1" smtClean="0"/>
              <a:t>Addysg</a:t>
            </a:r>
            <a:r>
              <a:rPr lang="en-GB" sz="4200" b="1" dirty="0" smtClean="0"/>
              <a:t> </a:t>
            </a:r>
            <a:r>
              <a:rPr lang="en-GB" sz="4200" b="1" dirty="0" err="1"/>
              <a:t>a</a:t>
            </a:r>
            <a:r>
              <a:rPr lang="en-GB" sz="4200" b="1" dirty="0" err="1" smtClean="0"/>
              <a:t>riannol</a:t>
            </a:r>
            <a:r>
              <a:rPr lang="en-GB" sz="4200" b="1" dirty="0" smtClean="0"/>
              <a:t> a </a:t>
            </a:r>
            <a:r>
              <a:rPr lang="en-GB" sz="4200" b="1" dirty="0" err="1" smtClean="0"/>
              <a:t>llythrennedd</a:t>
            </a:r>
            <a:endParaRPr lang="en-GB" sz="4200" b="1" dirty="0"/>
          </a:p>
          <a:p>
            <a:pPr marL="0" indent="0" algn="ctr">
              <a:buNone/>
            </a:pPr>
            <a:endParaRPr lang="en-GB" sz="4400" b="1" dirty="0" smtClean="0"/>
          </a:p>
          <a:p>
            <a:pPr marL="0" indent="0" algn="ctr">
              <a:buNone/>
            </a:pPr>
            <a:r>
              <a:rPr lang="en-GB" sz="3900" dirty="0" err="1" smtClean="0"/>
              <a:t>Adborth</a:t>
            </a:r>
            <a:r>
              <a:rPr lang="en-GB" sz="3900" dirty="0" smtClean="0"/>
              <a:t> </a:t>
            </a:r>
            <a:r>
              <a:rPr lang="en-GB" sz="3900" dirty="0" err="1" smtClean="0"/>
              <a:t>ar</a:t>
            </a:r>
            <a:r>
              <a:rPr lang="en-GB" sz="3900" dirty="0" smtClean="0"/>
              <a:t> y </a:t>
            </a:r>
            <a:r>
              <a:rPr lang="en-GB" sz="3900" dirty="0" err="1" smtClean="0"/>
              <a:t>deunyddiau</a:t>
            </a:r>
            <a:r>
              <a:rPr lang="en-GB" sz="3900" dirty="0" smtClean="0"/>
              <a:t> </a:t>
            </a:r>
            <a:r>
              <a:rPr lang="en-GB" sz="3900" dirty="0" err="1" smtClean="0"/>
              <a:t>datblygiad</a:t>
            </a:r>
            <a:r>
              <a:rPr lang="en-GB" sz="3900" dirty="0" smtClean="0"/>
              <a:t> </a:t>
            </a:r>
            <a:r>
              <a:rPr lang="en-GB" sz="3900" dirty="0" err="1" smtClean="0"/>
              <a:t>proffesiynol</a:t>
            </a:r>
            <a:r>
              <a:rPr lang="en-GB" sz="3900" dirty="0"/>
              <a:t>,</a:t>
            </a:r>
            <a:r>
              <a:rPr lang="en-GB" sz="3900" dirty="0" smtClean="0"/>
              <a:t> </a:t>
            </a:r>
            <a:r>
              <a:rPr lang="en-GB" sz="3900" dirty="0" err="1" smtClean="0"/>
              <a:t>addysg</a:t>
            </a:r>
            <a:r>
              <a:rPr lang="en-GB" sz="3900" dirty="0" smtClean="0"/>
              <a:t> </a:t>
            </a:r>
            <a:r>
              <a:rPr lang="en-GB" sz="3900" dirty="0" err="1" smtClean="0"/>
              <a:t>ariannol</a:t>
            </a:r>
            <a:r>
              <a:rPr lang="en-GB" sz="3900" dirty="0" smtClean="0"/>
              <a:t> </a:t>
            </a:r>
            <a:r>
              <a:rPr lang="en-GB" sz="3900" dirty="0" err="1" smtClean="0"/>
              <a:t>ar</a:t>
            </a:r>
            <a:r>
              <a:rPr lang="en-GB" sz="3900" dirty="0" smtClean="0"/>
              <a:t> draws y </a:t>
            </a:r>
            <a:r>
              <a:rPr lang="en-GB" sz="3900" dirty="0" err="1" smtClean="0"/>
              <a:t>cwricwlwm</a:t>
            </a:r>
            <a:r>
              <a:rPr lang="en-GB" sz="3900" dirty="0" smtClean="0"/>
              <a:t> </a:t>
            </a:r>
            <a:r>
              <a:rPr lang="en-GB" sz="3900" dirty="0" err="1" smtClean="0"/>
              <a:t>yng</a:t>
            </a:r>
            <a:r>
              <a:rPr lang="en-GB" sz="3900" dirty="0" smtClean="0"/>
              <a:t> </a:t>
            </a:r>
            <a:r>
              <a:rPr lang="en-GB" sz="3900" dirty="0" err="1" smtClean="0"/>
              <a:t>Nghymru</a:t>
            </a:r>
            <a:r>
              <a:rPr lang="en-GB" sz="3900" dirty="0" smtClean="0"/>
              <a:t>: </a:t>
            </a:r>
            <a:r>
              <a:rPr lang="en-GB" sz="1900" dirty="0">
                <a:hlinkClick r:id="rId4"/>
              </a:rPr>
              <a:t>http://learning.gov.wales/resources/learningpacks/financial-education/module-8-managing-money-across-the-curriculum/?</a:t>
            </a:r>
            <a:r>
              <a:rPr lang="en-GB" sz="1900" dirty="0" smtClean="0">
                <a:hlinkClick r:id="rId4"/>
              </a:rPr>
              <a:t>skip=1&amp;lang=cy</a:t>
            </a:r>
            <a:endParaRPr lang="en-GB" sz="1900" dirty="0" smtClean="0"/>
          </a:p>
        </p:txBody>
      </p:sp>
    </p:spTree>
    <p:extLst>
      <p:ext uri="{BB962C8B-B14F-4D97-AF65-F5344CB8AC3E}">
        <p14:creationId xmlns:p14="http://schemas.microsoft.com/office/powerpoint/2010/main" val="754732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551581" y="127460"/>
            <a:ext cx="34470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True Story: The Pizza Counter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3945" y="1204678"/>
            <a:ext cx="4758796" cy="268975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634708" y="1363288"/>
            <a:ext cx="2975956" cy="415498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400" dirty="0"/>
              <a:t>What would your response be?</a:t>
            </a:r>
          </a:p>
          <a:p>
            <a:endParaRPr lang="en-GB" sz="2400" dirty="0"/>
          </a:p>
          <a:p>
            <a:r>
              <a:rPr lang="en-GB" sz="2400" dirty="0"/>
              <a:t>How could you justify your response using mathematics? </a:t>
            </a:r>
          </a:p>
          <a:p>
            <a:r>
              <a:rPr lang="en-GB" sz="2400" dirty="0"/>
              <a:t>Think about representing and communicating this at different stages of mathematics...</a:t>
            </a:r>
            <a:endParaRPr lang="en-GB" sz="2400" dirty="0">
              <a:cs typeface="Calibri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00061" y="90328"/>
            <a:ext cx="34470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/>
              <a:t>Stori</a:t>
            </a:r>
            <a:r>
              <a:rPr lang="en-GB" sz="3200" dirty="0" smtClean="0"/>
              <a:t> </a:t>
            </a:r>
            <a:r>
              <a:rPr lang="en-GB" sz="3200" dirty="0" err="1" smtClean="0"/>
              <a:t>Wir</a:t>
            </a:r>
            <a:r>
              <a:rPr lang="en-GB" sz="3200" dirty="0" smtClean="0"/>
              <a:t>: Y </a:t>
            </a:r>
            <a:r>
              <a:rPr lang="en-GB" sz="3200" dirty="0" err="1" smtClean="0"/>
              <a:t>Cownter</a:t>
            </a:r>
            <a:r>
              <a:rPr lang="en-GB" sz="3200" dirty="0" smtClean="0"/>
              <a:t> </a:t>
            </a:r>
            <a:r>
              <a:rPr lang="en-GB" sz="3200" dirty="0" err="1" smtClean="0"/>
              <a:t>Pitsa</a:t>
            </a:r>
            <a:endParaRPr lang="en-GB" sz="3200" dirty="0"/>
          </a:p>
        </p:txBody>
      </p:sp>
      <p:sp>
        <p:nvSpPr>
          <p:cNvPr id="9" name="TextBox 8"/>
          <p:cNvSpPr txBox="1"/>
          <p:nvPr/>
        </p:nvSpPr>
        <p:spPr>
          <a:xfrm>
            <a:off x="200061" y="1204678"/>
            <a:ext cx="3363884" cy="378565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400" dirty="0" smtClean="0"/>
              <a:t>Beth </a:t>
            </a:r>
            <a:r>
              <a:rPr lang="en-GB" sz="2400" dirty="0" err="1" smtClean="0"/>
              <a:t>fyddai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ymateb</a:t>
            </a:r>
            <a:r>
              <a:rPr lang="en-GB" sz="2400" dirty="0" smtClean="0"/>
              <a:t>?</a:t>
            </a:r>
          </a:p>
          <a:p>
            <a:endParaRPr lang="en-GB" sz="2400" dirty="0"/>
          </a:p>
          <a:p>
            <a:r>
              <a:rPr lang="en-GB" sz="2400" dirty="0" err="1" smtClean="0"/>
              <a:t>Sut</a:t>
            </a:r>
            <a:r>
              <a:rPr lang="en-GB" sz="2400" dirty="0" smtClean="0"/>
              <a:t> </a:t>
            </a:r>
            <a:r>
              <a:rPr lang="en-GB" sz="2400" dirty="0" err="1" smtClean="0"/>
              <a:t>fyddech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cyfiawnahu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ymateb</a:t>
            </a:r>
            <a:r>
              <a:rPr lang="en-GB" sz="2400" dirty="0" smtClean="0"/>
              <a:t> </a:t>
            </a:r>
            <a:r>
              <a:rPr lang="en-GB" sz="2400" dirty="0" err="1" smtClean="0"/>
              <a:t>gan</a:t>
            </a:r>
            <a:r>
              <a:rPr lang="en-GB" sz="2400" dirty="0" smtClean="0"/>
              <a:t> </a:t>
            </a:r>
            <a:r>
              <a:rPr lang="en-GB" sz="2400" dirty="0" err="1" smtClean="0"/>
              <a:t>ddefnyddio</a:t>
            </a:r>
            <a:r>
              <a:rPr lang="en-GB" sz="2400" dirty="0" smtClean="0"/>
              <a:t> </a:t>
            </a:r>
            <a:r>
              <a:rPr lang="en-GB" sz="2400" dirty="0" err="1" smtClean="0"/>
              <a:t>mathemateg</a:t>
            </a:r>
            <a:r>
              <a:rPr lang="en-GB" sz="2400" dirty="0" smtClean="0"/>
              <a:t>? </a:t>
            </a:r>
            <a:r>
              <a:rPr lang="en-GB" sz="2400" dirty="0" err="1" smtClean="0"/>
              <a:t>Meddyliwch</a:t>
            </a:r>
            <a:r>
              <a:rPr lang="en-GB" sz="2400" dirty="0" smtClean="0"/>
              <a:t> am </a:t>
            </a:r>
            <a:r>
              <a:rPr lang="en-GB" sz="2400" dirty="0" err="1" smtClean="0"/>
              <a:t>gynrychioli</a:t>
            </a:r>
            <a:r>
              <a:rPr lang="en-GB" sz="2400" dirty="0" smtClean="0"/>
              <a:t> a </a:t>
            </a:r>
            <a:r>
              <a:rPr lang="en-GB" sz="2400" dirty="0" err="1" smtClean="0"/>
              <a:t>chyfathrebu</a:t>
            </a:r>
            <a:r>
              <a:rPr lang="en-GB" sz="2400" dirty="0" smtClean="0"/>
              <a:t> </a:t>
            </a:r>
            <a:r>
              <a:rPr lang="en-GB" sz="2400" dirty="0" err="1" smtClean="0"/>
              <a:t>hyn</a:t>
            </a:r>
            <a:r>
              <a:rPr lang="en-GB" sz="2400" dirty="0" smtClean="0"/>
              <a:t>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gwahanol</a:t>
            </a:r>
            <a:r>
              <a:rPr lang="en-GB" sz="2400" dirty="0" smtClean="0"/>
              <a:t> </a:t>
            </a:r>
            <a:r>
              <a:rPr lang="en-GB" sz="2400" dirty="0" err="1" smtClean="0"/>
              <a:t>gyfnodau</a:t>
            </a:r>
            <a:r>
              <a:rPr lang="en-GB" sz="2400" dirty="0" smtClean="0"/>
              <a:t> o </a:t>
            </a:r>
            <a:r>
              <a:rPr lang="en-GB" sz="2400" dirty="0" err="1" smtClean="0"/>
              <a:t>fathemateg</a:t>
            </a:r>
            <a:r>
              <a:rPr lang="mr-IN" sz="2400" dirty="0" smtClean="0"/>
              <a:t>…</a:t>
            </a:r>
            <a:endParaRPr lang="en-GB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04625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B4182C64-0B79-44BD-B536-CA7E0008AED1}"/>
              </a:ext>
            </a:extLst>
          </p:cNvPr>
          <p:cNvSpPr txBox="1"/>
          <p:nvPr/>
        </p:nvSpPr>
        <p:spPr>
          <a:xfrm>
            <a:off x="6537030" y="402336"/>
            <a:ext cx="3989325" cy="360098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Around four in ten adults in Wales do not manage their money day-to-day as well as they might and only a quarter of working-age adults in Wales have a savings buffer equivalent to three months income or more </a:t>
            </a:r>
          </a:p>
          <a:p>
            <a:endParaRPr lang="en-US" dirty="0"/>
          </a:p>
          <a:p>
            <a:r>
              <a:rPr lang="en-US" dirty="0"/>
              <a:t>(WG, 2016, p.</a:t>
            </a:r>
            <a:r>
              <a:rPr lang="en-US" dirty="0">
                <a:cs typeface="Calibri"/>
              </a:rPr>
              <a:t>2)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84383F24-7B6F-4766-8586-4ADCD2135070}"/>
              </a:ext>
            </a:extLst>
          </p:cNvPr>
          <p:cNvSpPr txBox="1"/>
          <p:nvPr/>
        </p:nvSpPr>
        <p:spPr>
          <a:xfrm>
            <a:off x="396240" y="402336"/>
            <a:ext cx="3700272" cy="397031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Mae tua phedwar o bob deg oedolyn yng Nghymru yn methu rheoli eu harian o ddydd i ddydd cystal ag y gallent, a dim ond chwarter yr oedolion o oedran gweithio yng Nghymru sydd â chynilion sy’n gyfwerth ag </a:t>
            </a:r>
            <a:r>
              <a:rPr lang="en-US" sz="2400" dirty="0" err="1"/>
              <a:t>incwm</a:t>
            </a:r>
            <a:r>
              <a:rPr lang="en-US" sz="2400" dirty="0"/>
              <a:t> tri mis neu </a:t>
            </a:r>
            <a:r>
              <a:rPr lang="en-US" sz="2400" dirty="0" err="1"/>
              <a:t>fwy</a:t>
            </a:r>
            <a:r>
              <a:rPr lang="en-US" sz="2400" dirty="0"/>
              <a:t> </a:t>
            </a:r>
            <a:endParaRPr lang="en-US" sz="2400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(</a:t>
            </a:r>
            <a:r>
              <a:rPr lang="en-US" dirty="0" err="1" smtClean="0">
                <a:cs typeface="Calibri"/>
              </a:rPr>
              <a:t>LlC</a:t>
            </a:r>
            <a:r>
              <a:rPr lang="en-US" dirty="0">
                <a:cs typeface="Calibri"/>
              </a:rPr>
              <a:t>, 2016, </a:t>
            </a:r>
            <a:r>
              <a:rPr lang="en-US" dirty="0" smtClean="0">
                <a:cs typeface="Calibri"/>
              </a:rPr>
              <a:t>t.2</a:t>
            </a:r>
            <a:r>
              <a:rPr lang="en-US" dirty="0">
                <a:cs typeface="Calibri"/>
              </a:rPr>
              <a:t>)</a:t>
            </a:r>
          </a:p>
        </p:txBody>
      </p:sp>
      <p:pic>
        <p:nvPicPr>
          <p:cNvPr id="4" name="Picture 4" descr="A picture containing cup&#10;&#10;Description generated with high confidence">
            <a:extLst>
              <a:ext uri="{FF2B5EF4-FFF2-40B4-BE49-F238E27FC236}">
                <a16:creationId xmlns:a16="http://schemas.microsoft.com/office/drawing/2014/main" xmlns="" id="{56A1020C-D8DC-47B5-AB7E-5CB0912372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380000">
            <a:off x="9947964" y="3037753"/>
            <a:ext cx="1168467" cy="170503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Picture 6" descr="A picture containing cup&#10;&#10;Description generated with very high confidence">
            <a:extLst>
              <a:ext uri="{FF2B5EF4-FFF2-40B4-BE49-F238E27FC236}">
                <a16:creationId xmlns:a16="http://schemas.microsoft.com/office/drawing/2014/main" xmlns="" id="{83319AAF-5B0C-40BC-B8AC-C26887972A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140000">
            <a:off x="4108673" y="3020530"/>
            <a:ext cx="1160828" cy="167684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396240" y="490329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llyw.cymru</a:t>
            </a:r>
            <a:r>
              <a:rPr lang="en-US" dirty="0"/>
              <a:t>/docs/</a:t>
            </a:r>
            <a:r>
              <a:rPr lang="en-US" dirty="0" err="1"/>
              <a:t>dsjlg</a:t>
            </a:r>
            <a:r>
              <a:rPr lang="en-US" dirty="0"/>
              <a:t>/publications/</a:t>
            </a:r>
            <a:r>
              <a:rPr lang="en-US" dirty="0" err="1"/>
              <a:t>comm</a:t>
            </a:r>
            <a:r>
              <a:rPr lang="en-US" dirty="0"/>
              <a:t>/161214-delivery-plan-cy.pdf</a:t>
            </a:r>
          </a:p>
        </p:txBody>
      </p:sp>
      <p:sp>
        <p:nvSpPr>
          <p:cNvPr id="7" name="Rectangle 6"/>
          <p:cNvSpPr/>
          <p:nvPr/>
        </p:nvSpPr>
        <p:spPr>
          <a:xfrm>
            <a:off x="6492240" y="490329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llyw.cymru</a:t>
            </a:r>
            <a:r>
              <a:rPr lang="en-US" dirty="0"/>
              <a:t>/docs/</a:t>
            </a:r>
            <a:r>
              <a:rPr lang="en-US" dirty="0" err="1"/>
              <a:t>dsjlg</a:t>
            </a:r>
            <a:r>
              <a:rPr lang="en-US" dirty="0"/>
              <a:t>/publications/</a:t>
            </a:r>
            <a:r>
              <a:rPr lang="en-US" dirty="0" err="1"/>
              <a:t>comm</a:t>
            </a:r>
            <a:r>
              <a:rPr lang="en-US" dirty="0"/>
              <a:t>/160316-financial-inclusion-strategy-2016-en.pdf</a:t>
            </a:r>
          </a:p>
        </p:txBody>
      </p:sp>
    </p:spTree>
    <p:extLst>
      <p:ext uri="{BB962C8B-B14F-4D97-AF65-F5344CB8AC3E}">
        <p14:creationId xmlns:p14="http://schemas.microsoft.com/office/powerpoint/2010/main" val="3701137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4359" y="0"/>
            <a:ext cx="2690564" cy="1088991"/>
          </a:xfrm>
          <a:prstGeom prst="rect">
            <a:avLst/>
          </a:prstGeom>
        </p:spPr>
      </p:pic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7889" y="700452"/>
            <a:ext cx="8402484" cy="48692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/>
          <a:p>
            <a:pPr marL="8929">
              <a:lnSpc>
                <a:spcPct val="100000"/>
              </a:lnSpc>
            </a:pPr>
            <a:r>
              <a:rPr lang="en-GB" sz="3164" b="1" spc="-7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</a:t>
            </a:r>
            <a:r>
              <a:rPr lang="en-GB" sz="3164" b="1" spc="-7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164" b="1" spc="-7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ganfyddiadau</a:t>
            </a:r>
            <a:endParaRPr sz="3164" b="1" spc="-7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97889" y="1244043"/>
            <a:ext cx="4148286" cy="41539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R="3572">
              <a:tabLst>
                <a:tab pos="3857041" algn="l"/>
              </a:tabLst>
            </a:pPr>
            <a:r>
              <a:rPr lang="cy-GB" sz="1687" b="1" dirty="0">
                <a:latin typeface="Arial"/>
                <a:cs typeface="Arial"/>
              </a:rPr>
              <a:t>Yn yr arfer orau, mae ysgolion yn datblygu medrau ariannol disgyblion yn raddol trwy weithgareddau a’u dealltwriaeth o gyfrifoldeb ariannol trwy gyd-destunau addysg bersonol a chymdeithasol ystyrlon.  </a:t>
            </a:r>
            <a:r>
              <a:rPr lang="cy-GB" sz="1687" dirty="0">
                <a:latin typeface="Arial"/>
                <a:cs typeface="Arial"/>
              </a:rPr>
              <a:t>Nid yw lleiafrif o ysgolion cynradd a mwyafrif o ysgolion uwchradd yn rhoi digon o gyfleoedd i ddisgyblion ddatblygu a chymhwyso eu galluoedd ariannol mewn gweithgareddau heriol a pherthnasol ar draws ystod o feysydd a chyd-destunau’r cwricwlwm. </a:t>
            </a:r>
            <a:r>
              <a:rPr lang="en-GB" sz="1687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/>
            </a:r>
            <a:br>
              <a:rPr lang="en-GB" sz="1687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endParaRPr lang="en-GB" sz="1687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241093" marR="3572" indent="-241093">
              <a:buFont typeface="Arial" panose="020B0604020202020204" pitchFamily="34" charset="0"/>
              <a:buChar char="•"/>
              <a:tabLst>
                <a:tab pos="3857041" algn="l"/>
              </a:tabLst>
            </a:pPr>
            <a:endParaRPr lang="en-GB" sz="1687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241093" marR="3572" indent="-241093">
              <a:buFont typeface="Arial" panose="020B0604020202020204" pitchFamily="34" charset="0"/>
              <a:buChar char="•"/>
              <a:tabLst>
                <a:tab pos="3857041" algn="l"/>
              </a:tabLst>
            </a:pPr>
            <a:endParaRPr lang="en-GB" sz="1687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241093" marR="3572" indent="-241093">
              <a:buFont typeface="Arial" panose="020B0604020202020204" pitchFamily="34" charset="0"/>
              <a:buChar char="•"/>
              <a:tabLst>
                <a:tab pos="3857041" algn="l"/>
              </a:tabLst>
            </a:pPr>
            <a:endParaRPr sz="1687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94758" y="6186946"/>
            <a:ext cx="72777" cy="2380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929"/>
            <a:r>
              <a:rPr sz="1547" dirty="0">
                <a:solidFill>
                  <a:srgbClr val="2EAAE1"/>
                </a:solidFill>
                <a:latin typeface="Arial"/>
                <a:cs typeface="Arial"/>
              </a:rPr>
              <a:t> </a:t>
            </a:r>
            <a:endParaRPr sz="1547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341350" y="796411"/>
            <a:ext cx="4175075" cy="4869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929"/>
            <a:r>
              <a:rPr lang="en-GB" sz="3164" b="1" spc="-4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Main findings</a:t>
            </a:r>
            <a:endParaRPr sz="3164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341351" y="1379298"/>
            <a:ext cx="4175075" cy="41539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R="3572">
              <a:tabLst>
                <a:tab pos="3857041" algn="l"/>
              </a:tabLst>
            </a:pPr>
            <a:r>
              <a:rPr lang="en-GB" sz="1687" b="1" dirty="0">
                <a:latin typeface="Arial"/>
                <a:cs typeface="Arial"/>
              </a:rPr>
              <a:t>In best practice, schools develop pupils’ financial skills progressively through numeracy activities and their understanding of financial responsibility through meaningful personal and social education contexts.  </a:t>
            </a:r>
            <a:r>
              <a:rPr lang="en-GB" sz="1687" dirty="0">
                <a:latin typeface="Arial"/>
                <a:cs typeface="Arial"/>
              </a:rPr>
              <a:t>A minority of primary schools and a majority of secondary schools do not provide pupils with enough opportunities to develop and apply their financial capabilities in challenging and relevant activities across a range of curriculum areas and contexts. </a:t>
            </a:r>
            <a:r>
              <a:rPr lang="en-GB" sz="1687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/>
            </a:r>
            <a:br>
              <a:rPr lang="en-GB" sz="1687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endParaRPr lang="en-GB" sz="1687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R="3572">
              <a:tabLst>
                <a:tab pos="3857041" algn="l"/>
              </a:tabLst>
            </a:pPr>
            <a:endParaRPr lang="en-GB" sz="1687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241093" marR="3572" indent="-241093">
              <a:buFont typeface="Arial" panose="020B0604020202020204" pitchFamily="34" charset="0"/>
              <a:buChar char="•"/>
              <a:tabLst>
                <a:tab pos="3857041" algn="l"/>
              </a:tabLst>
            </a:pPr>
            <a:endParaRPr lang="en-GB" sz="1687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241093" marR="3572" indent="-241093">
              <a:buFont typeface="Arial" panose="020B0604020202020204" pitchFamily="34" charset="0"/>
              <a:buChar char="•"/>
              <a:tabLst>
                <a:tab pos="3857041" algn="l"/>
              </a:tabLst>
            </a:pPr>
            <a:endParaRPr lang="en-GB" sz="1687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175608" y="5951203"/>
            <a:ext cx="72777" cy="2380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929"/>
            <a:r>
              <a:rPr sz="1547" dirty="0">
                <a:solidFill>
                  <a:srgbClr val="414042"/>
                </a:solidFill>
                <a:latin typeface="Arial"/>
                <a:cs typeface="Arial"/>
              </a:rPr>
              <a:t> </a:t>
            </a:r>
            <a:endParaRPr sz="1547">
              <a:latin typeface="Arial"/>
              <a:cs typeface="Arial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47981">
            <a:off x="9932428" y="3990505"/>
            <a:ext cx="1722590" cy="245034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258669">
            <a:off x="4054962" y="3983703"/>
            <a:ext cx="1737291" cy="246326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1" name="Rectangle 10"/>
          <p:cNvSpPr/>
          <p:nvPr/>
        </p:nvSpPr>
        <p:spPr>
          <a:xfrm>
            <a:off x="389220" y="5120206"/>
            <a:ext cx="287841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https://</a:t>
            </a:r>
            <a:r>
              <a:rPr lang="en-US" sz="1200" dirty="0" err="1"/>
              <a:t>www.estyn.llyw.cymru</a:t>
            </a:r>
            <a:r>
              <a:rPr lang="en-US" sz="1200" dirty="0"/>
              <a:t>/</a:t>
            </a:r>
            <a:r>
              <a:rPr lang="en-US" sz="1200" dirty="0" err="1"/>
              <a:t>adroddiadau-thematig</a:t>
            </a:r>
            <a:r>
              <a:rPr lang="en-US" sz="1200" dirty="0"/>
              <a:t>/rheoli-arian-addysg-ariannol-mewn-ysgolion-cynradd-ac-uwchradd-yng-nghymru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298604" y="5120206"/>
            <a:ext cx="308991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https://</a:t>
            </a:r>
            <a:r>
              <a:rPr lang="en-US" sz="1200" dirty="0" err="1"/>
              <a:t>www.estyn.gov.wales</a:t>
            </a:r>
            <a:r>
              <a:rPr lang="en-US" sz="1200" dirty="0"/>
              <a:t>/thematic-reports/managing-money-financial-education-primary-and-secondary-schools-wales?_ga=2.75176411.813739667.1541084536-1648532451.1516399885</a:t>
            </a:r>
          </a:p>
        </p:txBody>
      </p:sp>
    </p:spTree>
    <p:extLst>
      <p:ext uri="{BB962C8B-B14F-4D97-AF65-F5344CB8AC3E}">
        <p14:creationId xmlns:p14="http://schemas.microsoft.com/office/powerpoint/2010/main" val="2215603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463331" y="4793047"/>
            <a:ext cx="4853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https://www.creativeeducation.co.uk/video/2943</a:t>
            </a:r>
          </a:p>
        </p:txBody>
      </p:sp>
      <p:sp>
        <p:nvSpPr>
          <p:cNvPr id="6" name="Cloud Callout 5"/>
          <p:cNvSpPr/>
          <p:nvPr/>
        </p:nvSpPr>
        <p:spPr>
          <a:xfrm>
            <a:off x="5890053" y="444843"/>
            <a:ext cx="5362833" cy="37811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882712" y="996598"/>
            <a:ext cx="337751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How could you develop this idea to promote cross-curricular learning whilst also developing financial awareness? </a:t>
            </a:r>
          </a:p>
        </p:txBody>
      </p:sp>
      <p:sp>
        <p:nvSpPr>
          <p:cNvPr id="8" name="Cloud Callout 7"/>
          <p:cNvSpPr/>
          <p:nvPr/>
        </p:nvSpPr>
        <p:spPr>
          <a:xfrm>
            <a:off x="300021" y="444843"/>
            <a:ext cx="5362833" cy="37811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292680" y="996598"/>
            <a:ext cx="337751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>
                <a:solidFill>
                  <a:schemeClr val="bg1"/>
                </a:solidFill>
              </a:rPr>
              <a:t>Sut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allech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ddatblygu</a:t>
            </a:r>
            <a:r>
              <a:rPr lang="en-GB" sz="2800" dirty="0" smtClean="0">
                <a:solidFill>
                  <a:schemeClr val="bg1"/>
                </a:solidFill>
              </a:rPr>
              <a:t> y </a:t>
            </a:r>
            <a:r>
              <a:rPr lang="en-GB" sz="2800" dirty="0" err="1" smtClean="0">
                <a:solidFill>
                  <a:schemeClr val="bg1"/>
                </a:solidFill>
              </a:rPr>
              <a:t>syniad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hwn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i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hyrwyddo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dysgu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tra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hefyd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yn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datblygu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ymwybyddiaeth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ariannol</a:t>
            </a:r>
            <a:r>
              <a:rPr lang="en-GB" sz="2800" dirty="0" smtClean="0">
                <a:solidFill>
                  <a:schemeClr val="bg1"/>
                </a:solidFill>
              </a:rPr>
              <a:t>? 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60490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a store&#10;&#10;Description generated with high confidence">
            <a:extLst>
              <a:ext uri="{FF2B5EF4-FFF2-40B4-BE49-F238E27FC236}">
                <a16:creationId xmlns:a16="http://schemas.microsoft.com/office/drawing/2014/main" xmlns="" id="{E52D4B19-4EB8-4809-B40D-7675EC1393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3991" y="316674"/>
            <a:ext cx="3779023" cy="2619241"/>
          </a:xfrm>
          <a:prstGeom prst="rect">
            <a:avLst/>
          </a:prstGeom>
        </p:spPr>
      </p:pic>
      <p:pic>
        <p:nvPicPr>
          <p:cNvPr id="4" name="Picture 4" descr="A picture containing bottle, indoor, food, filled&#10;&#10;Description generated with very high confidence">
            <a:extLst>
              <a:ext uri="{FF2B5EF4-FFF2-40B4-BE49-F238E27FC236}">
                <a16:creationId xmlns:a16="http://schemas.microsoft.com/office/drawing/2014/main" xmlns="" id="{E45CFF7B-4688-4C37-94DC-09800D68B6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7130" y="257903"/>
            <a:ext cx="3921418" cy="2678012"/>
          </a:xfrm>
          <a:prstGeom prst="rect">
            <a:avLst/>
          </a:prstGeom>
        </p:spPr>
      </p:pic>
      <p:pic>
        <p:nvPicPr>
          <p:cNvPr id="6" name="Picture 6" descr="A close up of a sign&#10;&#10;Description generated with very high confidence">
            <a:extLst>
              <a:ext uri="{FF2B5EF4-FFF2-40B4-BE49-F238E27FC236}">
                <a16:creationId xmlns:a16="http://schemas.microsoft.com/office/drawing/2014/main" xmlns="" id="{5383059E-61B9-4D99-A7DD-C352EA1DD8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2864" y="3080992"/>
            <a:ext cx="3920150" cy="2308395"/>
          </a:xfrm>
          <a:prstGeom prst="rect">
            <a:avLst/>
          </a:prstGeom>
        </p:spPr>
      </p:pic>
      <p:pic>
        <p:nvPicPr>
          <p:cNvPr id="8" name="Picture 8" descr="A close up of a sign&#10;&#10;Description generated with very high confidence">
            <a:extLst>
              <a:ext uri="{FF2B5EF4-FFF2-40B4-BE49-F238E27FC236}">
                <a16:creationId xmlns:a16="http://schemas.microsoft.com/office/drawing/2014/main" xmlns="" id="{366FFA5B-72EF-4F34-8873-C282DBA885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7130" y="3080992"/>
            <a:ext cx="4222376" cy="2375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4266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627888" y="517524"/>
            <a:ext cx="4898136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Iechyd a lles a Rhifedd</a:t>
            </a:r>
            <a:endParaRPr lang="en-GB" dirty="0"/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344424" y="2506662"/>
            <a:ext cx="5181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penderfyniadau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un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agweddau</a:t>
            </a:r>
            <a:r>
              <a:rPr lang="en-GB" dirty="0" smtClean="0"/>
              <a:t> </a:t>
            </a:r>
            <a:r>
              <a:rPr lang="en-GB" i="1" dirty="0" smtClean="0"/>
              <a:t>‘Beth </a:t>
            </a:r>
            <a:r>
              <a:rPr lang="en-GB" i="1" dirty="0" err="1" smtClean="0"/>
              <a:t>sy’n</a:t>
            </a:r>
            <a:r>
              <a:rPr lang="en-GB" i="1" dirty="0" smtClean="0"/>
              <a:t> </a:t>
            </a:r>
            <a:r>
              <a:rPr lang="en-GB" i="1" dirty="0" err="1" smtClean="0"/>
              <a:t>bwysig</a:t>
            </a:r>
            <a:r>
              <a:rPr lang="en-GB" dirty="0" smtClean="0"/>
              <a:t>’ o </a:t>
            </a:r>
            <a:r>
              <a:rPr lang="en-GB" dirty="0" err="1" smtClean="0"/>
              <a:t>fewn</a:t>
            </a:r>
            <a:r>
              <a:rPr lang="en-GB" dirty="0" smtClean="0"/>
              <a:t> y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endParaRPr lang="en-GB" dirty="0" smtClean="0"/>
          </a:p>
          <a:p>
            <a:r>
              <a:rPr lang="en-GB" dirty="0" smtClean="0"/>
              <a:t>Gall </a:t>
            </a:r>
            <a:r>
              <a:rPr lang="en-GB" dirty="0" err="1" smtClean="0"/>
              <a:t>Mathemateg</a:t>
            </a:r>
            <a:r>
              <a:rPr lang="en-GB" dirty="0" smtClean="0"/>
              <a:t> </a:t>
            </a:r>
            <a:r>
              <a:rPr lang="en-GB" dirty="0" err="1" smtClean="0"/>
              <a:t>gyfiawnhau</a:t>
            </a:r>
            <a:r>
              <a:rPr lang="en-GB" dirty="0" smtClean="0"/>
              <a:t> ac </a:t>
            </a:r>
            <a:r>
              <a:rPr lang="en-GB" dirty="0" err="1" smtClean="0"/>
              <a:t>egluro</a:t>
            </a:r>
            <a:r>
              <a:rPr lang="en-GB" dirty="0" smtClean="0"/>
              <a:t> </a:t>
            </a:r>
            <a:r>
              <a:rPr lang="en-GB" dirty="0" err="1" smtClean="0"/>
              <a:t>penderfyniadau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4"/>
          <p:cNvSpPr txBox="1">
            <a:spLocks/>
          </p:cNvSpPr>
          <p:nvPr/>
        </p:nvSpPr>
        <p:spPr>
          <a:xfrm>
            <a:off x="6172200" y="2503487"/>
            <a:ext cx="5181600" cy="336696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Decision making will be a ‘</a:t>
            </a:r>
            <a:r>
              <a:rPr lang="en-GB" i="1" dirty="0" smtClean="0"/>
              <a:t>What Matters</a:t>
            </a:r>
            <a:r>
              <a:rPr lang="en-GB" dirty="0" smtClean="0"/>
              <a:t>’ aspect of the new Health and well-being curriculum</a:t>
            </a:r>
          </a:p>
          <a:p>
            <a:r>
              <a:rPr lang="en-GB" dirty="0" smtClean="0"/>
              <a:t>Mathematics can inform and justify decisions</a:t>
            </a:r>
            <a:endParaRPr lang="en-GB" dirty="0" smtClean="0">
              <a:cs typeface="Calibri"/>
            </a:endParaRPr>
          </a:p>
          <a:p>
            <a:pPr marL="0" indent="0">
              <a:buFont typeface="Arial"/>
              <a:buNone/>
            </a:pPr>
            <a:endParaRPr lang="en-GB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608064" y="517525"/>
            <a:ext cx="489813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Health and well-being and Numeracy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717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320" y="146305"/>
            <a:ext cx="11740896" cy="1261872"/>
          </a:xfrm>
        </p:spPr>
        <p:txBody>
          <a:bodyPr>
            <a:normAutofit fontScale="90000"/>
          </a:bodyPr>
          <a:lstStyle/>
          <a:p>
            <a:r>
              <a:rPr lang="en-GB" b="1" dirty="0" err="1" smtClean="0"/>
              <a:t>Esiamplau</a:t>
            </a:r>
            <a:r>
              <a:rPr lang="en-GB" b="1" dirty="0" smtClean="0"/>
              <a:t> o </a:t>
            </a:r>
            <a:r>
              <a:rPr lang="en-GB" b="1" dirty="0" err="1" smtClean="0"/>
              <a:t>gwestiynau</a:t>
            </a:r>
            <a:r>
              <a:rPr lang="en-GB" b="1" dirty="0" smtClean="0"/>
              <a:t> ‘Beth </a:t>
            </a:r>
            <a:r>
              <a:rPr lang="en-GB" b="1" dirty="0" err="1" smtClean="0"/>
              <a:t>sydd</a:t>
            </a:r>
            <a:r>
              <a:rPr lang="en-GB" b="1" dirty="0" smtClean="0"/>
              <a:t> </a:t>
            </a:r>
            <a:r>
              <a:rPr lang="en-GB" b="1" dirty="0" err="1" smtClean="0"/>
              <a:t>orau</a:t>
            </a:r>
            <a:r>
              <a:rPr lang="en-GB" b="1" dirty="0" smtClean="0"/>
              <a:t>?’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Examples of would you rather money questions…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9853" y="1752599"/>
            <a:ext cx="9273170" cy="510540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orau</a:t>
            </a:r>
            <a:r>
              <a:rPr lang="en-GB" dirty="0" smtClean="0"/>
              <a:t>: </a:t>
            </a:r>
            <a:r>
              <a:rPr lang="en-GB" dirty="0" err="1" smtClean="0"/>
              <a:t>cynilo</a:t>
            </a:r>
            <a:r>
              <a:rPr lang="en-GB" dirty="0" smtClean="0"/>
              <a:t> £50 y </a:t>
            </a:r>
            <a:r>
              <a:rPr lang="en-GB" dirty="0" err="1" smtClean="0"/>
              <a:t>mis</a:t>
            </a:r>
            <a:r>
              <a:rPr lang="en-GB" dirty="0" smtClean="0"/>
              <a:t> am </a:t>
            </a:r>
            <a:r>
              <a:rPr lang="en-GB" dirty="0" err="1" smtClean="0"/>
              <a:t>flwyddyn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ynilo</a:t>
            </a:r>
            <a:r>
              <a:rPr lang="en-GB" dirty="0" smtClean="0"/>
              <a:t> punt bob </a:t>
            </a:r>
            <a:r>
              <a:rPr lang="en-GB" dirty="0" err="1" smtClean="0"/>
              <a:t>diwrnod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flwyddyn</a:t>
            </a:r>
            <a:r>
              <a:rPr lang="en-GB" dirty="0" smtClean="0"/>
              <a:t>? / </a:t>
            </a:r>
            <a:r>
              <a:rPr lang="en-GB" i="1" dirty="0" smtClean="0"/>
              <a:t>Would you rather save £50 a month for a year or a save pound every day of the year?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orau</a:t>
            </a:r>
            <a:r>
              <a:rPr lang="en-GB" dirty="0" smtClean="0"/>
              <a:t>: </a:t>
            </a:r>
            <a:r>
              <a:rPr lang="en-GB" dirty="0" err="1" smtClean="0"/>
              <a:t>prynu</a:t>
            </a:r>
            <a:r>
              <a:rPr lang="en-GB" dirty="0" smtClean="0"/>
              <a:t> </a:t>
            </a:r>
            <a:r>
              <a:rPr lang="en-GB" dirty="0" err="1" smtClean="0"/>
              <a:t>deg</a:t>
            </a:r>
            <a:r>
              <a:rPr lang="en-GB" dirty="0" smtClean="0"/>
              <a:t> </a:t>
            </a:r>
            <a:r>
              <a:rPr lang="en-GB" dirty="0" err="1" smtClean="0"/>
              <a:t>losin</a:t>
            </a:r>
            <a:r>
              <a:rPr lang="en-GB" dirty="0" smtClean="0"/>
              <a:t> am 1c </a:t>
            </a:r>
            <a:r>
              <a:rPr lang="en-GB" dirty="0" err="1" smtClean="0"/>
              <a:t>yr</a:t>
            </a:r>
            <a:r>
              <a:rPr lang="en-GB" dirty="0" smtClean="0"/>
              <a:t> un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pedwar</a:t>
            </a:r>
            <a:r>
              <a:rPr lang="en-GB" dirty="0" smtClean="0"/>
              <a:t> </a:t>
            </a:r>
            <a:r>
              <a:rPr lang="en-GB" dirty="0" err="1" smtClean="0"/>
              <a:t>losin</a:t>
            </a:r>
            <a:r>
              <a:rPr lang="en-GB" dirty="0" smtClean="0"/>
              <a:t> am 2c </a:t>
            </a:r>
            <a:r>
              <a:rPr lang="en-GB" dirty="0" err="1" smtClean="0"/>
              <a:t>yr</a:t>
            </a:r>
            <a:r>
              <a:rPr lang="en-GB" dirty="0" smtClean="0"/>
              <a:t> un? </a:t>
            </a:r>
            <a:r>
              <a:rPr lang="en-GB" i="1" dirty="0" smtClean="0"/>
              <a:t>/ Would you rather buy ten 1p sweets or four 2p sweets?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orau</a:t>
            </a:r>
            <a:r>
              <a:rPr lang="en-GB" dirty="0" smtClean="0"/>
              <a:t>: 10% o £34.99 </a:t>
            </a:r>
            <a:r>
              <a:rPr lang="en-GB" dirty="0" err="1" smtClean="0"/>
              <a:t>neu</a:t>
            </a:r>
            <a:r>
              <a:rPr lang="en-GB" dirty="0" smtClean="0"/>
              <a:t> 20% o £17.00? / </a:t>
            </a:r>
            <a:r>
              <a:rPr lang="en-GB" i="1" dirty="0" smtClean="0"/>
              <a:t>Would you rather 10% of £34.99 or 20% of £17.00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orau</a:t>
            </a:r>
            <a:r>
              <a:rPr lang="en-GB" dirty="0" smtClean="0"/>
              <a:t>: </a:t>
            </a:r>
            <a:r>
              <a:rPr lang="en-GB" dirty="0" err="1" smtClean="0"/>
              <a:t>cynilo</a:t>
            </a:r>
            <a:r>
              <a:rPr lang="en-GB" dirty="0" smtClean="0"/>
              <a:t> 50c bob </a:t>
            </a:r>
            <a:r>
              <a:rPr lang="en-GB" dirty="0" err="1" smtClean="0"/>
              <a:t>dydd</a:t>
            </a:r>
            <a:r>
              <a:rPr lang="en-GB" dirty="0" smtClean="0"/>
              <a:t> am 5 </a:t>
            </a:r>
            <a:r>
              <a:rPr lang="en-GB" dirty="0" err="1" smtClean="0"/>
              <a:t>diwrnod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£1 bob </a:t>
            </a:r>
            <a:r>
              <a:rPr lang="en-GB" dirty="0" err="1" smtClean="0"/>
              <a:t>dydd</a:t>
            </a:r>
            <a:r>
              <a:rPr lang="en-GB" dirty="0" smtClean="0"/>
              <a:t> am 3 </a:t>
            </a:r>
            <a:r>
              <a:rPr lang="en-GB" dirty="0" err="1" smtClean="0"/>
              <a:t>diwrnod</a:t>
            </a:r>
            <a:r>
              <a:rPr lang="en-GB" dirty="0" smtClean="0"/>
              <a:t>? / </a:t>
            </a:r>
            <a:r>
              <a:rPr lang="en-GB" i="1" dirty="0" smtClean="0"/>
              <a:t>Would you rather save 50p every day for 5 days or have £1 a day for 3 days?</a:t>
            </a:r>
          </a:p>
          <a:p>
            <a:r>
              <a:rPr lang="en-GB" dirty="0"/>
              <a:t>Cael </a:t>
            </a:r>
            <a:r>
              <a:rPr lang="en-GB" dirty="0" err="1"/>
              <a:t>miliwn</a:t>
            </a:r>
            <a:r>
              <a:rPr lang="en-GB" dirty="0"/>
              <a:t> o </a:t>
            </a:r>
            <a:r>
              <a:rPr lang="en-GB" dirty="0" err="1"/>
              <a:t>bunnoedd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ceiniog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dyblu</a:t>
            </a:r>
            <a:r>
              <a:rPr lang="en-GB" dirty="0"/>
              <a:t> bob </a:t>
            </a:r>
            <a:r>
              <a:rPr lang="en-GB" dirty="0" err="1"/>
              <a:t>dydd</a:t>
            </a:r>
            <a:r>
              <a:rPr lang="en-GB" dirty="0"/>
              <a:t> am 30 </a:t>
            </a:r>
            <a:r>
              <a:rPr lang="en-GB" dirty="0" err="1"/>
              <a:t>diwrnod</a:t>
            </a:r>
            <a:r>
              <a:rPr lang="en-GB" dirty="0"/>
              <a:t>?</a:t>
            </a:r>
          </a:p>
          <a:p>
            <a:endParaRPr lang="en-GB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" y="1752599"/>
            <a:ext cx="1262003" cy="1463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067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721993" y="155766"/>
            <a:ext cx="6470007" cy="132556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 smtClean="0">
                <a:cs typeface="Calibri Light"/>
              </a:rPr>
              <a:t>Languages, literacy and communication and Numeracy</a:t>
            </a:r>
            <a:endParaRPr lang="en-GB" sz="40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0" y="1664208"/>
            <a:ext cx="5708904" cy="439169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Mae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a </a:t>
            </a:r>
            <a:r>
              <a:rPr lang="en-GB" dirty="0" err="1" smtClean="0"/>
              <a:t>phrosesau</a:t>
            </a:r>
            <a:r>
              <a:rPr lang="en-GB" dirty="0" smtClean="0"/>
              <a:t> </a:t>
            </a:r>
            <a:r>
              <a:rPr lang="en-GB" dirty="0" err="1" smtClean="0"/>
              <a:t>Mathemategol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cyfathrebu</a:t>
            </a:r>
            <a:r>
              <a:rPr lang="en-GB" dirty="0" smtClean="0"/>
              <a:t> ac felly </a:t>
            </a:r>
            <a:r>
              <a:rPr lang="en-GB" dirty="0" err="1" smtClean="0"/>
              <a:t>gellir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cyswllt</a:t>
            </a:r>
            <a:r>
              <a:rPr lang="en-GB" dirty="0" smtClean="0"/>
              <a:t> </a:t>
            </a:r>
            <a:r>
              <a:rPr lang="en-GB" dirty="0" err="1" smtClean="0"/>
              <a:t>naturiol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 (</a:t>
            </a:r>
            <a:r>
              <a:rPr lang="en-GB" dirty="0" err="1" smtClean="0"/>
              <a:t>llafaredd</a:t>
            </a:r>
            <a:r>
              <a:rPr lang="en-GB" dirty="0" smtClean="0"/>
              <a:t>, </a:t>
            </a:r>
            <a:r>
              <a:rPr lang="en-GB" dirty="0" err="1" smtClean="0"/>
              <a:t>darllen</a:t>
            </a:r>
            <a:r>
              <a:rPr lang="en-GB" dirty="0" smtClean="0"/>
              <a:t> ac </a:t>
            </a:r>
            <a:r>
              <a:rPr lang="en-GB" dirty="0" err="1" smtClean="0"/>
              <a:t>ysgrifennu</a:t>
            </a:r>
            <a:r>
              <a:rPr lang="en-GB" dirty="0" smtClean="0"/>
              <a:t>)</a:t>
            </a:r>
          </a:p>
          <a:p>
            <a:endParaRPr lang="en-GB" sz="1000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straeon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benodol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medru</a:t>
            </a:r>
            <a:r>
              <a:rPr lang="en-GB" dirty="0" smtClean="0"/>
              <a:t> </a:t>
            </a:r>
            <a:r>
              <a:rPr lang="en-GB" dirty="0" err="1" smtClean="0"/>
              <a:t>cynnig</a:t>
            </a:r>
            <a:r>
              <a:rPr lang="en-GB" dirty="0" smtClean="0"/>
              <a:t> </a:t>
            </a:r>
            <a:r>
              <a:rPr lang="en-GB" dirty="0" err="1" smtClean="0"/>
              <a:t>cyd-destun</a:t>
            </a:r>
            <a:r>
              <a:rPr lang="en-GB" dirty="0" smtClean="0"/>
              <a:t> </a:t>
            </a:r>
            <a:r>
              <a:rPr lang="en-GB" dirty="0" err="1" smtClean="0"/>
              <a:t>ystyrlon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gyflwyno</a:t>
            </a:r>
            <a:r>
              <a:rPr lang="en-GB" dirty="0" smtClean="0"/>
              <a:t> ac </a:t>
            </a:r>
            <a:r>
              <a:rPr lang="en-GB" dirty="0" err="1" smtClean="0"/>
              <a:t>archwilio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mathemategol</a:t>
            </a: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5721993" y="1664208"/>
            <a:ext cx="5985019" cy="46338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cs typeface="Calibri"/>
              </a:rPr>
              <a:t>Mathematical ideas and processes need to be communicated and so there can be a natural link with language (</a:t>
            </a:r>
            <a:r>
              <a:rPr lang="en-GB" dirty="0" err="1" smtClean="0">
                <a:cs typeface="Calibri"/>
              </a:rPr>
              <a:t>oracy</a:t>
            </a:r>
            <a:r>
              <a:rPr lang="en-GB" dirty="0" smtClean="0">
                <a:cs typeface="Calibri"/>
              </a:rPr>
              <a:t>, reading and writing)</a:t>
            </a:r>
          </a:p>
          <a:p>
            <a:endParaRPr lang="en-GB" dirty="0" smtClean="0">
              <a:cs typeface="Calibri"/>
            </a:endParaRPr>
          </a:p>
          <a:p>
            <a:r>
              <a:rPr lang="en-GB" dirty="0" smtClean="0">
                <a:cs typeface="Calibri"/>
              </a:rPr>
              <a:t>Stories in particular can provide a meaningful context for mathematical ideas to be introduced and explored</a:t>
            </a:r>
          </a:p>
          <a:p>
            <a:pPr marL="0" indent="0">
              <a:buFont typeface="Arial"/>
              <a:buNone/>
            </a:pPr>
            <a:endParaRPr lang="en-GB" dirty="0" smtClean="0">
              <a:cs typeface="Calibri"/>
            </a:endParaRPr>
          </a:p>
          <a:p>
            <a:endParaRPr lang="en-GB" dirty="0" smtClean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18872" y="17653"/>
            <a:ext cx="5497339" cy="14636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 err="1" smtClean="0">
                <a:cs typeface="Calibri Light"/>
              </a:rPr>
              <a:t>Ieithoedd</a:t>
            </a:r>
            <a:r>
              <a:rPr lang="en-GB" sz="4000" dirty="0" smtClean="0">
                <a:cs typeface="Calibri Light"/>
              </a:rPr>
              <a:t>, </a:t>
            </a:r>
            <a:r>
              <a:rPr lang="en-GB" sz="4000" dirty="0" err="1" smtClean="0">
                <a:cs typeface="Calibri Light"/>
              </a:rPr>
              <a:t>llythrennedd</a:t>
            </a:r>
            <a:r>
              <a:rPr lang="en-GB" sz="4000" dirty="0" smtClean="0">
                <a:cs typeface="Calibri Light"/>
              </a:rPr>
              <a:t> a </a:t>
            </a:r>
            <a:r>
              <a:rPr lang="en-GB" sz="4000" dirty="0" err="1" smtClean="0">
                <a:cs typeface="Calibri Light"/>
              </a:rPr>
              <a:t>chyfathrebu</a:t>
            </a:r>
            <a:r>
              <a:rPr lang="en-GB" sz="4000" dirty="0" smtClean="0">
                <a:cs typeface="Calibri Light"/>
              </a:rPr>
              <a:t> a </a:t>
            </a:r>
            <a:r>
              <a:rPr lang="en-GB" sz="4000" dirty="0" err="1" smtClean="0">
                <a:cs typeface="Calibri Light"/>
              </a:rPr>
              <a:t>Rhifedd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2940740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79053" y="2028856"/>
            <a:ext cx="344701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 smtClean="0"/>
              <a:t>Cefnogaeth</a:t>
            </a:r>
            <a:r>
              <a:rPr lang="en-GB" sz="4000" dirty="0" smtClean="0"/>
              <a:t> </a:t>
            </a:r>
            <a:r>
              <a:rPr lang="en-GB" sz="4000" dirty="0" err="1" smtClean="0"/>
              <a:t>Aseiniad</a:t>
            </a:r>
            <a:endParaRPr lang="en-GB" sz="4000" dirty="0"/>
          </a:p>
        </p:txBody>
      </p:sp>
      <p:sp>
        <p:nvSpPr>
          <p:cNvPr id="3" name="TextBox 2"/>
          <p:cNvSpPr txBox="1"/>
          <p:nvPr/>
        </p:nvSpPr>
        <p:spPr>
          <a:xfrm>
            <a:off x="7137309" y="2028856"/>
            <a:ext cx="344701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Assignment</a:t>
            </a:r>
          </a:p>
          <a:p>
            <a:pPr algn="ctr"/>
            <a:r>
              <a:rPr lang="en-GB" sz="4000" dirty="0" smtClean="0"/>
              <a:t>Support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354057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3886</TotalTime>
  <Words>820</Words>
  <Application>Microsoft Macintosh PowerPoint</Application>
  <PresentationFormat>Widescreen</PresentationFormat>
  <Paragraphs>86</Paragraphs>
  <Slides>12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</vt:lpstr>
      <vt:lpstr>Calibri Light</vt:lpstr>
      <vt:lpstr>Mangal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Prif ganfyddiadau</vt:lpstr>
      <vt:lpstr>PowerPoint Presentation</vt:lpstr>
      <vt:lpstr>PowerPoint Presentation</vt:lpstr>
      <vt:lpstr>PowerPoint Presentation</vt:lpstr>
      <vt:lpstr>Esiamplau o gwestiynau ‘Beth sydd orau?’ Examples of would you rather money questions…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Nerys Defis</cp:lastModifiedBy>
  <cp:revision>232</cp:revision>
  <dcterms:created xsi:type="dcterms:W3CDTF">2016-11-03T15:01:41Z</dcterms:created>
  <dcterms:modified xsi:type="dcterms:W3CDTF">2018-11-06T12:16:53Z</dcterms:modified>
</cp:coreProperties>
</file>