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5" r:id="rId10"/>
    <p:sldId id="282" r:id="rId11"/>
    <p:sldId id="266" r:id="rId12"/>
    <p:sldId id="268" r:id="rId13"/>
    <p:sldId id="269" r:id="rId14"/>
    <p:sldId id="279" r:id="rId15"/>
    <p:sldId id="280" r:id="rId16"/>
    <p:sldId id="281" r:id="rId17"/>
    <p:sldId id="271" r:id="rId18"/>
    <p:sldId id="272" r:id="rId19"/>
    <p:sldId id="273" r:id="rId20"/>
    <p:sldId id="274" r:id="rId21"/>
    <p:sldId id="275" r:id="rId22"/>
    <p:sldId id="276" r:id="rId23"/>
    <p:sldId id="28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886A31-3617-5CFD-EBEB-E9C7E0D3DCC1}" v="3" dt="2026-02-28T10:17:39.6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" y="5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DC886A31-3617-5CFD-EBEB-E9C7E0D3DCC1}"/>
    <pc:docChg chg="delSld">
      <pc:chgData name="Moutushi Tanha" userId="S::m.tanha@uwtsd.ac.uk::62f9b1f3-ddcf-45d7-a6a4-b667feecf47e" providerId="AD" clId="Web-{DC886A31-3617-5CFD-EBEB-E9C7E0D3DCC1}" dt="2026-02-28T10:17:39.623" v="2"/>
      <pc:docMkLst>
        <pc:docMk/>
      </pc:docMkLst>
      <pc:sldChg chg="del">
        <pc:chgData name="Moutushi Tanha" userId="S::m.tanha@uwtsd.ac.uk::62f9b1f3-ddcf-45d7-a6a4-b667feecf47e" providerId="AD" clId="Web-{DC886A31-3617-5CFD-EBEB-E9C7E0D3DCC1}" dt="2026-02-28T10:17:26.278" v="0"/>
        <pc:sldMkLst>
          <pc:docMk/>
          <pc:sldMk cId="854418043" sldId="277"/>
        </pc:sldMkLst>
      </pc:sldChg>
      <pc:sldChg chg="del">
        <pc:chgData name="Moutushi Tanha" userId="S::m.tanha@uwtsd.ac.uk::62f9b1f3-ddcf-45d7-a6a4-b667feecf47e" providerId="AD" clId="Web-{DC886A31-3617-5CFD-EBEB-E9C7E0D3DCC1}" dt="2026-02-28T10:17:30.091" v="1"/>
        <pc:sldMkLst>
          <pc:docMk/>
          <pc:sldMk cId="1453261880" sldId="278"/>
        </pc:sldMkLst>
      </pc:sldChg>
      <pc:sldChg chg="del">
        <pc:chgData name="Moutushi Tanha" userId="S::m.tanha@uwtsd.ac.uk::62f9b1f3-ddcf-45d7-a6a4-b667feecf47e" providerId="AD" clId="Web-{DC886A31-3617-5CFD-EBEB-E9C7E0D3DCC1}" dt="2026-02-28T10:17:39.623" v="2"/>
        <pc:sldMkLst>
          <pc:docMk/>
          <pc:sldMk cId="2604016747" sldId="283"/>
        </pc:sldMkLst>
      </pc:sldChg>
    </pc:docChg>
  </pc:docChgLst>
  <pc:docChgLst>
    <pc:chgData name="Moutushi Tanha" userId="S::m.tanha@uwtsd.ac.uk::62f9b1f3-ddcf-45d7-a6a4-b667feecf47e" providerId="AD" clId="Web-{C1C84432-5012-9376-C35C-65C62B89DFFC}"/>
    <pc:docChg chg="modSld">
      <pc:chgData name="Moutushi Tanha" userId="S::m.tanha@uwtsd.ac.uk::62f9b1f3-ddcf-45d7-a6a4-b667feecf47e" providerId="AD" clId="Web-{C1C84432-5012-9376-C35C-65C62B89DFFC}" dt="2026-02-23T10:50:35.725" v="7" actId="20577"/>
      <pc:docMkLst>
        <pc:docMk/>
      </pc:docMkLst>
      <pc:sldChg chg="modSp">
        <pc:chgData name="Moutushi Tanha" userId="S::m.tanha@uwtsd.ac.uk::62f9b1f3-ddcf-45d7-a6a4-b667feecf47e" providerId="AD" clId="Web-{C1C84432-5012-9376-C35C-65C62B89DFFC}" dt="2026-02-23T10:48:16.389" v="0" actId="20577"/>
        <pc:sldMkLst>
          <pc:docMk/>
          <pc:sldMk cId="1804151224" sldId="268"/>
        </pc:sldMkLst>
        <pc:spChg chg="mod">
          <ac:chgData name="Moutushi Tanha" userId="S::m.tanha@uwtsd.ac.uk::62f9b1f3-ddcf-45d7-a6a4-b667feecf47e" providerId="AD" clId="Web-{C1C84432-5012-9376-C35C-65C62B89DFFC}" dt="2026-02-23T10:48:16.389" v="0" actId="20577"/>
          <ac:spMkLst>
            <pc:docMk/>
            <pc:sldMk cId="1804151224" sldId="268"/>
            <ac:spMk id="3" creationId="{C5658DDB-29CC-1026-B6DE-6460E087A6ED}"/>
          </ac:spMkLst>
        </pc:spChg>
      </pc:sldChg>
      <pc:sldChg chg="modSp">
        <pc:chgData name="Moutushi Tanha" userId="S::m.tanha@uwtsd.ac.uk::62f9b1f3-ddcf-45d7-a6a4-b667feecf47e" providerId="AD" clId="Web-{C1C84432-5012-9376-C35C-65C62B89DFFC}" dt="2026-02-23T10:50:35.725" v="7" actId="20577"/>
        <pc:sldMkLst>
          <pc:docMk/>
          <pc:sldMk cId="2170944629" sldId="282"/>
        </pc:sldMkLst>
        <pc:spChg chg="mod">
          <ac:chgData name="Moutushi Tanha" userId="S::m.tanha@uwtsd.ac.uk::62f9b1f3-ddcf-45d7-a6a4-b667feecf47e" providerId="AD" clId="Web-{C1C84432-5012-9376-C35C-65C62B89DFFC}" dt="2026-02-23T10:50:35.725" v="7" actId="20577"/>
          <ac:spMkLst>
            <pc:docMk/>
            <pc:sldMk cId="2170944629" sldId="282"/>
            <ac:spMk id="3" creationId="{6A662BE3-9513-0291-FF20-6F81859D9E7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5B488-7959-4500-4509-E377F5116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2A32D7-423C-7169-7492-9DEBD7DE8A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84315-5184-62BB-23C1-8FB2239D3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C8A71-6781-43E9-8E1F-56FE3D0A6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11B1D-3FCF-A26B-88D4-E090765FD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257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F2FAC-16AD-E8E7-24D6-0E18639FA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28748-5B43-5F5F-F8BC-36A54A108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92112-0F5A-D58D-92B5-26E99318E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BD084-771A-2CB2-EEB5-25908B91F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3E8E49-76E9-E843-7590-B91D93023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442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257C7-9044-F994-E8B6-4FB395A9C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4E8B6-6F45-2BC4-CE10-3EF88B878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F9DA5-A298-B6F2-8A2F-0DD8357CA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A18A32-A75A-2CC7-9AAB-431D454A8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0D3C4-CB49-13E5-BAE7-E69122B54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068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D9A73-811B-4481-67DF-8DBCE74A4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562A2-3FA9-4647-1C01-7EDE6402AE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E5D8F7-C3BD-7B54-A0B7-8CBF1BF499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8301B-D84C-6D6A-32A1-DE870BBA1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211700-A8A5-5AFD-FF26-2993FA89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38585-8005-A261-B6EC-10C2D0660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3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32A4E-C489-8FEF-1453-50121C97B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753C99-A3D9-8669-BACA-A64AC28DF2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AFD5BC-24DB-FA7A-8B5C-FCC031951E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E4A394-2476-A650-E06F-730EAA2F6B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3BA0DA-9AD6-FDFB-7010-7FA81279AE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FF1AE6-5050-8EB0-6D9D-4AFE7E39E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C970DA-43DC-8C45-B97A-CCD0DF7A9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AF6DC0-14FE-B055-CFF1-910993294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192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F8633-DE0B-AE70-1779-97B83D651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1F569C-EBE6-0294-6AF9-61BAD2796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4067DF-5A16-D847-0EE4-4ACDC54EA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A48D14-5415-5746-B6BE-617306D61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379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B5979E-9CBD-0C40-EC56-C8D4F0CF9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CB2EE1-147C-77EF-17F8-4E70DA67D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1BA0F-00AC-7A1E-698F-92F16887E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307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7C454-EE18-DE81-70D7-74000F4B8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E5F8A-5621-6E79-9523-E4E8D2801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658A95-6BE8-5858-FA75-26E2D52055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4B936-EC47-F159-F16F-A23D74CDC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CE543F-AD33-3F8B-121D-4CD2E0FD2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66080E-A0E2-D934-79C1-2BE70EB7B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74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17634-CAEA-E463-4970-702EC6FC6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B77C88-B203-60EE-D5D2-682BA9812A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A6264-9028-7822-3D2F-F6386C1DAF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856C87-8542-90CC-E65B-AEA6AFF0F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E9B83A-43E9-3335-92EB-9769E5DB4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A2630-AE40-9E58-C213-75640C79C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520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76841-7E9F-82C6-F94D-B8DF55811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7679EB-18C2-79B2-E12C-4B8317B1C4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0BBE9-86A0-702A-0DB0-94ECF0BE1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7D906-2FA9-EA38-6F02-7250BF58B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38414-4692-8644-FF62-2DB06AE28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453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FF8C04-E3C3-9591-C9D4-AE6E7EF7F8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8FBEB3-31FF-D332-6E70-35639E833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E8B37-2DA8-083A-5098-ED88D9EA6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FEB3B-C55F-FC54-9D77-20FC4A5E2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21D93-386A-37CB-9BFA-D3E3DE18C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03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A49EF6-A2E3-F047-036D-92CBF90C1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2F24C-1884-E0FF-72C2-895C784EBF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F0DBD-2882-EF2B-BCCF-DEF94E3900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BB035F-B765-4786-BB3B-9E354AA266DE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682AA-50AF-8079-4741-4D358A75AE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11B33-2994-86AB-8603-EC4872019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CAAFC0-4D0D-465C-9269-33638FE1B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52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CD0DD-466C-DC89-C620-325BA38FE5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4017EA-31C0-B49F-87B1-D4E8302CC5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917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93709-ADC3-E951-9690-610C7B739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92F93-94B7-0EB3-F319-0DE55ACA87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Here is a complete, self-contained evaluation of a </a:t>
            </a:r>
            <a:r>
              <a:rPr lang="en-GB" b="1" dirty="0"/>
              <a:t>shopping mall development</a:t>
            </a:r>
            <a:r>
              <a:rPr lang="en-GB" dirty="0"/>
              <a:t> using standard capital budgeting techniques—</a:t>
            </a:r>
            <a:r>
              <a:rPr lang="en-GB" b="1" dirty="0"/>
              <a:t>NPV, IRR, Payback</a:t>
            </a:r>
            <a:r>
              <a:rPr lang="en-GB" dirty="0"/>
              <a:t>, and </a:t>
            </a:r>
            <a:r>
              <a:rPr lang="en-GB" b="1" dirty="0"/>
              <a:t>Profitability Index</a:t>
            </a:r>
            <a:r>
              <a:rPr lang="en-GB" dirty="0"/>
              <a:t>—plus </a:t>
            </a:r>
            <a:r>
              <a:rPr lang="en-GB" b="1" dirty="0"/>
              <a:t>sensitivity analysis</a:t>
            </a:r>
            <a:r>
              <a:rPr lang="en-GB" dirty="0"/>
              <a:t> on three key variables. </a:t>
            </a:r>
          </a:p>
          <a:p>
            <a:pPr fontAlgn="base"/>
            <a:r>
              <a:rPr lang="en-GB" b="1" dirty="0"/>
              <a:t>Note</a:t>
            </a:r>
            <a:r>
              <a:rPr lang="en-GB" dirty="0"/>
              <a:t>: Figures are illustrative (in </a:t>
            </a:r>
            <a:r>
              <a:rPr lang="en-GB" b="1" dirty="0"/>
              <a:t>£ millions</a:t>
            </a:r>
            <a:r>
              <a:rPr lang="en-GB" dirty="0"/>
              <a:t>) and meant to demonstrate the method. I used a realistic UK tax setting and nominal cash flows.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745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86FE3-B258-FAB3-C283-DDA4AF271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Assumptions (Base Case)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7A64B-EA13-83D8-87FB-9CE34E8FF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Project &amp; timeline</a:t>
            </a:r>
            <a:r>
              <a:rPr lang="en-GB" dirty="0"/>
              <a:t> </a:t>
            </a:r>
          </a:p>
          <a:p>
            <a:pPr fontAlgn="base"/>
            <a:r>
              <a:rPr lang="en-GB" b="1" dirty="0"/>
              <a:t>Construction</a:t>
            </a:r>
            <a:r>
              <a:rPr lang="en-GB" dirty="0"/>
              <a:t>: 2 years (Years 0–1). </a:t>
            </a:r>
          </a:p>
          <a:p>
            <a:pPr fontAlgn="base"/>
            <a:r>
              <a:rPr lang="en-GB" b="1" dirty="0"/>
              <a:t>Operations</a:t>
            </a:r>
            <a:r>
              <a:rPr lang="en-GB" dirty="0"/>
              <a:t>: 20 years (Years 2–21 inclusive). </a:t>
            </a:r>
          </a:p>
          <a:p>
            <a:pPr fontAlgn="base"/>
            <a:r>
              <a:rPr lang="en-GB" b="1" dirty="0"/>
              <a:t>Terminal value</a:t>
            </a:r>
            <a:r>
              <a:rPr lang="en-GB" dirty="0"/>
              <a:t> at end of Year 21 based on a </a:t>
            </a:r>
            <a:r>
              <a:rPr lang="en-GB" b="1" dirty="0"/>
              <a:t>capitalized Year 22 NOI</a:t>
            </a:r>
            <a:r>
              <a:rPr lang="en-GB" dirty="0"/>
              <a:t> (NOI grown one year by inflation, divided by exit cap).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273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974C6-0798-E7F7-DE6A-2CDBBD05D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Capital expenditure (Capex)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0A9C2-B82D-F9DF-F877-EDB02207D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Total capex</a:t>
            </a:r>
            <a:r>
              <a:rPr lang="en-GB" dirty="0"/>
              <a:t> £230.0m (60% in Year 0, 40% in Year 1). </a:t>
            </a:r>
          </a:p>
          <a:p>
            <a:pPr fontAlgn="base"/>
            <a:r>
              <a:rPr lang="en-GB" b="1" dirty="0"/>
              <a:t>Land share</a:t>
            </a:r>
            <a:r>
              <a:rPr lang="en-GB" dirty="0"/>
              <a:t> 20% (non-depreciable). </a:t>
            </a:r>
          </a:p>
          <a:p>
            <a:pPr fontAlgn="base"/>
            <a:r>
              <a:rPr lang="en-GB" b="1" dirty="0"/>
              <a:t>Depreciation</a:t>
            </a:r>
            <a:r>
              <a:rPr lang="en-GB" dirty="0"/>
              <a:t> (for tax): straight line over 40 years on depreciable capex (i.e., 80% of total).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312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8AB36-7D5F-B8CB-BACF-F9AC8122C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Operating assumptions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D8686-F05F-EFDD-0BCB-2B42E56AC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Gross rent at 100% occupancy in first operating year (Year 2 price level): </a:t>
            </a:r>
            <a:r>
              <a:rPr lang="en-GB" b="1" dirty="0"/>
              <a:t>£35.0m</a:t>
            </a:r>
            <a:r>
              <a:rPr lang="en-GB" dirty="0"/>
              <a:t>. </a:t>
            </a:r>
          </a:p>
          <a:p>
            <a:pPr fontAlgn="base"/>
            <a:r>
              <a:rPr lang="en-GB" b="1" dirty="0"/>
              <a:t>Occupancy (lease up)</a:t>
            </a:r>
            <a:r>
              <a:rPr lang="en-GB" dirty="0"/>
              <a:t>: Year 2: </a:t>
            </a:r>
            <a:r>
              <a:rPr lang="en-GB" b="1" dirty="0"/>
              <a:t>70%</a:t>
            </a:r>
            <a:r>
              <a:rPr lang="en-GB" dirty="0"/>
              <a:t>, Year 3: </a:t>
            </a:r>
            <a:r>
              <a:rPr lang="en-GB" b="1" dirty="0"/>
              <a:t>85%</a:t>
            </a:r>
            <a:r>
              <a:rPr lang="en-GB" dirty="0"/>
              <a:t>, Year 4 onward: </a:t>
            </a:r>
            <a:r>
              <a:rPr lang="en-GB" b="1" dirty="0"/>
              <a:t>95%</a:t>
            </a:r>
            <a:r>
              <a:rPr lang="en-GB" dirty="0"/>
              <a:t> stabilized. </a:t>
            </a:r>
          </a:p>
          <a:p>
            <a:pPr fontAlgn="base"/>
            <a:r>
              <a:rPr lang="en-GB" b="1" dirty="0" err="1"/>
              <a:t>Opex</a:t>
            </a:r>
            <a:r>
              <a:rPr lang="en-GB" b="1" dirty="0"/>
              <a:t> ratio</a:t>
            </a:r>
            <a:r>
              <a:rPr lang="en-GB" dirty="0"/>
              <a:t>: 30% of gross rent. </a:t>
            </a:r>
          </a:p>
          <a:p>
            <a:pPr fontAlgn="base"/>
            <a:r>
              <a:rPr lang="en-GB" b="1" dirty="0"/>
              <a:t>Maintenance capex</a:t>
            </a:r>
            <a:r>
              <a:rPr lang="en-GB" dirty="0"/>
              <a:t>: 1.5% of gross rent. </a:t>
            </a:r>
          </a:p>
          <a:p>
            <a:pPr fontAlgn="base"/>
            <a:r>
              <a:rPr lang="en-GB" b="1" dirty="0"/>
              <a:t>Inflation</a:t>
            </a:r>
            <a:r>
              <a:rPr lang="en-GB" dirty="0"/>
              <a:t> (rents, costs): </a:t>
            </a:r>
            <a:r>
              <a:rPr lang="en-GB" b="1" dirty="0"/>
              <a:t>2.5%</a:t>
            </a:r>
            <a:r>
              <a:rPr lang="en-GB" dirty="0"/>
              <a:t> p.a. (nominal pricing).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749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6E86C-F7F6-A074-01AD-2B3AC60BA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Financial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CB291-6E92-9DB2-37A8-5EDBD528B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Corporate tax</a:t>
            </a:r>
            <a:r>
              <a:rPr lang="en-GB" dirty="0"/>
              <a:t>: </a:t>
            </a:r>
            <a:r>
              <a:rPr lang="en-GB" b="1" dirty="0"/>
              <a:t>25%</a:t>
            </a:r>
            <a:r>
              <a:rPr lang="en-GB" dirty="0"/>
              <a:t> (unlevered view). </a:t>
            </a:r>
          </a:p>
          <a:p>
            <a:pPr fontAlgn="base"/>
            <a:r>
              <a:rPr lang="en-GB" b="1" dirty="0"/>
              <a:t>Discount rate (WACC, nominal)</a:t>
            </a:r>
            <a:r>
              <a:rPr lang="en-GB" dirty="0"/>
              <a:t>: </a:t>
            </a:r>
            <a:r>
              <a:rPr lang="en-GB" b="1" dirty="0"/>
              <a:t>9%</a:t>
            </a:r>
            <a:r>
              <a:rPr lang="en-GB" dirty="0"/>
              <a:t>. </a:t>
            </a:r>
          </a:p>
          <a:p>
            <a:pPr fontAlgn="base"/>
            <a:r>
              <a:rPr lang="en-GB" b="1" dirty="0"/>
              <a:t>Exit cap rate</a:t>
            </a:r>
            <a:r>
              <a:rPr lang="en-GB" dirty="0"/>
              <a:t>: </a:t>
            </a:r>
            <a:r>
              <a:rPr lang="en-GB" b="1" dirty="0"/>
              <a:t>7.5%</a:t>
            </a:r>
            <a:r>
              <a:rPr lang="en-GB" dirty="0"/>
              <a:t> (terminal value = next year NOI / exit cap). </a:t>
            </a:r>
          </a:p>
          <a:p>
            <a:pPr fontAlgn="base"/>
            <a:r>
              <a:rPr lang="en-GB" b="1" dirty="0"/>
              <a:t>Working capital</a:t>
            </a:r>
            <a:r>
              <a:rPr lang="en-GB" dirty="0"/>
              <a:t>: negligible (typical for stabilized core retail; can be added if needed).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634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4E7DE-34C4-FFFE-C637-0F445A530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88D71B0-633B-0FE7-414C-033B30F812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657334" y="2647083"/>
            <a:ext cx="6877331" cy="270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Unlevered free cash flow (UFCF) is computed as: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WordVisiCarriageReturn_MSFontService"/>
              </a:rPr>
              <a:t> </a:t>
            </a:r>
            <a:b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WordVisiCarriageReturn_MSFontService"/>
              </a:rPr>
            </a:br>
            <a:endParaRPr kumimoji="0" lang="en-GB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UFCF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=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EBIT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×(1−Tax rate)+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Depreciation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−Maintenance 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Capex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where </a:t>
            </a:r>
            <a:endParaRPr kumimoji="0" lang="en-GB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EBIT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=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NOI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−Maintenance 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Capex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−Depreciation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and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WordVisiCarriageReturn_MSFontService"/>
              </a:rPr>
              <a:t> </a:t>
            </a:r>
            <a:b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WordVisiCarriageReturn_MSFontService"/>
              </a:rPr>
            </a:br>
            <a:endParaRPr kumimoji="0" lang="en-GB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NOI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=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Revenue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r>
              <a:rPr kumimoji="0" lang="en-GB" altLang="en-US" sz="18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in"/>
                <a:cs typeface="Segoe UI" panose="020B0502040204020203" pitchFamily="34" charset="0"/>
              </a:rPr>
              <a:t>−Opex</a:t>
            </a:r>
            <a:r>
              <a:rPr kumimoji="0" lang="en-GB" altLang="en-US" sz="105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  <a:ea typeface="MathJax_Math-italic"/>
                <a:cs typeface="Segoe UI" panose="020B0502040204020203" pitchFamily="34" charset="0"/>
              </a:rPr>
              <a:t>t</a:t>
            </a: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 </a:t>
            </a:r>
            <a:r>
              <a:rPr kumimoji="0" lang="en-GB" alt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GB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15420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F4A577-D51D-9CFB-9CF2-32EDD35CF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537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CCB97-DA6A-71DE-40C9-61C31D772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Results: Base, Best, Worst Cases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83ECB-6DBE-C817-E029-07A96F289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Scenario definitions (deviations from Base)</a:t>
            </a:r>
            <a:r>
              <a:rPr lang="en-GB" dirty="0"/>
              <a:t> </a:t>
            </a:r>
          </a:p>
          <a:p>
            <a:pPr fontAlgn="base"/>
            <a:r>
              <a:rPr lang="en-GB" b="1" dirty="0"/>
              <a:t>Best case</a:t>
            </a:r>
            <a:r>
              <a:rPr lang="en-GB" dirty="0"/>
              <a:t>: +10% rent level, slightly higher stabilized occupancy (97%), faster </a:t>
            </a:r>
            <a:r>
              <a:rPr lang="en-GB" dirty="0" err="1"/>
              <a:t>leaseup</a:t>
            </a:r>
            <a:r>
              <a:rPr lang="en-GB" dirty="0"/>
              <a:t>, marginally lower </a:t>
            </a:r>
            <a:r>
              <a:rPr lang="en-GB" dirty="0" err="1"/>
              <a:t>opex</a:t>
            </a:r>
            <a:r>
              <a:rPr lang="en-GB" dirty="0"/>
              <a:t> (29%) &amp; maintenance (1.3%), </a:t>
            </a:r>
            <a:r>
              <a:rPr lang="en-GB" b="1" dirty="0"/>
              <a:t>capex -5%</a:t>
            </a:r>
            <a:r>
              <a:rPr lang="en-GB" dirty="0"/>
              <a:t>, </a:t>
            </a:r>
            <a:r>
              <a:rPr lang="en-GB" b="1" dirty="0"/>
              <a:t>discount rate 8%</a:t>
            </a:r>
            <a:r>
              <a:rPr lang="en-GB" dirty="0"/>
              <a:t>, </a:t>
            </a:r>
            <a:r>
              <a:rPr lang="en-GB" b="1" dirty="0"/>
              <a:t>exit cap 7.0%</a:t>
            </a:r>
            <a:r>
              <a:rPr lang="en-GB" dirty="0"/>
              <a:t>. </a:t>
            </a:r>
          </a:p>
          <a:p>
            <a:pPr fontAlgn="base"/>
            <a:r>
              <a:rPr lang="en-GB" b="1" dirty="0"/>
              <a:t>Worst case</a:t>
            </a:r>
            <a:r>
              <a:rPr lang="en-GB" dirty="0"/>
              <a:t>: −15% rent level, lower stabilized occupancy (90%), slower </a:t>
            </a:r>
            <a:r>
              <a:rPr lang="en-GB" dirty="0" err="1"/>
              <a:t>leaseup</a:t>
            </a:r>
            <a:r>
              <a:rPr lang="en-GB" dirty="0"/>
              <a:t>, higher </a:t>
            </a:r>
            <a:r>
              <a:rPr lang="en-GB" dirty="0" err="1"/>
              <a:t>opex</a:t>
            </a:r>
            <a:r>
              <a:rPr lang="en-GB" dirty="0"/>
              <a:t> (32%) &amp; maintenance (1.8%), </a:t>
            </a:r>
            <a:r>
              <a:rPr lang="en-GB" b="1" dirty="0"/>
              <a:t>capex +10%</a:t>
            </a:r>
            <a:r>
              <a:rPr lang="en-GB" dirty="0"/>
              <a:t>, </a:t>
            </a:r>
            <a:r>
              <a:rPr lang="en-GB" b="1" dirty="0"/>
              <a:t>discount rate 10%</a:t>
            </a:r>
            <a:r>
              <a:rPr lang="en-GB" dirty="0"/>
              <a:t>, </a:t>
            </a:r>
            <a:r>
              <a:rPr lang="en-GB" b="1" dirty="0"/>
              <a:t>exit cap 8.5%</a:t>
            </a:r>
            <a:r>
              <a:rPr lang="en-GB" dirty="0"/>
              <a:t>. </a:t>
            </a:r>
          </a:p>
          <a:p>
            <a:r>
              <a:rPr lang="en-GB" b="1" dirty="0"/>
              <a:t>All results are unlevered (£m).</a:t>
            </a:r>
            <a:r>
              <a:rPr lang="en-GB" dirty="0"/>
              <a:t> “NPV (at own r)” means NPV computed at each scenario’s discount rate (9% for Base, 8% for Best, 10% for Worst). </a:t>
            </a:r>
          </a:p>
        </p:txBody>
      </p:sp>
    </p:spTree>
    <p:extLst>
      <p:ext uri="{BB962C8B-B14F-4D97-AF65-F5344CB8AC3E}">
        <p14:creationId xmlns:p14="http://schemas.microsoft.com/office/powerpoint/2010/main" val="937897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4605C-0815-C9E6-61C5-C702D6F58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62BE3-9513-0291-FF20-6F81859D9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WACC (Weighted Average Cost of Capital) in project financing </a:t>
            </a:r>
            <a:r>
              <a:rPr lang="en-GB" dirty="0">
                <a:solidFill>
                  <a:srgbClr val="001D35"/>
                </a:solidFill>
                <a:latin typeface="Arial"/>
                <a:cs typeface="Arial"/>
              </a:rPr>
              <a:t>represents the blended, after-tax cost of debt and equity used to fund a specific project, acting as the hurdle rate for investment viability</a:t>
            </a:r>
            <a:r>
              <a:rPr lang="en-GB" dirty="0">
                <a:solidFill>
                  <a:srgbClr val="0A0A0A"/>
                </a:solidFill>
                <a:highlight>
                  <a:srgbClr val="FFFFFF"/>
                </a:highlight>
                <a:latin typeface="Arial"/>
                <a:cs typeface="Arial"/>
              </a:rPr>
              <a:t>. </a:t>
            </a:r>
            <a:endParaRPr lang="en-GB">
              <a:solidFill>
                <a:srgbClr val="000000"/>
              </a:solidFill>
              <a:latin typeface="Aptos" panose="02110004020202020204"/>
              <a:cs typeface="Arial"/>
            </a:endParaRPr>
          </a:p>
          <a:p>
            <a:r>
              <a:rPr lang="en-GB">
                <a:solidFill>
                  <a:srgbClr val="0A0A0A"/>
                </a:solidFill>
                <a:highlight>
                  <a:srgbClr val="FFFFFF"/>
                </a:highlight>
                <a:latin typeface="Arial"/>
                <a:cs typeface="Arial"/>
              </a:rPr>
              <a:t>It calculates the minimum return needed </a:t>
            </a:r>
            <a:r>
              <a:rPr lang="en-GB" dirty="0">
                <a:solidFill>
                  <a:srgbClr val="0A0A0A"/>
                </a:solidFill>
                <a:highlight>
                  <a:srgbClr val="FFFFFF"/>
                </a:highlight>
                <a:latin typeface="Arial"/>
                <a:cs typeface="Arial"/>
              </a:rPr>
              <a:t>to satisfy lenders and investors, usually weighted by the project’s specific, high-leverage capital structure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44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ED996E8-D778-3DB8-027E-0A0E74F1CA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377251"/>
              </p:ext>
            </p:extLst>
          </p:nvPr>
        </p:nvGraphicFramePr>
        <p:xfrm>
          <a:off x="643467" y="1910618"/>
          <a:ext cx="10905069" cy="3036767"/>
        </p:xfrm>
        <a:graphic>
          <a:graphicData uri="http://schemas.openxmlformats.org/drawingml/2006/table">
            <a:tbl>
              <a:tblPr/>
              <a:tblGrid>
                <a:gridCol w="1860358">
                  <a:extLst>
                    <a:ext uri="{9D8B030D-6E8A-4147-A177-3AD203B41FA5}">
                      <a16:colId xmlns:a16="http://schemas.microsoft.com/office/drawing/2014/main" val="443975985"/>
                    </a:ext>
                  </a:extLst>
                </a:gridCol>
                <a:gridCol w="1694198">
                  <a:extLst>
                    <a:ext uri="{9D8B030D-6E8A-4147-A177-3AD203B41FA5}">
                      <a16:colId xmlns:a16="http://schemas.microsoft.com/office/drawing/2014/main" val="2316021536"/>
                    </a:ext>
                  </a:extLst>
                </a:gridCol>
                <a:gridCol w="1628362">
                  <a:extLst>
                    <a:ext uri="{9D8B030D-6E8A-4147-A177-3AD203B41FA5}">
                      <a16:colId xmlns:a16="http://schemas.microsoft.com/office/drawing/2014/main" val="3629680684"/>
                    </a:ext>
                  </a:extLst>
                </a:gridCol>
                <a:gridCol w="1722414">
                  <a:extLst>
                    <a:ext uri="{9D8B030D-6E8A-4147-A177-3AD203B41FA5}">
                      <a16:colId xmlns:a16="http://schemas.microsoft.com/office/drawing/2014/main" val="411028473"/>
                    </a:ext>
                  </a:extLst>
                </a:gridCol>
                <a:gridCol w="2791476">
                  <a:extLst>
                    <a:ext uri="{9D8B030D-6E8A-4147-A177-3AD203B41FA5}">
                      <a16:colId xmlns:a16="http://schemas.microsoft.com/office/drawing/2014/main" val="3744908841"/>
                    </a:ext>
                  </a:extLst>
                </a:gridCol>
                <a:gridCol w="1208261">
                  <a:extLst>
                    <a:ext uri="{9D8B030D-6E8A-4147-A177-3AD203B41FA5}">
                      <a16:colId xmlns:a16="http://schemas.microsoft.com/office/drawing/2014/main" val="2098678408"/>
                    </a:ext>
                  </a:extLst>
                </a:gridCol>
              </a:tblGrid>
              <a:tr h="107897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Scenario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NPV (at own r)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IRR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Payback (years)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Discounted Payback (years)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PI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3497838"/>
                  </a:ext>
                </a:extLst>
              </a:tr>
              <a:tr h="65259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Base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£35.30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10.25%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12.72 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20.65 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1.16 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621666"/>
                  </a:ext>
                </a:extLst>
              </a:tr>
              <a:tr h="65259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Best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£131.30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12.15%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10.95 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20.03 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1.62 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3255538"/>
                  </a:ext>
                </a:extLst>
              </a:tr>
              <a:tr h="65259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Worst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−£72.65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i="0" u="none" strike="noStrike">
                          <a:effectLst/>
                          <a:latin typeface="Aptos" panose="020B0004020202020204" pitchFamily="34" charset="0"/>
                        </a:rPr>
                        <a:t>7.08%</a:t>
                      </a: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16.62 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>
                          <a:effectLst/>
                          <a:latin typeface="Aptos" panose="020B0004020202020204" pitchFamily="34" charset="0"/>
                        </a:rPr>
                        <a:t>No payback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1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 dirty="0">
                          <a:effectLst/>
                          <a:latin typeface="Aptos" panose="020B0004020202020204" pitchFamily="34" charset="0"/>
                        </a:rPr>
                        <a:t>0.70 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0581" marR="180581" marT="90290" marB="90290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10495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8552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40CD2-5829-C614-C597-95DDAB361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58DDB-29CC-1026-B6DE-6460E087A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GB" b="1" dirty="0"/>
              <a:t>Interpretation</a:t>
            </a:r>
            <a:r>
              <a:rPr lang="en-GB" dirty="0"/>
              <a:t> </a:t>
            </a:r>
          </a:p>
          <a:p>
            <a:pPr fontAlgn="base"/>
            <a:r>
              <a:rPr lang="en-GB" b="1" dirty="0"/>
              <a:t>Base case</a:t>
            </a:r>
            <a:r>
              <a:rPr lang="en-GB" dirty="0"/>
              <a:t>: IRR (10.25%) modestly exceeds WACC (9%) → </a:t>
            </a:r>
            <a:r>
              <a:rPr lang="en-GB" b="1" dirty="0"/>
              <a:t>positive NPV</a:t>
            </a:r>
            <a:r>
              <a:rPr lang="en-GB" dirty="0"/>
              <a:t> of ~£35m and </a:t>
            </a:r>
            <a:r>
              <a:rPr lang="en-GB" b="1" dirty="0"/>
              <a:t>PI 1.16</a:t>
            </a:r>
            <a:r>
              <a:rPr lang="en-GB" dirty="0"/>
              <a:t> → </a:t>
            </a:r>
            <a:r>
              <a:rPr lang="en-GB"/>
              <a:t>value creating</a:t>
            </a:r>
            <a:r>
              <a:rPr lang="en-GB" dirty="0"/>
              <a:t>, but the </a:t>
            </a:r>
            <a:r>
              <a:rPr lang="en-GB" b="1" dirty="0"/>
              <a:t>discounted payback (~20.7 years)</a:t>
            </a:r>
            <a:r>
              <a:rPr lang="en-GB" dirty="0"/>
              <a:t> is close to the end of the operating horizon, typical for core real estate with sizable terminal value. </a:t>
            </a:r>
          </a:p>
          <a:p>
            <a:pPr fontAlgn="base"/>
            <a:r>
              <a:rPr lang="en-GB" b="1" dirty="0"/>
              <a:t>Best case</a:t>
            </a:r>
            <a:r>
              <a:rPr lang="en-GB" dirty="0"/>
              <a:t>: Strong value creation (PI 1.62), NPV ~£131m. </a:t>
            </a:r>
          </a:p>
          <a:p>
            <a:pPr fontAlgn="base"/>
            <a:r>
              <a:rPr lang="en-GB" b="1" dirty="0"/>
              <a:t>Worst case</a:t>
            </a:r>
            <a:r>
              <a:rPr lang="en-GB" dirty="0"/>
              <a:t>: NPV negative and PI &lt; 1.0—value </a:t>
            </a:r>
            <a:r>
              <a:rPr lang="en-GB" b="1" dirty="0"/>
              <a:t>destructive</a:t>
            </a:r>
            <a:r>
              <a:rPr lang="en-GB" dirty="0"/>
              <a:t>; also </a:t>
            </a:r>
            <a:r>
              <a:rPr lang="en-GB" b="1" dirty="0"/>
              <a:t>no discounted payback</a:t>
            </a:r>
            <a:r>
              <a:rPr lang="en-GB" dirty="0"/>
              <a:t> within 20 years at 10% WACC.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1512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E180-CF65-E21C-BE59-0B98D38CF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Sensitivity Analysis (Three Variables)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2202F-64CA-68E5-2649-9887D6EF4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sensitivities are around the </a:t>
            </a:r>
            <a:r>
              <a:rPr lang="en-GB" b="1" dirty="0"/>
              <a:t>Base</a:t>
            </a:r>
            <a:r>
              <a:rPr lang="en-GB" dirty="0"/>
              <a:t> case unless noted. For IRR, I show the </a:t>
            </a:r>
            <a:r>
              <a:rPr lang="en-GB" b="1" dirty="0"/>
              <a:t>unlevered project IRR</a:t>
            </a:r>
            <a:r>
              <a:rPr lang="en-GB" dirty="0"/>
              <a:t>. NPVs are at the specified discount rate in each sensitivity set. </a:t>
            </a:r>
          </a:p>
        </p:txBody>
      </p:sp>
    </p:spTree>
    <p:extLst>
      <p:ext uri="{BB962C8B-B14F-4D97-AF65-F5344CB8AC3E}">
        <p14:creationId xmlns:p14="http://schemas.microsoft.com/office/powerpoint/2010/main" val="402721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488ADC-A5AE-3115-6628-B60682822D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8764"/>
            <a:ext cx="11277600" cy="5300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465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8E21FF-64AF-C5C4-3840-DD3775C981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2861"/>
            <a:ext cx="11277600" cy="527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3030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926311-1392-F878-2127-628A1D94D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0631" y="457200"/>
            <a:ext cx="925073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477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F6AE1-080F-7D8F-148B-9F653EDE2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Discussion: How Uncertainty Affects the Decision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EDFFE-3DB1-468C-0EC1-569CE0984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b="1" dirty="0"/>
              <a:t>Revenue/</a:t>
            </a:r>
            <a:r>
              <a:rPr lang="en-GB" b="1" dirty="0" err="1"/>
              <a:t>Leaseup</a:t>
            </a:r>
            <a:r>
              <a:rPr lang="en-GB" b="1" dirty="0"/>
              <a:t> risk dominates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 err="1"/>
              <a:t>Earlyyear</a:t>
            </a:r>
            <a:r>
              <a:rPr lang="en-GB" dirty="0"/>
              <a:t> </a:t>
            </a:r>
            <a:r>
              <a:rPr lang="en-GB" b="1" dirty="0"/>
              <a:t>occupancy and rent</a:t>
            </a:r>
            <a:r>
              <a:rPr lang="en-GB" dirty="0"/>
              <a:t> drive </a:t>
            </a:r>
            <a:r>
              <a:rPr lang="en-GB" dirty="0" err="1"/>
              <a:t>nearterm</a:t>
            </a:r>
            <a:r>
              <a:rPr lang="en-GB" dirty="0"/>
              <a:t> cash receipts and build the base for terminal value. Lower occupancy or extended </a:t>
            </a:r>
            <a:r>
              <a:rPr lang="en-GB" dirty="0" err="1"/>
              <a:t>rentfree</a:t>
            </a:r>
            <a:r>
              <a:rPr lang="en-GB" dirty="0"/>
              <a:t>/fitout periods can materially impair NPV. Preleasing, anchor tenant agreements, and realistic </a:t>
            </a:r>
            <a:r>
              <a:rPr lang="en-GB" dirty="0" err="1"/>
              <a:t>leaseup</a:t>
            </a:r>
            <a:r>
              <a:rPr lang="en-GB" dirty="0"/>
              <a:t> schedules reduce this uncertainty. </a:t>
            </a:r>
          </a:p>
          <a:p>
            <a:pPr fontAlgn="base"/>
            <a:r>
              <a:rPr lang="en-GB" b="1" dirty="0"/>
              <a:t>Capital markets risk (WACC &amp; exit cap)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/>
              <a:t>The project’s value is highly sensitive to </a:t>
            </a:r>
            <a:r>
              <a:rPr lang="en-GB" b="1" dirty="0"/>
              <a:t>discount rates</a:t>
            </a:r>
            <a:r>
              <a:rPr lang="en-GB" dirty="0"/>
              <a:t> and </a:t>
            </a:r>
            <a:r>
              <a:rPr lang="en-GB" b="1" dirty="0"/>
              <a:t>exit capitalization rates</a:t>
            </a:r>
            <a:r>
              <a:rPr lang="en-GB" dirty="0"/>
              <a:t>. Rising rates (or a higher required return for malls) reduce both the PV of interim cash flows and the terminal value. Use </a:t>
            </a:r>
            <a:r>
              <a:rPr lang="en-GB" b="1" dirty="0"/>
              <a:t>scenario analysis</a:t>
            </a:r>
            <a:r>
              <a:rPr lang="en-GB" dirty="0"/>
              <a:t> with spread shocks (e.g., +50–150 bps on both WACC and exit cap) and ensure the investment still clears your hurdle in adverse conditions.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9832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64CF9-2DA4-AE84-9794-CB10569E8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F2326-6B24-82A8-9ADB-56B0875A2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Inflation dynamics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/>
              <a:t>Inflation is nuanced: if </a:t>
            </a:r>
            <a:r>
              <a:rPr lang="en-GB" b="1" dirty="0"/>
              <a:t>rents are </a:t>
            </a:r>
            <a:r>
              <a:rPr lang="en-GB" b="1" dirty="0" err="1"/>
              <a:t>indexlinked</a:t>
            </a:r>
            <a:r>
              <a:rPr lang="en-GB" dirty="0"/>
              <a:t> and </a:t>
            </a:r>
            <a:r>
              <a:rPr lang="en-GB" b="1" dirty="0"/>
              <a:t>terminals</a:t>
            </a:r>
            <a:r>
              <a:rPr lang="en-GB" dirty="0"/>
              <a:t> capitalize a higher nominal NOI, inflation can </a:t>
            </a:r>
            <a:r>
              <a:rPr lang="en-GB" b="1" dirty="0"/>
              <a:t>increase NPV</a:t>
            </a:r>
            <a:r>
              <a:rPr lang="en-GB" dirty="0"/>
              <a:t>. But if operating costs and capex outpace rent indexation (or tenants resist </a:t>
            </a:r>
            <a:r>
              <a:rPr lang="en-GB" dirty="0" err="1"/>
              <a:t>stepups</a:t>
            </a:r>
            <a:r>
              <a:rPr lang="en-GB" dirty="0"/>
              <a:t>), the effect reverses. Align lease structures (</a:t>
            </a:r>
            <a:r>
              <a:rPr lang="en-GB" dirty="0" err="1"/>
              <a:t>CPIlinked</a:t>
            </a:r>
            <a:r>
              <a:rPr lang="en-GB" dirty="0"/>
              <a:t> with caps/floors) and consider </a:t>
            </a:r>
            <a:r>
              <a:rPr lang="en-GB" b="1" dirty="0" err="1"/>
              <a:t>fixedprice</a:t>
            </a:r>
            <a:r>
              <a:rPr lang="en-GB" b="1" dirty="0"/>
              <a:t> EPC contracts</a:t>
            </a:r>
            <a:r>
              <a:rPr lang="en-GB" dirty="0"/>
              <a:t> or contingencies during construction. </a:t>
            </a:r>
          </a:p>
        </p:txBody>
      </p:sp>
    </p:spTree>
    <p:extLst>
      <p:ext uri="{BB962C8B-B14F-4D97-AF65-F5344CB8AC3E}">
        <p14:creationId xmlns:p14="http://schemas.microsoft.com/office/powerpoint/2010/main" val="23998864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99564-F6FB-655A-42B7-494DF9568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8BAE-9290-530C-01B5-2F4F084C5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Cost overrun &amp; schedule risk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/>
              <a:t>Higher construction costs or delays push the breakeven out and shrink value. Include </a:t>
            </a:r>
            <a:r>
              <a:rPr lang="en-GB" b="1" dirty="0"/>
              <a:t>contingencies</a:t>
            </a:r>
            <a:r>
              <a:rPr lang="en-GB" dirty="0"/>
              <a:t>, </a:t>
            </a:r>
            <a:r>
              <a:rPr lang="en-GB" b="1" dirty="0"/>
              <a:t>owner’s rep/monitoring</a:t>
            </a:r>
            <a:r>
              <a:rPr lang="en-GB" dirty="0"/>
              <a:t>, </a:t>
            </a:r>
            <a:r>
              <a:rPr lang="en-GB" b="1" dirty="0"/>
              <a:t>early contractor involvement</a:t>
            </a:r>
            <a:r>
              <a:rPr lang="en-GB" dirty="0"/>
              <a:t>, and </a:t>
            </a:r>
            <a:r>
              <a:rPr lang="en-GB" b="1" dirty="0" err="1"/>
              <a:t>milestonebased</a:t>
            </a:r>
            <a:r>
              <a:rPr lang="en-GB" b="1" dirty="0"/>
              <a:t> payments</a:t>
            </a:r>
            <a:r>
              <a:rPr lang="en-GB" dirty="0"/>
              <a:t> to control risk. </a:t>
            </a:r>
          </a:p>
        </p:txBody>
      </p:sp>
    </p:spTree>
    <p:extLst>
      <p:ext uri="{BB962C8B-B14F-4D97-AF65-F5344CB8AC3E}">
        <p14:creationId xmlns:p14="http://schemas.microsoft.com/office/powerpoint/2010/main" val="26063126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60035-FEC2-EDE6-83CF-1D5EC157B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09370-6901-E4B2-0835-8C0D63FF9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Obsolescence &amp; competition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/>
              <a:t>Retail formats evolve; </a:t>
            </a:r>
            <a:r>
              <a:rPr lang="en-GB" b="1" dirty="0"/>
              <a:t>experiential offerings</a:t>
            </a:r>
            <a:r>
              <a:rPr lang="en-GB" dirty="0"/>
              <a:t>, F&amp;B mix, and adaptable floorplates help maintain footfall and rents. Model periodic </a:t>
            </a:r>
            <a:r>
              <a:rPr lang="en-GB" b="1" dirty="0" err="1"/>
              <a:t>retenanting</a:t>
            </a:r>
            <a:r>
              <a:rPr lang="en-GB" b="1" dirty="0"/>
              <a:t> costs</a:t>
            </a:r>
            <a:r>
              <a:rPr lang="en-GB" dirty="0"/>
              <a:t> and allow for </a:t>
            </a:r>
            <a:r>
              <a:rPr lang="en-GB" b="1" dirty="0"/>
              <a:t>maintenance capex</a:t>
            </a:r>
            <a:r>
              <a:rPr lang="en-GB" dirty="0"/>
              <a:t> to keep the asset competitive. </a:t>
            </a:r>
          </a:p>
        </p:txBody>
      </p:sp>
    </p:spTree>
    <p:extLst>
      <p:ext uri="{BB962C8B-B14F-4D97-AF65-F5344CB8AC3E}">
        <p14:creationId xmlns:p14="http://schemas.microsoft.com/office/powerpoint/2010/main" val="25539607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F2E99-206D-7AA8-BC80-FD09CC376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Decision guidance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2E7E7-D269-B36B-AC45-BA064C66A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The </a:t>
            </a:r>
            <a:r>
              <a:rPr lang="en-GB" b="1" dirty="0"/>
              <a:t>Base case</a:t>
            </a:r>
            <a:r>
              <a:rPr lang="en-GB" dirty="0"/>
              <a:t> here is </a:t>
            </a:r>
            <a:r>
              <a:rPr lang="en-GB" b="1" dirty="0"/>
              <a:t>marginally attractive</a:t>
            </a:r>
            <a:r>
              <a:rPr lang="en-GB" dirty="0"/>
              <a:t> (NPV ≈ £35m; IRR 10.25% vs 9% WACC). </a:t>
            </a:r>
          </a:p>
          <a:p>
            <a:pPr fontAlgn="base"/>
            <a:r>
              <a:rPr lang="en-GB" dirty="0"/>
              <a:t>The </a:t>
            </a:r>
            <a:r>
              <a:rPr lang="en-GB" b="1" dirty="0"/>
              <a:t>Worst case</a:t>
            </a:r>
            <a:r>
              <a:rPr lang="en-GB" dirty="0"/>
              <a:t> </a:t>
            </a:r>
            <a:r>
              <a:rPr lang="en-GB" b="1" dirty="0"/>
              <a:t>destroys</a:t>
            </a:r>
            <a:r>
              <a:rPr lang="en-GB" dirty="0"/>
              <a:t> value (NPV ≈ −£73m). </a:t>
            </a:r>
          </a:p>
          <a:p>
            <a:pPr fontAlgn="base"/>
            <a:r>
              <a:rPr lang="en-GB" dirty="0"/>
              <a:t>If your organization prioritizes </a:t>
            </a:r>
            <a:r>
              <a:rPr lang="en-GB" b="1" dirty="0"/>
              <a:t>resilience</a:t>
            </a:r>
            <a:r>
              <a:rPr lang="en-GB" dirty="0"/>
              <a:t>, require that the project still meets hurdle (e.g., PI &gt; 1.0; NPV ≥ 0) under </a:t>
            </a:r>
            <a:r>
              <a:rPr lang="en-GB" b="1" dirty="0"/>
              <a:t>moderately adverse</a:t>
            </a:r>
            <a:r>
              <a:rPr lang="en-GB" dirty="0"/>
              <a:t> combined assumptions (e.g., −10% rents, +50 bps WACC, +50 bps exit cap, +5% capex). </a:t>
            </a:r>
          </a:p>
          <a:p>
            <a:pPr fontAlgn="base"/>
            <a:r>
              <a:rPr lang="en-GB" dirty="0"/>
              <a:t>Consider </a:t>
            </a:r>
            <a:r>
              <a:rPr lang="en-GB" b="1" dirty="0"/>
              <a:t>phasing</a:t>
            </a:r>
            <a:r>
              <a:rPr lang="en-GB" dirty="0"/>
              <a:t>, </a:t>
            </a:r>
            <a:r>
              <a:rPr lang="en-GB" b="1" dirty="0" err="1"/>
              <a:t>preletting</a:t>
            </a:r>
            <a:r>
              <a:rPr lang="en-GB" dirty="0"/>
              <a:t>, and </a:t>
            </a:r>
            <a:r>
              <a:rPr lang="en-GB" b="1" dirty="0"/>
              <a:t>capex gating</a:t>
            </a:r>
            <a:r>
              <a:rPr lang="en-GB" dirty="0"/>
              <a:t> to create real options and reduce downside.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157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F8571-71AF-C132-B3F4-87F2328C2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Takeaways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1B534-F461-BA1E-EF5F-F4DB4B415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Using the stated assumptions, the </a:t>
            </a:r>
            <a:r>
              <a:rPr lang="en-GB" b="1" dirty="0"/>
              <a:t>mall is investable</a:t>
            </a:r>
            <a:r>
              <a:rPr lang="en-GB" dirty="0"/>
              <a:t> in the base case but </a:t>
            </a:r>
            <a:r>
              <a:rPr lang="en-GB" b="1" dirty="0"/>
              <a:t>sensitive</a:t>
            </a:r>
            <a:r>
              <a:rPr lang="en-GB" dirty="0"/>
              <a:t> to rent/occupancy and interest rates. </a:t>
            </a:r>
          </a:p>
          <a:p>
            <a:pPr fontAlgn="base"/>
            <a:r>
              <a:rPr lang="en-GB" b="1" dirty="0"/>
              <a:t>Mitigation</a:t>
            </a:r>
            <a:r>
              <a:rPr lang="en-GB" dirty="0"/>
              <a:t>: secure preleases, structure indexation, lock in construction, and test stricter downside scenarios (especially on exit cap and occupancy).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4634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A4A6FD-3E8A-5C14-1B3F-E1A1B0999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661839"/>
            <a:ext cx="10905066" cy="5534321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779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1088</Words>
  <Application>Microsoft Office PowerPoint</Application>
  <PresentationFormat>Widescreen</PresentationFormat>
  <Paragraphs>78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PowerPoint Presentation</vt:lpstr>
      <vt:lpstr>PowerPoint Presentation</vt:lpstr>
      <vt:lpstr>Assumptions (Base Case)</vt:lpstr>
      <vt:lpstr>Capital expenditure (Capex) </vt:lpstr>
      <vt:lpstr>Operating assumptions </vt:lpstr>
      <vt:lpstr>Financial </vt:lpstr>
      <vt:lpstr>PowerPoint Presentation</vt:lpstr>
      <vt:lpstr>PowerPoint Presentation</vt:lpstr>
      <vt:lpstr>Results: Base, Best, Worst Cases</vt:lpstr>
      <vt:lpstr>PowerPoint Presentation</vt:lpstr>
      <vt:lpstr>PowerPoint Presentation</vt:lpstr>
      <vt:lpstr>PowerPoint Presentation</vt:lpstr>
      <vt:lpstr>Sensitivity Analysis (Three Variables)</vt:lpstr>
      <vt:lpstr>PowerPoint Presentation</vt:lpstr>
      <vt:lpstr>PowerPoint Presentation</vt:lpstr>
      <vt:lpstr>PowerPoint Presentation</vt:lpstr>
      <vt:lpstr>Discussion: How Uncertainty Affects the Decision</vt:lpstr>
      <vt:lpstr>PowerPoint Presentation</vt:lpstr>
      <vt:lpstr>PowerPoint Presentation</vt:lpstr>
      <vt:lpstr>PowerPoint Presentation</vt:lpstr>
      <vt:lpstr>Decision guidance </vt:lpstr>
      <vt:lpstr>Key Takeaways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10</cp:revision>
  <dcterms:created xsi:type="dcterms:W3CDTF">2026-02-16T10:12:53Z</dcterms:created>
  <dcterms:modified xsi:type="dcterms:W3CDTF">2026-02-28T10:17:44Z</dcterms:modified>
</cp:coreProperties>
</file>