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embeddedFontLst>
    <p:embeddedFont>
      <p:font typeface="Times New Roman MT" panose="02030502070405020303" pitchFamily="18" charset="77"/>
      <p:regular r:id="rId21"/>
    </p:embeddedFont>
    <p:embeddedFont>
      <p:font typeface="Times New Roman MT Bold" panose="02030802070405020303" pitchFamily="18" charset="77"/>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11.11.2025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gives an introduction to The Ritz-Carlton London, while evaluating the aim of the study, and competition in the luxury hotel industry. Also, the slide indicates the changing consumer behaviour is influencing the decisions and market differentiation.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describes how cultural backgrounds shape guest expectations, dining preferences and service preferences while focusing on Ritz-Carlton along with its multicultural flexibility manifested in training, multilingualism and cultural sensitivity in providing luxury hospitality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indicates the influence of social aspects on luxury travel choices such as peer pressure, social status, and celebrity endorsements, and it shows the success of Ritz-Carlton to ensure they have kept their brand aspirational.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slide emphasizes how personal considerations, including lifestyle, income, and occupation, influence booking motivations, while also noting how Ritz-Carlton tailors the experience for both business and leisure clients.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Based on the above slide, it is possible to discuss such psychological drivers as motivation and value perception pointing out how Ritz-Carlton cultivates emotional loyalty while providing high-quality services and unique guest experiences.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slide  explores the digital transformation, demonstrating how online reviews, mobile Apps and AI lead for increasing personalisation, credibility and engagement among luxury travellers at Ritz-Carlton.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examines shifting consumer behaviour trends, which attribute cultural authenticity, wellness orientations, and the impact of social media for changing experience in the hospitality sector in the luxury market setting.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critically examines the new trends such as sustainability, hyper-personalisation and ethical luxury with references to the Mystique model of Ritz-Carlton and competitor practice that illustrates its innovation.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highlights strategic steps that need to be implemented at Ritz-Carlton, such as increasing sustainable communications, enhancing digital personalization, and improving loyalty programs to increase customer retention.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critically examines the new trends such as sustainability, hyper-personalisation and ethical luxury with references to the Mystique model of Ritz-Carlton and competitor practice that illustrates its innovation.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examines shifting consumer behaviour trends, which attribute cultural authenticity, wellness orientations, and the impact of social media for changing experience in the hospitality sector in the luxury market setting.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slide above concludes with a summary of behavioral influences, digital influences, and emerging trends, which underscore Ritz-Carlton's adaptive strategy that ensures continued success in luxury hospitality.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examines shifting consumer behaviour trends, which attribute cultural authenticity, wellness orientations, and the impact of social media for changing experience in the hospitality sector in the luxury market setting.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above slide critically examines the new trends such as sustainability, hyper-personalisation and ethical luxury with references to the Mystique model of Ritz-Carlton and competitor practice that illustrates its innovation.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slide above concludes with a summary of behavioral influences, digital influences, and emerging trends, which underscore Ritz-Carlton's adaptive strategy that ensures continued success in luxury hospitality.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who.int/news-room/fact-sheets/detail/dementia"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466731" y="1789475"/>
            <a:ext cx="12990178" cy="6708051"/>
            <a:chOff x="0" y="0"/>
            <a:chExt cx="3421282" cy="1766729"/>
          </a:xfrm>
        </p:grpSpPr>
        <p:sp>
          <p:nvSpPr>
            <p:cNvPr id="3" name="Freeform 3"/>
            <p:cNvSpPr/>
            <p:nvPr/>
          </p:nvSpPr>
          <p:spPr>
            <a:xfrm>
              <a:off x="0" y="0"/>
              <a:ext cx="3421281" cy="1766729"/>
            </a:xfrm>
            <a:custGeom>
              <a:avLst/>
              <a:gdLst/>
              <a:ahLst/>
              <a:cxnLst/>
              <a:rect l="l" t="t" r="r" b="b"/>
              <a:pathLst>
                <a:path w="3421281" h="1766729">
                  <a:moveTo>
                    <a:pt x="0" y="0"/>
                  </a:moveTo>
                  <a:lnTo>
                    <a:pt x="3421281" y="0"/>
                  </a:lnTo>
                  <a:lnTo>
                    <a:pt x="3421281" y="1766729"/>
                  </a:lnTo>
                  <a:lnTo>
                    <a:pt x="0" y="1766729"/>
                  </a:lnTo>
                  <a:close/>
                </a:path>
              </a:pathLst>
            </a:custGeom>
            <a:solidFill>
              <a:srgbClr val="B3ACD1"/>
            </a:solidFill>
          </p:spPr>
        </p:sp>
        <p:sp>
          <p:nvSpPr>
            <p:cNvPr id="4" name="TextBox 4"/>
            <p:cNvSpPr txBox="1"/>
            <p:nvPr/>
          </p:nvSpPr>
          <p:spPr>
            <a:xfrm>
              <a:off x="0" y="-104775"/>
              <a:ext cx="3421282" cy="1871504"/>
            </a:xfrm>
            <a:prstGeom prst="rect">
              <a:avLst/>
            </a:prstGeom>
          </p:spPr>
          <p:txBody>
            <a:bodyPr lIns="50800" tIns="50800" rIns="50800" bIns="50800" rtlCol="0" anchor="ctr"/>
            <a:lstStyle/>
            <a:p>
              <a:pPr algn="ctr">
                <a:lnSpc>
                  <a:spcPts val="3683"/>
                </a:lnSpc>
              </a:pPr>
              <a:endParaRPr/>
            </a:p>
          </p:txBody>
        </p:sp>
      </p:grpSp>
      <p:sp>
        <p:nvSpPr>
          <p:cNvPr id="5" name="AutoShape 5"/>
          <p:cNvSpPr/>
          <p:nvPr/>
        </p:nvSpPr>
        <p:spPr>
          <a:xfrm rot="-5400000">
            <a:off x="-658653" y="1356351"/>
            <a:ext cx="3374706" cy="0"/>
          </a:xfrm>
          <a:prstGeom prst="line">
            <a:avLst/>
          </a:prstGeom>
          <a:ln w="47625" cap="flat">
            <a:solidFill>
              <a:srgbClr val="000000"/>
            </a:solidFill>
            <a:prstDash val="solid"/>
            <a:headEnd type="none" w="sm" len="sm"/>
            <a:tailEnd type="none" w="sm" len="sm"/>
          </a:ln>
        </p:spPr>
      </p:sp>
      <p:sp>
        <p:nvSpPr>
          <p:cNvPr id="6" name="AutoShape 6"/>
          <p:cNvSpPr/>
          <p:nvPr/>
        </p:nvSpPr>
        <p:spPr>
          <a:xfrm rot="-5400000">
            <a:off x="-505058" y="8729429"/>
            <a:ext cx="3067517" cy="0"/>
          </a:xfrm>
          <a:prstGeom prst="line">
            <a:avLst/>
          </a:prstGeom>
          <a:ln w="47625" cap="flat">
            <a:solidFill>
              <a:srgbClr val="000000"/>
            </a:solidFill>
            <a:prstDash val="solid"/>
            <a:headEnd type="none" w="sm" len="sm"/>
            <a:tailEnd type="none" w="sm" len="sm"/>
          </a:ln>
        </p:spPr>
      </p:sp>
      <p:sp>
        <p:nvSpPr>
          <p:cNvPr id="7" name="Freeform 7"/>
          <p:cNvSpPr/>
          <p:nvPr/>
        </p:nvSpPr>
        <p:spPr>
          <a:xfrm>
            <a:off x="358152" y="2453131"/>
            <a:ext cx="9070386" cy="5380738"/>
          </a:xfrm>
          <a:custGeom>
            <a:avLst/>
            <a:gdLst/>
            <a:ahLst/>
            <a:cxnLst/>
            <a:rect l="l" t="t" r="r" b="b"/>
            <a:pathLst>
              <a:path w="9070386" h="5380738">
                <a:moveTo>
                  <a:pt x="0" y="0"/>
                </a:moveTo>
                <a:lnTo>
                  <a:pt x="9070386" y="0"/>
                </a:lnTo>
                <a:lnTo>
                  <a:pt x="9070386" y="5380738"/>
                </a:lnTo>
                <a:lnTo>
                  <a:pt x="0" y="5380738"/>
                </a:lnTo>
                <a:lnTo>
                  <a:pt x="0" y="0"/>
                </a:lnTo>
                <a:close/>
              </a:path>
            </a:pathLst>
          </a:custGeom>
          <a:blipFill>
            <a:blip r:embed="rId2"/>
            <a:stretch>
              <a:fillRect/>
            </a:stretch>
          </a:blipFill>
        </p:spPr>
      </p:sp>
      <p:sp>
        <p:nvSpPr>
          <p:cNvPr id="8" name="TextBox 8"/>
          <p:cNvSpPr txBox="1"/>
          <p:nvPr/>
        </p:nvSpPr>
        <p:spPr>
          <a:xfrm>
            <a:off x="10308108" y="2478411"/>
            <a:ext cx="6951192" cy="5234927"/>
          </a:xfrm>
          <a:prstGeom prst="rect">
            <a:avLst/>
          </a:prstGeom>
        </p:spPr>
        <p:txBody>
          <a:bodyPr lIns="0" tIns="0" rIns="0" bIns="0" rtlCol="0" anchor="t">
            <a:spAutoFit/>
          </a:bodyPr>
          <a:lstStyle/>
          <a:p>
            <a:pPr algn="ctr">
              <a:lnSpc>
                <a:spcPts val="5830"/>
              </a:lnSpc>
            </a:pPr>
            <a:r>
              <a:rPr lang="en-US" sz="4899" b="1">
                <a:solidFill>
                  <a:srgbClr val="000000"/>
                </a:solidFill>
                <a:latin typeface="Times New Roman MT Bold"/>
                <a:ea typeface="Times New Roman MT Bold"/>
                <a:cs typeface="Times New Roman MT Bold"/>
                <a:sym typeface="Times New Roman MT Bold"/>
              </a:rPr>
              <a:t>EMPOWERING OLDER ADULTS SUFFERING FROM DEMENTIA THROUGH DIGITAL LITERACY AND TECHNOLOGY USE</a:t>
            </a:r>
          </a:p>
        </p:txBody>
      </p:sp>
      <p:sp>
        <p:nvSpPr>
          <p:cNvPr id="9" name="TextBox 8">
            <a:extLst>
              <a:ext uri="{FF2B5EF4-FFF2-40B4-BE49-F238E27FC236}">
                <a16:creationId xmlns:a16="http://schemas.microsoft.com/office/drawing/2014/main" id="{3D24DDE0-B64E-C23A-F120-5CE1428AA677}"/>
              </a:ext>
            </a:extLst>
          </p:cNvPr>
          <p:cNvSpPr txBox="1"/>
          <p:nvPr/>
        </p:nvSpPr>
        <p:spPr>
          <a:xfrm>
            <a:off x="15430500" y="8895343"/>
            <a:ext cx="1828800" cy="1200329"/>
          </a:xfrm>
          <a:prstGeom prst="rect">
            <a:avLst/>
          </a:prstGeom>
          <a:noFill/>
        </p:spPr>
        <p:txBody>
          <a:bodyPr wrap="square" rtlCol="0">
            <a:spAutoFit/>
          </a:bodyPr>
          <a:lstStyle/>
          <a:p>
            <a:pPr algn="l"/>
            <a:r>
              <a:rPr lang="en-GB" dirty="0" err="1"/>
              <a:t>Nagina</a:t>
            </a:r>
            <a:r>
              <a:rPr lang="en-GB" dirty="0"/>
              <a:t> </a:t>
            </a:r>
            <a:r>
              <a:rPr lang="en-GB" dirty="0" err="1"/>
              <a:t>Kauser</a:t>
            </a:r>
            <a:r>
              <a:rPr lang="en-GB" dirty="0"/>
              <a:t> </a:t>
            </a:r>
          </a:p>
          <a:p>
            <a:pPr algn="l"/>
            <a:r>
              <a:rPr lang="en-GB" dirty="0"/>
              <a:t>2208948</a:t>
            </a:r>
          </a:p>
          <a:p>
            <a:pPr algn="l"/>
            <a:r>
              <a:rPr lang="en-GB" dirty="0"/>
              <a:t>BMHP6027</a:t>
            </a:r>
          </a:p>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5564209" y="9635119"/>
            <a:ext cx="13775516" cy="0"/>
          </a:xfrm>
          <a:prstGeom prst="line">
            <a:avLst/>
          </a:prstGeom>
          <a:ln w="47625" cap="flat">
            <a:solidFill>
              <a:srgbClr val="000000"/>
            </a:solidFill>
            <a:prstDash val="solid"/>
            <a:headEnd type="none" w="sm" len="sm"/>
            <a:tailEnd type="none" w="sm" len="sm"/>
          </a:ln>
        </p:spPr>
      </p:sp>
      <p:grpSp>
        <p:nvGrpSpPr>
          <p:cNvPr id="3" name="Group 3"/>
          <p:cNvGrpSpPr/>
          <p:nvPr/>
        </p:nvGrpSpPr>
        <p:grpSpPr>
          <a:xfrm>
            <a:off x="414746" y="1758539"/>
            <a:ext cx="15135283" cy="7500094"/>
            <a:chOff x="0" y="0"/>
            <a:chExt cx="3986247" cy="1975333"/>
          </a:xfrm>
        </p:grpSpPr>
        <p:sp>
          <p:nvSpPr>
            <p:cNvPr id="4" name="Freeform 4"/>
            <p:cNvSpPr/>
            <p:nvPr/>
          </p:nvSpPr>
          <p:spPr>
            <a:xfrm>
              <a:off x="0" y="0"/>
              <a:ext cx="3986247" cy="1975333"/>
            </a:xfrm>
            <a:custGeom>
              <a:avLst/>
              <a:gdLst/>
              <a:ahLst/>
              <a:cxnLst/>
              <a:rect l="l" t="t" r="r" b="b"/>
              <a:pathLst>
                <a:path w="3986247" h="1975333">
                  <a:moveTo>
                    <a:pt x="0" y="0"/>
                  </a:moveTo>
                  <a:lnTo>
                    <a:pt x="3986247" y="0"/>
                  </a:lnTo>
                  <a:lnTo>
                    <a:pt x="3986247" y="1975333"/>
                  </a:lnTo>
                  <a:lnTo>
                    <a:pt x="0" y="1975333"/>
                  </a:lnTo>
                  <a:close/>
                </a:path>
              </a:pathLst>
            </a:custGeom>
            <a:solidFill>
              <a:srgbClr val="B3ACD1"/>
            </a:solidFill>
          </p:spPr>
        </p:sp>
        <p:sp>
          <p:nvSpPr>
            <p:cNvPr id="5" name="TextBox 5"/>
            <p:cNvSpPr txBox="1"/>
            <p:nvPr/>
          </p:nvSpPr>
          <p:spPr>
            <a:xfrm>
              <a:off x="0" y="-104775"/>
              <a:ext cx="3986247" cy="2080108"/>
            </a:xfrm>
            <a:prstGeom prst="rect">
              <a:avLst/>
            </a:prstGeom>
          </p:spPr>
          <p:txBody>
            <a:bodyPr lIns="50800" tIns="50800" rIns="50800" bIns="50800" rtlCol="0" anchor="ctr"/>
            <a:lstStyle/>
            <a:p>
              <a:pPr algn="ctr">
                <a:lnSpc>
                  <a:spcPts val="3683"/>
                </a:lnSpc>
              </a:pPr>
              <a:endParaRPr/>
            </a:p>
          </p:txBody>
        </p:sp>
      </p:grpSp>
      <p:sp>
        <p:nvSpPr>
          <p:cNvPr id="6" name="Freeform 6"/>
          <p:cNvSpPr/>
          <p:nvPr/>
        </p:nvSpPr>
        <p:spPr>
          <a:xfrm>
            <a:off x="10069766" y="2722544"/>
            <a:ext cx="7866471" cy="5572084"/>
          </a:xfrm>
          <a:custGeom>
            <a:avLst/>
            <a:gdLst/>
            <a:ahLst/>
            <a:cxnLst/>
            <a:rect l="l" t="t" r="r" b="b"/>
            <a:pathLst>
              <a:path w="7866471" h="5572084">
                <a:moveTo>
                  <a:pt x="0" y="0"/>
                </a:moveTo>
                <a:lnTo>
                  <a:pt x="7866471" y="0"/>
                </a:lnTo>
                <a:lnTo>
                  <a:pt x="7866471" y="5572083"/>
                </a:lnTo>
                <a:lnTo>
                  <a:pt x="0" y="5572083"/>
                </a:lnTo>
                <a:lnTo>
                  <a:pt x="0" y="0"/>
                </a:lnTo>
                <a:close/>
              </a:path>
            </a:pathLst>
          </a:custGeom>
          <a:blipFill>
            <a:blip r:embed="rId3"/>
            <a:stretch>
              <a:fillRect/>
            </a:stretch>
          </a:blipFill>
        </p:spPr>
      </p:sp>
      <p:sp>
        <p:nvSpPr>
          <p:cNvPr id="7" name="TextBox 7"/>
          <p:cNvSpPr txBox="1"/>
          <p:nvPr/>
        </p:nvSpPr>
        <p:spPr>
          <a:xfrm>
            <a:off x="6473252" y="475895"/>
            <a:ext cx="6355296" cy="1143710"/>
          </a:xfrm>
          <a:prstGeom prst="rect">
            <a:avLst/>
          </a:prstGeom>
        </p:spPr>
        <p:txBody>
          <a:bodyPr lIns="0" tIns="0" rIns="0" bIns="0" rtlCol="0" anchor="t">
            <a:spAutoFit/>
          </a:bodyPr>
          <a:lstStyle/>
          <a:p>
            <a:pPr algn="l">
              <a:lnSpc>
                <a:spcPts val="7341"/>
              </a:lnSpc>
            </a:pPr>
            <a:r>
              <a:rPr lang="en-US" sz="7809" b="1">
                <a:solidFill>
                  <a:srgbClr val="000000"/>
                </a:solidFill>
                <a:latin typeface="Times New Roman MT Bold"/>
                <a:ea typeface="Times New Roman MT Bold"/>
                <a:cs typeface="Times New Roman MT Bold"/>
                <a:sym typeface="Times New Roman MT Bold"/>
              </a:rPr>
              <a:t>Introduction </a:t>
            </a:r>
          </a:p>
        </p:txBody>
      </p:sp>
      <p:sp>
        <p:nvSpPr>
          <p:cNvPr id="8" name="TextBox 8"/>
          <p:cNvSpPr txBox="1"/>
          <p:nvPr/>
        </p:nvSpPr>
        <p:spPr>
          <a:xfrm>
            <a:off x="804762" y="2943944"/>
            <a:ext cx="8173785" cy="5595461"/>
          </a:xfrm>
          <a:prstGeom prst="rect">
            <a:avLst/>
          </a:prstGeom>
        </p:spPr>
        <p:txBody>
          <a:bodyPr lIns="0" tIns="0" rIns="0" bIns="0" rtlCol="0" anchor="t">
            <a:spAutoFit/>
          </a:bodyPr>
          <a:lstStyle/>
          <a:p>
            <a:pPr marL="618230" lvl="1" indent="-309115" algn="just">
              <a:lnSpc>
                <a:spcPts val="4008"/>
              </a:lnSpc>
              <a:buFont typeface="Arial"/>
              <a:buChar char="•"/>
            </a:pPr>
            <a:r>
              <a:rPr lang="en-US" sz="2863">
                <a:solidFill>
                  <a:srgbClr val="000000"/>
                </a:solidFill>
                <a:latin typeface="Times New Roman MT"/>
                <a:ea typeface="Times New Roman MT"/>
                <a:cs typeface="Times New Roman MT"/>
                <a:sym typeface="Times New Roman MT"/>
              </a:rPr>
              <a:t>Dementia mainly affects millions of people that significantly influence older adults’ daily lifestyle.</a:t>
            </a:r>
          </a:p>
          <a:p>
            <a:pPr marL="618230" lvl="1" indent="-309115" algn="just">
              <a:lnSpc>
                <a:spcPts val="4008"/>
              </a:lnSpc>
              <a:buFont typeface="Arial"/>
              <a:buChar char="•"/>
            </a:pPr>
            <a:r>
              <a:rPr lang="en-US" sz="2863">
                <a:solidFill>
                  <a:srgbClr val="000000"/>
                </a:solidFill>
                <a:latin typeface="Times New Roman MT"/>
                <a:ea typeface="Times New Roman MT"/>
                <a:cs typeface="Times New Roman MT"/>
                <a:sym typeface="Times New Roman MT"/>
              </a:rPr>
              <a:t>The concept of empowerment encourages autonomy, control over personal health decisions.</a:t>
            </a:r>
          </a:p>
          <a:p>
            <a:pPr marL="618230" lvl="1" indent="-309115" algn="just">
              <a:lnSpc>
                <a:spcPts val="4008"/>
              </a:lnSpc>
              <a:buFont typeface="Arial"/>
              <a:buChar char="•"/>
            </a:pPr>
            <a:r>
              <a:rPr lang="en-US" sz="2863">
                <a:solidFill>
                  <a:srgbClr val="000000"/>
                </a:solidFill>
                <a:latin typeface="Times New Roman MT"/>
                <a:ea typeface="Times New Roman MT"/>
                <a:cs typeface="Times New Roman MT"/>
                <a:sym typeface="Times New Roman MT"/>
              </a:rPr>
              <a:t>Digital literacy also enables engagement with technology for supporting cognitive well-being.</a:t>
            </a:r>
          </a:p>
          <a:p>
            <a:pPr marL="618230" lvl="1" indent="-309115" algn="just">
              <a:lnSpc>
                <a:spcPts val="4008"/>
              </a:lnSpc>
              <a:spcBef>
                <a:spcPct val="0"/>
              </a:spcBef>
              <a:buFont typeface="Arial"/>
              <a:buChar char="•"/>
            </a:pPr>
            <a:r>
              <a:rPr lang="en-US" sz="2863">
                <a:solidFill>
                  <a:srgbClr val="000000"/>
                </a:solidFill>
                <a:latin typeface="Times New Roman MT"/>
                <a:ea typeface="Times New Roman MT"/>
                <a:cs typeface="Times New Roman MT"/>
                <a:sym typeface="Times New Roman MT"/>
              </a:rPr>
              <a:t>The presentation critically evaluates empowerment through technology to take care of dementia.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1635" y="446412"/>
            <a:ext cx="16845274" cy="9011693"/>
            <a:chOff x="0" y="0"/>
            <a:chExt cx="4436615" cy="2373450"/>
          </a:xfrm>
        </p:grpSpPr>
        <p:sp>
          <p:nvSpPr>
            <p:cNvPr id="3" name="Freeform 3"/>
            <p:cNvSpPr/>
            <p:nvPr/>
          </p:nvSpPr>
          <p:spPr>
            <a:xfrm>
              <a:off x="0" y="0"/>
              <a:ext cx="4436615" cy="2373450"/>
            </a:xfrm>
            <a:custGeom>
              <a:avLst/>
              <a:gdLst/>
              <a:ahLst/>
              <a:cxnLst/>
              <a:rect l="l" t="t" r="r" b="b"/>
              <a:pathLst>
                <a:path w="4436615" h="2373450">
                  <a:moveTo>
                    <a:pt x="0" y="0"/>
                  </a:moveTo>
                  <a:lnTo>
                    <a:pt x="4436615" y="0"/>
                  </a:lnTo>
                  <a:lnTo>
                    <a:pt x="4436615" y="2373450"/>
                  </a:lnTo>
                  <a:lnTo>
                    <a:pt x="0" y="2373450"/>
                  </a:lnTo>
                  <a:close/>
                </a:path>
              </a:pathLst>
            </a:custGeom>
            <a:solidFill>
              <a:srgbClr val="B3ACD1"/>
            </a:solidFill>
          </p:spPr>
        </p:sp>
        <p:sp>
          <p:nvSpPr>
            <p:cNvPr id="4" name="TextBox 4"/>
            <p:cNvSpPr txBox="1"/>
            <p:nvPr/>
          </p:nvSpPr>
          <p:spPr>
            <a:xfrm>
              <a:off x="0" y="-104775"/>
              <a:ext cx="4436615" cy="2478225"/>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8432076" y="3117667"/>
            <a:ext cx="9562248" cy="5202286"/>
          </a:xfrm>
          <a:custGeom>
            <a:avLst/>
            <a:gdLst/>
            <a:ahLst/>
            <a:cxnLst/>
            <a:rect l="l" t="t" r="r" b="b"/>
            <a:pathLst>
              <a:path w="9562248" h="5202286">
                <a:moveTo>
                  <a:pt x="0" y="0"/>
                </a:moveTo>
                <a:lnTo>
                  <a:pt x="9562248" y="0"/>
                </a:lnTo>
                <a:lnTo>
                  <a:pt x="9562248" y="5202286"/>
                </a:lnTo>
                <a:lnTo>
                  <a:pt x="0" y="5202286"/>
                </a:lnTo>
                <a:lnTo>
                  <a:pt x="0" y="0"/>
                </a:lnTo>
                <a:close/>
              </a:path>
            </a:pathLst>
          </a:custGeom>
          <a:blipFill>
            <a:blip r:embed="rId3"/>
            <a:stretch>
              <a:fillRect l="-5304" r="-3071" b="-11803"/>
            </a:stretch>
          </a:blipFill>
        </p:spPr>
      </p:sp>
      <p:sp>
        <p:nvSpPr>
          <p:cNvPr id="6" name="TextBox 6"/>
          <p:cNvSpPr txBox="1"/>
          <p:nvPr/>
        </p:nvSpPr>
        <p:spPr>
          <a:xfrm>
            <a:off x="3263797" y="914400"/>
            <a:ext cx="11760406" cy="1047824"/>
          </a:xfrm>
          <a:prstGeom prst="rect">
            <a:avLst/>
          </a:prstGeom>
        </p:spPr>
        <p:txBody>
          <a:bodyPr lIns="0" tIns="0" rIns="0" bIns="0" rtlCol="0" anchor="t">
            <a:spAutoFit/>
          </a:bodyPr>
          <a:lstStyle/>
          <a:p>
            <a:pPr algn="ctr">
              <a:lnSpc>
                <a:spcPts val="7385"/>
              </a:lnSpc>
            </a:pPr>
            <a:r>
              <a:rPr lang="en-US" sz="6154" b="1">
                <a:solidFill>
                  <a:srgbClr val="000000"/>
                </a:solidFill>
                <a:latin typeface="Times New Roman MT Bold"/>
                <a:ea typeface="Times New Roman MT Bold"/>
                <a:cs typeface="Times New Roman MT Bold"/>
                <a:sym typeface="Times New Roman MT Bold"/>
              </a:rPr>
              <a:t>Relevance to Empowerment</a:t>
            </a:r>
          </a:p>
        </p:txBody>
      </p:sp>
      <p:sp>
        <p:nvSpPr>
          <p:cNvPr id="7" name="TextBox 7"/>
          <p:cNvSpPr txBox="1"/>
          <p:nvPr/>
        </p:nvSpPr>
        <p:spPr>
          <a:xfrm>
            <a:off x="1028700" y="2552849"/>
            <a:ext cx="6570163" cy="6227147"/>
          </a:xfrm>
          <a:prstGeom prst="rect">
            <a:avLst/>
          </a:prstGeom>
        </p:spPr>
        <p:txBody>
          <a:bodyPr lIns="0" tIns="0" rIns="0" bIns="0" rtlCol="0" anchor="t">
            <a:spAutoFit/>
          </a:bodyPr>
          <a:lstStyle/>
          <a:p>
            <a:pPr marL="585459" lvl="1" indent="-292730" algn="just">
              <a:lnSpc>
                <a:spcPts val="3796"/>
              </a:lnSpc>
              <a:buFont typeface="Arial"/>
              <a:buChar char="•"/>
            </a:pPr>
            <a:r>
              <a:rPr lang="en-US" sz="2711">
                <a:solidFill>
                  <a:srgbClr val="000000"/>
                </a:solidFill>
                <a:latin typeface="Times New Roman MT"/>
                <a:ea typeface="Times New Roman MT"/>
                <a:cs typeface="Times New Roman MT"/>
                <a:sym typeface="Times New Roman MT"/>
              </a:rPr>
              <a:t>Empowerment also promotes dignity, self-determination, as well as inclusion for the dementia patients. </a:t>
            </a:r>
          </a:p>
          <a:p>
            <a:pPr marL="585459" lvl="1" indent="-292730" algn="just">
              <a:lnSpc>
                <a:spcPts val="3796"/>
              </a:lnSpc>
              <a:buFont typeface="Arial"/>
              <a:buChar char="•"/>
            </a:pPr>
            <a:r>
              <a:rPr lang="en-US" sz="2711">
                <a:solidFill>
                  <a:srgbClr val="000000"/>
                </a:solidFill>
                <a:latin typeface="Times New Roman MT"/>
                <a:ea typeface="Times New Roman MT"/>
                <a:cs typeface="Times New Roman MT"/>
                <a:sym typeface="Times New Roman MT"/>
              </a:rPr>
              <a:t>Further, it increases independence, while minimising dependency on caregivers as well as health systems (Xu et al., 2024). </a:t>
            </a:r>
          </a:p>
          <a:p>
            <a:pPr marL="585459" lvl="1" indent="-292730" algn="just">
              <a:lnSpc>
                <a:spcPts val="3796"/>
              </a:lnSpc>
              <a:buFont typeface="Arial"/>
              <a:buChar char="•"/>
            </a:pPr>
            <a:r>
              <a:rPr lang="en-US" sz="2711">
                <a:solidFill>
                  <a:srgbClr val="000000"/>
                </a:solidFill>
                <a:latin typeface="Times New Roman MT"/>
                <a:ea typeface="Times New Roman MT"/>
                <a:cs typeface="Times New Roman MT"/>
                <a:sym typeface="Times New Roman MT"/>
              </a:rPr>
              <a:t>Technology strengthens decision-making among older people while improving participation in everyday social interactions. </a:t>
            </a:r>
          </a:p>
          <a:p>
            <a:pPr marL="585459" lvl="1" indent="-292730" algn="just">
              <a:lnSpc>
                <a:spcPts val="3796"/>
              </a:lnSpc>
              <a:buFont typeface="Arial"/>
              <a:buChar char="•"/>
            </a:pPr>
            <a:r>
              <a:rPr lang="en-US" sz="2711">
                <a:solidFill>
                  <a:srgbClr val="000000"/>
                </a:solidFill>
                <a:latin typeface="Times New Roman MT"/>
                <a:ea typeface="Times New Roman MT"/>
                <a:cs typeface="Times New Roman MT"/>
                <a:sym typeface="Times New Roman MT"/>
              </a:rPr>
              <a:t>Moreover, it aligns with WHO Healthy Ageing Framework that promotes autonomy as well as inclusion.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5545" y="2669304"/>
            <a:ext cx="17459344" cy="6788800"/>
            <a:chOff x="0" y="0"/>
            <a:chExt cx="4598346" cy="1787997"/>
          </a:xfrm>
        </p:grpSpPr>
        <p:sp>
          <p:nvSpPr>
            <p:cNvPr id="3" name="Freeform 3"/>
            <p:cNvSpPr/>
            <p:nvPr/>
          </p:nvSpPr>
          <p:spPr>
            <a:xfrm>
              <a:off x="0" y="0"/>
              <a:ext cx="4598346" cy="1787997"/>
            </a:xfrm>
            <a:custGeom>
              <a:avLst/>
              <a:gdLst/>
              <a:ahLst/>
              <a:cxnLst/>
              <a:rect l="l" t="t" r="r" b="b"/>
              <a:pathLst>
                <a:path w="4598346" h="1787997">
                  <a:moveTo>
                    <a:pt x="0" y="0"/>
                  </a:moveTo>
                  <a:lnTo>
                    <a:pt x="4598346" y="0"/>
                  </a:lnTo>
                  <a:lnTo>
                    <a:pt x="4598346" y="1787997"/>
                  </a:lnTo>
                  <a:lnTo>
                    <a:pt x="0" y="1787997"/>
                  </a:lnTo>
                  <a:close/>
                </a:path>
              </a:pathLst>
            </a:custGeom>
            <a:solidFill>
              <a:srgbClr val="B3ACD1"/>
            </a:solidFill>
          </p:spPr>
        </p:sp>
        <p:sp>
          <p:nvSpPr>
            <p:cNvPr id="4" name="TextBox 4"/>
            <p:cNvSpPr txBox="1"/>
            <p:nvPr/>
          </p:nvSpPr>
          <p:spPr>
            <a:xfrm>
              <a:off x="0" y="-104775"/>
              <a:ext cx="4598346" cy="1892772"/>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10878370" y="2950586"/>
            <a:ext cx="6380930" cy="6226237"/>
          </a:xfrm>
          <a:custGeom>
            <a:avLst/>
            <a:gdLst/>
            <a:ahLst/>
            <a:cxnLst/>
            <a:rect l="l" t="t" r="r" b="b"/>
            <a:pathLst>
              <a:path w="6380930" h="6226237">
                <a:moveTo>
                  <a:pt x="0" y="0"/>
                </a:moveTo>
                <a:lnTo>
                  <a:pt x="6380930" y="0"/>
                </a:lnTo>
                <a:lnTo>
                  <a:pt x="6380930" y="6226237"/>
                </a:lnTo>
                <a:lnTo>
                  <a:pt x="0" y="6226237"/>
                </a:lnTo>
                <a:lnTo>
                  <a:pt x="0" y="0"/>
                </a:lnTo>
                <a:close/>
              </a:path>
            </a:pathLst>
          </a:custGeom>
          <a:blipFill>
            <a:blip r:embed="rId3"/>
            <a:stretch>
              <a:fillRect b="-4843"/>
            </a:stretch>
          </a:blipFill>
        </p:spPr>
      </p:sp>
      <p:sp>
        <p:nvSpPr>
          <p:cNvPr id="6" name="TextBox 6"/>
          <p:cNvSpPr txBox="1"/>
          <p:nvPr/>
        </p:nvSpPr>
        <p:spPr>
          <a:xfrm>
            <a:off x="1343901" y="914400"/>
            <a:ext cx="15602632" cy="1047824"/>
          </a:xfrm>
          <a:prstGeom prst="rect">
            <a:avLst/>
          </a:prstGeom>
        </p:spPr>
        <p:txBody>
          <a:bodyPr lIns="0" tIns="0" rIns="0" bIns="0" rtlCol="0" anchor="t">
            <a:spAutoFit/>
          </a:bodyPr>
          <a:lstStyle/>
          <a:p>
            <a:pPr algn="ctr">
              <a:lnSpc>
                <a:spcPts val="7385"/>
              </a:lnSpc>
            </a:pPr>
            <a:r>
              <a:rPr lang="en-US" sz="6154" b="1">
                <a:solidFill>
                  <a:srgbClr val="000000"/>
                </a:solidFill>
                <a:latin typeface="Times New Roman MT Bold"/>
                <a:ea typeface="Times New Roman MT Bold"/>
                <a:cs typeface="Times New Roman MT Bold"/>
                <a:sym typeface="Times New Roman MT Bold"/>
              </a:rPr>
              <a:t>Understanding Dementia and Its Challenges</a:t>
            </a:r>
          </a:p>
        </p:txBody>
      </p:sp>
      <p:sp>
        <p:nvSpPr>
          <p:cNvPr id="7" name="TextBox 7"/>
          <p:cNvSpPr txBox="1"/>
          <p:nvPr/>
        </p:nvSpPr>
        <p:spPr>
          <a:xfrm>
            <a:off x="1342684" y="3364716"/>
            <a:ext cx="7788944" cy="5283677"/>
          </a:xfrm>
          <a:prstGeom prst="rect">
            <a:avLst/>
          </a:prstGeom>
        </p:spPr>
        <p:txBody>
          <a:bodyPr lIns="0" tIns="0" rIns="0" bIns="0" rtlCol="0" anchor="t">
            <a:spAutoFit/>
          </a:bodyPr>
          <a:lstStyle/>
          <a:p>
            <a:pPr marL="589674" lvl="1" indent="-294837" algn="just">
              <a:lnSpc>
                <a:spcPts val="3823"/>
              </a:lnSpc>
              <a:spcBef>
                <a:spcPct val="0"/>
              </a:spcBef>
              <a:buFont typeface="Arial"/>
              <a:buChar char="•"/>
            </a:pPr>
            <a:r>
              <a:rPr lang="en-US" sz="2731">
                <a:solidFill>
                  <a:srgbClr val="000000"/>
                </a:solidFill>
                <a:latin typeface="Times New Roman MT"/>
                <a:ea typeface="Times New Roman MT"/>
                <a:cs typeface="Times New Roman MT"/>
                <a:sym typeface="Times New Roman MT"/>
              </a:rPr>
              <a:t>Dementia in older people causes memory loss, communication difficulties, and confusion in decision-making.</a:t>
            </a:r>
          </a:p>
          <a:p>
            <a:pPr marL="589674" lvl="1" indent="-294837" algn="just">
              <a:lnSpc>
                <a:spcPts val="3823"/>
              </a:lnSpc>
              <a:buFont typeface="Arial"/>
              <a:buChar char="•"/>
            </a:pPr>
            <a:r>
              <a:rPr lang="en-US" sz="2731">
                <a:solidFill>
                  <a:srgbClr val="000000"/>
                </a:solidFill>
                <a:latin typeface="Times New Roman MT"/>
                <a:ea typeface="Times New Roman MT"/>
                <a:cs typeface="Times New Roman MT"/>
                <a:sym typeface="Times New Roman MT"/>
              </a:rPr>
              <a:t>The emotional dependency, and distress minimises overall quality of daily life routine (Soares et al, 2024).</a:t>
            </a:r>
          </a:p>
          <a:p>
            <a:pPr marL="589674" lvl="1" indent="-294837" algn="just">
              <a:lnSpc>
                <a:spcPts val="3823"/>
              </a:lnSpc>
              <a:buFont typeface="Arial"/>
              <a:buChar char="•"/>
            </a:pPr>
            <a:r>
              <a:rPr lang="en-US" sz="2731">
                <a:solidFill>
                  <a:srgbClr val="000000"/>
                </a:solidFill>
                <a:latin typeface="Times New Roman MT"/>
                <a:ea typeface="Times New Roman MT"/>
                <a:cs typeface="Times New Roman MT"/>
                <a:sym typeface="Times New Roman MT"/>
              </a:rPr>
              <a:t>Moreover, digital exclusion worsens, restricts and isolates access for supporting services. </a:t>
            </a:r>
          </a:p>
          <a:p>
            <a:pPr marL="589674" lvl="1" indent="-294837" algn="just">
              <a:lnSpc>
                <a:spcPts val="3823"/>
              </a:lnSpc>
              <a:buFont typeface="Arial"/>
              <a:buChar char="•"/>
            </a:pPr>
            <a:r>
              <a:rPr lang="en-US" sz="2731">
                <a:solidFill>
                  <a:srgbClr val="000000"/>
                </a:solidFill>
                <a:latin typeface="Times New Roman MT"/>
                <a:ea typeface="Times New Roman MT"/>
                <a:cs typeface="Times New Roman MT"/>
                <a:sym typeface="Times New Roman MT"/>
              </a:rPr>
              <a:t>For example, in the United Kingdom, around 900,000 people currently live with the issues of dementia.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558525" y="735724"/>
            <a:ext cx="9729475" cy="8522576"/>
            <a:chOff x="0" y="0"/>
            <a:chExt cx="2562495" cy="2244629"/>
          </a:xfrm>
        </p:grpSpPr>
        <p:sp>
          <p:nvSpPr>
            <p:cNvPr id="3" name="Freeform 3"/>
            <p:cNvSpPr/>
            <p:nvPr/>
          </p:nvSpPr>
          <p:spPr>
            <a:xfrm>
              <a:off x="0" y="0"/>
              <a:ext cx="2562495" cy="2244629"/>
            </a:xfrm>
            <a:custGeom>
              <a:avLst/>
              <a:gdLst/>
              <a:ahLst/>
              <a:cxnLst/>
              <a:rect l="l" t="t" r="r" b="b"/>
              <a:pathLst>
                <a:path w="2562495" h="2244629">
                  <a:moveTo>
                    <a:pt x="0" y="0"/>
                  </a:moveTo>
                  <a:lnTo>
                    <a:pt x="2562495" y="0"/>
                  </a:lnTo>
                  <a:lnTo>
                    <a:pt x="2562495" y="2244629"/>
                  </a:lnTo>
                  <a:lnTo>
                    <a:pt x="0" y="2244629"/>
                  </a:lnTo>
                  <a:close/>
                </a:path>
              </a:pathLst>
            </a:custGeom>
            <a:solidFill>
              <a:srgbClr val="B3ACD1"/>
            </a:solidFill>
          </p:spPr>
        </p:sp>
        <p:sp>
          <p:nvSpPr>
            <p:cNvPr id="4" name="TextBox 4"/>
            <p:cNvSpPr txBox="1"/>
            <p:nvPr/>
          </p:nvSpPr>
          <p:spPr>
            <a:xfrm>
              <a:off x="0" y="-104775"/>
              <a:ext cx="2562495" cy="2349404"/>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432577" y="4067178"/>
            <a:ext cx="10360017" cy="4873014"/>
          </a:xfrm>
          <a:custGeom>
            <a:avLst/>
            <a:gdLst/>
            <a:ahLst/>
            <a:cxnLst/>
            <a:rect l="l" t="t" r="r" b="b"/>
            <a:pathLst>
              <a:path w="10360017" h="4873014">
                <a:moveTo>
                  <a:pt x="0" y="0"/>
                </a:moveTo>
                <a:lnTo>
                  <a:pt x="10360017" y="0"/>
                </a:lnTo>
                <a:lnTo>
                  <a:pt x="10360017" y="4873014"/>
                </a:lnTo>
                <a:lnTo>
                  <a:pt x="0" y="4873014"/>
                </a:lnTo>
                <a:lnTo>
                  <a:pt x="0" y="0"/>
                </a:lnTo>
                <a:close/>
              </a:path>
            </a:pathLst>
          </a:custGeom>
          <a:blipFill>
            <a:blip r:embed="rId3"/>
            <a:stretch>
              <a:fillRect b="-19587"/>
            </a:stretch>
          </a:blipFill>
        </p:spPr>
      </p:sp>
      <p:sp>
        <p:nvSpPr>
          <p:cNvPr id="6" name="TextBox 6"/>
          <p:cNvSpPr txBox="1"/>
          <p:nvPr/>
        </p:nvSpPr>
        <p:spPr>
          <a:xfrm>
            <a:off x="11149416" y="1399787"/>
            <a:ext cx="6843704" cy="7373127"/>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Concepts of digital literacy indicate effectively while using technology for communication and health. </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Assistive tools including reminder applications, virtual assistants along with the wearable sensors assists older people to avoid dementia. </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Moreover, technologies also improve safetyness, cognitive simulation as well as engagement for those who suffer from dementia.</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While developing digital skills that fosters independence as well as meaningful participation (Yoo, 2021).</a:t>
            </a:r>
          </a:p>
        </p:txBody>
      </p:sp>
      <p:sp>
        <p:nvSpPr>
          <p:cNvPr id="7" name="TextBox 7"/>
          <p:cNvSpPr txBox="1"/>
          <p:nvPr/>
        </p:nvSpPr>
        <p:spPr>
          <a:xfrm>
            <a:off x="432577" y="447037"/>
            <a:ext cx="7939063" cy="3219673"/>
          </a:xfrm>
          <a:prstGeom prst="rect">
            <a:avLst/>
          </a:prstGeom>
        </p:spPr>
        <p:txBody>
          <a:bodyPr lIns="0" tIns="0" rIns="0" bIns="0" rtlCol="0" anchor="t">
            <a:spAutoFit/>
          </a:bodyPr>
          <a:lstStyle/>
          <a:p>
            <a:pPr algn="ctr">
              <a:lnSpc>
                <a:spcPts val="8119"/>
              </a:lnSpc>
            </a:pPr>
            <a:r>
              <a:rPr lang="en-US" sz="6766" b="1">
                <a:solidFill>
                  <a:srgbClr val="000000"/>
                </a:solidFill>
                <a:latin typeface="Times New Roman MT Bold"/>
                <a:ea typeface="Times New Roman MT Bold"/>
                <a:cs typeface="Times New Roman MT Bold"/>
                <a:sym typeface="Times New Roman MT Bold"/>
              </a:rPr>
              <a:t>Concepts of Digital Literacy and Technology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14350" y="2715732"/>
            <a:ext cx="17259300" cy="7282442"/>
            <a:chOff x="0" y="0"/>
            <a:chExt cx="4545659" cy="1918009"/>
          </a:xfrm>
        </p:grpSpPr>
        <p:sp>
          <p:nvSpPr>
            <p:cNvPr id="3" name="Freeform 3"/>
            <p:cNvSpPr/>
            <p:nvPr/>
          </p:nvSpPr>
          <p:spPr>
            <a:xfrm>
              <a:off x="0" y="0"/>
              <a:ext cx="4545659" cy="1918009"/>
            </a:xfrm>
            <a:custGeom>
              <a:avLst/>
              <a:gdLst/>
              <a:ahLst/>
              <a:cxnLst/>
              <a:rect l="l" t="t" r="r" b="b"/>
              <a:pathLst>
                <a:path w="4545659" h="1918009">
                  <a:moveTo>
                    <a:pt x="0" y="0"/>
                  </a:moveTo>
                  <a:lnTo>
                    <a:pt x="4545659" y="0"/>
                  </a:lnTo>
                  <a:lnTo>
                    <a:pt x="4545659" y="1918009"/>
                  </a:lnTo>
                  <a:lnTo>
                    <a:pt x="0" y="1918009"/>
                  </a:lnTo>
                  <a:close/>
                </a:path>
              </a:pathLst>
            </a:custGeom>
            <a:solidFill>
              <a:srgbClr val="B3ACD1"/>
            </a:solidFill>
          </p:spPr>
        </p:sp>
        <p:sp>
          <p:nvSpPr>
            <p:cNvPr id="4" name="TextBox 4"/>
            <p:cNvSpPr txBox="1"/>
            <p:nvPr/>
          </p:nvSpPr>
          <p:spPr>
            <a:xfrm>
              <a:off x="0" y="-104775"/>
              <a:ext cx="4545659" cy="2022784"/>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9876561" y="3713010"/>
            <a:ext cx="7382739" cy="5287887"/>
          </a:xfrm>
          <a:custGeom>
            <a:avLst/>
            <a:gdLst/>
            <a:ahLst/>
            <a:cxnLst/>
            <a:rect l="l" t="t" r="r" b="b"/>
            <a:pathLst>
              <a:path w="7382739" h="5287887">
                <a:moveTo>
                  <a:pt x="0" y="0"/>
                </a:moveTo>
                <a:lnTo>
                  <a:pt x="7382739" y="0"/>
                </a:lnTo>
                <a:lnTo>
                  <a:pt x="7382739" y="5287887"/>
                </a:lnTo>
                <a:lnTo>
                  <a:pt x="0" y="5287887"/>
                </a:lnTo>
                <a:lnTo>
                  <a:pt x="0" y="0"/>
                </a:lnTo>
                <a:close/>
              </a:path>
            </a:pathLst>
          </a:custGeom>
          <a:blipFill>
            <a:blip r:embed="rId3"/>
            <a:stretch>
              <a:fillRect/>
            </a:stretch>
          </a:blipFill>
        </p:spPr>
      </p:sp>
      <p:sp>
        <p:nvSpPr>
          <p:cNvPr id="6" name="TextBox 6"/>
          <p:cNvSpPr txBox="1"/>
          <p:nvPr/>
        </p:nvSpPr>
        <p:spPr>
          <a:xfrm>
            <a:off x="1729377" y="895350"/>
            <a:ext cx="14829246" cy="1162124"/>
          </a:xfrm>
          <a:prstGeom prst="rect">
            <a:avLst/>
          </a:prstGeom>
        </p:spPr>
        <p:txBody>
          <a:bodyPr lIns="0" tIns="0" rIns="0" bIns="0" rtlCol="0" anchor="t">
            <a:spAutoFit/>
          </a:bodyPr>
          <a:lstStyle/>
          <a:p>
            <a:pPr algn="ctr">
              <a:lnSpc>
                <a:spcPts val="8119"/>
              </a:lnSpc>
            </a:pPr>
            <a:r>
              <a:rPr lang="en-US" sz="6766" b="1">
                <a:solidFill>
                  <a:srgbClr val="000000"/>
                </a:solidFill>
                <a:latin typeface="Times New Roman MT Bold"/>
                <a:ea typeface="Times New Roman MT Bold"/>
                <a:cs typeface="Times New Roman MT Bold"/>
                <a:sym typeface="Times New Roman MT Bold"/>
              </a:rPr>
              <a:t>Theoretical Framework of Empowerment</a:t>
            </a:r>
          </a:p>
        </p:txBody>
      </p:sp>
      <p:sp>
        <p:nvSpPr>
          <p:cNvPr id="7" name="TextBox 7"/>
          <p:cNvSpPr txBox="1"/>
          <p:nvPr/>
        </p:nvSpPr>
        <p:spPr>
          <a:xfrm>
            <a:off x="1028700" y="3345923"/>
            <a:ext cx="7951395" cy="5907761"/>
          </a:xfrm>
          <a:prstGeom prst="rect">
            <a:avLst/>
          </a:prstGeom>
        </p:spPr>
        <p:txBody>
          <a:bodyPr lIns="0" tIns="0" rIns="0" bIns="0" rtlCol="0" anchor="t">
            <a:spAutoFit/>
          </a:bodyPr>
          <a:lstStyle/>
          <a:p>
            <a:pPr marL="605115" lvl="1" indent="-302558" algn="just">
              <a:lnSpc>
                <a:spcPts val="3923"/>
              </a:lnSpc>
              <a:buFont typeface="Arial"/>
              <a:buChar char="•"/>
            </a:pPr>
            <a:r>
              <a:rPr lang="en-US" sz="2802">
                <a:solidFill>
                  <a:srgbClr val="000000"/>
                </a:solidFill>
                <a:latin typeface="Times New Roman MT"/>
                <a:ea typeface="Times New Roman MT"/>
                <a:cs typeface="Times New Roman MT"/>
                <a:sym typeface="Times New Roman MT"/>
              </a:rPr>
              <a:t>Zimmerman’s Empowerment Theory addresses participation, self-efficiency, while controlling principles. </a:t>
            </a:r>
          </a:p>
          <a:p>
            <a:pPr marL="605115" lvl="1" indent="-302558" algn="just">
              <a:lnSpc>
                <a:spcPts val="3923"/>
              </a:lnSpc>
              <a:buFont typeface="Arial"/>
              <a:buChar char="•"/>
            </a:pPr>
            <a:r>
              <a:rPr lang="en-US" sz="2802">
                <a:solidFill>
                  <a:srgbClr val="000000"/>
                </a:solidFill>
                <a:latin typeface="Times New Roman MT"/>
                <a:ea typeface="Times New Roman MT"/>
                <a:cs typeface="Times New Roman MT"/>
                <a:sym typeface="Times New Roman MT"/>
              </a:rPr>
              <a:t>Person-centred Care Promotes respects choices along with the dementia care approaches (Hill et al., 2015). </a:t>
            </a:r>
          </a:p>
          <a:p>
            <a:pPr marL="605115" lvl="1" indent="-302558" algn="just">
              <a:lnSpc>
                <a:spcPts val="3923"/>
              </a:lnSpc>
              <a:buFont typeface="Arial"/>
              <a:buChar char="•"/>
            </a:pPr>
            <a:r>
              <a:rPr lang="en-US" sz="2802">
                <a:solidFill>
                  <a:srgbClr val="000000"/>
                </a:solidFill>
                <a:latin typeface="Times New Roman MT"/>
                <a:ea typeface="Times New Roman MT"/>
                <a:cs typeface="Times New Roman MT"/>
                <a:sym typeface="Times New Roman MT"/>
              </a:rPr>
              <a:t>On the other hand, Empowerment Theory underpins the need for digital inclusion and active self-management interventions.</a:t>
            </a:r>
          </a:p>
          <a:p>
            <a:pPr marL="605115" lvl="1" indent="-302558" algn="just">
              <a:lnSpc>
                <a:spcPts val="3923"/>
              </a:lnSpc>
              <a:buFont typeface="Arial"/>
              <a:buChar char="•"/>
            </a:pPr>
            <a:r>
              <a:rPr lang="en-US" sz="2802">
                <a:solidFill>
                  <a:srgbClr val="000000"/>
                </a:solidFill>
                <a:latin typeface="Times New Roman MT"/>
                <a:ea typeface="Times New Roman MT"/>
                <a:cs typeface="Times New Roman MT"/>
                <a:sym typeface="Times New Roman MT"/>
              </a:rPr>
              <a:t>Integration of technology increases confidence autonomy and communication within the supportive care frameworks.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0031" y="4826464"/>
            <a:ext cx="17087937" cy="5229700"/>
            <a:chOff x="0" y="0"/>
            <a:chExt cx="4500527" cy="1377370"/>
          </a:xfrm>
        </p:grpSpPr>
        <p:sp>
          <p:nvSpPr>
            <p:cNvPr id="3" name="Freeform 3"/>
            <p:cNvSpPr/>
            <p:nvPr/>
          </p:nvSpPr>
          <p:spPr>
            <a:xfrm>
              <a:off x="0" y="0"/>
              <a:ext cx="4500527" cy="1377370"/>
            </a:xfrm>
            <a:custGeom>
              <a:avLst/>
              <a:gdLst/>
              <a:ahLst/>
              <a:cxnLst/>
              <a:rect l="l" t="t" r="r" b="b"/>
              <a:pathLst>
                <a:path w="4500527" h="1377370">
                  <a:moveTo>
                    <a:pt x="0" y="0"/>
                  </a:moveTo>
                  <a:lnTo>
                    <a:pt x="4500527" y="0"/>
                  </a:lnTo>
                  <a:lnTo>
                    <a:pt x="4500527" y="1377370"/>
                  </a:lnTo>
                  <a:lnTo>
                    <a:pt x="0" y="1377370"/>
                  </a:lnTo>
                  <a:close/>
                </a:path>
              </a:pathLst>
            </a:custGeom>
            <a:solidFill>
              <a:srgbClr val="B3ACD1"/>
            </a:solidFill>
          </p:spPr>
        </p:sp>
        <p:sp>
          <p:nvSpPr>
            <p:cNvPr id="4" name="TextBox 4"/>
            <p:cNvSpPr txBox="1"/>
            <p:nvPr/>
          </p:nvSpPr>
          <p:spPr>
            <a:xfrm>
              <a:off x="0" y="-104775"/>
              <a:ext cx="4500527" cy="1482145"/>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9979375" y="257621"/>
            <a:ext cx="7708594" cy="4357031"/>
          </a:xfrm>
          <a:custGeom>
            <a:avLst/>
            <a:gdLst/>
            <a:ahLst/>
            <a:cxnLst/>
            <a:rect l="l" t="t" r="r" b="b"/>
            <a:pathLst>
              <a:path w="7708594" h="4357031">
                <a:moveTo>
                  <a:pt x="0" y="0"/>
                </a:moveTo>
                <a:lnTo>
                  <a:pt x="7708594" y="0"/>
                </a:lnTo>
                <a:lnTo>
                  <a:pt x="7708594" y="4357031"/>
                </a:lnTo>
                <a:lnTo>
                  <a:pt x="0" y="4357031"/>
                </a:lnTo>
                <a:lnTo>
                  <a:pt x="0" y="0"/>
                </a:lnTo>
                <a:close/>
              </a:path>
            </a:pathLst>
          </a:custGeom>
          <a:blipFill>
            <a:blip r:embed="rId3"/>
            <a:stretch>
              <a:fillRect/>
            </a:stretch>
          </a:blipFill>
        </p:spPr>
      </p:sp>
      <p:sp>
        <p:nvSpPr>
          <p:cNvPr id="6" name="TextBox 6"/>
          <p:cNvSpPr txBox="1"/>
          <p:nvPr/>
        </p:nvSpPr>
        <p:spPr>
          <a:xfrm>
            <a:off x="1028700" y="5029200"/>
            <a:ext cx="16031085" cy="4863499"/>
          </a:xfrm>
          <a:prstGeom prst="rect">
            <a:avLst/>
          </a:prstGeom>
        </p:spPr>
        <p:txBody>
          <a:bodyPr lIns="0" tIns="0" rIns="0" bIns="0" rtlCol="0" anchor="t">
            <a:spAutoFit/>
          </a:bodyPr>
          <a:lstStyle/>
          <a:p>
            <a:pPr marL="591015" lvl="1" indent="-295508" algn="just">
              <a:lnSpc>
                <a:spcPts val="3832"/>
              </a:lnSpc>
              <a:buFont typeface="Arial"/>
              <a:buChar char="•"/>
            </a:pPr>
            <a:r>
              <a:rPr lang="en-US" sz="2737">
                <a:solidFill>
                  <a:srgbClr val="000000"/>
                </a:solidFill>
                <a:latin typeface="Times New Roman MT"/>
                <a:ea typeface="Times New Roman MT"/>
                <a:cs typeface="Times New Roman MT"/>
                <a:sym typeface="Times New Roman MT"/>
              </a:rPr>
              <a:t>As per the report of WHO, around 57 million people had dementia while 60% of whom live in the lower-middle income countries (WHO, 2025).</a:t>
            </a:r>
          </a:p>
          <a:p>
            <a:pPr marL="591015" lvl="1" indent="-295508" algn="just">
              <a:lnSpc>
                <a:spcPts val="3832"/>
              </a:lnSpc>
              <a:buFont typeface="Arial"/>
              <a:buChar char="•"/>
            </a:pPr>
            <a:r>
              <a:rPr lang="en-US" sz="2737">
                <a:solidFill>
                  <a:srgbClr val="000000"/>
                </a:solidFill>
                <a:latin typeface="Times New Roman MT"/>
                <a:ea typeface="Times New Roman MT"/>
                <a:cs typeface="Times New Roman MT"/>
                <a:sym typeface="Times New Roman MT"/>
              </a:rPr>
              <a:t>According to Tsertsidis et al. (2023), digital engagement improves mood, social connections, and memory.</a:t>
            </a:r>
          </a:p>
          <a:p>
            <a:pPr marL="591015" lvl="1" indent="-295508" algn="just">
              <a:lnSpc>
                <a:spcPts val="3832"/>
              </a:lnSpc>
              <a:buFont typeface="Arial"/>
              <a:buChar char="•"/>
            </a:pPr>
            <a:r>
              <a:rPr lang="en-US" sz="2737">
                <a:solidFill>
                  <a:srgbClr val="000000"/>
                </a:solidFill>
                <a:latin typeface="Times New Roman MT"/>
                <a:ea typeface="Times New Roman MT"/>
                <a:cs typeface="Times New Roman MT"/>
                <a:sym typeface="Times New Roman MT"/>
              </a:rPr>
              <a:t>Applications like Reminiscence assists to recall memories while increasing happiness and mental stability. </a:t>
            </a:r>
          </a:p>
          <a:p>
            <a:pPr marL="591015" lvl="1" indent="-295508" algn="just">
              <a:lnSpc>
                <a:spcPts val="3832"/>
              </a:lnSpc>
              <a:buFont typeface="Arial"/>
              <a:buChar char="•"/>
            </a:pPr>
            <a:r>
              <a:rPr lang="en-US" sz="2737">
                <a:solidFill>
                  <a:srgbClr val="000000"/>
                </a:solidFill>
                <a:latin typeface="Times New Roman MT"/>
                <a:ea typeface="Times New Roman MT"/>
                <a:cs typeface="Times New Roman MT"/>
                <a:sym typeface="Times New Roman MT"/>
              </a:rPr>
              <a:t>Features of video calls minimises the issues regarding loneliness while strengthening community inclusion and family bonds.</a:t>
            </a:r>
          </a:p>
          <a:p>
            <a:pPr marL="591015" lvl="1" indent="-295508" algn="just">
              <a:lnSpc>
                <a:spcPts val="3832"/>
              </a:lnSpc>
              <a:spcBef>
                <a:spcPct val="0"/>
              </a:spcBef>
              <a:buFont typeface="Arial"/>
              <a:buChar char="•"/>
            </a:pPr>
            <a:r>
              <a:rPr lang="en-US" sz="2737">
                <a:solidFill>
                  <a:srgbClr val="000000"/>
                </a:solidFill>
                <a:latin typeface="Times New Roman MT"/>
                <a:ea typeface="Times New Roman MT"/>
                <a:cs typeface="Times New Roman MT"/>
                <a:sym typeface="Times New Roman MT"/>
              </a:rPr>
              <a:t>Also, existing literature suggests that technical tools foster empowerment through providing independence and communication. </a:t>
            </a:r>
          </a:p>
        </p:txBody>
      </p:sp>
      <p:sp>
        <p:nvSpPr>
          <p:cNvPr id="7" name="TextBox 7"/>
          <p:cNvSpPr txBox="1"/>
          <p:nvPr/>
        </p:nvSpPr>
        <p:spPr>
          <a:xfrm>
            <a:off x="1028700" y="678369"/>
            <a:ext cx="7591436" cy="3382186"/>
          </a:xfrm>
          <a:prstGeom prst="rect">
            <a:avLst/>
          </a:prstGeom>
        </p:spPr>
        <p:txBody>
          <a:bodyPr lIns="0" tIns="0" rIns="0" bIns="0" rtlCol="0" anchor="t">
            <a:spAutoFit/>
          </a:bodyPr>
          <a:lstStyle/>
          <a:p>
            <a:pPr algn="ctr">
              <a:lnSpc>
                <a:spcPts val="8581"/>
              </a:lnSpc>
            </a:pPr>
            <a:r>
              <a:rPr lang="en-US" sz="7151" b="1">
                <a:solidFill>
                  <a:srgbClr val="000000"/>
                </a:solidFill>
                <a:latin typeface="Times New Roman MT Bold"/>
                <a:ea typeface="Times New Roman MT Bold"/>
                <a:cs typeface="Times New Roman MT Bold"/>
                <a:sym typeface="Times New Roman MT Bold"/>
              </a:rPr>
              <a:t>Literature Support: Positive Perspectives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3ACD1"/>
        </a:solidFill>
        <a:effectLst/>
      </p:bgPr>
    </p:bg>
    <p:spTree>
      <p:nvGrpSpPr>
        <p:cNvPr id="1" name=""/>
        <p:cNvGrpSpPr/>
        <p:nvPr/>
      </p:nvGrpSpPr>
      <p:grpSpPr>
        <a:xfrm>
          <a:off x="0" y="0"/>
          <a:ext cx="0" cy="0"/>
          <a:chOff x="0" y="0"/>
          <a:chExt cx="0" cy="0"/>
        </a:xfrm>
      </p:grpSpPr>
      <p:grpSp>
        <p:nvGrpSpPr>
          <p:cNvPr id="2" name="Group 2"/>
          <p:cNvGrpSpPr/>
          <p:nvPr/>
        </p:nvGrpSpPr>
        <p:grpSpPr>
          <a:xfrm>
            <a:off x="400467" y="2796689"/>
            <a:ext cx="8503253" cy="7139498"/>
            <a:chOff x="0" y="0"/>
            <a:chExt cx="2239540" cy="1880362"/>
          </a:xfrm>
        </p:grpSpPr>
        <p:sp>
          <p:nvSpPr>
            <p:cNvPr id="3" name="Freeform 3"/>
            <p:cNvSpPr/>
            <p:nvPr/>
          </p:nvSpPr>
          <p:spPr>
            <a:xfrm>
              <a:off x="0" y="0"/>
              <a:ext cx="2239540" cy="1880362"/>
            </a:xfrm>
            <a:custGeom>
              <a:avLst/>
              <a:gdLst/>
              <a:ahLst/>
              <a:cxnLst/>
              <a:rect l="l" t="t" r="r" b="b"/>
              <a:pathLst>
                <a:path w="2239540" h="1880362">
                  <a:moveTo>
                    <a:pt x="0" y="0"/>
                  </a:moveTo>
                  <a:lnTo>
                    <a:pt x="2239540" y="0"/>
                  </a:lnTo>
                  <a:lnTo>
                    <a:pt x="2239540" y="1880362"/>
                  </a:lnTo>
                  <a:lnTo>
                    <a:pt x="0" y="1880362"/>
                  </a:lnTo>
                  <a:close/>
                </a:path>
              </a:pathLst>
            </a:custGeom>
            <a:solidFill>
              <a:srgbClr val="FFFFFF"/>
            </a:solidFill>
            <a:ln cap="sq">
              <a:noFill/>
              <a:prstDash val="solid"/>
              <a:miter/>
            </a:ln>
          </p:spPr>
        </p:sp>
        <p:sp>
          <p:nvSpPr>
            <p:cNvPr id="4" name="TextBox 4"/>
            <p:cNvSpPr txBox="1"/>
            <p:nvPr/>
          </p:nvSpPr>
          <p:spPr>
            <a:xfrm>
              <a:off x="0" y="-104775"/>
              <a:ext cx="2239540" cy="1985137"/>
            </a:xfrm>
            <a:prstGeom prst="rect">
              <a:avLst/>
            </a:prstGeom>
          </p:spPr>
          <p:txBody>
            <a:bodyPr lIns="50800" tIns="50800" rIns="50800" bIns="50800" rtlCol="0" anchor="ctr"/>
            <a:lstStyle/>
            <a:p>
              <a:pPr marL="0" lvl="0" indent="0" algn="ctr">
                <a:lnSpc>
                  <a:spcPts val="3683"/>
                </a:lnSpc>
                <a:spcBef>
                  <a:spcPct val="0"/>
                </a:spcBef>
              </a:pPr>
              <a:endParaRPr/>
            </a:p>
          </p:txBody>
        </p:sp>
      </p:grpSp>
      <p:sp>
        <p:nvSpPr>
          <p:cNvPr id="5" name="Freeform 5"/>
          <p:cNvSpPr/>
          <p:nvPr/>
        </p:nvSpPr>
        <p:spPr>
          <a:xfrm>
            <a:off x="9144000" y="3925526"/>
            <a:ext cx="8850089" cy="4881823"/>
          </a:xfrm>
          <a:custGeom>
            <a:avLst/>
            <a:gdLst/>
            <a:ahLst/>
            <a:cxnLst/>
            <a:rect l="l" t="t" r="r" b="b"/>
            <a:pathLst>
              <a:path w="8850089" h="4881823">
                <a:moveTo>
                  <a:pt x="0" y="0"/>
                </a:moveTo>
                <a:lnTo>
                  <a:pt x="8850089" y="0"/>
                </a:lnTo>
                <a:lnTo>
                  <a:pt x="8850089" y="4881823"/>
                </a:lnTo>
                <a:lnTo>
                  <a:pt x="0" y="4881823"/>
                </a:lnTo>
                <a:lnTo>
                  <a:pt x="0" y="0"/>
                </a:lnTo>
                <a:close/>
              </a:path>
            </a:pathLst>
          </a:custGeom>
          <a:blipFill>
            <a:blip r:embed="rId3"/>
            <a:stretch>
              <a:fillRect/>
            </a:stretch>
          </a:blipFill>
        </p:spPr>
      </p:sp>
      <p:sp>
        <p:nvSpPr>
          <p:cNvPr id="6" name="TextBox 6"/>
          <p:cNvSpPr txBox="1"/>
          <p:nvPr/>
        </p:nvSpPr>
        <p:spPr>
          <a:xfrm>
            <a:off x="1028700" y="397617"/>
            <a:ext cx="16745026" cy="2094379"/>
          </a:xfrm>
          <a:prstGeom prst="rect">
            <a:avLst/>
          </a:prstGeom>
        </p:spPr>
        <p:txBody>
          <a:bodyPr lIns="0" tIns="0" rIns="0" bIns="0" rtlCol="0" anchor="t">
            <a:spAutoFit/>
          </a:bodyPr>
          <a:lstStyle/>
          <a:p>
            <a:pPr marL="0" lvl="0" indent="0" algn="ctr">
              <a:lnSpc>
                <a:spcPts val="7734"/>
              </a:lnSpc>
            </a:pPr>
            <a:r>
              <a:rPr lang="en-US" sz="6499" b="1">
                <a:solidFill>
                  <a:srgbClr val="000000"/>
                </a:solidFill>
                <a:latin typeface="Times New Roman MT Bold"/>
                <a:ea typeface="Times New Roman MT Bold"/>
                <a:cs typeface="Times New Roman MT Bold"/>
                <a:sym typeface="Times New Roman MT Bold"/>
              </a:rPr>
              <a:t>Literature Support (Critical and Negative Perspectives)</a:t>
            </a:r>
          </a:p>
        </p:txBody>
      </p:sp>
      <p:sp>
        <p:nvSpPr>
          <p:cNvPr id="7" name="TextBox 7"/>
          <p:cNvSpPr txBox="1"/>
          <p:nvPr/>
        </p:nvSpPr>
        <p:spPr>
          <a:xfrm>
            <a:off x="400467" y="3146693"/>
            <a:ext cx="8159038" cy="6325190"/>
          </a:xfrm>
          <a:prstGeom prst="rect">
            <a:avLst/>
          </a:prstGeom>
        </p:spPr>
        <p:txBody>
          <a:bodyPr lIns="0" tIns="0" rIns="0" bIns="0" rtlCol="0" anchor="t">
            <a:spAutoFit/>
          </a:bodyPr>
          <a:lstStyle/>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The digital divide leaves out a number of older adults who are inadequate in technological skills.</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The issue regarding privacy and consent is associated with the data collection and monitoring (Blok et al., 2020).</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Cognitive impairment interferes with a complete interface with complex technology platforms.</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However, there is a difference between the debate on autonomy and the debate on security policy in assistive digital technology.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4740408" y="9614617"/>
            <a:ext cx="6492240" cy="0"/>
          </a:xfrm>
          <a:prstGeom prst="line">
            <a:avLst/>
          </a:prstGeom>
          <a:ln w="47625" cap="flat">
            <a:solidFill>
              <a:srgbClr val="000000"/>
            </a:solidFill>
            <a:prstDash val="solid"/>
            <a:headEnd type="none" w="sm" len="sm"/>
            <a:tailEnd type="none" w="sm" len="sm"/>
          </a:ln>
        </p:spPr>
      </p:sp>
      <p:grpSp>
        <p:nvGrpSpPr>
          <p:cNvPr id="3" name="Group 3"/>
          <p:cNvGrpSpPr/>
          <p:nvPr/>
        </p:nvGrpSpPr>
        <p:grpSpPr>
          <a:xfrm>
            <a:off x="0" y="1760452"/>
            <a:ext cx="14774440" cy="8206174"/>
            <a:chOff x="0" y="0"/>
            <a:chExt cx="3891211" cy="2161297"/>
          </a:xfrm>
        </p:grpSpPr>
        <p:sp>
          <p:nvSpPr>
            <p:cNvPr id="4" name="Freeform 4"/>
            <p:cNvSpPr/>
            <p:nvPr/>
          </p:nvSpPr>
          <p:spPr>
            <a:xfrm>
              <a:off x="0" y="0"/>
              <a:ext cx="3891211" cy="2161297"/>
            </a:xfrm>
            <a:custGeom>
              <a:avLst/>
              <a:gdLst/>
              <a:ahLst/>
              <a:cxnLst/>
              <a:rect l="l" t="t" r="r" b="b"/>
              <a:pathLst>
                <a:path w="3891211" h="2161297">
                  <a:moveTo>
                    <a:pt x="0" y="0"/>
                  </a:moveTo>
                  <a:lnTo>
                    <a:pt x="3891211" y="0"/>
                  </a:lnTo>
                  <a:lnTo>
                    <a:pt x="3891211" y="2161297"/>
                  </a:lnTo>
                  <a:lnTo>
                    <a:pt x="0" y="2161297"/>
                  </a:lnTo>
                  <a:close/>
                </a:path>
              </a:pathLst>
            </a:custGeom>
            <a:solidFill>
              <a:srgbClr val="B3ACD1"/>
            </a:solidFill>
          </p:spPr>
        </p:sp>
        <p:sp>
          <p:nvSpPr>
            <p:cNvPr id="5" name="TextBox 5"/>
            <p:cNvSpPr txBox="1"/>
            <p:nvPr/>
          </p:nvSpPr>
          <p:spPr>
            <a:xfrm>
              <a:off x="0" y="-104775"/>
              <a:ext cx="3891211" cy="2266072"/>
            </a:xfrm>
            <a:prstGeom prst="rect">
              <a:avLst/>
            </a:prstGeom>
          </p:spPr>
          <p:txBody>
            <a:bodyPr lIns="50800" tIns="50800" rIns="50800" bIns="50800" rtlCol="0" anchor="ctr"/>
            <a:lstStyle/>
            <a:p>
              <a:pPr algn="ctr">
                <a:lnSpc>
                  <a:spcPts val="3683"/>
                </a:lnSpc>
              </a:pPr>
              <a:endParaRPr/>
            </a:p>
          </p:txBody>
        </p:sp>
      </p:grpSp>
      <p:sp>
        <p:nvSpPr>
          <p:cNvPr id="6" name="Freeform 6"/>
          <p:cNvSpPr/>
          <p:nvPr/>
        </p:nvSpPr>
        <p:spPr>
          <a:xfrm>
            <a:off x="8740380" y="2424747"/>
            <a:ext cx="8705804" cy="6877586"/>
          </a:xfrm>
          <a:custGeom>
            <a:avLst/>
            <a:gdLst/>
            <a:ahLst/>
            <a:cxnLst/>
            <a:rect l="l" t="t" r="r" b="b"/>
            <a:pathLst>
              <a:path w="8705804" h="6877586">
                <a:moveTo>
                  <a:pt x="0" y="0"/>
                </a:moveTo>
                <a:lnTo>
                  <a:pt x="8705805" y="0"/>
                </a:lnTo>
                <a:lnTo>
                  <a:pt x="8705805" y="6877585"/>
                </a:lnTo>
                <a:lnTo>
                  <a:pt x="0" y="6877585"/>
                </a:lnTo>
                <a:lnTo>
                  <a:pt x="0" y="0"/>
                </a:lnTo>
                <a:close/>
              </a:path>
            </a:pathLst>
          </a:custGeom>
          <a:blipFill>
            <a:blip r:embed="rId3"/>
            <a:stretch>
              <a:fillRect/>
            </a:stretch>
          </a:blipFill>
        </p:spPr>
      </p:sp>
      <p:sp>
        <p:nvSpPr>
          <p:cNvPr id="7" name="TextBox 7"/>
          <p:cNvSpPr txBox="1"/>
          <p:nvPr/>
        </p:nvSpPr>
        <p:spPr>
          <a:xfrm>
            <a:off x="536669" y="2119826"/>
            <a:ext cx="7657543" cy="7373127"/>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The NHS Digital Strategy also promotes universal coverage of the vulnerable elderly.</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Further, WHO encourages age-friendly environments and initiatives of empowerment using technology (Mendoza-Holgado et al., 2024).</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The "Support and Grand Challenge of Innovation" is supported to advance independent living within the UK's ageing society.</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As per the insights of Goodall et al. (2021), it promotes accessible, user-friendly and ethical digital health solutions.</a:t>
            </a:r>
          </a:p>
        </p:txBody>
      </p:sp>
      <p:sp>
        <p:nvSpPr>
          <p:cNvPr id="8" name="TextBox 8"/>
          <p:cNvSpPr txBox="1"/>
          <p:nvPr/>
        </p:nvSpPr>
        <p:spPr>
          <a:xfrm>
            <a:off x="1717430" y="419131"/>
            <a:ext cx="12953564" cy="1085788"/>
          </a:xfrm>
          <a:prstGeom prst="rect">
            <a:avLst/>
          </a:prstGeom>
        </p:spPr>
        <p:txBody>
          <a:bodyPr lIns="0" tIns="0" rIns="0" bIns="0" rtlCol="0" anchor="t">
            <a:spAutoFit/>
          </a:bodyPr>
          <a:lstStyle/>
          <a:p>
            <a:pPr algn="ctr">
              <a:lnSpc>
                <a:spcPts val="7516"/>
              </a:lnSpc>
            </a:pPr>
            <a:r>
              <a:rPr lang="en-US" sz="6264" b="1">
                <a:solidFill>
                  <a:srgbClr val="000000"/>
                </a:solidFill>
                <a:latin typeface="Times New Roman MT Bold"/>
                <a:ea typeface="Times New Roman MT Bold"/>
                <a:cs typeface="Times New Roman MT Bold"/>
                <a:sym typeface="Times New Roman MT Bold"/>
              </a:rPr>
              <a:t>Policy and Practice Context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57602" y="2563426"/>
            <a:ext cx="8600670" cy="6991577"/>
            <a:chOff x="0" y="0"/>
            <a:chExt cx="2265197" cy="1841403"/>
          </a:xfrm>
        </p:grpSpPr>
        <p:sp>
          <p:nvSpPr>
            <p:cNvPr id="3" name="Freeform 3"/>
            <p:cNvSpPr/>
            <p:nvPr/>
          </p:nvSpPr>
          <p:spPr>
            <a:xfrm>
              <a:off x="0" y="0"/>
              <a:ext cx="2265197" cy="1841403"/>
            </a:xfrm>
            <a:custGeom>
              <a:avLst/>
              <a:gdLst/>
              <a:ahLst/>
              <a:cxnLst/>
              <a:rect l="l" t="t" r="r" b="b"/>
              <a:pathLst>
                <a:path w="2265197" h="1841403">
                  <a:moveTo>
                    <a:pt x="0" y="0"/>
                  </a:moveTo>
                  <a:lnTo>
                    <a:pt x="2265197" y="0"/>
                  </a:lnTo>
                  <a:lnTo>
                    <a:pt x="2265197" y="1841403"/>
                  </a:lnTo>
                  <a:lnTo>
                    <a:pt x="0" y="1841403"/>
                  </a:lnTo>
                  <a:close/>
                </a:path>
              </a:pathLst>
            </a:custGeom>
            <a:solidFill>
              <a:srgbClr val="B3ACD1"/>
            </a:solidFill>
          </p:spPr>
        </p:sp>
        <p:sp>
          <p:nvSpPr>
            <p:cNvPr id="4" name="TextBox 4"/>
            <p:cNvSpPr txBox="1"/>
            <p:nvPr/>
          </p:nvSpPr>
          <p:spPr>
            <a:xfrm>
              <a:off x="0" y="-104775"/>
              <a:ext cx="2265197" cy="1946178"/>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741388" y="3687614"/>
            <a:ext cx="8102164" cy="4877672"/>
          </a:xfrm>
          <a:custGeom>
            <a:avLst/>
            <a:gdLst/>
            <a:ahLst/>
            <a:cxnLst/>
            <a:rect l="l" t="t" r="r" b="b"/>
            <a:pathLst>
              <a:path w="8102164" h="4877672">
                <a:moveTo>
                  <a:pt x="0" y="0"/>
                </a:moveTo>
                <a:lnTo>
                  <a:pt x="8102164" y="0"/>
                </a:lnTo>
                <a:lnTo>
                  <a:pt x="8102164" y="4877672"/>
                </a:lnTo>
                <a:lnTo>
                  <a:pt x="0" y="4877672"/>
                </a:lnTo>
                <a:lnTo>
                  <a:pt x="0" y="0"/>
                </a:lnTo>
                <a:close/>
              </a:path>
            </a:pathLst>
          </a:custGeom>
          <a:blipFill>
            <a:blip r:embed="rId3"/>
            <a:stretch>
              <a:fillRect t="-1044" b="-1044"/>
            </a:stretch>
          </a:blipFill>
        </p:spPr>
      </p:sp>
      <p:sp>
        <p:nvSpPr>
          <p:cNvPr id="6" name="TextBox 6"/>
          <p:cNvSpPr txBox="1"/>
          <p:nvPr/>
        </p:nvSpPr>
        <p:spPr>
          <a:xfrm>
            <a:off x="2317136" y="570654"/>
            <a:ext cx="13052833" cy="954130"/>
          </a:xfrm>
          <a:prstGeom prst="rect">
            <a:avLst/>
          </a:prstGeom>
        </p:spPr>
        <p:txBody>
          <a:bodyPr lIns="0" tIns="0" rIns="0" bIns="0" rtlCol="0" anchor="t">
            <a:spAutoFit/>
          </a:bodyPr>
          <a:lstStyle/>
          <a:p>
            <a:pPr algn="ctr">
              <a:lnSpc>
                <a:spcPts val="6164"/>
              </a:lnSpc>
            </a:pPr>
            <a:r>
              <a:rPr lang="en-US" sz="6557" b="1">
                <a:solidFill>
                  <a:srgbClr val="000000"/>
                </a:solidFill>
                <a:latin typeface="Times New Roman MT Bold"/>
                <a:ea typeface="Times New Roman MT Bold"/>
                <a:cs typeface="Times New Roman MT Bold"/>
                <a:sym typeface="Times New Roman MT Bold"/>
              </a:rPr>
              <a:t>Application (Real-World Examples)</a:t>
            </a:r>
          </a:p>
        </p:txBody>
      </p:sp>
      <p:sp>
        <p:nvSpPr>
          <p:cNvPr id="7" name="TextBox 7"/>
          <p:cNvSpPr txBox="1"/>
          <p:nvPr/>
        </p:nvSpPr>
        <p:spPr>
          <a:xfrm>
            <a:off x="9457602" y="2644674"/>
            <a:ext cx="8386887" cy="6849252"/>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The initiative called “Digital Dementia Diaries” empowers memory sharing as well as creative self-expression among the older adults.</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A modern tool like Alexa assists daily reminders while minimising the burden from caregivers and promotes autonomy (Mason et al., 2017).</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Community approaches train dementia patients (mainly older adults) regarding the uses of smart phones for ensuring daily communication.</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Moreover, each project claimed empowerment through the inclusion of accessible technological design.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4740408" y="9614617"/>
            <a:ext cx="6492240" cy="0"/>
          </a:xfrm>
          <a:prstGeom prst="line">
            <a:avLst/>
          </a:prstGeom>
          <a:ln w="47625" cap="flat">
            <a:solidFill>
              <a:srgbClr val="000000"/>
            </a:solidFill>
            <a:prstDash val="solid"/>
            <a:headEnd type="none" w="sm" len="sm"/>
            <a:tailEnd type="none" w="sm" len="sm"/>
          </a:ln>
        </p:spPr>
      </p:sp>
      <p:grpSp>
        <p:nvGrpSpPr>
          <p:cNvPr id="3" name="Group 3"/>
          <p:cNvGrpSpPr/>
          <p:nvPr/>
        </p:nvGrpSpPr>
        <p:grpSpPr>
          <a:xfrm>
            <a:off x="0" y="0"/>
            <a:ext cx="14774440" cy="10287000"/>
            <a:chOff x="0" y="0"/>
            <a:chExt cx="3891211" cy="2709333"/>
          </a:xfrm>
        </p:grpSpPr>
        <p:sp>
          <p:nvSpPr>
            <p:cNvPr id="4" name="Freeform 4"/>
            <p:cNvSpPr/>
            <p:nvPr/>
          </p:nvSpPr>
          <p:spPr>
            <a:xfrm>
              <a:off x="0" y="0"/>
              <a:ext cx="3891211" cy="2709333"/>
            </a:xfrm>
            <a:custGeom>
              <a:avLst/>
              <a:gdLst/>
              <a:ahLst/>
              <a:cxnLst/>
              <a:rect l="l" t="t" r="r" b="b"/>
              <a:pathLst>
                <a:path w="3891211" h="2709333">
                  <a:moveTo>
                    <a:pt x="0" y="0"/>
                  </a:moveTo>
                  <a:lnTo>
                    <a:pt x="3891211" y="0"/>
                  </a:lnTo>
                  <a:lnTo>
                    <a:pt x="3891211" y="2709333"/>
                  </a:lnTo>
                  <a:lnTo>
                    <a:pt x="0" y="2709333"/>
                  </a:lnTo>
                  <a:close/>
                </a:path>
              </a:pathLst>
            </a:custGeom>
            <a:solidFill>
              <a:srgbClr val="B3ACD1"/>
            </a:solidFill>
          </p:spPr>
        </p:sp>
        <p:sp>
          <p:nvSpPr>
            <p:cNvPr id="5" name="TextBox 5"/>
            <p:cNvSpPr txBox="1"/>
            <p:nvPr/>
          </p:nvSpPr>
          <p:spPr>
            <a:xfrm>
              <a:off x="0" y="-104775"/>
              <a:ext cx="3891211" cy="2814108"/>
            </a:xfrm>
            <a:prstGeom prst="rect">
              <a:avLst/>
            </a:prstGeom>
          </p:spPr>
          <p:txBody>
            <a:bodyPr lIns="50800" tIns="50800" rIns="50800" bIns="50800" rtlCol="0" anchor="ctr"/>
            <a:lstStyle/>
            <a:p>
              <a:pPr algn="ctr">
                <a:lnSpc>
                  <a:spcPts val="3683"/>
                </a:lnSpc>
              </a:pPr>
              <a:endParaRPr/>
            </a:p>
          </p:txBody>
        </p:sp>
      </p:grpSp>
      <p:sp>
        <p:nvSpPr>
          <p:cNvPr id="6" name="Freeform 6"/>
          <p:cNvSpPr/>
          <p:nvPr/>
        </p:nvSpPr>
        <p:spPr>
          <a:xfrm>
            <a:off x="10010390" y="2569668"/>
            <a:ext cx="7707224" cy="6878697"/>
          </a:xfrm>
          <a:custGeom>
            <a:avLst/>
            <a:gdLst/>
            <a:ahLst/>
            <a:cxnLst/>
            <a:rect l="l" t="t" r="r" b="b"/>
            <a:pathLst>
              <a:path w="7707224" h="6878697">
                <a:moveTo>
                  <a:pt x="0" y="0"/>
                </a:moveTo>
                <a:lnTo>
                  <a:pt x="7707224" y="0"/>
                </a:lnTo>
                <a:lnTo>
                  <a:pt x="7707224" y="6878697"/>
                </a:lnTo>
                <a:lnTo>
                  <a:pt x="0" y="6878697"/>
                </a:lnTo>
                <a:lnTo>
                  <a:pt x="0" y="0"/>
                </a:lnTo>
                <a:close/>
              </a:path>
            </a:pathLst>
          </a:custGeom>
          <a:blipFill>
            <a:blip r:embed="rId3"/>
            <a:stretch>
              <a:fillRect/>
            </a:stretch>
          </a:blipFill>
        </p:spPr>
      </p:sp>
      <p:sp>
        <p:nvSpPr>
          <p:cNvPr id="7" name="TextBox 7"/>
          <p:cNvSpPr txBox="1"/>
          <p:nvPr/>
        </p:nvSpPr>
        <p:spPr>
          <a:xfrm>
            <a:off x="910438" y="2265303"/>
            <a:ext cx="7924522" cy="7373127"/>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Digital empowerment enhances independence and confidence while managing daily life approaches (Afroj et al., 2025). </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Moreover, digital empowerment also minimises loneliness through cognitive engagement and social connectivity platforms. </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Additionally, digital empowerment supports caregivers by automating reminders, communication and safety alerts. </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Encourages lifelong learning, mental stimulation, and participation for the older adults. </a:t>
            </a:r>
          </a:p>
        </p:txBody>
      </p:sp>
      <p:sp>
        <p:nvSpPr>
          <p:cNvPr id="8" name="TextBox 8"/>
          <p:cNvSpPr txBox="1"/>
          <p:nvPr/>
        </p:nvSpPr>
        <p:spPr>
          <a:xfrm>
            <a:off x="910438" y="674664"/>
            <a:ext cx="12953564" cy="1085788"/>
          </a:xfrm>
          <a:prstGeom prst="rect">
            <a:avLst/>
          </a:prstGeom>
        </p:spPr>
        <p:txBody>
          <a:bodyPr lIns="0" tIns="0" rIns="0" bIns="0" rtlCol="0" anchor="t">
            <a:spAutoFit/>
          </a:bodyPr>
          <a:lstStyle/>
          <a:p>
            <a:pPr algn="ctr">
              <a:lnSpc>
                <a:spcPts val="7516"/>
              </a:lnSpc>
            </a:pPr>
            <a:r>
              <a:rPr lang="en-US" sz="6264" b="1">
                <a:solidFill>
                  <a:srgbClr val="000000"/>
                </a:solidFill>
                <a:latin typeface="Times New Roman MT Bold"/>
                <a:ea typeface="Times New Roman MT Bold"/>
                <a:cs typeface="Times New Roman MT Bold"/>
                <a:sym typeface="Times New Roman MT Bold"/>
              </a:rPr>
              <a:t>Benefits of Digital Empowerment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B3ACD1"/>
        </a:solidFill>
        <a:effectLst/>
      </p:bgPr>
    </p:bg>
    <p:spTree>
      <p:nvGrpSpPr>
        <p:cNvPr id="1" name=""/>
        <p:cNvGrpSpPr/>
        <p:nvPr/>
      </p:nvGrpSpPr>
      <p:grpSpPr>
        <a:xfrm>
          <a:off x="0" y="0"/>
          <a:ext cx="0" cy="0"/>
          <a:chOff x="0" y="0"/>
          <a:chExt cx="0" cy="0"/>
        </a:xfrm>
      </p:grpSpPr>
      <p:grpSp>
        <p:nvGrpSpPr>
          <p:cNvPr id="2" name="Group 2"/>
          <p:cNvGrpSpPr/>
          <p:nvPr/>
        </p:nvGrpSpPr>
        <p:grpSpPr>
          <a:xfrm>
            <a:off x="400467" y="2796689"/>
            <a:ext cx="10445914" cy="7139498"/>
            <a:chOff x="0" y="0"/>
            <a:chExt cx="2751187" cy="1880362"/>
          </a:xfrm>
        </p:grpSpPr>
        <p:sp>
          <p:nvSpPr>
            <p:cNvPr id="3" name="Freeform 3"/>
            <p:cNvSpPr/>
            <p:nvPr/>
          </p:nvSpPr>
          <p:spPr>
            <a:xfrm>
              <a:off x="0" y="0"/>
              <a:ext cx="2751187" cy="1880362"/>
            </a:xfrm>
            <a:custGeom>
              <a:avLst/>
              <a:gdLst/>
              <a:ahLst/>
              <a:cxnLst/>
              <a:rect l="l" t="t" r="r" b="b"/>
              <a:pathLst>
                <a:path w="2751187" h="1880362">
                  <a:moveTo>
                    <a:pt x="0" y="0"/>
                  </a:moveTo>
                  <a:lnTo>
                    <a:pt x="2751187" y="0"/>
                  </a:lnTo>
                  <a:lnTo>
                    <a:pt x="2751187" y="1880362"/>
                  </a:lnTo>
                  <a:lnTo>
                    <a:pt x="0" y="1880362"/>
                  </a:lnTo>
                  <a:close/>
                </a:path>
              </a:pathLst>
            </a:custGeom>
            <a:solidFill>
              <a:srgbClr val="FFFFFF"/>
            </a:solidFill>
            <a:ln cap="sq">
              <a:noFill/>
              <a:prstDash val="solid"/>
              <a:miter/>
            </a:ln>
          </p:spPr>
        </p:sp>
        <p:sp>
          <p:nvSpPr>
            <p:cNvPr id="4" name="TextBox 4"/>
            <p:cNvSpPr txBox="1"/>
            <p:nvPr/>
          </p:nvSpPr>
          <p:spPr>
            <a:xfrm>
              <a:off x="0" y="-104775"/>
              <a:ext cx="2751187" cy="1985137"/>
            </a:xfrm>
            <a:prstGeom prst="rect">
              <a:avLst/>
            </a:prstGeom>
          </p:spPr>
          <p:txBody>
            <a:bodyPr lIns="50800" tIns="50800" rIns="50800" bIns="50800" rtlCol="0" anchor="ctr"/>
            <a:lstStyle/>
            <a:p>
              <a:pPr marL="0" lvl="0" indent="0" algn="ctr">
                <a:lnSpc>
                  <a:spcPts val="3683"/>
                </a:lnSpc>
                <a:spcBef>
                  <a:spcPct val="0"/>
                </a:spcBef>
              </a:pPr>
              <a:endParaRPr/>
            </a:p>
          </p:txBody>
        </p:sp>
      </p:grpSp>
      <p:sp>
        <p:nvSpPr>
          <p:cNvPr id="5" name="Freeform 5"/>
          <p:cNvSpPr/>
          <p:nvPr/>
        </p:nvSpPr>
        <p:spPr>
          <a:xfrm>
            <a:off x="9776941" y="3242064"/>
            <a:ext cx="8183670" cy="6229819"/>
          </a:xfrm>
          <a:custGeom>
            <a:avLst/>
            <a:gdLst/>
            <a:ahLst/>
            <a:cxnLst/>
            <a:rect l="l" t="t" r="r" b="b"/>
            <a:pathLst>
              <a:path w="8183670" h="6229819">
                <a:moveTo>
                  <a:pt x="0" y="0"/>
                </a:moveTo>
                <a:lnTo>
                  <a:pt x="8183670" y="0"/>
                </a:lnTo>
                <a:lnTo>
                  <a:pt x="8183670" y="6229818"/>
                </a:lnTo>
                <a:lnTo>
                  <a:pt x="0" y="6229818"/>
                </a:lnTo>
                <a:lnTo>
                  <a:pt x="0" y="0"/>
                </a:lnTo>
                <a:close/>
              </a:path>
            </a:pathLst>
          </a:custGeom>
          <a:blipFill>
            <a:blip r:embed="rId3"/>
            <a:stretch>
              <a:fillRect/>
            </a:stretch>
          </a:blipFill>
        </p:spPr>
      </p:sp>
      <p:sp>
        <p:nvSpPr>
          <p:cNvPr id="6" name="TextBox 6"/>
          <p:cNvSpPr txBox="1"/>
          <p:nvPr/>
        </p:nvSpPr>
        <p:spPr>
          <a:xfrm>
            <a:off x="1028700" y="904875"/>
            <a:ext cx="16745026" cy="1113229"/>
          </a:xfrm>
          <a:prstGeom prst="rect">
            <a:avLst/>
          </a:prstGeom>
        </p:spPr>
        <p:txBody>
          <a:bodyPr lIns="0" tIns="0" rIns="0" bIns="0" rtlCol="0" anchor="t">
            <a:spAutoFit/>
          </a:bodyPr>
          <a:lstStyle/>
          <a:p>
            <a:pPr marL="0" lvl="0" indent="0" algn="ctr">
              <a:lnSpc>
                <a:spcPts val="7734"/>
              </a:lnSpc>
            </a:pPr>
            <a:r>
              <a:rPr lang="en-US" sz="6499" b="1">
                <a:solidFill>
                  <a:srgbClr val="000000"/>
                </a:solidFill>
                <a:latin typeface="Times New Roman MT Bold"/>
                <a:ea typeface="Times New Roman MT Bold"/>
                <a:cs typeface="Times New Roman MT Bold"/>
                <a:sym typeface="Times New Roman MT Bold"/>
              </a:rPr>
              <a:t>Barriers and Challenges</a:t>
            </a:r>
          </a:p>
        </p:txBody>
      </p:sp>
      <p:sp>
        <p:nvSpPr>
          <p:cNvPr id="7" name="TextBox 7"/>
          <p:cNvSpPr txBox="1"/>
          <p:nvPr/>
        </p:nvSpPr>
        <p:spPr>
          <a:xfrm>
            <a:off x="1028700" y="3146693"/>
            <a:ext cx="8159038" cy="6325190"/>
          </a:xfrm>
          <a:prstGeom prst="rect">
            <a:avLst/>
          </a:prstGeom>
        </p:spPr>
        <p:txBody>
          <a:bodyPr lIns="0" tIns="0" rIns="0" bIns="0" rtlCol="0" anchor="t">
            <a:spAutoFit/>
          </a:bodyPr>
          <a:lstStyle/>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Cognitive limitations hinder learning as well as the effectiveness of consistent technology adoption (Tsertsidis et al., 2023).</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Economic constraints limit affordability as well as accessibility for the digital resources.</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Further, another challenge indicates the issues regarding lack of training, which reduces confidence, while preventing effective use of technology.</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Also, both privacy and ethical issues complicate adoption within the environment (Riadi, 2024).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0" y="2692901"/>
            <a:ext cx="8278259" cy="7212063"/>
            <a:chOff x="0" y="0"/>
            <a:chExt cx="2180282" cy="1899474"/>
          </a:xfrm>
        </p:grpSpPr>
        <p:sp>
          <p:nvSpPr>
            <p:cNvPr id="3" name="Freeform 3"/>
            <p:cNvSpPr/>
            <p:nvPr/>
          </p:nvSpPr>
          <p:spPr>
            <a:xfrm>
              <a:off x="0" y="0"/>
              <a:ext cx="2180282" cy="1899474"/>
            </a:xfrm>
            <a:custGeom>
              <a:avLst/>
              <a:gdLst/>
              <a:ahLst/>
              <a:cxnLst/>
              <a:rect l="l" t="t" r="r" b="b"/>
              <a:pathLst>
                <a:path w="2180282" h="1899474">
                  <a:moveTo>
                    <a:pt x="0" y="0"/>
                  </a:moveTo>
                  <a:lnTo>
                    <a:pt x="2180282" y="0"/>
                  </a:lnTo>
                  <a:lnTo>
                    <a:pt x="2180282" y="1899474"/>
                  </a:lnTo>
                  <a:lnTo>
                    <a:pt x="0" y="1899474"/>
                  </a:lnTo>
                  <a:close/>
                </a:path>
              </a:pathLst>
            </a:custGeom>
            <a:solidFill>
              <a:srgbClr val="B3ACD1"/>
            </a:solidFill>
          </p:spPr>
        </p:sp>
        <p:sp>
          <p:nvSpPr>
            <p:cNvPr id="4" name="TextBox 4"/>
            <p:cNvSpPr txBox="1"/>
            <p:nvPr/>
          </p:nvSpPr>
          <p:spPr>
            <a:xfrm>
              <a:off x="0" y="-104775"/>
              <a:ext cx="2180282" cy="2004249"/>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1581420" y="3162194"/>
            <a:ext cx="6771167" cy="5778062"/>
          </a:xfrm>
          <a:custGeom>
            <a:avLst/>
            <a:gdLst/>
            <a:ahLst/>
            <a:cxnLst/>
            <a:rect l="l" t="t" r="r" b="b"/>
            <a:pathLst>
              <a:path w="6771167" h="5778062">
                <a:moveTo>
                  <a:pt x="0" y="0"/>
                </a:moveTo>
                <a:lnTo>
                  <a:pt x="6771167" y="0"/>
                </a:lnTo>
                <a:lnTo>
                  <a:pt x="6771167" y="5778063"/>
                </a:lnTo>
                <a:lnTo>
                  <a:pt x="0" y="5778063"/>
                </a:lnTo>
                <a:lnTo>
                  <a:pt x="0" y="0"/>
                </a:lnTo>
                <a:close/>
              </a:path>
            </a:pathLst>
          </a:custGeom>
          <a:blipFill>
            <a:blip r:embed="rId3"/>
            <a:stretch>
              <a:fillRect/>
            </a:stretch>
          </a:blipFill>
        </p:spPr>
      </p:sp>
      <p:sp>
        <p:nvSpPr>
          <p:cNvPr id="6" name="TextBox 6"/>
          <p:cNvSpPr txBox="1"/>
          <p:nvPr/>
        </p:nvSpPr>
        <p:spPr>
          <a:xfrm>
            <a:off x="790007" y="1066800"/>
            <a:ext cx="8353993" cy="954130"/>
          </a:xfrm>
          <a:prstGeom prst="rect">
            <a:avLst/>
          </a:prstGeom>
        </p:spPr>
        <p:txBody>
          <a:bodyPr lIns="0" tIns="0" rIns="0" bIns="0" rtlCol="0" anchor="t">
            <a:spAutoFit/>
          </a:bodyPr>
          <a:lstStyle/>
          <a:p>
            <a:pPr algn="ctr">
              <a:lnSpc>
                <a:spcPts val="6164"/>
              </a:lnSpc>
            </a:pPr>
            <a:r>
              <a:rPr lang="en-US" sz="6557" b="1">
                <a:solidFill>
                  <a:srgbClr val="000000"/>
                </a:solidFill>
                <a:latin typeface="Times New Roman MT Bold"/>
                <a:ea typeface="Times New Roman MT Bold"/>
                <a:cs typeface="Times New Roman MT Bold"/>
                <a:sym typeface="Times New Roman MT Bold"/>
              </a:rPr>
              <a:t>Ethical Considerations</a:t>
            </a:r>
          </a:p>
        </p:txBody>
      </p:sp>
      <p:sp>
        <p:nvSpPr>
          <p:cNvPr id="7" name="TextBox 7"/>
          <p:cNvSpPr txBox="1"/>
          <p:nvPr/>
        </p:nvSpPr>
        <p:spPr>
          <a:xfrm>
            <a:off x="9422607" y="3456798"/>
            <a:ext cx="7721046" cy="5801502"/>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The informed consent challenges arise mainly due to cognitive impairments in dementia.</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The data protection laws need to ensure confidentiality along with sharing information regarding ethical standards.</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Autonomy versus the safety dilemmas develop moral tension for the caregivers.</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Moreover, transparent policies are required for maintaining trust and dignity (Goodall et al., 2021).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3ACD1"/>
        </a:solidFill>
        <a:effectLst/>
      </p:bgPr>
    </p:bg>
    <p:spTree>
      <p:nvGrpSpPr>
        <p:cNvPr id="1" name=""/>
        <p:cNvGrpSpPr/>
        <p:nvPr/>
      </p:nvGrpSpPr>
      <p:grpSpPr>
        <a:xfrm>
          <a:off x="0" y="0"/>
          <a:ext cx="0" cy="0"/>
          <a:chOff x="0" y="0"/>
          <a:chExt cx="0" cy="0"/>
        </a:xfrm>
      </p:grpSpPr>
      <p:grpSp>
        <p:nvGrpSpPr>
          <p:cNvPr id="2" name="Group 2"/>
          <p:cNvGrpSpPr/>
          <p:nvPr/>
        </p:nvGrpSpPr>
        <p:grpSpPr>
          <a:xfrm>
            <a:off x="1308193" y="2519269"/>
            <a:ext cx="10445914" cy="6739031"/>
            <a:chOff x="0" y="0"/>
            <a:chExt cx="2751187" cy="1774889"/>
          </a:xfrm>
        </p:grpSpPr>
        <p:sp>
          <p:nvSpPr>
            <p:cNvPr id="3" name="Freeform 3"/>
            <p:cNvSpPr/>
            <p:nvPr/>
          </p:nvSpPr>
          <p:spPr>
            <a:xfrm>
              <a:off x="0" y="0"/>
              <a:ext cx="2751187" cy="1774889"/>
            </a:xfrm>
            <a:custGeom>
              <a:avLst/>
              <a:gdLst/>
              <a:ahLst/>
              <a:cxnLst/>
              <a:rect l="l" t="t" r="r" b="b"/>
              <a:pathLst>
                <a:path w="2751187" h="1774889">
                  <a:moveTo>
                    <a:pt x="0" y="0"/>
                  </a:moveTo>
                  <a:lnTo>
                    <a:pt x="2751187" y="0"/>
                  </a:lnTo>
                  <a:lnTo>
                    <a:pt x="2751187" y="1774889"/>
                  </a:lnTo>
                  <a:lnTo>
                    <a:pt x="0" y="1774889"/>
                  </a:lnTo>
                  <a:close/>
                </a:path>
              </a:pathLst>
            </a:custGeom>
            <a:solidFill>
              <a:srgbClr val="FFFFFF"/>
            </a:solidFill>
            <a:ln cap="sq">
              <a:noFill/>
              <a:prstDash val="solid"/>
              <a:miter/>
            </a:ln>
          </p:spPr>
        </p:sp>
        <p:sp>
          <p:nvSpPr>
            <p:cNvPr id="4" name="TextBox 4"/>
            <p:cNvSpPr txBox="1"/>
            <p:nvPr/>
          </p:nvSpPr>
          <p:spPr>
            <a:xfrm>
              <a:off x="0" y="-104775"/>
              <a:ext cx="2751187" cy="1879664"/>
            </a:xfrm>
            <a:prstGeom prst="rect">
              <a:avLst/>
            </a:prstGeom>
          </p:spPr>
          <p:txBody>
            <a:bodyPr lIns="50800" tIns="50800" rIns="50800" bIns="50800" rtlCol="0" anchor="ctr"/>
            <a:lstStyle/>
            <a:p>
              <a:pPr marL="0" lvl="0" indent="0" algn="ctr">
                <a:lnSpc>
                  <a:spcPts val="3683"/>
                </a:lnSpc>
                <a:spcBef>
                  <a:spcPct val="0"/>
                </a:spcBef>
              </a:pPr>
              <a:endParaRPr/>
            </a:p>
          </p:txBody>
        </p:sp>
      </p:grpSp>
      <p:sp>
        <p:nvSpPr>
          <p:cNvPr id="5" name="Freeform 5"/>
          <p:cNvSpPr/>
          <p:nvPr/>
        </p:nvSpPr>
        <p:spPr>
          <a:xfrm>
            <a:off x="12687190" y="2165254"/>
            <a:ext cx="4572110" cy="7370465"/>
          </a:xfrm>
          <a:custGeom>
            <a:avLst/>
            <a:gdLst/>
            <a:ahLst/>
            <a:cxnLst/>
            <a:rect l="l" t="t" r="r" b="b"/>
            <a:pathLst>
              <a:path w="4572110" h="7370465">
                <a:moveTo>
                  <a:pt x="0" y="0"/>
                </a:moveTo>
                <a:lnTo>
                  <a:pt x="4572110" y="0"/>
                </a:lnTo>
                <a:lnTo>
                  <a:pt x="4572110" y="7370465"/>
                </a:lnTo>
                <a:lnTo>
                  <a:pt x="0" y="7370465"/>
                </a:lnTo>
                <a:lnTo>
                  <a:pt x="0" y="0"/>
                </a:lnTo>
                <a:close/>
              </a:path>
            </a:pathLst>
          </a:custGeom>
          <a:blipFill>
            <a:blip r:embed="rId3"/>
            <a:stretch>
              <a:fillRect b="-6723"/>
            </a:stretch>
          </a:blipFill>
        </p:spPr>
      </p:sp>
      <p:sp>
        <p:nvSpPr>
          <p:cNvPr id="6" name="TextBox 6"/>
          <p:cNvSpPr txBox="1"/>
          <p:nvPr/>
        </p:nvSpPr>
        <p:spPr>
          <a:xfrm>
            <a:off x="1028700" y="397617"/>
            <a:ext cx="16745026" cy="1113229"/>
          </a:xfrm>
          <a:prstGeom prst="rect">
            <a:avLst/>
          </a:prstGeom>
        </p:spPr>
        <p:txBody>
          <a:bodyPr lIns="0" tIns="0" rIns="0" bIns="0" rtlCol="0" anchor="t">
            <a:spAutoFit/>
          </a:bodyPr>
          <a:lstStyle/>
          <a:p>
            <a:pPr marL="0" lvl="0" indent="0" algn="ctr">
              <a:lnSpc>
                <a:spcPts val="7734"/>
              </a:lnSpc>
            </a:pPr>
            <a:r>
              <a:rPr lang="en-US" sz="6499" b="1">
                <a:solidFill>
                  <a:srgbClr val="000000"/>
                </a:solidFill>
                <a:latin typeface="Times New Roman MT Bold"/>
                <a:ea typeface="Times New Roman MT Bold"/>
                <a:cs typeface="Times New Roman MT Bold"/>
                <a:sym typeface="Times New Roman MT Bold"/>
              </a:rPr>
              <a:t>Evaluation (Evidence-Based Reflection)</a:t>
            </a:r>
          </a:p>
        </p:txBody>
      </p:sp>
      <p:sp>
        <p:nvSpPr>
          <p:cNvPr id="7" name="TextBox 7"/>
          <p:cNvSpPr txBox="1"/>
          <p:nvPr/>
        </p:nvSpPr>
        <p:spPr>
          <a:xfrm>
            <a:off x="2283497" y="2892679"/>
            <a:ext cx="8159038" cy="5801315"/>
          </a:xfrm>
          <a:prstGeom prst="rect">
            <a:avLst/>
          </a:prstGeom>
        </p:spPr>
        <p:txBody>
          <a:bodyPr lIns="0" tIns="0" rIns="0" bIns="0" rtlCol="0" anchor="t">
            <a:spAutoFit/>
          </a:bodyPr>
          <a:lstStyle/>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Digital tools increase empowerment while tailored to the user-specific capabilities.</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Also, success depends on accessibility, support, and ethical technological design (Nedeljko et al., 2022).</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The presentation addresses sustainability through ongoing education and community engagement. </a:t>
            </a:r>
          </a:p>
          <a:p>
            <a:pPr marL="642685" lvl="1" indent="-321343" algn="just">
              <a:lnSpc>
                <a:spcPts val="4167"/>
              </a:lnSpc>
              <a:buFont typeface="Arial"/>
              <a:buChar char="•"/>
            </a:pPr>
            <a:r>
              <a:rPr lang="en-US" sz="2976">
                <a:solidFill>
                  <a:srgbClr val="000000"/>
                </a:solidFill>
                <a:latin typeface="Times New Roman MT"/>
                <a:ea typeface="Times New Roman MT"/>
                <a:cs typeface="Times New Roman MT"/>
                <a:sym typeface="Times New Roman MT"/>
              </a:rPr>
              <a:t>The balance between human empathy and innovation, which ensures inclusive outcomes regarding empowerments.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4740408" y="9614617"/>
            <a:ext cx="6492240" cy="0"/>
          </a:xfrm>
          <a:prstGeom prst="line">
            <a:avLst/>
          </a:prstGeom>
          <a:ln w="47625" cap="flat">
            <a:solidFill>
              <a:srgbClr val="000000"/>
            </a:solidFill>
            <a:prstDash val="solid"/>
            <a:headEnd type="none" w="sm" len="sm"/>
            <a:tailEnd type="none" w="sm" len="sm"/>
          </a:ln>
        </p:spPr>
      </p:sp>
      <p:grpSp>
        <p:nvGrpSpPr>
          <p:cNvPr id="3" name="Group 3"/>
          <p:cNvGrpSpPr/>
          <p:nvPr/>
        </p:nvGrpSpPr>
        <p:grpSpPr>
          <a:xfrm>
            <a:off x="587352" y="640747"/>
            <a:ext cx="13653132" cy="8997682"/>
            <a:chOff x="0" y="0"/>
            <a:chExt cx="3595887" cy="2369760"/>
          </a:xfrm>
        </p:grpSpPr>
        <p:sp>
          <p:nvSpPr>
            <p:cNvPr id="4" name="Freeform 4"/>
            <p:cNvSpPr/>
            <p:nvPr/>
          </p:nvSpPr>
          <p:spPr>
            <a:xfrm>
              <a:off x="0" y="0"/>
              <a:ext cx="3595887" cy="2369760"/>
            </a:xfrm>
            <a:custGeom>
              <a:avLst/>
              <a:gdLst/>
              <a:ahLst/>
              <a:cxnLst/>
              <a:rect l="l" t="t" r="r" b="b"/>
              <a:pathLst>
                <a:path w="3595887" h="2369760">
                  <a:moveTo>
                    <a:pt x="0" y="0"/>
                  </a:moveTo>
                  <a:lnTo>
                    <a:pt x="3595887" y="0"/>
                  </a:lnTo>
                  <a:lnTo>
                    <a:pt x="3595887" y="2369760"/>
                  </a:lnTo>
                  <a:lnTo>
                    <a:pt x="0" y="2369760"/>
                  </a:lnTo>
                  <a:close/>
                </a:path>
              </a:pathLst>
            </a:custGeom>
            <a:solidFill>
              <a:srgbClr val="B3ACD1"/>
            </a:solidFill>
          </p:spPr>
        </p:sp>
        <p:sp>
          <p:nvSpPr>
            <p:cNvPr id="5" name="TextBox 5"/>
            <p:cNvSpPr txBox="1"/>
            <p:nvPr/>
          </p:nvSpPr>
          <p:spPr>
            <a:xfrm>
              <a:off x="0" y="-104775"/>
              <a:ext cx="3595887" cy="2474535"/>
            </a:xfrm>
            <a:prstGeom prst="rect">
              <a:avLst/>
            </a:prstGeom>
          </p:spPr>
          <p:txBody>
            <a:bodyPr lIns="50800" tIns="50800" rIns="50800" bIns="50800" rtlCol="0" anchor="ctr"/>
            <a:lstStyle/>
            <a:p>
              <a:pPr algn="ctr">
                <a:lnSpc>
                  <a:spcPts val="3683"/>
                </a:lnSpc>
              </a:pPr>
              <a:endParaRPr/>
            </a:p>
          </p:txBody>
        </p:sp>
      </p:grpSp>
      <p:sp>
        <p:nvSpPr>
          <p:cNvPr id="6" name="Freeform 6"/>
          <p:cNvSpPr/>
          <p:nvPr/>
        </p:nvSpPr>
        <p:spPr>
          <a:xfrm>
            <a:off x="10264399" y="3007777"/>
            <a:ext cx="8023601" cy="5359515"/>
          </a:xfrm>
          <a:custGeom>
            <a:avLst/>
            <a:gdLst/>
            <a:ahLst/>
            <a:cxnLst/>
            <a:rect l="l" t="t" r="r" b="b"/>
            <a:pathLst>
              <a:path w="8023601" h="5359515">
                <a:moveTo>
                  <a:pt x="0" y="0"/>
                </a:moveTo>
                <a:lnTo>
                  <a:pt x="8023601" y="0"/>
                </a:lnTo>
                <a:lnTo>
                  <a:pt x="8023601" y="5359515"/>
                </a:lnTo>
                <a:lnTo>
                  <a:pt x="0" y="5359515"/>
                </a:lnTo>
                <a:lnTo>
                  <a:pt x="0" y="0"/>
                </a:lnTo>
                <a:close/>
              </a:path>
            </a:pathLst>
          </a:custGeom>
          <a:blipFill>
            <a:blip r:embed="rId3"/>
            <a:stretch>
              <a:fillRect/>
            </a:stretch>
          </a:blipFill>
        </p:spPr>
      </p:sp>
      <p:sp>
        <p:nvSpPr>
          <p:cNvPr id="7" name="TextBox 7"/>
          <p:cNvSpPr txBox="1"/>
          <p:nvPr/>
        </p:nvSpPr>
        <p:spPr>
          <a:xfrm>
            <a:off x="1028700" y="2467696"/>
            <a:ext cx="7924522" cy="6325377"/>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It is recommended to provide accessible digital training initiatives for the older adults as well as caregivers.</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Need to design inclusive, dementia adapted assistive and user-friendly tools effectively (Duplaga, 2021).</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Implementation of national policies promotes equal digital accessibilities and opportunities.</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Further, required to encourage multidisciplinary collaboration for sustaining ethical digital health approaches.</a:t>
            </a:r>
          </a:p>
        </p:txBody>
      </p:sp>
      <p:sp>
        <p:nvSpPr>
          <p:cNvPr id="8" name="TextBox 8"/>
          <p:cNvSpPr txBox="1"/>
          <p:nvPr/>
        </p:nvSpPr>
        <p:spPr>
          <a:xfrm>
            <a:off x="937136" y="895350"/>
            <a:ext cx="12953564" cy="1085788"/>
          </a:xfrm>
          <a:prstGeom prst="rect">
            <a:avLst/>
          </a:prstGeom>
        </p:spPr>
        <p:txBody>
          <a:bodyPr lIns="0" tIns="0" rIns="0" bIns="0" rtlCol="0" anchor="t">
            <a:spAutoFit/>
          </a:bodyPr>
          <a:lstStyle/>
          <a:p>
            <a:pPr algn="ctr">
              <a:lnSpc>
                <a:spcPts val="7516"/>
              </a:lnSpc>
            </a:pPr>
            <a:r>
              <a:rPr lang="en-US" sz="6264" b="1">
                <a:solidFill>
                  <a:srgbClr val="000000"/>
                </a:solidFill>
                <a:latin typeface="Times New Roman MT Bold"/>
                <a:ea typeface="Times New Roman MT Bold"/>
                <a:cs typeface="Times New Roman MT Bold"/>
                <a:sym typeface="Times New Roman MT Bold"/>
              </a:rPr>
              <a:t>Recommendations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0" y="1537468"/>
            <a:ext cx="8278259" cy="7212063"/>
            <a:chOff x="0" y="0"/>
            <a:chExt cx="2180282" cy="1899474"/>
          </a:xfrm>
        </p:grpSpPr>
        <p:sp>
          <p:nvSpPr>
            <p:cNvPr id="3" name="Freeform 3"/>
            <p:cNvSpPr/>
            <p:nvPr/>
          </p:nvSpPr>
          <p:spPr>
            <a:xfrm>
              <a:off x="0" y="0"/>
              <a:ext cx="2180282" cy="1899474"/>
            </a:xfrm>
            <a:custGeom>
              <a:avLst/>
              <a:gdLst/>
              <a:ahLst/>
              <a:cxnLst/>
              <a:rect l="l" t="t" r="r" b="b"/>
              <a:pathLst>
                <a:path w="2180282" h="1899474">
                  <a:moveTo>
                    <a:pt x="0" y="0"/>
                  </a:moveTo>
                  <a:lnTo>
                    <a:pt x="2180282" y="0"/>
                  </a:lnTo>
                  <a:lnTo>
                    <a:pt x="2180282" y="1899474"/>
                  </a:lnTo>
                  <a:lnTo>
                    <a:pt x="0" y="1899474"/>
                  </a:lnTo>
                  <a:close/>
                </a:path>
              </a:pathLst>
            </a:custGeom>
            <a:solidFill>
              <a:srgbClr val="B3ACD1"/>
            </a:solidFill>
          </p:spPr>
        </p:sp>
        <p:sp>
          <p:nvSpPr>
            <p:cNvPr id="4" name="TextBox 4"/>
            <p:cNvSpPr txBox="1"/>
            <p:nvPr/>
          </p:nvSpPr>
          <p:spPr>
            <a:xfrm>
              <a:off x="0" y="-104775"/>
              <a:ext cx="2180282" cy="2004249"/>
            </a:xfrm>
            <a:prstGeom prst="rect">
              <a:avLst/>
            </a:prstGeom>
          </p:spPr>
          <p:txBody>
            <a:bodyPr lIns="50800" tIns="50800" rIns="50800" bIns="50800" rtlCol="0" anchor="ctr"/>
            <a:lstStyle/>
            <a:p>
              <a:pPr algn="ctr">
                <a:lnSpc>
                  <a:spcPts val="3683"/>
                </a:lnSpc>
              </a:pPr>
              <a:endParaRPr/>
            </a:p>
          </p:txBody>
        </p:sp>
      </p:grpSp>
      <p:sp>
        <p:nvSpPr>
          <p:cNvPr id="5" name="TextBox 5"/>
          <p:cNvSpPr txBox="1"/>
          <p:nvPr/>
        </p:nvSpPr>
        <p:spPr>
          <a:xfrm>
            <a:off x="1644337" y="4685485"/>
            <a:ext cx="6485146" cy="954130"/>
          </a:xfrm>
          <a:prstGeom prst="rect">
            <a:avLst/>
          </a:prstGeom>
        </p:spPr>
        <p:txBody>
          <a:bodyPr lIns="0" tIns="0" rIns="0" bIns="0" rtlCol="0" anchor="t">
            <a:spAutoFit/>
          </a:bodyPr>
          <a:lstStyle/>
          <a:p>
            <a:pPr algn="ctr">
              <a:lnSpc>
                <a:spcPts val="6164"/>
              </a:lnSpc>
            </a:pPr>
            <a:r>
              <a:rPr lang="en-US" sz="6557" b="1">
                <a:solidFill>
                  <a:srgbClr val="000000"/>
                </a:solidFill>
                <a:latin typeface="Times New Roman MT Bold"/>
                <a:ea typeface="Times New Roman MT Bold"/>
                <a:cs typeface="Times New Roman MT Bold"/>
                <a:sym typeface="Times New Roman MT Bold"/>
              </a:rPr>
              <a:t>Conclusion</a:t>
            </a:r>
          </a:p>
        </p:txBody>
      </p:sp>
      <p:sp>
        <p:nvSpPr>
          <p:cNvPr id="6" name="TextBox 6"/>
          <p:cNvSpPr txBox="1"/>
          <p:nvPr/>
        </p:nvSpPr>
        <p:spPr>
          <a:xfrm>
            <a:off x="9422607" y="1923662"/>
            <a:ext cx="7721046" cy="6325377"/>
          </a:xfrm>
          <a:prstGeom prst="rect">
            <a:avLst/>
          </a:prstGeom>
        </p:spPr>
        <p:txBody>
          <a:bodyPr lIns="0" tIns="0" rIns="0" bIns="0" rtlCol="0" anchor="t">
            <a:spAutoFit/>
          </a:bodyPr>
          <a:lstStyle/>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It can be concluded that technology empowers dementia patients by promoting autonomy, dignity, and inclusion.</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Digital literacy minimises isolation, while enhancing communication and independence.</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There are barriers that persist, requiring ethical, inclusive, and supportive interventions.</a:t>
            </a:r>
          </a:p>
          <a:p>
            <a:pPr marL="641097" lvl="1" indent="-320548" algn="just">
              <a:lnSpc>
                <a:spcPts val="4157"/>
              </a:lnSpc>
              <a:buFont typeface="Arial"/>
              <a:buChar char="•"/>
            </a:pPr>
            <a:r>
              <a:rPr lang="en-US" sz="2969">
                <a:solidFill>
                  <a:srgbClr val="000000"/>
                </a:solidFill>
                <a:latin typeface="Times New Roman MT"/>
                <a:ea typeface="Times New Roman MT"/>
                <a:cs typeface="Times New Roman MT"/>
                <a:sym typeface="Times New Roman MT"/>
              </a:rPr>
              <a:t>Also, it has been found that empowerment through technology fosters meaningful aging while improving the quality of life.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604" y="4801939"/>
            <a:ext cx="18413209" cy="5485061"/>
            <a:chOff x="0" y="0"/>
            <a:chExt cx="4849569" cy="1444625"/>
          </a:xfrm>
        </p:grpSpPr>
        <p:sp>
          <p:nvSpPr>
            <p:cNvPr id="3" name="Freeform 3"/>
            <p:cNvSpPr/>
            <p:nvPr/>
          </p:nvSpPr>
          <p:spPr>
            <a:xfrm>
              <a:off x="0" y="0"/>
              <a:ext cx="4849569" cy="1444625"/>
            </a:xfrm>
            <a:custGeom>
              <a:avLst/>
              <a:gdLst/>
              <a:ahLst/>
              <a:cxnLst/>
              <a:rect l="l" t="t" r="r" b="b"/>
              <a:pathLst>
                <a:path w="4849569" h="1444625">
                  <a:moveTo>
                    <a:pt x="0" y="0"/>
                  </a:moveTo>
                  <a:lnTo>
                    <a:pt x="4849569" y="0"/>
                  </a:lnTo>
                  <a:lnTo>
                    <a:pt x="4849569" y="1444625"/>
                  </a:lnTo>
                  <a:lnTo>
                    <a:pt x="0" y="1444625"/>
                  </a:lnTo>
                  <a:close/>
                </a:path>
              </a:pathLst>
            </a:custGeom>
            <a:solidFill>
              <a:srgbClr val="B3ACD1"/>
            </a:solidFill>
          </p:spPr>
        </p:sp>
        <p:sp>
          <p:nvSpPr>
            <p:cNvPr id="4" name="TextBox 4"/>
            <p:cNvSpPr txBox="1"/>
            <p:nvPr/>
          </p:nvSpPr>
          <p:spPr>
            <a:xfrm>
              <a:off x="0" y="-104775"/>
              <a:ext cx="4849569" cy="1549400"/>
            </a:xfrm>
            <a:prstGeom prst="rect">
              <a:avLst/>
            </a:prstGeom>
          </p:spPr>
          <p:txBody>
            <a:bodyPr lIns="50800" tIns="50800" rIns="50800" bIns="50800" rtlCol="0" anchor="ctr"/>
            <a:lstStyle/>
            <a:p>
              <a:pPr algn="ctr">
                <a:lnSpc>
                  <a:spcPts val="3683"/>
                </a:lnSpc>
              </a:pPr>
              <a:endParaRPr/>
            </a:p>
          </p:txBody>
        </p:sp>
      </p:grpSp>
      <p:sp>
        <p:nvSpPr>
          <p:cNvPr id="5" name="TextBox 5"/>
          <p:cNvSpPr txBox="1"/>
          <p:nvPr/>
        </p:nvSpPr>
        <p:spPr>
          <a:xfrm>
            <a:off x="5504340" y="275055"/>
            <a:ext cx="8115300" cy="1431090"/>
          </a:xfrm>
          <a:prstGeom prst="rect">
            <a:avLst/>
          </a:prstGeom>
        </p:spPr>
        <p:txBody>
          <a:bodyPr lIns="0" tIns="0" rIns="0" bIns="0" rtlCol="0" anchor="t">
            <a:spAutoFit/>
          </a:bodyPr>
          <a:lstStyle/>
          <a:p>
            <a:pPr algn="just">
              <a:lnSpc>
                <a:spcPts val="9615"/>
              </a:lnSpc>
            </a:pPr>
            <a:r>
              <a:rPr lang="en-US" sz="8903" b="1">
                <a:solidFill>
                  <a:srgbClr val="000000"/>
                </a:solidFill>
                <a:latin typeface="Times New Roman MT Bold"/>
                <a:ea typeface="Times New Roman MT Bold"/>
                <a:cs typeface="Times New Roman MT Bold"/>
                <a:sym typeface="Times New Roman MT Bold"/>
              </a:rPr>
              <a:t>Reference List    </a:t>
            </a:r>
          </a:p>
        </p:txBody>
      </p:sp>
      <p:sp>
        <p:nvSpPr>
          <p:cNvPr id="6" name="TextBox 6"/>
          <p:cNvSpPr txBox="1"/>
          <p:nvPr/>
        </p:nvSpPr>
        <p:spPr>
          <a:xfrm>
            <a:off x="715814" y="1929679"/>
            <a:ext cx="16856372" cy="8026103"/>
          </a:xfrm>
          <a:prstGeom prst="rect">
            <a:avLst/>
          </a:prstGeom>
        </p:spPr>
        <p:txBody>
          <a:bodyPr lIns="0" tIns="0" rIns="0" bIns="0" rtlCol="0" anchor="t">
            <a:spAutoFit/>
          </a:bodyPr>
          <a:lstStyle/>
          <a:p>
            <a:pPr algn="just">
              <a:lnSpc>
                <a:spcPts val="2291"/>
              </a:lnSpc>
            </a:pPr>
            <a:r>
              <a:rPr lang="en-US" sz="1636">
                <a:solidFill>
                  <a:srgbClr val="000000"/>
                </a:solidFill>
                <a:latin typeface="Times New Roman MT"/>
                <a:ea typeface="Times New Roman MT"/>
                <a:cs typeface="Times New Roman MT"/>
                <a:sym typeface="Times New Roman MT"/>
              </a:rPr>
              <a:t>Afroj, S., Bashir, T., Vishnu, P. and Khan, K.A., 2025. Digital inclusion and economic participation of the elderly: challenges and strategies. In Perspectives on the Economics of Aging (pp. 49-78). IGI Global Scientific Publishing.</a:t>
            </a:r>
          </a:p>
          <a:p>
            <a:pPr algn="just">
              <a:lnSpc>
                <a:spcPts val="2291"/>
              </a:lnSpc>
            </a:pPr>
            <a:r>
              <a:rPr lang="en-US" sz="1636">
                <a:solidFill>
                  <a:srgbClr val="000000"/>
                </a:solidFill>
                <a:latin typeface="Times New Roman MT"/>
                <a:ea typeface="Times New Roman MT"/>
                <a:cs typeface="Times New Roman MT"/>
                <a:sym typeface="Times New Roman MT"/>
              </a:rPr>
              <a:t>Blok, M., van Ingen, E., de Boer, A.H. and Slootman, M., 2020. The use of information and communication technologies by older people with cognitive impairments: from barriers to benefits. Computers in Human Behavior, 104, p.106173.</a:t>
            </a:r>
          </a:p>
          <a:p>
            <a:pPr algn="just">
              <a:lnSpc>
                <a:spcPts val="2291"/>
              </a:lnSpc>
            </a:pPr>
            <a:r>
              <a:rPr lang="en-US" sz="1636">
                <a:solidFill>
                  <a:srgbClr val="000000"/>
                </a:solidFill>
                <a:latin typeface="Times New Roman MT"/>
                <a:ea typeface="Times New Roman MT"/>
                <a:cs typeface="Times New Roman MT"/>
                <a:sym typeface="Times New Roman MT"/>
              </a:rPr>
              <a:t>Duplaga, M., 2021. The association between Internet use and health-related outcomes in olde</a:t>
            </a:r>
            <a:r>
              <a:rPr lang="en-US" sz="1636" u="none">
                <a:solidFill>
                  <a:srgbClr val="000000"/>
                </a:solidFill>
                <a:latin typeface="Times New Roman MT"/>
                <a:ea typeface="Times New Roman MT"/>
                <a:cs typeface="Times New Roman MT"/>
                <a:sym typeface="Times New Roman MT"/>
              </a:rPr>
              <a:t>r adults</a:t>
            </a:r>
            <a:r>
              <a:rPr lang="en-US" sz="1636">
                <a:solidFill>
                  <a:srgbClr val="000000"/>
                </a:solidFill>
                <a:latin typeface="Times New Roman MT"/>
                <a:ea typeface="Times New Roman MT"/>
                <a:cs typeface="Times New Roman MT"/>
                <a:sym typeface="Times New Roman MT"/>
              </a:rPr>
              <a:t> and the elderly: a cross-sectional study. BMC Medical Informatics and Decision Making, 21(1), p.150.</a:t>
            </a:r>
          </a:p>
          <a:p>
            <a:pPr algn="just">
              <a:lnSpc>
                <a:spcPts val="2291"/>
              </a:lnSpc>
            </a:pPr>
            <a:r>
              <a:rPr lang="en-US" sz="1636">
                <a:solidFill>
                  <a:srgbClr val="000000"/>
                </a:solidFill>
                <a:latin typeface="Times New Roman MT"/>
                <a:ea typeface="Times New Roman MT"/>
                <a:cs typeface="Times New Roman MT"/>
                <a:sym typeface="Times New Roman MT"/>
              </a:rPr>
              <a:t>Goodall, G., Taraldsen, K. and Serrano, J.A., 2021. The use of technology in creating individualized, meaningful activities for people living with dementia: A systematic review. Dementia, 20(4), pp.1442-1469.</a:t>
            </a:r>
          </a:p>
          <a:p>
            <a:pPr algn="just">
              <a:lnSpc>
                <a:spcPts val="2291"/>
              </a:lnSpc>
            </a:pPr>
            <a:r>
              <a:rPr lang="en-US" sz="1636">
                <a:solidFill>
                  <a:srgbClr val="000000"/>
                </a:solidFill>
                <a:latin typeface="Times New Roman MT"/>
                <a:ea typeface="Times New Roman MT"/>
                <a:cs typeface="Times New Roman MT"/>
                <a:sym typeface="Times New Roman MT"/>
              </a:rPr>
              <a:t>Goodall, G., Taraldsen, K. and Serrano, J.A., 2021. The use of technology in creating individualized, meaningful activities for people living with dementia: A systematic review. Dementia, 20(4), pp.1442-1469.</a:t>
            </a:r>
          </a:p>
          <a:p>
            <a:pPr algn="just">
              <a:lnSpc>
                <a:spcPts val="2291"/>
              </a:lnSpc>
            </a:pPr>
            <a:r>
              <a:rPr lang="en-US" sz="1636">
                <a:solidFill>
                  <a:srgbClr val="000000"/>
                </a:solidFill>
                <a:latin typeface="Times New Roman MT"/>
                <a:ea typeface="Times New Roman MT"/>
                <a:cs typeface="Times New Roman MT"/>
                <a:sym typeface="Times New Roman MT"/>
              </a:rPr>
              <a:t>Hill, R., Betts, L.R. and Gardner, S.E., 2015. Older adults’ experiences and perceptions of digital technology:(Dis) empowerment, wellbeing, and inclusion. Computers in Human Behavior, 48, pp.415-423.</a:t>
            </a:r>
          </a:p>
          <a:p>
            <a:pPr algn="just">
              <a:lnSpc>
                <a:spcPts val="2291"/>
              </a:lnSpc>
            </a:pPr>
            <a:r>
              <a:rPr lang="en-US" sz="1636">
                <a:solidFill>
                  <a:srgbClr val="000000"/>
                </a:solidFill>
                <a:latin typeface="Times New Roman MT"/>
                <a:ea typeface="Times New Roman MT"/>
                <a:cs typeface="Times New Roman MT"/>
                <a:sym typeface="Times New Roman MT"/>
              </a:rPr>
              <a:t>Mason, C.M., Fleming, A., Paxton, G. and Singh, J., 2017. Lifelong participation through digital technology. CSIRO.</a:t>
            </a:r>
          </a:p>
          <a:p>
            <a:pPr algn="just">
              <a:lnSpc>
                <a:spcPts val="2291"/>
              </a:lnSpc>
            </a:pPr>
            <a:r>
              <a:rPr lang="en-US" sz="1636">
                <a:solidFill>
                  <a:srgbClr val="000000"/>
                </a:solidFill>
                <a:latin typeface="Times New Roman MT"/>
                <a:ea typeface="Times New Roman MT"/>
                <a:cs typeface="Times New Roman MT"/>
                <a:sym typeface="Times New Roman MT"/>
              </a:rPr>
              <a:t>Mendoza-Holgado, C., García-González, I. and López-Espuela, F., 2024, February. Digitalization of activities of daily living and its influence on social participation for community-dwelling older adults: A scoping review. In Healthcare (Vol. 12, No. 5, p. 504). MDPI.</a:t>
            </a:r>
          </a:p>
          <a:p>
            <a:pPr algn="just">
              <a:lnSpc>
                <a:spcPts val="2291"/>
              </a:lnSpc>
            </a:pPr>
            <a:r>
              <a:rPr lang="en-US" sz="1636">
                <a:solidFill>
                  <a:srgbClr val="000000"/>
                </a:solidFill>
                <a:latin typeface="Times New Roman MT"/>
                <a:ea typeface="Times New Roman MT"/>
                <a:cs typeface="Times New Roman MT"/>
                <a:sym typeface="Times New Roman MT"/>
              </a:rPr>
              <a:t>Nedeljko, A.M., Bogataj, D.D., Perović, A.P.D.B.T. and Kaučič, A.P.D.B.M., 2022. Digital literacy during the coronavirus pandemic in older adults: Literature Review and Research Agenda. Ifac-papersonline, 55(39), pp.153-158.</a:t>
            </a:r>
          </a:p>
          <a:p>
            <a:pPr algn="just">
              <a:lnSpc>
                <a:spcPts val="2291"/>
              </a:lnSpc>
            </a:pPr>
            <a:r>
              <a:rPr lang="en-US" sz="1636">
                <a:solidFill>
                  <a:srgbClr val="000000"/>
                </a:solidFill>
                <a:latin typeface="Times New Roman MT"/>
                <a:ea typeface="Times New Roman MT"/>
                <a:cs typeface="Times New Roman MT"/>
                <a:sym typeface="Times New Roman MT"/>
              </a:rPr>
              <a:t>Riadi, I., 2024. Aging well in a digital world: developing inclusive community-based technology programs for the mental wellbeing of older adults.</a:t>
            </a:r>
          </a:p>
          <a:p>
            <a:pPr algn="just">
              <a:lnSpc>
                <a:spcPts val="2291"/>
              </a:lnSpc>
            </a:pPr>
            <a:r>
              <a:rPr lang="en-US" sz="1636">
                <a:solidFill>
                  <a:srgbClr val="000000"/>
                </a:solidFill>
                <a:latin typeface="Times New Roman MT"/>
                <a:ea typeface="Times New Roman MT"/>
                <a:cs typeface="Times New Roman MT"/>
                <a:sym typeface="Times New Roman MT"/>
              </a:rPr>
              <a:t>Soares, S., Hoffmeister, L.V., Fernandes, M.D.F., Henriques, A. and Costa, A., 2024. The use of digital technologies in the promotion of health literacy and empowerment of informal caregivers: scoping review. JMIR aging, 7, p.e54913.</a:t>
            </a:r>
          </a:p>
          <a:p>
            <a:pPr algn="just">
              <a:lnSpc>
                <a:spcPts val="2291"/>
              </a:lnSpc>
            </a:pPr>
            <a:r>
              <a:rPr lang="en-US" sz="1636">
                <a:solidFill>
                  <a:srgbClr val="000000"/>
                </a:solidFill>
                <a:latin typeface="Times New Roman MT"/>
                <a:ea typeface="Times New Roman MT"/>
                <a:cs typeface="Times New Roman MT"/>
                <a:sym typeface="Times New Roman MT"/>
              </a:rPr>
              <a:t>Tsertsidis, A., Kolkowska, E. and Rapado, I., 2023. Consumer direction in the field of digital technologies and people with dementia: a literature review. Disability and Rehabilitation: Assistive Technology, 18(8), pp.1364-1376.</a:t>
            </a:r>
          </a:p>
          <a:p>
            <a:pPr algn="just">
              <a:lnSpc>
                <a:spcPts val="2291"/>
              </a:lnSpc>
            </a:pPr>
            <a:r>
              <a:rPr lang="en-US" sz="1636">
                <a:solidFill>
                  <a:srgbClr val="000000"/>
                </a:solidFill>
                <a:latin typeface="Times New Roman MT"/>
                <a:ea typeface="Times New Roman MT"/>
                <a:cs typeface="Times New Roman MT"/>
                <a:sym typeface="Times New Roman MT"/>
              </a:rPr>
              <a:t>Tsertsidis, A., Kolkowska, E. and Rapado, I., 2023. Consumer direction in the field of digital technologies and people with dementia: a literature review. Disability and Rehabilitation: Assistive Technology, 18(8), pp.1364-1376.</a:t>
            </a:r>
          </a:p>
          <a:p>
            <a:pPr algn="just">
              <a:lnSpc>
                <a:spcPts val="2291"/>
              </a:lnSpc>
            </a:pPr>
            <a:r>
              <a:rPr lang="en-US" sz="1636">
                <a:solidFill>
                  <a:srgbClr val="000000"/>
                </a:solidFill>
                <a:latin typeface="Times New Roman MT"/>
                <a:ea typeface="Times New Roman MT"/>
                <a:cs typeface="Times New Roman MT"/>
                <a:sym typeface="Times New Roman MT"/>
              </a:rPr>
              <a:t>WHO, (2025). Dementia. Available at: </a:t>
            </a:r>
            <a:r>
              <a:rPr lang="en-US" sz="1636" u="sng">
                <a:solidFill>
                  <a:srgbClr val="000000"/>
                </a:solidFill>
                <a:latin typeface="Times New Roman MT"/>
                <a:ea typeface="Times New Roman MT"/>
                <a:cs typeface="Times New Roman MT"/>
                <a:sym typeface="Times New Roman MT"/>
                <a:hlinkClick r:id="rId2" tooltip="https://www.who.int/news-room/fact-sheets/detail/dementia"/>
              </a:rPr>
              <a:t>https://www.who.int/news-room/fact-sheets/detail/dementia</a:t>
            </a:r>
            <a:r>
              <a:rPr lang="en-US" sz="1636">
                <a:solidFill>
                  <a:srgbClr val="000000"/>
                </a:solidFill>
                <a:latin typeface="Times New Roman MT"/>
                <a:ea typeface="Times New Roman MT"/>
                <a:cs typeface="Times New Roman MT"/>
                <a:sym typeface="Times New Roman MT"/>
              </a:rPr>
              <a:t> [Accessed on 10th November, 2025]</a:t>
            </a:r>
          </a:p>
          <a:p>
            <a:pPr algn="just">
              <a:lnSpc>
                <a:spcPts val="2291"/>
              </a:lnSpc>
            </a:pPr>
            <a:r>
              <a:rPr lang="en-US" sz="1636">
                <a:solidFill>
                  <a:srgbClr val="000000"/>
                </a:solidFill>
                <a:latin typeface="Times New Roman MT"/>
                <a:ea typeface="Times New Roman MT"/>
                <a:cs typeface="Times New Roman MT"/>
                <a:sym typeface="Times New Roman MT"/>
              </a:rPr>
              <a:t>Xu, H., Xie, B. and Chang, C.H., 2024. Empowering the care of older adults through the use of technology. Work, Aging and Retirement, 10(1), pp.1-5.</a:t>
            </a:r>
          </a:p>
          <a:p>
            <a:pPr algn="just">
              <a:lnSpc>
                <a:spcPts val="2291"/>
              </a:lnSpc>
              <a:spcBef>
                <a:spcPct val="0"/>
              </a:spcBef>
            </a:pPr>
            <a:r>
              <a:rPr lang="en-US" sz="1636">
                <a:solidFill>
                  <a:srgbClr val="000000"/>
                </a:solidFill>
                <a:latin typeface="Times New Roman MT"/>
                <a:ea typeface="Times New Roman MT"/>
                <a:cs typeface="Times New Roman MT"/>
                <a:sym typeface="Times New Roman MT"/>
              </a:rPr>
              <a:t>Yoo, H.J., 2021. Empowering Older Adults: Improving Senior Digital Literacy. American Association for Adult and Continuing Education.</a:t>
            </a:r>
          </a:p>
          <a:p>
            <a:pPr algn="just">
              <a:lnSpc>
                <a:spcPts val="2291"/>
              </a:lnSpc>
              <a:spcBef>
                <a:spcPct val="0"/>
              </a:spcBef>
            </a:pPr>
            <a:endParaRPr lang="en-US" sz="1636">
              <a:solidFill>
                <a:srgbClr val="000000"/>
              </a:solidFill>
              <a:latin typeface="Times New Roman MT"/>
              <a:ea typeface="Times New Roman MT"/>
              <a:cs typeface="Times New Roman MT"/>
              <a:sym typeface="Times New Roman M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17259300" cy="8229600"/>
            <a:chOff x="0" y="0"/>
            <a:chExt cx="4545659" cy="2167467"/>
          </a:xfrm>
        </p:grpSpPr>
        <p:sp>
          <p:nvSpPr>
            <p:cNvPr id="3" name="Freeform 3"/>
            <p:cNvSpPr/>
            <p:nvPr/>
          </p:nvSpPr>
          <p:spPr>
            <a:xfrm>
              <a:off x="0" y="0"/>
              <a:ext cx="4545659" cy="2167467"/>
            </a:xfrm>
            <a:custGeom>
              <a:avLst/>
              <a:gdLst/>
              <a:ahLst/>
              <a:cxnLst/>
              <a:rect l="l" t="t" r="r" b="b"/>
              <a:pathLst>
                <a:path w="4545659" h="2167467">
                  <a:moveTo>
                    <a:pt x="0" y="0"/>
                  </a:moveTo>
                  <a:lnTo>
                    <a:pt x="4545659" y="0"/>
                  </a:lnTo>
                  <a:lnTo>
                    <a:pt x="4545659" y="2167467"/>
                  </a:lnTo>
                  <a:lnTo>
                    <a:pt x="0" y="2167467"/>
                  </a:lnTo>
                  <a:close/>
                </a:path>
              </a:pathLst>
            </a:custGeom>
            <a:solidFill>
              <a:srgbClr val="B3ACD1"/>
            </a:solidFill>
          </p:spPr>
        </p:sp>
        <p:sp>
          <p:nvSpPr>
            <p:cNvPr id="4" name="TextBox 4"/>
            <p:cNvSpPr txBox="1"/>
            <p:nvPr/>
          </p:nvSpPr>
          <p:spPr>
            <a:xfrm>
              <a:off x="0" y="-104775"/>
              <a:ext cx="4545659" cy="2272242"/>
            </a:xfrm>
            <a:prstGeom prst="rect">
              <a:avLst/>
            </a:prstGeom>
          </p:spPr>
          <p:txBody>
            <a:bodyPr lIns="50800" tIns="50800" rIns="50800" bIns="50800" rtlCol="0" anchor="ctr"/>
            <a:lstStyle/>
            <a:p>
              <a:pPr algn="ctr">
                <a:lnSpc>
                  <a:spcPts val="3683"/>
                </a:lnSpc>
              </a:pPr>
              <a:endParaRPr/>
            </a:p>
          </p:txBody>
        </p:sp>
      </p:grpSp>
      <p:sp>
        <p:nvSpPr>
          <p:cNvPr id="5" name="Freeform 5"/>
          <p:cNvSpPr/>
          <p:nvPr/>
        </p:nvSpPr>
        <p:spPr>
          <a:xfrm>
            <a:off x="4826226" y="1814389"/>
            <a:ext cx="8635548" cy="7135305"/>
          </a:xfrm>
          <a:custGeom>
            <a:avLst/>
            <a:gdLst/>
            <a:ahLst/>
            <a:cxnLst/>
            <a:rect l="l" t="t" r="r" b="b"/>
            <a:pathLst>
              <a:path w="8635548" h="7135305">
                <a:moveTo>
                  <a:pt x="0" y="0"/>
                </a:moveTo>
                <a:lnTo>
                  <a:pt x="8635548" y="0"/>
                </a:lnTo>
                <a:lnTo>
                  <a:pt x="8635548" y="7135305"/>
                </a:lnTo>
                <a:lnTo>
                  <a:pt x="0" y="713530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AH39612</dc:title>
  <cp:lastModifiedBy>Alayna Amaan</cp:lastModifiedBy>
  <cp:revision>2</cp:revision>
  <dcterms:created xsi:type="dcterms:W3CDTF">2006-08-16T00:00:00Z</dcterms:created>
  <dcterms:modified xsi:type="dcterms:W3CDTF">2025-11-11T18:51:14Z</dcterms:modified>
  <dc:identifier>DAG4Sg2_Ez0</dc:identifier>
</cp:coreProperties>
</file>