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41"/>
  </p:notesMasterIdLst>
  <p:handoutMasterIdLst>
    <p:handoutMasterId r:id="rId42"/>
  </p:handoutMasterIdLst>
  <p:sldIdLst>
    <p:sldId id="332" r:id="rId2"/>
    <p:sldId id="366" r:id="rId3"/>
    <p:sldId id="334" r:id="rId4"/>
    <p:sldId id="272" r:id="rId5"/>
    <p:sldId id="380" r:id="rId6"/>
    <p:sldId id="274" r:id="rId7"/>
    <p:sldId id="474" r:id="rId8"/>
    <p:sldId id="377" r:id="rId9"/>
    <p:sldId id="376" r:id="rId10"/>
    <p:sldId id="378" r:id="rId11"/>
    <p:sldId id="379" r:id="rId12"/>
    <p:sldId id="381" r:id="rId13"/>
    <p:sldId id="382" r:id="rId14"/>
    <p:sldId id="383" r:id="rId15"/>
    <p:sldId id="384" r:id="rId16"/>
    <p:sldId id="385" r:id="rId17"/>
    <p:sldId id="386" r:id="rId18"/>
    <p:sldId id="405" r:id="rId19"/>
    <p:sldId id="387" r:id="rId20"/>
    <p:sldId id="388" r:id="rId21"/>
    <p:sldId id="389" r:id="rId22"/>
    <p:sldId id="406" r:id="rId23"/>
    <p:sldId id="404" r:id="rId24"/>
    <p:sldId id="472" r:id="rId25"/>
    <p:sldId id="473" r:id="rId26"/>
    <p:sldId id="390" r:id="rId27"/>
    <p:sldId id="475" r:id="rId28"/>
    <p:sldId id="391" r:id="rId29"/>
    <p:sldId id="392" r:id="rId30"/>
    <p:sldId id="393" r:id="rId31"/>
    <p:sldId id="476" r:id="rId32"/>
    <p:sldId id="477" r:id="rId33"/>
    <p:sldId id="394" r:id="rId34"/>
    <p:sldId id="395" r:id="rId35"/>
    <p:sldId id="478" r:id="rId36"/>
    <p:sldId id="396" r:id="rId37"/>
    <p:sldId id="397" r:id="rId38"/>
    <p:sldId id="284" r:id="rId39"/>
    <p:sldId id="285" r:id="rId4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7FEF14-2485-0D40-8801-A72AF7FEF533}" v="177" dt="2026-02-21T11:18:37.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87" autoAdjust="0"/>
    <p:restoredTop sz="94576" autoAdjust="0"/>
  </p:normalViewPr>
  <p:slideViewPr>
    <p:cSldViewPr>
      <p:cViewPr varScale="1">
        <p:scale>
          <a:sx n="109" d="100"/>
          <a:sy n="109" d="100"/>
        </p:scale>
        <p:origin x="1264"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Das Sarma" userId="933e70427221395b" providerId="LiveId" clId="{275329F2-E9C2-5BF3-AFA6-F8BEEE3651AE}"/>
    <pc:docChg chg="modSld">
      <pc:chgData name="Koushik Das Sarma" userId="933e70427221395b" providerId="LiveId" clId="{275329F2-E9C2-5BF3-AFA6-F8BEEE3651AE}" dt="2026-03-01T11:23:41.153" v="107" actId="20577"/>
      <pc:docMkLst>
        <pc:docMk/>
      </pc:docMkLst>
      <pc:sldChg chg="modSp mod">
        <pc:chgData name="Koushik Das Sarma" userId="933e70427221395b" providerId="LiveId" clId="{275329F2-E9C2-5BF3-AFA6-F8BEEE3651AE}" dt="2026-03-01T11:18:12.059" v="73" actId="403"/>
        <pc:sldMkLst>
          <pc:docMk/>
          <pc:sldMk cId="0" sldId="284"/>
        </pc:sldMkLst>
        <pc:spChg chg="mod">
          <ac:chgData name="Koushik Das Sarma" userId="933e70427221395b" providerId="LiveId" clId="{275329F2-E9C2-5BF3-AFA6-F8BEEE3651AE}" dt="2026-03-01T11:18:12.059" v="73" actId="403"/>
          <ac:spMkLst>
            <pc:docMk/>
            <pc:sldMk cId="0" sldId="284"/>
            <ac:spMk id="5" creationId="{657F4A28-BFAA-CD62-F193-2683B260BBFC}"/>
          </ac:spMkLst>
        </pc:spChg>
      </pc:sldChg>
      <pc:sldChg chg="modSp mod">
        <pc:chgData name="Koushik Das Sarma" userId="933e70427221395b" providerId="LiveId" clId="{275329F2-E9C2-5BF3-AFA6-F8BEEE3651AE}" dt="2026-03-01T11:23:41.153" v="107" actId="20577"/>
        <pc:sldMkLst>
          <pc:docMk/>
          <pc:sldMk cId="0" sldId="332"/>
        </pc:sldMkLst>
        <pc:spChg chg="mod">
          <ac:chgData name="Koushik Das Sarma" userId="933e70427221395b" providerId="LiveId" clId="{275329F2-E9C2-5BF3-AFA6-F8BEEE3651AE}" dt="2026-03-01T11:23:41.153" v="107" actId="20577"/>
          <ac:spMkLst>
            <pc:docMk/>
            <pc:sldMk cId="0" sldId="332"/>
            <ac:spMk id="6147" creationId="{00D42C6E-1758-C313-E26A-A5B5DC62BEA6}"/>
          </ac:spMkLst>
        </pc:spChg>
      </pc:sldChg>
      <pc:sldChg chg="modSp mod">
        <pc:chgData name="Koushik Das Sarma" userId="933e70427221395b" providerId="LiveId" clId="{275329F2-E9C2-5BF3-AFA6-F8BEEE3651AE}" dt="2026-02-21T11:16:37.216" v="34" actId="15"/>
        <pc:sldMkLst>
          <pc:docMk/>
          <pc:sldMk cId="0" sldId="334"/>
        </pc:sldMkLst>
        <pc:spChg chg="mod">
          <ac:chgData name="Koushik Das Sarma" userId="933e70427221395b" providerId="LiveId" clId="{275329F2-E9C2-5BF3-AFA6-F8BEEE3651AE}" dt="2026-02-21T11:16:37.216" v="34" actId="15"/>
          <ac:spMkLst>
            <pc:docMk/>
            <pc:sldMk cId="0" sldId="334"/>
            <ac:spMk id="4" creationId="{52A9437C-F14B-5848-A5EE-D1B1B6B882CD}"/>
          </ac:spMkLst>
        </pc:spChg>
      </pc:sldChg>
      <pc:sldChg chg="modSp mod">
        <pc:chgData name="Koushik Das Sarma" userId="933e70427221395b" providerId="LiveId" clId="{275329F2-E9C2-5BF3-AFA6-F8BEEE3651AE}" dt="2026-03-01T11:18:35.863" v="75" actId="403"/>
        <pc:sldMkLst>
          <pc:docMk/>
          <pc:sldMk cId="1489766653" sldId="385"/>
        </pc:sldMkLst>
        <pc:spChg chg="mod">
          <ac:chgData name="Koushik Das Sarma" userId="933e70427221395b" providerId="LiveId" clId="{275329F2-E9C2-5BF3-AFA6-F8BEEE3651AE}" dt="2026-03-01T11:18:35.863" v="75" actId="403"/>
          <ac:spMkLst>
            <pc:docMk/>
            <pc:sldMk cId="1489766653" sldId="385"/>
            <ac:spMk id="3" creationId="{2795D707-F8BD-66F9-C432-9D0F18F6A70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9F01BA4-F119-CDAA-BA45-7030DEB3A193}"/>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E3A7776-BCFC-4B84-04D5-6E71D5394306}"/>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CCA47D7-D52C-D861-0373-DCF9E2BA1901}"/>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366AFC20-33A7-7A75-A24A-32ECB512409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D607988-5583-8543-87AC-1BBA800A4AB0}"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C1FEF9B-E632-3107-80F3-C2DBF0BEAF1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A465EED-FE18-3BCC-BFDF-CF133348527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AA364E50-E3D1-F7EA-0A8C-BBFAB2ADDAA8}"/>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DBA346B-EC08-04D2-E993-909A5AF8B28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77126DD-6D76-A69B-A674-F36E28B52AB1}"/>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CFFB2FAC-9EE7-017E-50FB-FFF6B023DF69}"/>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28AC424-3424-7B4C-A933-A9FC6CF8E5C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565CAE4-E7A7-8B13-A005-54DF88710A9D}"/>
              </a:ext>
            </a:extLst>
          </p:cNvPr>
          <p:cNvSpPr>
            <a:spLocks noGrp="1" noChangeArrowheads="1"/>
          </p:cNvSpPr>
          <p:nvPr>
            <p:ph type="sldNum" sz="quarter" idx="5"/>
          </p:nvPr>
        </p:nvSpPr>
        <p:spPr>
          <a:ln/>
        </p:spPr>
        <p:txBody>
          <a:bodyPr/>
          <a:lstStyle/>
          <a:p>
            <a:fld id="{C97F9948-5DEE-5C4F-939B-8CA547DFC61A}" type="slidenum">
              <a:rPr lang="en-GB" altLang="en-US"/>
              <a:pPr/>
              <a:t>4</a:t>
            </a:fld>
            <a:endParaRPr lang="en-GB" altLang="en-US"/>
          </a:p>
        </p:txBody>
      </p:sp>
      <p:sp>
        <p:nvSpPr>
          <p:cNvPr id="23554" name="Rectangle 2">
            <a:extLst>
              <a:ext uri="{FF2B5EF4-FFF2-40B4-BE49-F238E27FC236}">
                <a16:creationId xmlns:a16="http://schemas.microsoft.com/office/drawing/2014/main" id="{974AD6F0-5A9B-EE7E-74D6-589A3387BB6F}"/>
              </a:ext>
            </a:extLst>
          </p:cNvPr>
          <p:cNvSpPr>
            <a:spLocks noGrp="1" noRot="1" noChangeAspect="1" noChangeArrowheads="1" noTextEdit="1"/>
          </p:cNvSpPr>
          <p:nvPr>
            <p:ph type="sldImg"/>
          </p:nvPr>
        </p:nvSpPr>
        <p:spPr>
          <a:xfrm>
            <a:off x="917575" y="744538"/>
            <a:ext cx="4962525" cy="3722687"/>
          </a:xfrm>
          <a:ln/>
        </p:spPr>
      </p:sp>
      <p:sp>
        <p:nvSpPr>
          <p:cNvPr id="23555" name="Rectangle 3">
            <a:extLst>
              <a:ext uri="{FF2B5EF4-FFF2-40B4-BE49-F238E27FC236}">
                <a16:creationId xmlns:a16="http://schemas.microsoft.com/office/drawing/2014/main" id="{B66F73FF-C139-6E93-70C6-6FC54734389C}"/>
              </a:ext>
            </a:extLst>
          </p:cNvPr>
          <p:cNvSpPr>
            <a:spLocks noGrp="1" noChangeArrowheads="1"/>
          </p:cNvSpPr>
          <p:nvPr>
            <p:ph type="body" idx="1"/>
          </p:nvPr>
        </p:nvSpPr>
        <p:spPr>
          <a:xfrm>
            <a:off x="906463" y="4714875"/>
            <a:ext cx="4984750" cy="4467225"/>
          </a:xfrm>
        </p:spPr>
        <p:txBody>
          <a:bodyPr/>
          <a:lstStyle/>
          <a:p>
            <a:r>
              <a:rPr lang="en-GB" altLang="en-US"/>
              <a:t>Vase or 2 heads?  Which did you see first?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1614F-478F-D6D0-0994-28D753F7A3EC}"/>
            </a:ext>
          </a:extLst>
        </p:cNvPr>
        <p:cNvGrpSpPr/>
        <p:nvPr/>
      </p:nvGrpSpPr>
      <p:grpSpPr>
        <a:xfrm>
          <a:off x="0" y="0"/>
          <a:ext cx="0" cy="0"/>
          <a:chOff x="0" y="0"/>
          <a:chExt cx="0" cy="0"/>
        </a:xfrm>
      </p:grpSpPr>
      <p:sp>
        <p:nvSpPr>
          <p:cNvPr id="5" name="Rectangle 7">
            <a:extLst>
              <a:ext uri="{FF2B5EF4-FFF2-40B4-BE49-F238E27FC236}">
                <a16:creationId xmlns:a16="http://schemas.microsoft.com/office/drawing/2014/main" id="{C654135A-B6E3-4954-CC69-0BC4F189572B}"/>
              </a:ext>
            </a:extLst>
          </p:cNvPr>
          <p:cNvSpPr>
            <a:spLocks noGrp="1" noChangeArrowheads="1"/>
          </p:cNvSpPr>
          <p:nvPr>
            <p:ph type="sldNum" sz="quarter" idx="5"/>
          </p:nvPr>
        </p:nvSpPr>
        <p:spPr>
          <a:ln/>
        </p:spPr>
        <p:txBody>
          <a:bodyPr/>
          <a:lstStyle/>
          <a:p>
            <a:fld id="{C97F9948-5DEE-5C4F-939B-8CA547DFC61A}" type="slidenum">
              <a:rPr lang="en-GB" altLang="en-US"/>
              <a:pPr/>
              <a:t>5</a:t>
            </a:fld>
            <a:endParaRPr lang="en-GB" altLang="en-US"/>
          </a:p>
        </p:txBody>
      </p:sp>
      <p:sp>
        <p:nvSpPr>
          <p:cNvPr id="23554" name="Rectangle 2">
            <a:extLst>
              <a:ext uri="{FF2B5EF4-FFF2-40B4-BE49-F238E27FC236}">
                <a16:creationId xmlns:a16="http://schemas.microsoft.com/office/drawing/2014/main" id="{AEE409CF-51CF-F4A6-9944-7E50873C9AE4}"/>
              </a:ext>
            </a:extLst>
          </p:cNvPr>
          <p:cNvSpPr>
            <a:spLocks noGrp="1" noRot="1" noChangeAspect="1" noChangeArrowheads="1" noTextEdit="1"/>
          </p:cNvSpPr>
          <p:nvPr>
            <p:ph type="sldImg"/>
          </p:nvPr>
        </p:nvSpPr>
        <p:spPr>
          <a:xfrm>
            <a:off x="917575" y="744538"/>
            <a:ext cx="4962525" cy="3722687"/>
          </a:xfrm>
          <a:ln/>
        </p:spPr>
      </p:sp>
      <p:sp>
        <p:nvSpPr>
          <p:cNvPr id="23555" name="Rectangle 3">
            <a:extLst>
              <a:ext uri="{FF2B5EF4-FFF2-40B4-BE49-F238E27FC236}">
                <a16:creationId xmlns:a16="http://schemas.microsoft.com/office/drawing/2014/main" id="{FC813455-E769-C578-3C14-319F0C117D05}"/>
              </a:ext>
            </a:extLst>
          </p:cNvPr>
          <p:cNvSpPr>
            <a:spLocks noGrp="1" noChangeArrowheads="1"/>
          </p:cNvSpPr>
          <p:nvPr>
            <p:ph type="body" idx="1"/>
          </p:nvPr>
        </p:nvSpPr>
        <p:spPr>
          <a:xfrm>
            <a:off x="906463" y="4714875"/>
            <a:ext cx="4984750" cy="4467225"/>
          </a:xfrm>
        </p:spPr>
        <p:txBody>
          <a:bodyPr/>
          <a:lstStyle/>
          <a:p>
            <a:r>
              <a:rPr lang="en-GB" altLang="en-US"/>
              <a:t>Vase or 2 heads?  Which did you see first?</a:t>
            </a:r>
          </a:p>
        </p:txBody>
      </p:sp>
    </p:spTree>
    <p:extLst>
      <p:ext uri="{BB962C8B-B14F-4D97-AF65-F5344CB8AC3E}">
        <p14:creationId xmlns:p14="http://schemas.microsoft.com/office/powerpoint/2010/main" val="1143765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BE396AB-B77F-97B8-1B53-CB51FA741F27}"/>
              </a:ext>
            </a:extLst>
          </p:cNvPr>
          <p:cNvSpPr>
            <a:spLocks noGrp="1" noChangeArrowheads="1"/>
          </p:cNvSpPr>
          <p:nvPr>
            <p:ph type="sldNum" sz="quarter" idx="5"/>
          </p:nvPr>
        </p:nvSpPr>
        <p:spPr>
          <a:ln/>
        </p:spPr>
        <p:txBody>
          <a:bodyPr/>
          <a:lstStyle/>
          <a:p>
            <a:fld id="{4024352B-E00F-A049-B4C3-A358CD07819F}" type="slidenum">
              <a:rPr lang="en-GB" altLang="en-US"/>
              <a:pPr/>
              <a:t>6</a:t>
            </a:fld>
            <a:endParaRPr lang="en-GB" altLang="en-US"/>
          </a:p>
        </p:txBody>
      </p:sp>
      <p:sp>
        <p:nvSpPr>
          <p:cNvPr id="26626" name="Rectangle 2">
            <a:extLst>
              <a:ext uri="{FF2B5EF4-FFF2-40B4-BE49-F238E27FC236}">
                <a16:creationId xmlns:a16="http://schemas.microsoft.com/office/drawing/2014/main" id="{153D66B3-1913-78B0-62E3-85EA1E25055D}"/>
              </a:ext>
            </a:extLst>
          </p:cNvPr>
          <p:cNvSpPr>
            <a:spLocks noGrp="1" noRot="1" noChangeAspect="1" noChangeArrowheads="1" noTextEdit="1"/>
          </p:cNvSpPr>
          <p:nvPr>
            <p:ph type="sldImg"/>
          </p:nvPr>
        </p:nvSpPr>
        <p:spPr>
          <a:xfrm>
            <a:off x="917575" y="744538"/>
            <a:ext cx="4962525" cy="3722687"/>
          </a:xfrm>
          <a:ln/>
        </p:spPr>
      </p:sp>
      <p:sp>
        <p:nvSpPr>
          <p:cNvPr id="26627" name="Rectangle 3">
            <a:extLst>
              <a:ext uri="{FF2B5EF4-FFF2-40B4-BE49-F238E27FC236}">
                <a16:creationId xmlns:a16="http://schemas.microsoft.com/office/drawing/2014/main" id="{1CC03418-26C7-E422-5504-463BEB69BF6D}"/>
              </a:ext>
            </a:extLst>
          </p:cNvPr>
          <p:cNvSpPr>
            <a:spLocks noGrp="1" noChangeArrowheads="1"/>
          </p:cNvSpPr>
          <p:nvPr>
            <p:ph type="body" idx="1"/>
          </p:nvPr>
        </p:nvSpPr>
        <p:spPr>
          <a:xfrm>
            <a:off x="906463" y="4714875"/>
            <a:ext cx="4984750" cy="4467225"/>
          </a:xfrm>
        </p:spPr>
        <p:txBody>
          <a:bodyPr/>
          <a:lstStyle/>
          <a:p>
            <a:r>
              <a:rPr lang="en-GB" altLang="en-US"/>
              <a:t>Old lady/young lady – which did you see first?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5015"/>
            <a:ext cx="7772400" cy="721857"/>
          </a:xfrm>
        </p:spPr>
        <p:txBody>
          <a:bodyPr/>
          <a:lstStyle>
            <a:lvl1pPr algn="ctr">
              <a:defRPr/>
            </a:lvl1pPr>
          </a:lstStyle>
          <a:p>
            <a:r>
              <a:rPr lang="en-US"/>
              <a:t>Click to edit Master title style</a:t>
            </a:r>
            <a:endParaRPr lang="en-GB"/>
          </a:p>
        </p:txBody>
      </p:sp>
      <p:sp>
        <p:nvSpPr>
          <p:cNvPr id="3" name="Subtitle 2"/>
          <p:cNvSpPr>
            <a:spLocks noGrp="1"/>
          </p:cNvSpPr>
          <p:nvPr>
            <p:ph type="subTitle" idx="1"/>
          </p:nvPr>
        </p:nvSpPr>
        <p:spPr>
          <a:xfrm>
            <a:off x="1369368" y="2636912"/>
            <a:ext cx="6400800" cy="2428255"/>
          </a:xfrm>
        </p:spPr>
        <p:txBody>
          <a:bodyPr/>
          <a:lstStyle>
            <a:lvl1pPr marL="0" indent="0" algn="ctr">
              <a:buNone/>
              <a:defRPr sz="3200" b="1">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B5738B-3A4C-CF4E-FC7A-59EE50B9AC55}"/>
              </a:ext>
            </a:extLst>
          </p:cNvPr>
          <p:cNvSpPr>
            <a:spLocks noGrp="1"/>
          </p:cNvSpPr>
          <p:nvPr>
            <p:ph type="dt" sz="half" idx="10"/>
          </p:nvPr>
        </p:nvSpPr>
        <p:spPr>
          <a:xfrm>
            <a:off x="395288" y="6524625"/>
            <a:ext cx="971550" cy="219075"/>
          </a:xfrm>
        </p:spPr>
        <p:txBody>
          <a:bodyPr/>
          <a:lstStyle>
            <a:lvl1pPr>
              <a:defRPr/>
            </a:lvl1pPr>
          </a:lstStyle>
          <a:p>
            <a:pPr>
              <a:defRPr/>
            </a:pPr>
            <a:fld id="{E0849C4C-4F69-C84C-9765-FC678ED74865}" type="datetime1">
              <a:rPr lang="en-GB" altLang="en-US" smtClean="0"/>
              <a:t>01/03/2026</a:t>
            </a:fld>
            <a:endParaRPr lang="en-GB" altLang="en-US"/>
          </a:p>
        </p:txBody>
      </p:sp>
      <p:sp>
        <p:nvSpPr>
          <p:cNvPr id="5" name="Footer Placeholder 4">
            <a:extLst>
              <a:ext uri="{FF2B5EF4-FFF2-40B4-BE49-F238E27FC236}">
                <a16:creationId xmlns:a16="http://schemas.microsoft.com/office/drawing/2014/main" id="{F4956B4B-7BDA-D7E2-9177-7C373E4ACFA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F8603B-66CE-B2E7-8557-BF8435B3A501}"/>
              </a:ext>
            </a:extLst>
          </p:cNvPr>
          <p:cNvSpPr>
            <a:spLocks noGrp="1"/>
          </p:cNvSpPr>
          <p:nvPr>
            <p:ph type="sldNum" sz="quarter" idx="12"/>
          </p:nvPr>
        </p:nvSpPr>
        <p:spPr/>
        <p:txBody>
          <a:bodyPr/>
          <a:lstStyle>
            <a:lvl1pPr>
              <a:defRPr/>
            </a:lvl1pPr>
          </a:lstStyle>
          <a:p>
            <a:pPr>
              <a:defRPr/>
            </a:pPr>
            <a:fld id="{64E230E0-B995-F049-96DC-CE717F2EF520}" type="slidenum">
              <a:rPr lang="en-GB" altLang="en-US"/>
              <a:pPr>
                <a:defRPr/>
              </a:pPr>
              <a:t>‹#›</a:t>
            </a:fld>
            <a:endParaRPr lang="en-GB" altLang="en-US"/>
          </a:p>
        </p:txBody>
      </p:sp>
    </p:spTree>
    <p:extLst>
      <p:ext uri="{BB962C8B-B14F-4D97-AF65-F5344CB8AC3E}">
        <p14:creationId xmlns:p14="http://schemas.microsoft.com/office/powerpoint/2010/main" val="3239871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412776"/>
            <a:ext cx="8229600" cy="410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A3EC3-9426-FAD2-F67B-A33ED219DB27}"/>
              </a:ext>
            </a:extLst>
          </p:cNvPr>
          <p:cNvSpPr>
            <a:spLocks noGrp="1"/>
          </p:cNvSpPr>
          <p:nvPr>
            <p:ph type="dt" sz="half" idx="10"/>
          </p:nvPr>
        </p:nvSpPr>
        <p:spPr/>
        <p:txBody>
          <a:bodyPr/>
          <a:lstStyle>
            <a:lvl1pPr>
              <a:defRPr/>
            </a:lvl1pPr>
          </a:lstStyle>
          <a:p>
            <a:pPr>
              <a:defRPr/>
            </a:pPr>
            <a:fld id="{64044193-218A-8A4C-B716-037B1F97C9CF}" type="datetime1">
              <a:rPr lang="en-GB" altLang="en-US" smtClean="0"/>
              <a:t>01/03/2026</a:t>
            </a:fld>
            <a:endParaRPr lang="en-GB" altLang="en-US"/>
          </a:p>
        </p:txBody>
      </p:sp>
      <p:sp>
        <p:nvSpPr>
          <p:cNvPr id="5" name="Footer Placeholder 4">
            <a:extLst>
              <a:ext uri="{FF2B5EF4-FFF2-40B4-BE49-F238E27FC236}">
                <a16:creationId xmlns:a16="http://schemas.microsoft.com/office/drawing/2014/main" id="{496EFA67-0CD8-776B-FC3C-57AF14A55C4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47CA6A1-C9C2-E365-E92B-E93DA9995FB9}"/>
              </a:ext>
            </a:extLst>
          </p:cNvPr>
          <p:cNvSpPr>
            <a:spLocks noGrp="1"/>
          </p:cNvSpPr>
          <p:nvPr>
            <p:ph type="sldNum" sz="quarter" idx="12"/>
          </p:nvPr>
        </p:nvSpPr>
        <p:spPr/>
        <p:txBody>
          <a:bodyPr/>
          <a:lstStyle>
            <a:lvl1pPr>
              <a:defRPr>
                <a:solidFill>
                  <a:schemeClr val="bg1"/>
                </a:solidFill>
              </a:defRPr>
            </a:lvl1pPr>
          </a:lstStyle>
          <a:p>
            <a:pPr>
              <a:defRPr/>
            </a:pPr>
            <a:fld id="{B2DDF22A-6F88-124C-A747-38C10A009519}" type="slidenum">
              <a:rPr lang="en-GB" altLang="en-US" smtClean="0"/>
              <a:pPr>
                <a:defRPr/>
              </a:pPr>
              <a:t>‹#›</a:t>
            </a:fld>
            <a:endParaRPr lang="en-GB" altLang="en-US"/>
          </a:p>
        </p:txBody>
      </p:sp>
    </p:spTree>
    <p:extLst>
      <p:ext uri="{BB962C8B-B14F-4D97-AF65-F5344CB8AC3E}">
        <p14:creationId xmlns:p14="http://schemas.microsoft.com/office/powerpoint/2010/main" val="1857343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3568" y="3993083"/>
            <a:ext cx="7772400" cy="1362075"/>
          </a:xfrm>
        </p:spPr>
        <p:txBody>
          <a:bodyPr anchor="t"/>
          <a:lstStyle>
            <a:lvl1pPr algn="l">
              <a:defRPr sz="2800" b="1" cap="none"/>
            </a:lvl1pPr>
          </a:lstStyle>
          <a:p>
            <a:r>
              <a:rPr lang="en-US" dirty="0"/>
              <a:t>Click To Edit Master Title Style</a:t>
            </a:r>
            <a:endParaRPr lang="en-GB" dirty="0"/>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9DCA1B-6566-3795-2E7E-9E59C661A788}"/>
              </a:ext>
            </a:extLst>
          </p:cNvPr>
          <p:cNvSpPr>
            <a:spLocks noGrp="1"/>
          </p:cNvSpPr>
          <p:nvPr>
            <p:ph type="dt" sz="half" idx="10"/>
          </p:nvPr>
        </p:nvSpPr>
        <p:spPr/>
        <p:txBody>
          <a:bodyPr/>
          <a:lstStyle>
            <a:lvl1pPr>
              <a:defRPr/>
            </a:lvl1pPr>
          </a:lstStyle>
          <a:p>
            <a:pPr>
              <a:defRPr/>
            </a:pPr>
            <a:fld id="{B8ED54F6-67CA-CE48-BB09-90F664CD39D1}" type="datetime1">
              <a:rPr lang="en-GB" altLang="en-US" smtClean="0"/>
              <a:t>01/03/2026</a:t>
            </a:fld>
            <a:endParaRPr lang="en-GB" altLang="en-US"/>
          </a:p>
        </p:txBody>
      </p:sp>
      <p:sp>
        <p:nvSpPr>
          <p:cNvPr id="5" name="Slide Number Placeholder 5">
            <a:extLst>
              <a:ext uri="{FF2B5EF4-FFF2-40B4-BE49-F238E27FC236}">
                <a16:creationId xmlns:a16="http://schemas.microsoft.com/office/drawing/2014/main" id="{D8C6DA33-A9B6-BB8A-6962-91A415D4F08C}"/>
              </a:ext>
            </a:extLst>
          </p:cNvPr>
          <p:cNvSpPr>
            <a:spLocks noGrp="1"/>
          </p:cNvSpPr>
          <p:nvPr>
            <p:ph type="sldNum" sz="quarter" idx="11"/>
          </p:nvPr>
        </p:nvSpPr>
        <p:spPr/>
        <p:txBody>
          <a:bodyPr/>
          <a:lstStyle>
            <a:lvl1pPr>
              <a:defRPr/>
            </a:lvl1pPr>
          </a:lstStyle>
          <a:p>
            <a:pPr>
              <a:defRPr/>
            </a:pPr>
            <a:fld id="{182D0EDC-A07F-A240-8C11-F9C68DC07686}" type="slidenum">
              <a:rPr lang="en-GB" altLang="en-US"/>
              <a:pPr>
                <a:defRPr/>
              </a:pPr>
              <a:t>‹#›</a:t>
            </a:fld>
            <a:endParaRPr lang="en-GB" altLang="en-US"/>
          </a:p>
        </p:txBody>
      </p:sp>
    </p:spTree>
    <p:extLst>
      <p:ext uri="{BB962C8B-B14F-4D97-AF65-F5344CB8AC3E}">
        <p14:creationId xmlns:p14="http://schemas.microsoft.com/office/powerpoint/2010/main" val="2191990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412776"/>
            <a:ext cx="4038600" cy="417646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412776"/>
            <a:ext cx="4038600" cy="417646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198D638-3359-28B6-DD48-8B6A68843A59}"/>
              </a:ext>
            </a:extLst>
          </p:cNvPr>
          <p:cNvSpPr>
            <a:spLocks noGrp="1"/>
          </p:cNvSpPr>
          <p:nvPr>
            <p:ph type="dt" sz="half" idx="10"/>
          </p:nvPr>
        </p:nvSpPr>
        <p:spPr/>
        <p:txBody>
          <a:bodyPr/>
          <a:lstStyle>
            <a:lvl1pPr>
              <a:defRPr/>
            </a:lvl1pPr>
          </a:lstStyle>
          <a:p>
            <a:pPr>
              <a:defRPr/>
            </a:pPr>
            <a:fld id="{F0966CDB-A6EC-6040-82A5-3E0F1126A3E8}" type="datetime1">
              <a:rPr lang="en-GB" altLang="en-US" smtClean="0"/>
              <a:t>01/03/2026</a:t>
            </a:fld>
            <a:endParaRPr lang="en-GB" altLang="en-US"/>
          </a:p>
        </p:txBody>
      </p:sp>
      <p:sp>
        <p:nvSpPr>
          <p:cNvPr id="6" name="Slide Number Placeholder 5">
            <a:extLst>
              <a:ext uri="{FF2B5EF4-FFF2-40B4-BE49-F238E27FC236}">
                <a16:creationId xmlns:a16="http://schemas.microsoft.com/office/drawing/2014/main" id="{23EF43B1-4C31-77C5-9443-E227F1837C65}"/>
              </a:ext>
            </a:extLst>
          </p:cNvPr>
          <p:cNvSpPr>
            <a:spLocks noGrp="1"/>
          </p:cNvSpPr>
          <p:nvPr>
            <p:ph type="sldNum" sz="quarter" idx="11"/>
          </p:nvPr>
        </p:nvSpPr>
        <p:spPr/>
        <p:txBody>
          <a:bodyPr/>
          <a:lstStyle>
            <a:lvl1pPr>
              <a:defRPr/>
            </a:lvl1pPr>
          </a:lstStyle>
          <a:p>
            <a:pPr>
              <a:defRPr/>
            </a:pPr>
            <a:fld id="{E415DBE7-D0FB-814B-8662-632477FAD3A0}" type="slidenum">
              <a:rPr lang="en-GB" altLang="en-US"/>
              <a:pPr>
                <a:defRPr/>
              </a:pPr>
              <a:t>‹#›</a:t>
            </a:fld>
            <a:endParaRPr lang="en-GB" altLang="en-US"/>
          </a:p>
        </p:txBody>
      </p:sp>
    </p:spTree>
    <p:extLst>
      <p:ext uri="{BB962C8B-B14F-4D97-AF65-F5344CB8AC3E}">
        <p14:creationId xmlns:p14="http://schemas.microsoft.com/office/powerpoint/2010/main" val="5309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CE8FA2F-59FC-111E-119D-3A733652A259}"/>
              </a:ext>
            </a:extLst>
          </p:cNvPr>
          <p:cNvSpPr>
            <a:spLocks noGrp="1"/>
          </p:cNvSpPr>
          <p:nvPr>
            <p:ph type="dt" sz="half" idx="10"/>
          </p:nvPr>
        </p:nvSpPr>
        <p:spPr/>
        <p:txBody>
          <a:bodyPr/>
          <a:lstStyle>
            <a:lvl1pPr>
              <a:defRPr/>
            </a:lvl1pPr>
          </a:lstStyle>
          <a:p>
            <a:pPr>
              <a:defRPr/>
            </a:pPr>
            <a:fld id="{3F8F522B-548C-C549-A51C-752529EFE434}" type="datetime1">
              <a:rPr lang="en-GB" altLang="en-US" smtClean="0"/>
              <a:t>01/03/2026</a:t>
            </a:fld>
            <a:endParaRPr lang="en-GB" altLang="en-US"/>
          </a:p>
        </p:txBody>
      </p:sp>
      <p:sp>
        <p:nvSpPr>
          <p:cNvPr id="8" name="Slide Number Placeholder 5">
            <a:extLst>
              <a:ext uri="{FF2B5EF4-FFF2-40B4-BE49-F238E27FC236}">
                <a16:creationId xmlns:a16="http://schemas.microsoft.com/office/drawing/2014/main" id="{854EECE9-3DB6-A6E2-3A6D-9453DADD5253}"/>
              </a:ext>
            </a:extLst>
          </p:cNvPr>
          <p:cNvSpPr>
            <a:spLocks noGrp="1"/>
          </p:cNvSpPr>
          <p:nvPr>
            <p:ph type="sldNum" sz="quarter" idx="11"/>
          </p:nvPr>
        </p:nvSpPr>
        <p:spPr/>
        <p:txBody>
          <a:bodyPr/>
          <a:lstStyle>
            <a:lvl1pPr>
              <a:defRPr/>
            </a:lvl1pPr>
          </a:lstStyle>
          <a:p>
            <a:pPr>
              <a:defRPr/>
            </a:pPr>
            <a:fld id="{98157788-63F9-0B40-B76C-4B224160435D}" type="slidenum">
              <a:rPr lang="en-GB" altLang="en-US"/>
              <a:pPr>
                <a:defRPr/>
              </a:pPr>
              <a:t>‹#›</a:t>
            </a:fld>
            <a:endParaRPr lang="en-GB" altLang="en-US"/>
          </a:p>
        </p:txBody>
      </p:sp>
    </p:spTree>
    <p:extLst>
      <p:ext uri="{BB962C8B-B14F-4D97-AF65-F5344CB8AC3E}">
        <p14:creationId xmlns:p14="http://schemas.microsoft.com/office/powerpoint/2010/main" val="3164786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88C9F58-1E48-1C60-44F7-ADA4E940FC71}"/>
              </a:ext>
            </a:extLst>
          </p:cNvPr>
          <p:cNvSpPr>
            <a:spLocks noGrp="1"/>
          </p:cNvSpPr>
          <p:nvPr>
            <p:ph type="dt" sz="half" idx="10"/>
          </p:nvPr>
        </p:nvSpPr>
        <p:spPr/>
        <p:txBody>
          <a:bodyPr/>
          <a:lstStyle>
            <a:lvl1pPr>
              <a:defRPr/>
            </a:lvl1pPr>
          </a:lstStyle>
          <a:p>
            <a:pPr>
              <a:defRPr/>
            </a:pPr>
            <a:fld id="{504B706F-E43C-C74C-AA0A-45700341F4A2}" type="datetime1">
              <a:rPr lang="en-GB" altLang="en-US" smtClean="0"/>
              <a:t>01/03/2026</a:t>
            </a:fld>
            <a:endParaRPr lang="en-GB" altLang="en-US"/>
          </a:p>
        </p:txBody>
      </p:sp>
      <p:sp>
        <p:nvSpPr>
          <p:cNvPr id="4" name="Slide Number Placeholder 5">
            <a:extLst>
              <a:ext uri="{FF2B5EF4-FFF2-40B4-BE49-F238E27FC236}">
                <a16:creationId xmlns:a16="http://schemas.microsoft.com/office/drawing/2014/main" id="{9D6829A3-A110-E32D-9F90-BEAC986EC1F1}"/>
              </a:ext>
            </a:extLst>
          </p:cNvPr>
          <p:cNvSpPr>
            <a:spLocks noGrp="1"/>
          </p:cNvSpPr>
          <p:nvPr>
            <p:ph type="sldNum" sz="quarter" idx="11"/>
          </p:nvPr>
        </p:nvSpPr>
        <p:spPr/>
        <p:txBody>
          <a:bodyPr/>
          <a:lstStyle>
            <a:lvl1pPr>
              <a:defRPr/>
            </a:lvl1pPr>
          </a:lstStyle>
          <a:p>
            <a:pPr>
              <a:defRPr/>
            </a:pPr>
            <a:fld id="{213EEF92-3513-444C-A31F-44C99AB620A5}" type="slidenum">
              <a:rPr lang="en-GB" altLang="en-US"/>
              <a:pPr>
                <a:defRPr/>
              </a:pPr>
              <a:t>‹#›</a:t>
            </a:fld>
            <a:endParaRPr lang="en-GB" altLang="en-US"/>
          </a:p>
        </p:txBody>
      </p:sp>
    </p:spTree>
    <p:extLst>
      <p:ext uri="{BB962C8B-B14F-4D97-AF65-F5344CB8AC3E}">
        <p14:creationId xmlns:p14="http://schemas.microsoft.com/office/powerpoint/2010/main" val="417255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12CDAA5-7B4D-3F16-7500-A4BFB922B480}"/>
              </a:ext>
            </a:extLst>
          </p:cNvPr>
          <p:cNvSpPr>
            <a:spLocks noGrp="1"/>
          </p:cNvSpPr>
          <p:nvPr>
            <p:ph type="dt" sz="half" idx="10"/>
          </p:nvPr>
        </p:nvSpPr>
        <p:spPr/>
        <p:txBody>
          <a:bodyPr/>
          <a:lstStyle>
            <a:lvl1pPr>
              <a:defRPr/>
            </a:lvl1pPr>
          </a:lstStyle>
          <a:p>
            <a:pPr>
              <a:defRPr/>
            </a:pPr>
            <a:fld id="{BEDF6A73-6FC6-C84E-B5BB-A231B6A2D503}" type="datetime1">
              <a:rPr lang="en-GB" altLang="en-US" smtClean="0"/>
              <a:t>01/03/2026</a:t>
            </a:fld>
            <a:endParaRPr lang="en-GB" altLang="en-US"/>
          </a:p>
        </p:txBody>
      </p:sp>
      <p:sp>
        <p:nvSpPr>
          <p:cNvPr id="3" name="Slide Number Placeholder 5">
            <a:extLst>
              <a:ext uri="{FF2B5EF4-FFF2-40B4-BE49-F238E27FC236}">
                <a16:creationId xmlns:a16="http://schemas.microsoft.com/office/drawing/2014/main" id="{47C833F7-AC15-F7A1-3179-9B544E9D29CA}"/>
              </a:ext>
            </a:extLst>
          </p:cNvPr>
          <p:cNvSpPr>
            <a:spLocks noGrp="1"/>
          </p:cNvSpPr>
          <p:nvPr>
            <p:ph type="sldNum" sz="quarter" idx="11"/>
          </p:nvPr>
        </p:nvSpPr>
        <p:spPr/>
        <p:txBody>
          <a:bodyPr/>
          <a:lstStyle>
            <a:lvl1pPr>
              <a:defRPr/>
            </a:lvl1pPr>
          </a:lstStyle>
          <a:p>
            <a:pPr>
              <a:defRPr/>
            </a:pPr>
            <a:fld id="{614B7AF4-5AC9-1E42-86C9-4BC99D1FB833}" type="slidenum">
              <a:rPr lang="en-GB" altLang="en-US"/>
              <a:pPr>
                <a:defRPr/>
              </a:pPr>
              <a:t>‹#›</a:t>
            </a:fld>
            <a:endParaRPr lang="en-GB" altLang="en-US"/>
          </a:p>
        </p:txBody>
      </p:sp>
    </p:spTree>
    <p:extLst>
      <p:ext uri="{BB962C8B-B14F-4D97-AF65-F5344CB8AC3E}">
        <p14:creationId xmlns:p14="http://schemas.microsoft.com/office/powerpoint/2010/main" val="125135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B1DFFC0-F696-C42B-8420-8645F40D40C2}"/>
              </a:ext>
            </a:extLst>
          </p:cNvPr>
          <p:cNvSpPr>
            <a:spLocks noGrp="1"/>
          </p:cNvSpPr>
          <p:nvPr>
            <p:ph type="dt" sz="half" idx="10"/>
          </p:nvPr>
        </p:nvSpPr>
        <p:spPr/>
        <p:txBody>
          <a:bodyPr/>
          <a:lstStyle>
            <a:lvl1pPr>
              <a:defRPr/>
            </a:lvl1pPr>
          </a:lstStyle>
          <a:p>
            <a:pPr>
              <a:defRPr/>
            </a:pPr>
            <a:fld id="{2C3658BC-94AD-9B41-9A07-F3C9761D8245}" type="datetime1">
              <a:rPr lang="en-GB" altLang="en-US" smtClean="0"/>
              <a:t>01/03/2026</a:t>
            </a:fld>
            <a:endParaRPr lang="en-GB" altLang="en-US"/>
          </a:p>
        </p:txBody>
      </p:sp>
      <p:sp>
        <p:nvSpPr>
          <p:cNvPr id="6" name="Slide Number Placeholder 5">
            <a:extLst>
              <a:ext uri="{FF2B5EF4-FFF2-40B4-BE49-F238E27FC236}">
                <a16:creationId xmlns:a16="http://schemas.microsoft.com/office/drawing/2014/main" id="{83791B38-1DB1-B772-D814-0616540AA958}"/>
              </a:ext>
            </a:extLst>
          </p:cNvPr>
          <p:cNvSpPr>
            <a:spLocks noGrp="1"/>
          </p:cNvSpPr>
          <p:nvPr>
            <p:ph type="sldNum" sz="quarter" idx="11"/>
          </p:nvPr>
        </p:nvSpPr>
        <p:spPr/>
        <p:txBody>
          <a:bodyPr/>
          <a:lstStyle>
            <a:lvl1pPr>
              <a:defRPr/>
            </a:lvl1pPr>
          </a:lstStyle>
          <a:p>
            <a:pPr>
              <a:defRPr/>
            </a:pPr>
            <a:fld id="{3AEEF9F0-7AAC-4940-A985-91C7041C4713}" type="slidenum">
              <a:rPr lang="en-GB" altLang="en-US"/>
              <a:pPr>
                <a:defRPr/>
              </a:pPr>
              <a:t>‹#›</a:t>
            </a:fld>
            <a:endParaRPr lang="en-GB" altLang="en-US"/>
          </a:p>
        </p:txBody>
      </p:sp>
    </p:spTree>
    <p:extLst>
      <p:ext uri="{BB962C8B-B14F-4D97-AF65-F5344CB8AC3E}">
        <p14:creationId xmlns:p14="http://schemas.microsoft.com/office/powerpoint/2010/main" val="106748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FD01F7C-CC40-3424-0CBF-49F375E5B2FD}"/>
              </a:ext>
            </a:extLst>
          </p:cNvPr>
          <p:cNvSpPr>
            <a:spLocks noGrp="1"/>
          </p:cNvSpPr>
          <p:nvPr>
            <p:ph type="dt" sz="half" idx="10"/>
          </p:nvPr>
        </p:nvSpPr>
        <p:spPr/>
        <p:txBody>
          <a:bodyPr/>
          <a:lstStyle>
            <a:lvl1pPr>
              <a:defRPr/>
            </a:lvl1pPr>
          </a:lstStyle>
          <a:p>
            <a:pPr>
              <a:defRPr/>
            </a:pPr>
            <a:fld id="{0D743363-D92E-E949-9284-7F8D1CA74E8F}" type="datetime1">
              <a:rPr lang="en-GB" altLang="en-US" smtClean="0"/>
              <a:t>01/03/2026</a:t>
            </a:fld>
            <a:endParaRPr lang="en-GB" altLang="en-US"/>
          </a:p>
        </p:txBody>
      </p:sp>
      <p:sp>
        <p:nvSpPr>
          <p:cNvPr id="6" name="Slide Number Placeholder 5">
            <a:extLst>
              <a:ext uri="{FF2B5EF4-FFF2-40B4-BE49-F238E27FC236}">
                <a16:creationId xmlns:a16="http://schemas.microsoft.com/office/drawing/2014/main" id="{F1D8063C-06A6-D6C3-BDA4-205AF7311A60}"/>
              </a:ext>
            </a:extLst>
          </p:cNvPr>
          <p:cNvSpPr>
            <a:spLocks noGrp="1"/>
          </p:cNvSpPr>
          <p:nvPr>
            <p:ph type="sldNum" sz="quarter" idx="11"/>
          </p:nvPr>
        </p:nvSpPr>
        <p:spPr/>
        <p:txBody>
          <a:bodyPr/>
          <a:lstStyle>
            <a:lvl1pPr>
              <a:defRPr/>
            </a:lvl1pPr>
          </a:lstStyle>
          <a:p>
            <a:pPr>
              <a:defRPr/>
            </a:pPr>
            <a:fld id="{25EC0279-F025-184B-ABF7-8E4FFC504392}" type="slidenum">
              <a:rPr lang="en-GB" altLang="en-US"/>
              <a:pPr>
                <a:defRPr/>
              </a:pPr>
              <a:t>‹#›</a:t>
            </a:fld>
            <a:endParaRPr lang="en-GB" altLang="en-US"/>
          </a:p>
        </p:txBody>
      </p:sp>
    </p:spTree>
    <p:extLst>
      <p:ext uri="{BB962C8B-B14F-4D97-AF65-F5344CB8AC3E}">
        <p14:creationId xmlns:p14="http://schemas.microsoft.com/office/powerpoint/2010/main" val="2482423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42FDD-B972-3850-30EE-E248D19CA416}"/>
              </a:ext>
            </a:extLst>
          </p:cNvPr>
          <p:cNvSpPr>
            <a:spLocks noGrp="1"/>
          </p:cNvSpPr>
          <p:nvPr>
            <p:ph type="dt" sz="half" idx="10"/>
          </p:nvPr>
        </p:nvSpPr>
        <p:spPr/>
        <p:txBody>
          <a:bodyPr/>
          <a:lstStyle>
            <a:lvl1pPr>
              <a:defRPr/>
            </a:lvl1pPr>
          </a:lstStyle>
          <a:p>
            <a:pPr>
              <a:defRPr/>
            </a:pPr>
            <a:fld id="{58687E95-F8C9-1F4E-9E04-D0E1B1AEAEF3}" type="datetime1">
              <a:rPr lang="en-GB" altLang="en-US" smtClean="0"/>
              <a:t>01/03/2026</a:t>
            </a:fld>
            <a:endParaRPr lang="en-GB" altLang="en-US"/>
          </a:p>
        </p:txBody>
      </p:sp>
      <p:sp>
        <p:nvSpPr>
          <p:cNvPr id="5" name="Slide Number Placeholder 5">
            <a:extLst>
              <a:ext uri="{FF2B5EF4-FFF2-40B4-BE49-F238E27FC236}">
                <a16:creationId xmlns:a16="http://schemas.microsoft.com/office/drawing/2014/main" id="{5894E11C-2E40-CD88-3068-3E10D61D5489}"/>
              </a:ext>
            </a:extLst>
          </p:cNvPr>
          <p:cNvSpPr>
            <a:spLocks noGrp="1"/>
          </p:cNvSpPr>
          <p:nvPr>
            <p:ph type="sldNum" sz="quarter" idx="11"/>
          </p:nvPr>
        </p:nvSpPr>
        <p:spPr/>
        <p:txBody>
          <a:bodyPr/>
          <a:lstStyle>
            <a:lvl1pPr>
              <a:defRPr/>
            </a:lvl1pPr>
          </a:lstStyle>
          <a:p>
            <a:pPr>
              <a:defRPr/>
            </a:pPr>
            <a:fld id="{9FA967C4-316C-0A49-913B-1B8FFC4BCA44}" type="slidenum">
              <a:rPr lang="en-GB" altLang="en-US"/>
              <a:pPr>
                <a:defRPr/>
              </a:pPr>
              <a:t>‹#›</a:t>
            </a:fld>
            <a:endParaRPr lang="en-GB" altLang="en-US"/>
          </a:p>
        </p:txBody>
      </p:sp>
    </p:spTree>
    <p:extLst>
      <p:ext uri="{BB962C8B-B14F-4D97-AF65-F5344CB8AC3E}">
        <p14:creationId xmlns:p14="http://schemas.microsoft.com/office/powerpoint/2010/main" val="934658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2BEAAD-D45A-C66D-B03E-F1E75EBB8C6B}"/>
              </a:ext>
            </a:extLst>
          </p:cNvPr>
          <p:cNvSpPr>
            <a:spLocks noGrp="1"/>
          </p:cNvSpPr>
          <p:nvPr>
            <p:ph type="dt" sz="half" idx="10"/>
          </p:nvPr>
        </p:nvSpPr>
        <p:spPr/>
        <p:txBody>
          <a:bodyPr/>
          <a:lstStyle>
            <a:lvl1pPr>
              <a:defRPr/>
            </a:lvl1pPr>
          </a:lstStyle>
          <a:p>
            <a:pPr>
              <a:defRPr/>
            </a:pPr>
            <a:fld id="{B55FBCB8-028F-3D47-8567-5F05E20BC910}" type="datetime1">
              <a:rPr lang="en-GB" altLang="en-US" smtClean="0"/>
              <a:t>01/03/2026</a:t>
            </a:fld>
            <a:endParaRPr lang="en-GB" altLang="en-US"/>
          </a:p>
        </p:txBody>
      </p:sp>
      <p:sp>
        <p:nvSpPr>
          <p:cNvPr id="5" name="Slide Number Placeholder 5">
            <a:extLst>
              <a:ext uri="{FF2B5EF4-FFF2-40B4-BE49-F238E27FC236}">
                <a16:creationId xmlns:a16="http://schemas.microsoft.com/office/drawing/2014/main" id="{EDFCB9E4-5902-4264-30A9-0FD26ED6DC20}"/>
              </a:ext>
            </a:extLst>
          </p:cNvPr>
          <p:cNvSpPr>
            <a:spLocks noGrp="1"/>
          </p:cNvSpPr>
          <p:nvPr>
            <p:ph type="sldNum" sz="quarter" idx="11"/>
          </p:nvPr>
        </p:nvSpPr>
        <p:spPr/>
        <p:txBody>
          <a:bodyPr/>
          <a:lstStyle>
            <a:lvl1pPr>
              <a:defRPr/>
            </a:lvl1pPr>
          </a:lstStyle>
          <a:p>
            <a:pPr>
              <a:defRPr/>
            </a:pPr>
            <a:fld id="{79561194-E808-B04F-8AD2-A9FF63FFA6EC}" type="slidenum">
              <a:rPr lang="en-GB" altLang="en-US"/>
              <a:pPr>
                <a:defRPr/>
              </a:pPr>
              <a:t>‹#›</a:t>
            </a:fld>
            <a:endParaRPr lang="en-GB" altLang="en-US"/>
          </a:p>
        </p:txBody>
      </p:sp>
    </p:spTree>
    <p:extLst>
      <p:ext uri="{BB962C8B-B14F-4D97-AF65-F5344CB8AC3E}">
        <p14:creationId xmlns:p14="http://schemas.microsoft.com/office/powerpoint/2010/main" val="351205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D57690C-FBA6-6CE2-3EDD-770E96AB02C1}"/>
              </a:ext>
            </a:extLst>
          </p:cNvPr>
          <p:cNvSpPr>
            <a:spLocks noGrp="1"/>
          </p:cNvSpPr>
          <p:nvPr>
            <p:ph type="title"/>
          </p:nvPr>
        </p:nvSpPr>
        <p:spPr bwMode="auto">
          <a:xfrm>
            <a:off x="457200" y="274638"/>
            <a:ext cx="8229600" cy="922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F2E22761-D157-0AB6-4C7F-2A5512BFFA71}"/>
              </a:ext>
            </a:extLst>
          </p:cNvPr>
          <p:cNvSpPr>
            <a:spLocks noGrp="1"/>
          </p:cNvSpPr>
          <p:nvPr>
            <p:ph type="body" idx="1"/>
          </p:nvPr>
        </p:nvSpPr>
        <p:spPr bwMode="auto">
          <a:xfrm>
            <a:off x="457200" y="1412776"/>
            <a:ext cx="8229600" cy="410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A86DCA00-797A-5495-55FF-B90065FBF65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6EC40CD-668A-6A47-B231-3DDC37B2CC14}" type="datetime1">
              <a:rPr lang="en-GB" altLang="en-US" smtClean="0"/>
              <a:t>01/03/2026</a:t>
            </a:fld>
            <a:endParaRPr lang="en-GB" altLang="en-US"/>
          </a:p>
        </p:txBody>
      </p:sp>
      <p:sp>
        <p:nvSpPr>
          <p:cNvPr id="6" name="Slide Number Placeholder 5">
            <a:extLst>
              <a:ext uri="{FF2B5EF4-FFF2-40B4-BE49-F238E27FC236}">
                <a16:creationId xmlns:a16="http://schemas.microsoft.com/office/drawing/2014/main" id="{AE14E1DC-DD40-7BCC-A98C-8376CB78735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chemeClr val="bg1"/>
                </a:solidFill>
                <a:latin typeface="Arial" panose="020B0604020202020204" pitchFamily="34" charset="0"/>
                <a:cs typeface="Arial" panose="020B0604020202020204" pitchFamily="34" charset="0"/>
              </a:defRPr>
            </a:lvl1pPr>
          </a:lstStyle>
          <a:p>
            <a:pPr>
              <a:defRPr/>
            </a:pPr>
            <a:fld id="{491E46BB-5060-5448-ABEE-8BAC258016C0}" type="slidenum">
              <a:rPr lang="en-GB" altLang="en-US" smtClean="0"/>
              <a:pPr>
                <a:defRPr/>
              </a:pPr>
              <a:t>‹#›</a:t>
            </a:fld>
            <a:endParaRPr lang="en-GB" altLang="en-US">
              <a:latin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hf hdr="0" ftr="0" dt="0"/>
  <p:txStyles>
    <p:titleStyle>
      <a:lvl1pPr algn="l" rtl="0" eaLnBrk="0" fontAlgn="base" hangingPunct="0">
        <a:spcBef>
          <a:spcPct val="0"/>
        </a:spcBef>
        <a:spcAft>
          <a:spcPct val="0"/>
        </a:spcAft>
        <a:defRPr sz="3600" b="1" kern="1200">
          <a:solidFill>
            <a:schemeClr val="tx1"/>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ts val="600"/>
        </a:spcBef>
        <a:spcAft>
          <a:spcPts val="60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742950" indent="-285750" algn="l" rtl="0" eaLnBrk="0" fontAlgn="base" hangingPunct="0">
        <a:spcBef>
          <a:spcPts val="600"/>
        </a:spcBef>
        <a:spcAft>
          <a:spcPts val="60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spcBef>
          <a:spcPts val="600"/>
        </a:spcBef>
        <a:spcAft>
          <a:spcPts val="600"/>
        </a:spcAft>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spcBef>
          <a:spcPts val="600"/>
        </a:spcBef>
        <a:spcAft>
          <a:spcPts val="600"/>
        </a:spcAft>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uidance/equality-act-2010-guidanc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I4MWVEAww2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media/2020/feb/24/samira-ahmed-and-bbc-reach-settlement-over-equal-pay-claim" TargetMode="External"/><Relationship Id="rId2" Type="http://schemas.openxmlformats.org/officeDocument/2006/relationships/hyperlink" Target="https://www.theguardian.com/media/2020/nov/12/equality-watchdog-clears-bbc-of-unlawful-pay-discrimina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s://www.stophateuk.or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skillsforcare.org.uk/Developing-your-workforce/Care-topics/Equality-diversity-and-inclusivity/Confident-with-difference.aspx"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vanderbilt.edu/diversity/unconscious-bia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bc.co.uk/news/uk-england-london-38751307" TargetMode="External"/><Relationship Id="rId2" Type="http://schemas.openxmlformats.org/officeDocument/2006/relationships/hyperlink" Target="https://www.theguardian.com/technology/2019/nov/10/apple-card-issuer-investigated-after-claims-of-sexist-credit-checks?utm_source=chatgpt.com" TargetMode="External"/><Relationship Id="rId1" Type="http://schemas.openxmlformats.org/officeDocument/2006/relationships/slideLayout" Target="../slideLayouts/slideLayout2.xml"/><Relationship Id="rId4" Type="http://schemas.openxmlformats.org/officeDocument/2006/relationships/hyperlink" Target="https://www.abc.net.au/news/2025-05-08/ai-job-recruitment-tools-could-enable-discrimination-research/105258820?utm_source=chatgpt.com"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bbc.co.uk/news/business-34324772"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bbc.co.uk/news/business-51594117"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AbgRB3arCp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I-Wltcy0H08"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85628CD-0CBD-A4BA-A8BC-7F3AC721EE6E}"/>
              </a:ext>
            </a:extLst>
          </p:cNvPr>
          <p:cNvSpPr>
            <a:spLocks noGrp="1"/>
          </p:cNvSpPr>
          <p:nvPr>
            <p:ph type="ctrTitle"/>
          </p:nvPr>
        </p:nvSpPr>
        <p:spPr/>
        <p:txBody>
          <a:bodyPr/>
          <a:lstStyle/>
          <a:p>
            <a:pPr eaLnBrk="1" hangingPunct="1"/>
            <a:r>
              <a:rPr lang="en-GB" altLang="en-US" dirty="0"/>
              <a:t>LCBB5012 </a:t>
            </a:r>
          </a:p>
        </p:txBody>
      </p:sp>
      <p:sp>
        <p:nvSpPr>
          <p:cNvPr id="6147" name="Subtitle 4">
            <a:extLst>
              <a:ext uri="{FF2B5EF4-FFF2-40B4-BE49-F238E27FC236}">
                <a16:creationId xmlns:a16="http://schemas.microsoft.com/office/drawing/2014/main" id="{00D42C6E-1758-C313-E26A-A5B5DC62BEA6}"/>
              </a:ext>
            </a:extLst>
          </p:cNvPr>
          <p:cNvSpPr>
            <a:spLocks noGrp="1"/>
          </p:cNvSpPr>
          <p:nvPr>
            <p:ph type="subTitle" idx="1"/>
          </p:nvPr>
        </p:nvSpPr>
        <p:spPr>
          <a:xfrm>
            <a:off x="1369368" y="2276872"/>
            <a:ext cx="6400800" cy="2788295"/>
          </a:xfrm>
        </p:spPr>
        <p:txBody>
          <a:bodyPr/>
          <a:lstStyle/>
          <a:p>
            <a:pPr eaLnBrk="1" hangingPunct="1"/>
            <a:r>
              <a:rPr lang="en-GB" altLang="en-US" dirty="0"/>
              <a:t>Principles of Human Resource Management</a:t>
            </a:r>
          </a:p>
          <a:p>
            <a:pPr eaLnBrk="1" hangingPunct="1"/>
            <a:r>
              <a:rPr lang="en-GB" altLang="en-US" dirty="0"/>
              <a:t>WEEK 8</a:t>
            </a:r>
          </a:p>
          <a:p>
            <a:pPr eaLnBrk="1" hangingPunct="1"/>
            <a:r>
              <a:rPr lang="en-GB" altLang="en-US" dirty="0"/>
              <a:t>Equality, Diversity and Inclusion and Organisational Ethics</a:t>
            </a:r>
          </a:p>
          <a:p>
            <a:pPr eaLnBrk="1" hangingPunct="1"/>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0670945-FFC5-917D-6D97-0DF1A7714AE4}"/>
              </a:ext>
            </a:extLst>
          </p:cNvPr>
          <p:cNvSpPr>
            <a:spLocks noGrp="1"/>
          </p:cNvSpPr>
          <p:nvPr>
            <p:ph type="title"/>
          </p:nvPr>
        </p:nvSpPr>
        <p:spPr/>
        <p:txBody>
          <a:bodyPr/>
          <a:lstStyle/>
          <a:p>
            <a:pPr eaLnBrk="1" hangingPunct="1"/>
            <a:r>
              <a:rPr lang="en-GB" altLang="en-US" b="1" dirty="0"/>
              <a:t>Recap – Week 5</a:t>
            </a:r>
          </a:p>
        </p:txBody>
      </p:sp>
      <p:sp>
        <p:nvSpPr>
          <p:cNvPr id="8195" name="Content Placeholder 2">
            <a:extLst>
              <a:ext uri="{FF2B5EF4-FFF2-40B4-BE49-F238E27FC236}">
                <a16:creationId xmlns:a16="http://schemas.microsoft.com/office/drawing/2014/main" id="{D248F822-57EC-0C09-C08C-A0F0D9DF61EA}"/>
              </a:ext>
            </a:extLst>
          </p:cNvPr>
          <p:cNvSpPr>
            <a:spLocks noGrp="1"/>
          </p:cNvSpPr>
          <p:nvPr>
            <p:ph idx="1"/>
          </p:nvPr>
        </p:nvSpPr>
        <p:spPr/>
        <p:txBody>
          <a:bodyPr/>
          <a:lstStyle/>
          <a:p>
            <a:r>
              <a:rPr lang="en-GB" sz="1800" dirty="0"/>
              <a:t>Performance management is continuous and behavioural</a:t>
            </a:r>
          </a:p>
          <a:p>
            <a:r>
              <a:rPr lang="en-GB" sz="1800" dirty="0"/>
              <a:t>Systems alone do not improve performance – leadership does</a:t>
            </a:r>
          </a:p>
          <a:p>
            <a:r>
              <a:rPr lang="en-GB" sz="1800" dirty="0"/>
              <a:t>Reward management goes beyond pay</a:t>
            </a:r>
          </a:p>
          <a:p>
            <a:r>
              <a:rPr lang="en-GB" sz="1800" dirty="0"/>
              <a:t>Effective reward aligns performance, values, and fairness</a:t>
            </a:r>
          </a:p>
          <a:p>
            <a:r>
              <a:rPr lang="en-GB" sz="1800" dirty="0"/>
              <a:t>Poorly designed rewards can undermine motivation</a:t>
            </a:r>
          </a:p>
        </p:txBody>
      </p:sp>
      <p:sp>
        <p:nvSpPr>
          <p:cNvPr id="2" name="Slide Number Placeholder 1">
            <a:extLst>
              <a:ext uri="{FF2B5EF4-FFF2-40B4-BE49-F238E27FC236}">
                <a16:creationId xmlns:a16="http://schemas.microsoft.com/office/drawing/2014/main" id="{E696F5E0-F166-6506-9E48-1FF2E0A4357F}"/>
              </a:ext>
            </a:extLst>
          </p:cNvPr>
          <p:cNvSpPr>
            <a:spLocks noGrp="1"/>
          </p:cNvSpPr>
          <p:nvPr>
            <p:ph type="sldNum" sz="quarter" idx="12"/>
          </p:nvPr>
        </p:nvSpPr>
        <p:spPr/>
        <p:txBody>
          <a:bodyPr/>
          <a:lstStyle/>
          <a:p>
            <a:pPr>
              <a:defRPr/>
            </a:pPr>
            <a:fld id="{B2DDF22A-6F88-124C-A747-38C10A00951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C1C02-5CE7-AB52-2046-A2E0380CB069}"/>
              </a:ext>
            </a:extLst>
          </p:cNvPr>
          <p:cNvSpPr>
            <a:spLocks noGrp="1"/>
          </p:cNvSpPr>
          <p:nvPr>
            <p:ph type="title"/>
          </p:nvPr>
        </p:nvSpPr>
        <p:spPr/>
        <p:txBody>
          <a:bodyPr/>
          <a:lstStyle/>
          <a:p>
            <a:pPr>
              <a:defRPr/>
            </a:pPr>
            <a:r>
              <a:rPr lang="en-GB" dirty="0"/>
              <a:t>Today’s outline</a:t>
            </a:r>
          </a:p>
        </p:txBody>
      </p:sp>
      <p:sp>
        <p:nvSpPr>
          <p:cNvPr id="4" name="Content Placeholder 3">
            <a:extLst>
              <a:ext uri="{FF2B5EF4-FFF2-40B4-BE49-F238E27FC236}">
                <a16:creationId xmlns:a16="http://schemas.microsoft.com/office/drawing/2014/main" id="{52A9437C-F14B-5848-A5EE-D1B1B6B882CD}"/>
              </a:ext>
            </a:extLst>
          </p:cNvPr>
          <p:cNvSpPr>
            <a:spLocks noGrp="1"/>
          </p:cNvSpPr>
          <p:nvPr>
            <p:ph idx="1"/>
          </p:nvPr>
        </p:nvSpPr>
        <p:spPr/>
        <p:txBody>
          <a:bodyPr/>
          <a:lstStyle/>
          <a:p>
            <a:r>
              <a:rPr lang="en-GB" sz="1600" dirty="0"/>
              <a:t>Part 1: Equality, Diversity &amp; Inclusion (EDI)</a:t>
            </a:r>
          </a:p>
          <a:p>
            <a:pPr lvl="1"/>
            <a:r>
              <a:rPr lang="en-GB" sz="1200" dirty="0"/>
              <a:t>Key definitions: Equality vs Diversity vs Inclusion</a:t>
            </a:r>
          </a:p>
          <a:p>
            <a:pPr lvl="1"/>
            <a:r>
              <a:rPr lang="en-GB" sz="1200" dirty="0"/>
              <a:t>The Equality Act 2010 &amp; protected characteristics</a:t>
            </a:r>
          </a:p>
          <a:p>
            <a:pPr lvl="1"/>
            <a:r>
              <a:rPr lang="en-GB" sz="1200" dirty="0"/>
              <a:t>Forms of discrimination </a:t>
            </a:r>
          </a:p>
          <a:p>
            <a:pPr lvl="1"/>
            <a:r>
              <a:rPr lang="en-GB" sz="1200" dirty="0"/>
              <a:t>Equality vs Equity in HR practice</a:t>
            </a:r>
          </a:p>
          <a:p>
            <a:pPr lvl="1"/>
            <a:r>
              <a:rPr lang="en-GB" sz="1200" dirty="0"/>
              <a:t>Unconscious bias</a:t>
            </a:r>
          </a:p>
          <a:p>
            <a:r>
              <a:rPr lang="en-GB" sz="1600" dirty="0"/>
              <a:t>Part 2: Ethics in Organisations</a:t>
            </a:r>
          </a:p>
          <a:p>
            <a:pPr lvl="1"/>
            <a:r>
              <a:rPr lang="en-GB" sz="1200" dirty="0"/>
              <a:t>What organisational ethics means in practice</a:t>
            </a:r>
          </a:p>
          <a:p>
            <a:pPr lvl="1"/>
            <a:r>
              <a:rPr lang="en-GB" sz="1200" dirty="0"/>
              <a:t>Why ethical failures happen </a:t>
            </a:r>
          </a:p>
          <a:p>
            <a:pPr lvl="1"/>
            <a:r>
              <a:rPr lang="en-GB" sz="1200" dirty="0"/>
              <a:t>The role of HRM in shaping ethical systems</a:t>
            </a:r>
          </a:p>
          <a:p>
            <a:pPr lvl="1"/>
            <a:r>
              <a:rPr lang="en-GB" sz="1200" dirty="0"/>
              <a:t>HR as strategic partner vs ethical watchdog</a:t>
            </a:r>
          </a:p>
        </p:txBody>
      </p:sp>
      <p:sp>
        <p:nvSpPr>
          <p:cNvPr id="5" name="Slide Number Placeholder 4">
            <a:extLst>
              <a:ext uri="{FF2B5EF4-FFF2-40B4-BE49-F238E27FC236}">
                <a16:creationId xmlns:a16="http://schemas.microsoft.com/office/drawing/2014/main" id="{13E3B16B-2891-3922-E1A6-0B8AC4FC84EA}"/>
              </a:ext>
            </a:extLst>
          </p:cNvPr>
          <p:cNvSpPr>
            <a:spLocks noGrp="1"/>
          </p:cNvSpPr>
          <p:nvPr>
            <p:ph type="sldNum" sz="quarter" idx="12"/>
          </p:nvPr>
        </p:nvSpPr>
        <p:spPr/>
        <p:txBody>
          <a:bodyPr/>
          <a:lstStyle/>
          <a:p>
            <a:pPr>
              <a:defRPr/>
            </a:pPr>
            <a:fld id="{B2DDF22A-6F88-124C-A747-38C10A009519}" type="slidenum">
              <a:rPr lang="en-GB" altLang="en-US" smtClean="0"/>
              <a:pPr>
                <a:defRPr/>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5BF30D43-30E4-FC73-2403-0DE324ACD2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667"/>
          <a:stretch>
            <a:fillRect/>
          </a:stretch>
        </p:blipFill>
        <p:spPr bwMode="auto">
          <a:xfrm>
            <a:off x="2589597" y="1221561"/>
            <a:ext cx="3964806" cy="441487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60B01089-3EFE-A7B5-C8A2-63C1AC41392E}"/>
              </a:ext>
            </a:extLst>
          </p:cNvPr>
          <p:cNvSpPr>
            <a:spLocks noGrp="1"/>
          </p:cNvSpPr>
          <p:nvPr>
            <p:ph type="title"/>
          </p:nvPr>
        </p:nvSpPr>
        <p:spPr/>
        <p:txBody>
          <a:bodyPr/>
          <a:lstStyle/>
          <a:p>
            <a:r>
              <a:rPr lang="en-GB" dirty="0"/>
              <a:t>What do you see here?</a:t>
            </a:r>
          </a:p>
        </p:txBody>
      </p:sp>
      <p:sp>
        <p:nvSpPr>
          <p:cNvPr id="5" name="Slide Number Placeholder 4">
            <a:extLst>
              <a:ext uri="{FF2B5EF4-FFF2-40B4-BE49-F238E27FC236}">
                <a16:creationId xmlns:a16="http://schemas.microsoft.com/office/drawing/2014/main" id="{616036C3-6A9D-A690-B2C2-438260342E44}"/>
              </a:ext>
            </a:extLst>
          </p:cNvPr>
          <p:cNvSpPr>
            <a:spLocks noGrp="1"/>
          </p:cNvSpPr>
          <p:nvPr>
            <p:ph type="sldNum" sz="quarter" idx="11"/>
          </p:nvPr>
        </p:nvSpPr>
        <p:spPr/>
        <p:txBody>
          <a:bodyPr/>
          <a:lstStyle/>
          <a:p>
            <a:pPr>
              <a:defRPr/>
            </a:pPr>
            <a:fld id="{213EEF92-3513-444C-A31F-44C99AB620A5}" type="slidenum">
              <a:rPr lang="en-GB" altLang="en-US" smtClean="0"/>
              <a:pPr>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C058C-7205-7E38-653C-9972EF5FD04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64A8CB3-57C7-AE4A-ADC3-48D043F9E356}"/>
              </a:ext>
            </a:extLst>
          </p:cNvPr>
          <p:cNvSpPr>
            <a:spLocks noGrp="1"/>
          </p:cNvSpPr>
          <p:nvPr>
            <p:ph type="title"/>
          </p:nvPr>
        </p:nvSpPr>
        <p:spPr/>
        <p:txBody>
          <a:bodyPr/>
          <a:lstStyle/>
          <a:p>
            <a:r>
              <a:rPr lang="en-GB" dirty="0"/>
              <a:t>What do you see here?</a:t>
            </a:r>
          </a:p>
        </p:txBody>
      </p:sp>
      <p:pic>
        <p:nvPicPr>
          <p:cNvPr id="2" name="Picture 2">
            <a:extLst>
              <a:ext uri="{FF2B5EF4-FFF2-40B4-BE49-F238E27FC236}">
                <a16:creationId xmlns:a16="http://schemas.microsoft.com/office/drawing/2014/main" id="{F069A47B-0D09-448B-253C-9A7D5C9503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9334"/>
          <a:stretch>
            <a:fillRect/>
          </a:stretch>
        </p:blipFill>
        <p:spPr bwMode="auto">
          <a:xfrm>
            <a:off x="2467744" y="1196752"/>
            <a:ext cx="4208511" cy="439521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B148B2A8-D309-399E-14E6-4247F7B5F0CA}"/>
              </a:ext>
            </a:extLst>
          </p:cNvPr>
          <p:cNvSpPr>
            <a:spLocks noGrp="1"/>
          </p:cNvSpPr>
          <p:nvPr>
            <p:ph type="sldNum" sz="quarter" idx="11"/>
          </p:nvPr>
        </p:nvSpPr>
        <p:spPr/>
        <p:txBody>
          <a:bodyPr/>
          <a:lstStyle/>
          <a:p>
            <a:pPr>
              <a:defRPr/>
            </a:pPr>
            <a:fld id="{213EEF92-3513-444C-A31F-44C99AB620A5}" type="slidenum">
              <a:rPr lang="en-GB" altLang="en-US" smtClean="0"/>
              <a:pPr>
                <a:defRPr/>
              </a:pPr>
              <a:t>5</a:t>
            </a:fld>
            <a:endParaRPr lang="en-GB" altLang="en-US"/>
          </a:p>
        </p:txBody>
      </p:sp>
    </p:spTree>
    <p:extLst>
      <p:ext uri="{BB962C8B-B14F-4D97-AF65-F5344CB8AC3E}">
        <p14:creationId xmlns:p14="http://schemas.microsoft.com/office/powerpoint/2010/main" val="676249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FE05B8-02F0-89E8-1396-390D106D5F51}"/>
              </a:ext>
            </a:extLst>
          </p:cNvPr>
          <p:cNvSpPr txBox="1"/>
          <p:nvPr/>
        </p:nvSpPr>
        <p:spPr>
          <a:xfrm>
            <a:off x="827584" y="2351782"/>
            <a:ext cx="7128792" cy="1077218"/>
          </a:xfrm>
          <a:prstGeom prst="rect">
            <a:avLst/>
          </a:prstGeom>
          <a:noFill/>
        </p:spPr>
        <p:txBody>
          <a:bodyPr wrap="square" rtlCol="0">
            <a:spAutoFit/>
          </a:bodyPr>
          <a:lstStyle/>
          <a:p>
            <a:r>
              <a:rPr lang="en-GB" sz="3200" dirty="0"/>
              <a:t>People are different, and so are their perspectives</a:t>
            </a:r>
          </a:p>
        </p:txBody>
      </p:sp>
      <p:sp>
        <p:nvSpPr>
          <p:cNvPr id="3" name="Slide Number Placeholder 2">
            <a:extLst>
              <a:ext uri="{FF2B5EF4-FFF2-40B4-BE49-F238E27FC236}">
                <a16:creationId xmlns:a16="http://schemas.microsoft.com/office/drawing/2014/main" id="{8C98FB4A-B121-86FD-0377-F1101356CAF5}"/>
              </a:ext>
            </a:extLst>
          </p:cNvPr>
          <p:cNvSpPr>
            <a:spLocks noGrp="1"/>
          </p:cNvSpPr>
          <p:nvPr>
            <p:ph type="sldNum" sz="quarter" idx="11"/>
          </p:nvPr>
        </p:nvSpPr>
        <p:spPr/>
        <p:txBody>
          <a:bodyPr/>
          <a:lstStyle/>
          <a:p>
            <a:pPr>
              <a:defRPr/>
            </a:pPr>
            <a:fld id="{614B7AF4-5AC9-1E42-86C9-4BC99D1FB833}" type="slidenum">
              <a:rPr lang="en-GB" altLang="en-US" smtClean="0"/>
              <a:pPr>
                <a:defRPr/>
              </a:pPr>
              <a:t>6</a:t>
            </a:fld>
            <a:endParaRPr lang="en-GB" altLang="en-US"/>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09829C-7904-AC8A-BA04-D6942532FB30}"/>
              </a:ext>
            </a:extLst>
          </p:cNvPr>
          <p:cNvSpPr>
            <a:spLocks noGrp="1"/>
          </p:cNvSpPr>
          <p:nvPr>
            <p:ph type="sldNum" sz="quarter" idx="11"/>
          </p:nvPr>
        </p:nvSpPr>
        <p:spPr/>
        <p:txBody>
          <a:bodyPr/>
          <a:lstStyle/>
          <a:p>
            <a:pPr>
              <a:defRPr/>
            </a:pPr>
            <a:fld id="{614B7AF4-5AC9-1E42-86C9-4BC99D1FB833}" type="slidenum">
              <a:rPr lang="en-GB" altLang="en-US" smtClean="0"/>
              <a:pPr>
                <a:defRPr/>
              </a:pPr>
              <a:t>7</a:t>
            </a:fld>
            <a:endParaRPr lang="en-GB" altLang="en-US"/>
          </a:p>
        </p:txBody>
      </p:sp>
      <p:sp>
        <p:nvSpPr>
          <p:cNvPr id="3" name="TextBox 2">
            <a:extLst>
              <a:ext uri="{FF2B5EF4-FFF2-40B4-BE49-F238E27FC236}">
                <a16:creationId xmlns:a16="http://schemas.microsoft.com/office/drawing/2014/main" id="{74A7FFA7-43B6-3AE5-D44E-410089E76B08}"/>
              </a:ext>
            </a:extLst>
          </p:cNvPr>
          <p:cNvSpPr txBox="1"/>
          <p:nvPr/>
        </p:nvSpPr>
        <p:spPr>
          <a:xfrm>
            <a:off x="683568" y="2875002"/>
            <a:ext cx="7632848" cy="1107996"/>
          </a:xfrm>
          <a:prstGeom prst="rect">
            <a:avLst/>
          </a:prstGeom>
          <a:noFill/>
        </p:spPr>
        <p:txBody>
          <a:bodyPr wrap="square" rtlCol="0">
            <a:spAutoFit/>
          </a:bodyPr>
          <a:lstStyle/>
          <a:p>
            <a:pPr>
              <a:spcBef>
                <a:spcPts val="600"/>
              </a:spcBef>
              <a:spcAft>
                <a:spcPts val="600"/>
              </a:spcAft>
            </a:pPr>
            <a:r>
              <a:rPr lang="en-GB" sz="2800" b="1" dirty="0"/>
              <a:t>Part 1</a:t>
            </a:r>
          </a:p>
          <a:p>
            <a:pPr>
              <a:spcBef>
                <a:spcPts val="600"/>
              </a:spcBef>
              <a:spcAft>
                <a:spcPts val="600"/>
              </a:spcAft>
            </a:pPr>
            <a:r>
              <a:rPr lang="en-GB" sz="2800" b="1" dirty="0"/>
              <a:t>Equality, Diversity and Inclusion</a:t>
            </a:r>
          </a:p>
        </p:txBody>
      </p:sp>
    </p:spTree>
    <p:extLst>
      <p:ext uri="{BB962C8B-B14F-4D97-AF65-F5344CB8AC3E}">
        <p14:creationId xmlns:p14="http://schemas.microsoft.com/office/powerpoint/2010/main" val="236728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95E32-DD79-C8D8-2EA4-628587AA5875}"/>
              </a:ext>
            </a:extLst>
          </p:cNvPr>
          <p:cNvSpPr>
            <a:spLocks noGrp="1"/>
          </p:cNvSpPr>
          <p:nvPr>
            <p:ph type="title"/>
          </p:nvPr>
        </p:nvSpPr>
        <p:spPr/>
        <p:txBody>
          <a:bodyPr/>
          <a:lstStyle/>
          <a:p>
            <a:r>
              <a:rPr lang="en-GB" sz="3200" dirty="0"/>
              <a:t>Equality, Diversity and Inclusion (EDI)</a:t>
            </a:r>
          </a:p>
        </p:txBody>
      </p:sp>
      <p:sp>
        <p:nvSpPr>
          <p:cNvPr id="3" name="Content Placeholder 2">
            <a:extLst>
              <a:ext uri="{FF2B5EF4-FFF2-40B4-BE49-F238E27FC236}">
                <a16:creationId xmlns:a16="http://schemas.microsoft.com/office/drawing/2014/main" id="{13A1706B-0253-88E9-F724-678BE2994F16}"/>
              </a:ext>
            </a:extLst>
          </p:cNvPr>
          <p:cNvSpPr>
            <a:spLocks noGrp="1"/>
          </p:cNvSpPr>
          <p:nvPr>
            <p:ph idx="1"/>
          </p:nvPr>
        </p:nvSpPr>
        <p:spPr/>
        <p:txBody>
          <a:bodyPr/>
          <a:lstStyle/>
          <a:p>
            <a:r>
              <a:rPr lang="en-GB" dirty="0"/>
              <a:t>Working in ways that promote Equality, Diversity and Inclusion ensures that everybody is treated fairly and individuals are not discriminated against</a:t>
            </a:r>
          </a:p>
          <a:p>
            <a:endParaRPr lang="en-GB" dirty="0"/>
          </a:p>
          <a:p>
            <a:endParaRPr lang="en-GB" dirty="0"/>
          </a:p>
        </p:txBody>
      </p:sp>
      <p:sp>
        <p:nvSpPr>
          <p:cNvPr id="5" name="Slide Number Placeholder 4">
            <a:extLst>
              <a:ext uri="{FF2B5EF4-FFF2-40B4-BE49-F238E27FC236}">
                <a16:creationId xmlns:a16="http://schemas.microsoft.com/office/drawing/2014/main" id="{158D7042-98D2-8037-DB8B-8E23085A45FB}"/>
              </a:ext>
            </a:extLst>
          </p:cNvPr>
          <p:cNvSpPr>
            <a:spLocks noGrp="1"/>
          </p:cNvSpPr>
          <p:nvPr>
            <p:ph type="sldNum" sz="quarter" idx="12"/>
          </p:nvPr>
        </p:nvSpPr>
        <p:spPr/>
        <p:txBody>
          <a:bodyPr/>
          <a:lstStyle/>
          <a:p>
            <a:pPr>
              <a:defRPr/>
            </a:pPr>
            <a:fld id="{B2DDF22A-6F88-124C-A747-38C10A009519}" type="slidenum">
              <a:rPr lang="en-GB" altLang="en-US" smtClean="0"/>
              <a:pPr>
                <a:defRPr/>
              </a:pPr>
              <a:t>8</a:t>
            </a:fld>
            <a:endParaRPr lang="en-GB" altLang="en-US"/>
          </a:p>
        </p:txBody>
      </p:sp>
    </p:spTree>
    <p:extLst>
      <p:ext uri="{BB962C8B-B14F-4D97-AF65-F5344CB8AC3E}">
        <p14:creationId xmlns:p14="http://schemas.microsoft.com/office/powerpoint/2010/main" val="1179062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7CBFA-D80E-19DE-7EDF-2F2E73C89276}"/>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id="{D3E34E11-D7B2-199A-2F23-57F8F0A45D52}"/>
              </a:ext>
            </a:extLst>
          </p:cNvPr>
          <p:cNvSpPr>
            <a:spLocks noGrp="1"/>
          </p:cNvSpPr>
          <p:nvPr>
            <p:ph idx="1"/>
          </p:nvPr>
        </p:nvSpPr>
        <p:spPr/>
        <p:txBody>
          <a:bodyPr/>
          <a:lstStyle/>
          <a:p>
            <a:pPr>
              <a:spcBef>
                <a:spcPts val="300"/>
              </a:spcBef>
              <a:spcAft>
                <a:spcPts val="300"/>
              </a:spcAft>
            </a:pPr>
            <a:r>
              <a:rPr lang="en-GB" sz="1800" b="1" dirty="0"/>
              <a:t>Equality</a:t>
            </a:r>
            <a:endParaRPr lang="en-GB" sz="1800" dirty="0"/>
          </a:p>
          <a:p>
            <a:pPr lvl="1">
              <a:spcBef>
                <a:spcPts val="300"/>
              </a:spcBef>
              <a:spcAft>
                <a:spcPts val="300"/>
              </a:spcAft>
            </a:pPr>
            <a:r>
              <a:rPr lang="en-GB" sz="1600" dirty="0"/>
              <a:t>A fundamental part of a fair society in which everyone can have the best possible chance to succeed in life. Equality means fairness.</a:t>
            </a:r>
          </a:p>
          <a:p>
            <a:pPr>
              <a:spcBef>
                <a:spcPts val="300"/>
              </a:spcBef>
              <a:spcAft>
                <a:spcPts val="300"/>
              </a:spcAft>
            </a:pPr>
            <a:r>
              <a:rPr lang="en-GB" sz="1800" b="1" dirty="0"/>
              <a:t>Diversity</a:t>
            </a:r>
            <a:endParaRPr lang="en-GB" sz="1800" dirty="0"/>
          </a:p>
          <a:p>
            <a:pPr lvl="1">
              <a:spcBef>
                <a:spcPts val="300"/>
              </a:spcBef>
              <a:spcAft>
                <a:spcPts val="300"/>
              </a:spcAft>
            </a:pPr>
            <a:r>
              <a:rPr lang="en-GB" sz="1600" dirty="0"/>
              <a:t>Recognising that everyone is different in a variety of visible and non-visible ways, and that those differences are to be recognised, respected and valued. </a:t>
            </a:r>
          </a:p>
          <a:p>
            <a:pPr>
              <a:spcBef>
                <a:spcPts val="300"/>
              </a:spcBef>
              <a:spcAft>
                <a:spcPts val="300"/>
              </a:spcAft>
            </a:pPr>
            <a:r>
              <a:rPr lang="en-GB" sz="1800" b="1" dirty="0"/>
              <a:t>Inclusion</a:t>
            </a:r>
            <a:endParaRPr lang="en-GB" sz="1800" dirty="0"/>
          </a:p>
          <a:p>
            <a:pPr lvl="1">
              <a:spcBef>
                <a:spcPts val="300"/>
              </a:spcBef>
              <a:spcAft>
                <a:spcPts val="300"/>
              </a:spcAft>
            </a:pPr>
            <a:r>
              <a:rPr lang="en-GB" sz="1600" dirty="0"/>
              <a:t>Inclusion involves creating an environment that recognises and celebrates difference, where everyone is treated fairly and respectfully, feels authentic, and is accepted and valued.</a:t>
            </a:r>
          </a:p>
          <a:p>
            <a:pPr>
              <a:spcBef>
                <a:spcPts val="300"/>
              </a:spcBef>
              <a:spcAft>
                <a:spcPts val="300"/>
              </a:spcAft>
            </a:pPr>
            <a:r>
              <a:rPr lang="en-GB" sz="1800" b="1" dirty="0"/>
              <a:t>Discrimination</a:t>
            </a:r>
          </a:p>
          <a:p>
            <a:pPr lvl="1">
              <a:spcBef>
                <a:spcPts val="300"/>
              </a:spcBef>
              <a:spcAft>
                <a:spcPts val="300"/>
              </a:spcAft>
            </a:pPr>
            <a:r>
              <a:rPr lang="en-GB" sz="1600" dirty="0"/>
              <a:t>Means excluding people because of differences, involving treating them differently based on assumptions about their group.</a:t>
            </a:r>
          </a:p>
        </p:txBody>
      </p:sp>
      <p:sp>
        <p:nvSpPr>
          <p:cNvPr id="5" name="Slide Number Placeholder 4">
            <a:extLst>
              <a:ext uri="{FF2B5EF4-FFF2-40B4-BE49-F238E27FC236}">
                <a16:creationId xmlns:a16="http://schemas.microsoft.com/office/drawing/2014/main" id="{B9E0540B-936B-C1B9-F695-7D1BEF4963C6}"/>
              </a:ext>
            </a:extLst>
          </p:cNvPr>
          <p:cNvSpPr>
            <a:spLocks noGrp="1"/>
          </p:cNvSpPr>
          <p:nvPr>
            <p:ph type="sldNum" sz="quarter" idx="12"/>
          </p:nvPr>
        </p:nvSpPr>
        <p:spPr/>
        <p:txBody>
          <a:bodyPr/>
          <a:lstStyle/>
          <a:p>
            <a:pPr>
              <a:defRPr/>
            </a:pPr>
            <a:fld id="{B2DDF22A-6F88-124C-A747-38C10A009519}" type="slidenum">
              <a:rPr lang="en-GB" altLang="en-US" smtClean="0"/>
              <a:pPr>
                <a:defRPr/>
              </a:pPr>
              <a:t>9</a:t>
            </a:fld>
            <a:endParaRPr lang="en-GB" altLang="en-US"/>
          </a:p>
        </p:txBody>
      </p:sp>
    </p:spTree>
    <p:extLst>
      <p:ext uri="{BB962C8B-B14F-4D97-AF65-F5344CB8AC3E}">
        <p14:creationId xmlns:p14="http://schemas.microsoft.com/office/powerpoint/2010/main" val="3649168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DDB93-825E-1EA9-9585-DA7C9B5CD0CD}"/>
              </a:ext>
            </a:extLst>
          </p:cNvPr>
          <p:cNvSpPr>
            <a:spLocks noGrp="1"/>
          </p:cNvSpPr>
          <p:nvPr>
            <p:ph type="title"/>
          </p:nvPr>
        </p:nvSpPr>
        <p:spPr/>
        <p:txBody>
          <a:bodyPr/>
          <a:lstStyle/>
          <a:p>
            <a:r>
              <a:rPr lang="en-GB" dirty="0"/>
              <a:t>The Equality Act 2010</a:t>
            </a:r>
          </a:p>
        </p:txBody>
      </p:sp>
      <p:sp>
        <p:nvSpPr>
          <p:cNvPr id="3" name="Content Placeholder 2">
            <a:extLst>
              <a:ext uri="{FF2B5EF4-FFF2-40B4-BE49-F238E27FC236}">
                <a16:creationId xmlns:a16="http://schemas.microsoft.com/office/drawing/2014/main" id="{69A90D24-0605-4034-DB78-94309E8DF793}"/>
              </a:ext>
            </a:extLst>
          </p:cNvPr>
          <p:cNvSpPr>
            <a:spLocks noGrp="1"/>
          </p:cNvSpPr>
          <p:nvPr>
            <p:ph idx="1"/>
          </p:nvPr>
        </p:nvSpPr>
        <p:spPr/>
        <p:txBody>
          <a:bodyPr/>
          <a:lstStyle/>
          <a:p>
            <a:r>
              <a:rPr lang="en-GB" dirty="0"/>
              <a:t>The Equality Act 2010 legally protects people from discrimination in the workplace and in wider society.</a:t>
            </a:r>
          </a:p>
          <a:p>
            <a:r>
              <a:rPr lang="en-GB" dirty="0"/>
              <a:t>It replaced previous anti-discrimination laws with a single Act, simplifying the law and strengthening protections in some cases. It outlines the unlawful ways to treat someone.</a:t>
            </a:r>
          </a:p>
          <a:p>
            <a:r>
              <a:rPr lang="en-GB" dirty="0"/>
              <a:t>It means that it is unlawful to withhold goods or services from somebody or deny them employment because of their ‘Protected Characteristic’.</a:t>
            </a:r>
          </a:p>
        </p:txBody>
      </p:sp>
      <p:sp>
        <p:nvSpPr>
          <p:cNvPr id="6" name="TextBox 5">
            <a:extLst>
              <a:ext uri="{FF2B5EF4-FFF2-40B4-BE49-F238E27FC236}">
                <a16:creationId xmlns:a16="http://schemas.microsoft.com/office/drawing/2014/main" id="{D8D81E87-C85E-CD66-6133-E89AEAB039CD}"/>
              </a:ext>
            </a:extLst>
          </p:cNvPr>
          <p:cNvSpPr txBox="1"/>
          <p:nvPr/>
        </p:nvSpPr>
        <p:spPr>
          <a:xfrm>
            <a:off x="4089574" y="5373216"/>
            <a:ext cx="5054425" cy="307777"/>
          </a:xfrm>
          <a:prstGeom prst="rect">
            <a:avLst/>
          </a:prstGeom>
          <a:noFill/>
        </p:spPr>
        <p:txBody>
          <a:bodyPr wrap="square">
            <a:spAutoFit/>
          </a:bodyPr>
          <a:lstStyle/>
          <a:p>
            <a:pPr algn="r"/>
            <a:r>
              <a:rPr lang="en-GB" sz="1400" dirty="0">
                <a:hlinkClick r:id="rId2"/>
              </a:rPr>
              <a:t>https://www.gov.uk/guidance/equality-act-2010-guidance</a:t>
            </a:r>
            <a:endParaRPr lang="en-GB" sz="1400" dirty="0"/>
          </a:p>
        </p:txBody>
      </p:sp>
      <p:sp>
        <p:nvSpPr>
          <p:cNvPr id="7" name="Slide Number Placeholder 6">
            <a:extLst>
              <a:ext uri="{FF2B5EF4-FFF2-40B4-BE49-F238E27FC236}">
                <a16:creationId xmlns:a16="http://schemas.microsoft.com/office/drawing/2014/main" id="{E2AB8E6D-2CC1-9D58-22E8-AA83E1A06A28}"/>
              </a:ext>
            </a:extLst>
          </p:cNvPr>
          <p:cNvSpPr>
            <a:spLocks noGrp="1"/>
          </p:cNvSpPr>
          <p:nvPr>
            <p:ph type="sldNum" sz="quarter" idx="12"/>
          </p:nvPr>
        </p:nvSpPr>
        <p:spPr/>
        <p:txBody>
          <a:bodyPr/>
          <a:lstStyle/>
          <a:p>
            <a:pPr>
              <a:defRPr/>
            </a:pPr>
            <a:fld id="{B2DDF22A-6F88-124C-A747-38C10A009519}" type="slidenum">
              <a:rPr lang="en-GB" altLang="en-US" smtClean="0"/>
              <a:pPr>
                <a:defRPr/>
              </a:pPr>
              <a:t>10</a:t>
            </a:fld>
            <a:endParaRPr lang="en-GB" altLang="en-US"/>
          </a:p>
        </p:txBody>
      </p:sp>
    </p:spTree>
    <p:extLst>
      <p:ext uri="{BB962C8B-B14F-4D97-AF65-F5344CB8AC3E}">
        <p14:creationId xmlns:p14="http://schemas.microsoft.com/office/powerpoint/2010/main" val="3134199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D6A61-B97A-4E68-1A97-EBFFE12FACAB}"/>
              </a:ext>
            </a:extLst>
          </p:cNvPr>
          <p:cNvSpPr>
            <a:spLocks noGrp="1"/>
          </p:cNvSpPr>
          <p:nvPr>
            <p:ph type="title"/>
          </p:nvPr>
        </p:nvSpPr>
        <p:spPr/>
        <p:txBody>
          <a:bodyPr/>
          <a:lstStyle/>
          <a:p>
            <a:r>
              <a:rPr lang="en-GB" sz="3200" dirty="0"/>
              <a:t>Discrimination – Protected Characteristics</a:t>
            </a:r>
          </a:p>
        </p:txBody>
      </p:sp>
      <p:sp>
        <p:nvSpPr>
          <p:cNvPr id="3" name="Content Placeholder 2">
            <a:extLst>
              <a:ext uri="{FF2B5EF4-FFF2-40B4-BE49-F238E27FC236}">
                <a16:creationId xmlns:a16="http://schemas.microsoft.com/office/drawing/2014/main" id="{641366FC-CC80-58F7-395F-2C6CDD70A290}"/>
              </a:ext>
            </a:extLst>
          </p:cNvPr>
          <p:cNvSpPr>
            <a:spLocks noGrp="1"/>
          </p:cNvSpPr>
          <p:nvPr>
            <p:ph idx="1"/>
          </p:nvPr>
        </p:nvSpPr>
        <p:spPr/>
        <p:txBody>
          <a:bodyPr/>
          <a:lstStyle/>
          <a:p>
            <a:r>
              <a:rPr lang="en-GB" sz="2000" dirty="0"/>
              <a:t>It is against the law to discriminate against anyone because of:</a:t>
            </a:r>
          </a:p>
          <a:p>
            <a:pPr lvl="1"/>
            <a:r>
              <a:rPr lang="en-GB" sz="1800" dirty="0"/>
              <a:t>age</a:t>
            </a:r>
          </a:p>
          <a:p>
            <a:pPr lvl="1"/>
            <a:r>
              <a:rPr lang="en-GB" sz="1800" dirty="0"/>
              <a:t>gender reassignment</a:t>
            </a:r>
          </a:p>
          <a:p>
            <a:pPr lvl="1"/>
            <a:r>
              <a:rPr lang="en-GB" sz="1800" dirty="0"/>
              <a:t>being married or in a civil partnership</a:t>
            </a:r>
          </a:p>
          <a:p>
            <a:pPr lvl="1"/>
            <a:r>
              <a:rPr lang="en-GB" sz="1800" dirty="0"/>
              <a:t>being pregnant or on maternity leave</a:t>
            </a:r>
          </a:p>
          <a:p>
            <a:pPr lvl="1"/>
            <a:r>
              <a:rPr lang="en-GB" sz="1800" dirty="0"/>
              <a:t>disability</a:t>
            </a:r>
          </a:p>
          <a:p>
            <a:pPr lvl="1"/>
            <a:r>
              <a:rPr lang="en-GB" sz="1800" dirty="0"/>
              <a:t>race including colour, nationality, ethnic or national origin</a:t>
            </a:r>
          </a:p>
          <a:p>
            <a:pPr lvl="1"/>
            <a:r>
              <a:rPr lang="en-GB" sz="1800" dirty="0"/>
              <a:t>religion or belief</a:t>
            </a:r>
          </a:p>
          <a:p>
            <a:pPr lvl="1"/>
            <a:r>
              <a:rPr lang="en-GB" sz="1800" dirty="0"/>
              <a:t>sex</a:t>
            </a:r>
          </a:p>
          <a:p>
            <a:pPr lvl="1"/>
            <a:r>
              <a:rPr lang="en-GB" sz="1800" dirty="0"/>
              <a:t>sexual orientation</a:t>
            </a:r>
          </a:p>
        </p:txBody>
      </p:sp>
      <p:sp>
        <p:nvSpPr>
          <p:cNvPr id="6" name="TextBox 5">
            <a:extLst>
              <a:ext uri="{FF2B5EF4-FFF2-40B4-BE49-F238E27FC236}">
                <a16:creationId xmlns:a16="http://schemas.microsoft.com/office/drawing/2014/main" id="{0072665E-5AFE-8C2D-E134-52B670B612A4}"/>
              </a:ext>
            </a:extLst>
          </p:cNvPr>
          <p:cNvSpPr txBox="1"/>
          <p:nvPr/>
        </p:nvSpPr>
        <p:spPr>
          <a:xfrm>
            <a:off x="4572000" y="5363344"/>
            <a:ext cx="4572000" cy="307777"/>
          </a:xfrm>
          <a:prstGeom prst="rect">
            <a:avLst/>
          </a:prstGeom>
          <a:noFill/>
        </p:spPr>
        <p:txBody>
          <a:bodyPr wrap="square">
            <a:spAutoFit/>
          </a:bodyPr>
          <a:lstStyle/>
          <a:p>
            <a:pPr algn="r"/>
            <a:r>
              <a:rPr lang="en-GB" sz="1400" dirty="0">
                <a:hlinkClick r:id="rId2"/>
              </a:rPr>
              <a:t>https://www.youtube.com/watch?v=I4MWVEAww2g</a:t>
            </a:r>
            <a:endParaRPr lang="en-GB" sz="1400" dirty="0"/>
          </a:p>
        </p:txBody>
      </p:sp>
      <p:sp>
        <p:nvSpPr>
          <p:cNvPr id="7" name="Slide Number Placeholder 6">
            <a:extLst>
              <a:ext uri="{FF2B5EF4-FFF2-40B4-BE49-F238E27FC236}">
                <a16:creationId xmlns:a16="http://schemas.microsoft.com/office/drawing/2014/main" id="{54BFDA0C-5859-0B02-55B5-005ADB07DCCA}"/>
              </a:ext>
            </a:extLst>
          </p:cNvPr>
          <p:cNvSpPr>
            <a:spLocks noGrp="1"/>
          </p:cNvSpPr>
          <p:nvPr>
            <p:ph type="sldNum" sz="quarter" idx="12"/>
          </p:nvPr>
        </p:nvSpPr>
        <p:spPr/>
        <p:txBody>
          <a:bodyPr/>
          <a:lstStyle/>
          <a:p>
            <a:pPr>
              <a:defRPr/>
            </a:pPr>
            <a:fld id="{B2DDF22A-6F88-124C-A747-38C10A009519}" type="slidenum">
              <a:rPr lang="en-GB" altLang="en-US" smtClean="0"/>
              <a:pPr>
                <a:defRPr/>
              </a:pPr>
              <a:t>11</a:t>
            </a:fld>
            <a:endParaRPr lang="en-GB" altLang="en-US"/>
          </a:p>
        </p:txBody>
      </p:sp>
    </p:spTree>
    <p:extLst>
      <p:ext uri="{BB962C8B-B14F-4D97-AF65-F5344CB8AC3E}">
        <p14:creationId xmlns:p14="http://schemas.microsoft.com/office/powerpoint/2010/main" val="439623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E4955-52DF-9AF8-3673-2F40E6BB81A1}"/>
              </a:ext>
            </a:extLst>
          </p:cNvPr>
          <p:cNvSpPr>
            <a:spLocks noGrp="1"/>
          </p:cNvSpPr>
          <p:nvPr>
            <p:ph type="title"/>
          </p:nvPr>
        </p:nvSpPr>
        <p:spPr/>
        <p:txBody>
          <a:bodyPr/>
          <a:lstStyle/>
          <a:p>
            <a:r>
              <a:rPr lang="en-GB" dirty="0"/>
              <a:t>Protection from discrimination</a:t>
            </a:r>
          </a:p>
        </p:txBody>
      </p:sp>
      <p:sp>
        <p:nvSpPr>
          <p:cNvPr id="3" name="Content Placeholder 2">
            <a:extLst>
              <a:ext uri="{FF2B5EF4-FFF2-40B4-BE49-F238E27FC236}">
                <a16:creationId xmlns:a16="http://schemas.microsoft.com/office/drawing/2014/main" id="{6629E3AF-3C60-557F-E986-BF4B9E63C095}"/>
              </a:ext>
            </a:extLst>
          </p:cNvPr>
          <p:cNvSpPr>
            <a:spLocks noGrp="1"/>
          </p:cNvSpPr>
          <p:nvPr>
            <p:ph idx="1"/>
          </p:nvPr>
        </p:nvSpPr>
        <p:spPr/>
        <p:txBody>
          <a:bodyPr/>
          <a:lstStyle/>
          <a:p>
            <a:pPr>
              <a:spcBef>
                <a:spcPts val="300"/>
              </a:spcBef>
              <a:spcAft>
                <a:spcPts val="300"/>
              </a:spcAft>
            </a:pPr>
            <a:r>
              <a:rPr lang="en-GB" sz="2000" dirty="0"/>
              <a:t>You’re protected from discrimination:</a:t>
            </a:r>
          </a:p>
          <a:p>
            <a:pPr lvl="1">
              <a:spcBef>
                <a:spcPts val="300"/>
              </a:spcBef>
              <a:spcAft>
                <a:spcPts val="300"/>
              </a:spcAft>
            </a:pPr>
            <a:r>
              <a:rPr lang="en-GB" sz="1800" dirty="0"/>
              <a:t>at work</a:t>
            </a:r>
          </a:p>
          <a:p>
            <a:pPr lvl="1">
              <a:spcBef>
                <a:spcPts val="300"/>
              </a:spcBef>
              <a:spcAft>
                <a:spcPts val="300"/>
              </a:spcAft>
            </a:pPr>
            <a:r>
              <a:rPr lang="en-GB" sz="1800" dirty="0"/>
              <a:t>in education</a:t>
            </a:r>
          </a:p>
          <a:p>
            <a:pPr lvl="1">
              <a:spcBef>
                <a:spcPts val="300"/>
              </a:spcBef>
              <a:spcAft>
                <a:spcPts val="300"/>
              </a:spcAft>
            </a:pPr>
            <a:r>
              <a:rPr lang="en-GB" sz="1800" dirty="0"/>
              <a:t>as a consumer</a:t>
            </a:r>
          </a:p>
          <a:p>
            <a:pPr lvl="1">
              <a:spcBef>
                <a:spcPts val="300"/>
              </a:spcBef>
              <a:spcAft>
                <a:spcPts val="300"/>
              </a:spcAft>
            </a:pPr>
            <a:r>
              <a:rPr lang="en-GB" sz="1800" dirty="0"/>
              <a:t>when using public services</a:t>
            </a:r>
          </a:p>
          <a:p>
            <a:pPr lvl="1">
              <a:spcBef>
                <a:spcPts val="300"/>
              </a:spcBef>
              <a:spcAft>
                <a:spcPts val="300"/>
              </a:spcAft>
            </a:pPr>
            <a:r>
              <a:rPr lang="en-GB" sz="1800" dirty="0"/>
              <a:t>when buying or renting property</a:t>
            </a:r>
          </a:p>
          <a:p>
            <a:pPr lvl="1">
              <a:spcBef>
                <a:spcPts val="300"/>
              </a:spcBef>
              <a:spcAft>
                <a:spcPts val="300"/>
              </a:spcAft>
            </a:pPr>
            <a:r>
              <a:rPr lang="en-GB" sz="1800" dirty="0"/>
              <a:t>as a member or guest of a private club or association</a:t>
            </a:r>
          </a:p>
          <a:p>
            <a:pPr>
              <a:spcBef>
                <a:spcPts val="300"/>
              </a:spcBef>
              <a:spcAft>
                <a:spcPts val="300"/>
              </a:spcAft>
            </a:pPr>
            <a:r>
              <a:rPr lang="en-GB" sz="2000" dirty="0"/>
              <a:t>You’re also protected from discrimination if:</a:t>
            </a:r>
          </a:p>
          <a:p>
            <a:pPr lvl="1">
              <a:spcBef>
                <a:spcPts val="300"/>
              </a:spcBef>
              <a:spcAft>
                <a:spcPts val="300"/>
              </a:spcAft>
            </a:pPr>
            <a:r>
              <a:rPr lang="en-GB" sz="1800" dirty="0"/>
              <a:t>you’re associated with someone who has a protected characteristic, for example, a family member or friend</a:t>
            </a:r>
          </a:p>
          <a:p>
            <a:pPr lvl="1">
              <a:spcBef>
                <a:spcPts val="300"/>
              </a:spcBef>
              <a:spcAft>
                <a:spcPts val="300"/>
              </a:spcAft>
            </a:pPr>
            <a:r>
              <a:rPr lang="en-GB" sz="1800" dirty="0"/>
              <a:t>you’ve complained about discrimination or supported someone else’s claim</a:t>
            </a:r>
          </a:p>
        </p:txBody>
      </p:sp>
      <p:sp>
        <p:nvSpPr>
          <p:cNvPr id="5" name="Slide Number Placeholder 4">
            <a:extLst>
              <a:ext uri="{FF2B5EF4-FFF2-40B4-BE49-F238E27FC236}">
                <a16:creationId xmlns:a16="http://schemas.microsoft.com/office/drawing/2014/main" id="{3BB1E54B-C945-FE9D-5CCC-311031FDEC88}"/>
              </a:ext>
            </a:extLst>
          </p:cNvPr>
          <p:cNvSpPr>
            <a:spLocks noGrp="1"/>
          </p:cNvSpPr>
          <p:nvPr>
            <p:ph type="sldNum" sz="quarter" idx="12"/>
          </p:nvPr>
        </p:nvSpPr>
        <p:spPr/>
        <p:txBody>
          <a:bodyPr/>
          <a:lstStyle/>
          <a:p>
            <a:pPr>
              <a:defRPr/>
            </a:pPr>
            <a:fld id="{B2DDF22A-6F88-124C-A747-38C10A009519}" type="slidenum">
              <a:rPr lang="en-GB" altLang="en-US" smtClean="0"/>
              <a:pPr>
                <a:defRPr/>
              </a:pPr>
              <a:t>12</a:t>
            </a:fld>
            <a:endParaRPr lang="en-GB" altLang="en-US"/>
          </a:p>
        </p:txBody>
      </p:sp>
    </p:spTree>
    <p:extLst>
      <p:ext uri="{BB962C8B-B14F-4D97-AF65-F5344CB8AC3E}">
        <p14:creationId xmlns:p14="http://schemas.microsoft.com/office/powerpoint/2010/main" val="2107654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F85DC-A7A1-A506-44D0-DC361B7F22FE}"/>
              </a:ext>
            </a:extLst>
          </p:cNvPr>
          <p:cNvSpPr>
            <a:spLocks noGrp="1"/>
          </p:cNvSpPr>
          <p:nvPr>
            <p:ph type="title"/>
          </p:nvPr>
        </p:nvSpPr>
        <p:spPr/>
        <p:txBody>
          <a:bodyPr/>
          <a:lstStyle/>
          <a:p>
            <a:r>
              <a:rPr lang="en-GB" dirty="0"/>
              <a:t>Action against discrimination</a:t>
            </a:r>
          </a:p>
        </p:txBody>
      </p:sp>
      <p:sp>
        <p:nvSpPr>
          <p:cNvPr id="3" name="Content Placeholder 2">
            <a:extLst>
              <a:ext uri="{FF2B5EF4-FFF2-40B4-BE49-F238E27FC236}">
                <a16:creationId xmlns:a16="http://schemas.microsoft.com/office/drawing/2014/main" id="{236682D9-FD9C-4514-EF93-7D20A671F4F1}"/>
              </a:ext>
            </a:extLst>
          </p:cNvPr>
          <p:cNvSpPr>
            <a:spLocks noGrp="1"/>
          </p:cNvSpPr>
          <p:nvPr>
            <p:ph idx="1"/>
          </p:nvPr>
        </p:nvSpPr>
        <p:spPr/>
        <p:txBody>
          <a:bodyPr/>
          <a:lstStyle/>
          <a:p>
            <a:r>
              <a:rPr lang="en-GB" dirty="0"/>
              <a:t>You can do something voluntarily to help people with a protected characteristic. This is called ‘positive action’.</a:t>
            </a:r>
          </a:p>
          <a:p>
            <a:r>
              <a:rPr lang="en-GB" dirty="0"/>
              <a:t>Taking positive action is legal if people with a protected characteristic:</a:t>
            </a:r>
          </a:p>
          <a:p>
            <a:pPr lvl="1"/>
            <a:r>
              <a:rPr lang="en-GB" dirty="0"/>
              <a:t>are at a disadvantage</a:t>
            </a:r>
          </a:p>
          <a:p>
            <a:pPr lvl="1"/>
            <a:r>
              <a:rPr lang="en-GB" dirty="0"/>
              <a:t>have particular needs</a:t>
            </a:r>
          </a:p>
          <a:p>
            <a:pPr lvl="1"/>
            <a:r>
              <a:rPr lang="en-GB" dirty="0"/>
              <a:t>are under-represented in an activity or type of work</a:t>
            </a:r>
          </a:p>
          <a:p>
            <a:endParaRPr lang="en-GB" dirty="0"/>
          </a:p>
        </p:txBody>
      </p:sp>
      <p:sp>
        <p:nvSpPr>
          <p:cNvPr id="5" name="Slide Number Placeholder 4">
            <a:extLst>
              <a:ext uri="{FF2B5EF4-FFF2-40B4-BE49-F238E27FC236}">
                <a16:creationId xmlns:a16="http://schemas.microsoft.com/office/drawing/2014/main" id="{A7605CAC-98C7-8AD3-8C0E-3E8ADCE2E66E}"/>
              </a:ext>
            </a:extLst>
          </p:cNvPr>
          <p:cNvSpPr>
            <a:spLocks noGrp="1"/>
          </p:cNvSpPr>
          <p:nvPr>
            <p:ph type="sldNum" sz="quarter" idx="12"/>
          </p:nvPr>
        </p:nvSpPr>
        <p:spPr/>
        <p:txBody>
          <a:bodyPr/>
          <a:lstStyle/>
          <a:p>
            <a:pPr>
              <a:defRPr/>
            </a:pPr>
            <a:fld id="{B2DDF22A-6F88-124C-A747-38C10A009519}" type="slidenum">
              <a:rPr lang="en-GB" altLang="en-US" smtClean="0"/>
              <a:pPr>
                <a:defRPr/>
              </a:pPr>
              <a:t>13</a:t>
            </a:fld>
            <a:endParaRPr lang="en-GB" altLang="en-US"/>
          </a:p>
        </p:txBody>
      </p:sp>
    </p:spTree>
    <p:extLst>
      <p:ext uri="{BB962C8B-B14F-4D97-AF65-F5344CB8AC3E}">
        <p14:creationId xmlns:p14="http://schemas.microsoft.com/office/powerpoint/2010/main" val="2615597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4C17-099E-BF1A-8BD3-06B332AAFBC7}"/>
              </a:ext>
            </a:extLst>
          </p:cNvPr>
          <p:cNvSpPr>
            <a:spLocks noGrp="1"/>
          </p:cNvSpPr>
          <p:nvPr>
            <p:ph type="title"/>
          </p:nvPr>
        </p:nvSpPr>
        <p:spPr/>
        <p:txBody>
          <a:bodyPr/>
          <a:lstStyle/>
          <a:p>
            <a:r>
              <a:rPr lang="en-GB" dirty="0"/>
              <a:t>Forms of Discrimination</a:t>
            </a:r>
          </a:p>
        </p:txBody>
      </p:sp>
      <p:sp>
        <p:nvSpPr>
          <p:cNvPr id="3" name="Content Placeholder 2">
            <a:extLst>
              <a:ext uri="{FF2B5EF4-FFF2-40B4-BE49-F238E27FC236}">
                <a16:creationId xmlns:a16="http://schemas.microsoft.com/office/drawing/2014/main" id="{85828826-F8A8-0183-573C-2E6DB4FC77C2}"/>
              </a:ext>
            </a:extLst>
          </p:cNvPr>
          <p:cNvSpPr>
            <a:spLocks noGrp="1"/>
          </p:cNvSpPr>
          <p:nvPr>
            <p:ph idx="1"/>
          </p:nvPr>
        </p:nvSpPr>
        <p:spPr/>
        <p:txBody>
          <a:bodyPr/>
          <a:lstStyle/>
          <a:p>
            <a:r>
              <a:rPr lang="en-GB" sz="2000" b="1" dirty="0"/>
              <a:t>Direct discrimination</a:t>
            </a:r>
            <a:r>
              <a:rPr lang="en-GB" sz="2000" dirty="0"/>
              <a:t> - treating someone with a protected characteristic less favourably than others</a:t>
            </a:r>
          </a:p>
          <a:p>
            <a:r>
              <a:rPr lang="en-GB" sz="2000" b="1" dirty="0"/>
              <a:t>Indirect discrimination</a:t>
            </a:r>
            <a:r>
              <a:rPr lang="en-GB" sz="2000" dirty="0"/>
              <a:t> - putting rules or arrangements in place that apply to everyone, but that put someone with a protected characteristic at an unfair disadvantage</a:t>
            </a:r>
          </a:p>
          <a:p>
            <a:r>
              <a:rPr lang="en-GB" sz="2000" b="1" dirty="0"/>
              <a:t>Harassment</a:t>
            </a:r>
            <a:r>
              <a:rPr lang="en-GB" sz="2000" dirty="0"/>
              <a:t> - unwanted behaviour linked to a protected characteristic that violates someone’s dignity or creates an offensive environment for them</a:t>
            </a:r>
          </a:p>
          <a:p>
            <a:r>
              <a:rPr lang="en-GB" sz="2000" b="1" dirty="0"/>
              <a:t>Victimisation</a:t>
            </a:r>
            <a:r>
              <a:rPr lang="en-GB" sz="2000" dirty="0"/>
              <a:t> - treating someone unfairly because they’ve complained about discrimination or harassment</a:t>
            </a:r>
          </a:p>
          <a:p>
            <a:endParaRPr lang="en-GB" sz="2000" dirty="0"/>
          </a:p>
        </p:txBody>
      </p:sp>
      <p:sp>
        <p:nvSpPr>
          <p:cNvPr id="5" name="Slide Number Placeholder 4">
            <a:extLst>
              <a:ext uri="{FF2B5EF4-FFF2-40B4-BE49-F238E27FC236}">
                <a16:creationId xmlns:a16="http://schemas.microsoft.com/office/drawing/2014/main" id="{98090E9D-C045-9F8B-97C0-E4E92BAD8A8A}"/>
              </a:ext>
            </a:extLst>
          </p:cNvPr>
          <p:cNvSpPr>
            <a:spLocks noGrp="1"/>
          </p:cNvSpPr>
          <p:nvPr>
            <p:ph type="sldNum" sz="quarter" idx="12"/>
          </p:nvPr>
        </p:nvSpPr>
        <p:spPr/>
        <p:txBody>
          <a:bodyPr/>
          <a:lstStyle/>
          <a:p>
            <a:pPr>
              <a:defRPr/>
            </a:pPr>
            <a:fld id="{B2DDF22A-6F88-124C-A747-38C10A009519}" type="slidenum">
              <a:rPr lang="en-GB" altLang="en-US" smtClean="0"/>
              <a:pPr>
                <a:defRPr/>
              </a:pPr>
              <a:t>14</a:t>
            </a:fld>
            <a:endParaRPr lang="en-GB" altLang="en-US"/>
          </a:p>
        </p:txBody>
      </p:sp>
    </p:spTree>
    <p:extLst>
      <p:ext uri="{BB962C8B-B14F-4D97-AF65-F5344CB8AC3E}">
        <p14:creationId xmlns:p14="http://schemas.microsoft.com/office/powerpoint/2010/main" val="694370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F87ED-E2D7-B435-DDA3-D6230B02163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9F344BF-F9C2-D118-DBC7-9C6AD7881F8D}"/>
              </a:ext>
            </a:extLst>
          </p:cNvPr>
          <p:cNvSpPr>
            <a:spLocks noGrp="1"/>
          </p:cNvSpPr>
          <p:nvPr>
            <p:ph idx="1"/>
          </p:nvPr>
        </p:nvSpPr>
        <p:spPr/>
        <p:txBody>
          <a:bodyPr/>
          <a:lstStyle/>
          <a:p>
            <a:r>
              <a:rPr lang="en-GB" sz="1800" dirty="0"/>
              <a:t>Please read: </a:t>
            </a:r>
          </a:p>
          <a:p>
            <a:pPr lvl="1"/>
            <a:r>
              <a:rPr lang="en-GB" sz="1600" dirty="0">
                <a:hlinkClick r:id="rId2"/>
              </a:rPr>
              <a:t>https://www.theguardian.com/media/2020/nov/12/equality-watchdog-clears-bbc-of-unlawful-pay-discrimination</a:t>
            </a:r>
            <a:endParaRPr lang="en-GB" sz="1600" dirty="0"/>
          </a:p>
          <a:p>
            <a:pPr lvl="1"/>
            <a:r>
              <a:rPr lang="en-GB" sz="1600" dirty="0">
                <a:hlinkClick r:id="rId3"/>
              </a:rPr>
              <a:t>https://www.theguardian.com/media/2020/feb/24/samira-ahmed-and-bbc-reach-settlement-over-equal-pay-claim</a:t>
            </a:r>
            <a:endParaRPr lang="en-GB" sz="1600" dirty="0"/>
          </a:p>
          <a:p>
            <a:pPr lvl="1"/>
            <a:endParaRPr lang="en-GB" sz="1600" dirty="0"/>
          </a:p>
          <a:p>
            <a:pPr lvl="1"/>
            <a:endParaRPr lang="en-GB" sz="1600" dirty="0"/>
          </a:p>
        </p:txBody>
      </p:sp>
      <p:sp>
        <p:nvSpPr>
          <p:cNvPr id="5" name="Slide Number Placeholder 4">
            <a:extLst>
              <a:ext uri="{FF2B5EF4-FFF2-40B4-BE49-F238E27FC236}">
                <a16:creationId xmlns:a16="http://schemas.microsoft.com/office/drawing/2014/main" id="{9242C319-F706-7A9E-CAB4-A6BD164ECB31}"/>
              </a:ext>
            </a:extLst>
          </p:cNvPr>
          <p:cNvSpPr>
            <a:spLocks noGrp="1"/>
          </p:cNvSpPr>
          <p:nvPr>
            <p:ph type="sldNum" sz="quarter" idx="12"/>
          </p:nvPr>
        </p:nvSpPr>
        <p:spPr/>
        <p:txBody>
          <a:bodyPr/>
          <a:lstStyle/>
          <a:p>
            <a:pPr>
              <a:defRPr/>
            </a:pPr>
            <a:fld id="{B2DDF22A-6F88-124C-A747-38C10A009519}" type="slidenum">
              <a:rPr lang="en-GB" altLang="en-US" smtClean="0"/>
              <a:pPr>
                <a:defRPr/>
              </a:pPr>
              <a:t>15</a:t>
            </a:fld>
            <a:endParaRPr lang="en-GB" altLang="en-US"/>
          </a:p>
        </p:txBody>
      </p:sp>
    </p:spTree>
    <p:extLst>
      <p:ext uri="{BB962C8B-B14F-4D97-AF65-F5344CB8AC3E}">
        <p14:creationId xmlns:p14="http://schemas.microsoft.com/office/powerpoint/2010/main" val="4100318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FE152-79DC-2660-DC0E-89CE6A157A0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2795D707-F8BD-66F9-C432-9D0F18F6A70D}"/>
              </a:ext>
            </a:extLst>
          </p:cNvPr>
          <p:cNvSpPr>
            <a:spLocks noGrp="1"/>
          </p:cNvSpPr>
          <p:nvPr>
            <p:ph idx="1"/>
          </p:nvPr>
        </p:nvSpPr>
        <p:spPr/>
        <p:txBody>
          <a:bodyPr/>
          <a:lstStyle/>
          <a:p>
            <a:pPr marL="0" indent="0">
              <a:spcBef>
                <a:spcPts val="300"/>
              </a:spcBef>
              <a:spcAft>
                <a:spcPts val="300"/>
              </a:spcAft>
              <a:buNone/>
            </a:pPr>
            <a:r>
              <a:rPr lang="en-GB" sz="1600" b="1" dirty="0"/>
              <a:t>Part A – Diagnosis</a:t>
            </a:r>
          </a:p>
          <a:p>
            <a:pPr>
              <a:spcBef>
                <a:spcPts val="300"/>
              </a:spcBef>
              <a:spcAft>
                <a:spcPts val="300"/>
              </a:spcAft>
            </a:pPr>
            <a:r>
              <a:rPr lang="en-GB" sz="1600" dirty="0"/>
              <a:t>Was this an issue of:</a:t>
            </a:r>
          </a:p>
          <a:p>
            <a:pPr lvl="1">
              <a:spcBef>
                <a:spcPts val="300"/>
              </a:spcBef>
              <a:spcAft>
                <a:spcPts val="300"/>
              </a:spcAft>
            </a:pPr>
            <a:r>
              <a:rPr lang="en-GB" sz="1400" dirty="0"/>
              <a:t>Individual discrimination? Structural/systemic inequality? Poor job evaluation processes? Lack of transparency? Cultural bias?</a:t>
            </a:r>
          </a:p>
          <a:p>
            <a:pPr>
              <a:spcBef>
                <a:spcPts val="300"/>
              </a:spcBef>
              <a:spcAft>
                <a:spcPts val="300"/>
              </a:spcAft>
            </a:pPr>
            <a:r>
              <a:rPr lang="en-GB" sz="1600" dirty="0"/>
              <a:t>Why might one investigation clear the BBC while another tribunal rules discrimination occurred?</a:t>
            </a:r>
          </a:p>
          <a:p>
            <a:pPr marL="0" indent="0">
              <a:spcBef>
                <a:spcPts val="300"/>
              </a:spcBef>
              <a:spcAft>
                <a:spcPts val="300"/>
              </a:spcAft>
              <a:buNone/>
            </a:pPr>
            <a:r>
              <a:rPr lang="en-GB" sz="1600" b="1" dirty="0"/>
              <a:t>Part B – HR &amp; EDI Solutions</a:t>
            </a:r>
          </a:p>
          <a:p>
            <a:pPr>
              <a:spcBef>
                <a:spcPts val="300"/>
              </a:spcBef>
              <a:spcAft>
                <a:spcPts val="300"/>
              </a:spcAft>
            </a:pPr>
            <a:r>
              <a:rPr lang="en-GB" sz="1600" dirty="0"/>
              <a:t>Propose 3 practical actions the BBC should take to:</a:t>
            </a:r>
          </a:p>
          <a:p>
            <a:pPr lvl="1">
              <a:spcBef>
                <a:spcPts val="300"/>
              </a:spcBef>
              <a:spcAft>
                <a:spcPts val="300"/>
              </a:spcAft>
            </a:pPr>
            <a:r>
              <a:rPr lang="en-GB" sz="1400" dirty="0"/>
              <a:t>Improve pay fairness</a:t>
            </a:r>
          </a:p>
          <a:p>
            <a:pPr lvl="1">
              <a:spcBef>
                <a:spcPts val="300"/>
              </a:spcBef>
              <a:spcAft>
                <a:spcPts val="300"/>
              </a:spcAft>
            </a:pPr>
            <a:r>
              <a:rPr lang="en-GB" sz="1400" dirty="0"/>
              <a:t>Reduce discrimination risk</a:t>
            </a:r>
          </a:p>
          <a:p>
            <a:pPr lvl="1">
              <a:spcBef>
                <a:spcPts val="300"/>
              </a:spcBef>
              <a:spcAft>
                <a:spcPts val="300"/>
              </a:spcAft>
            </a:pPr>
            <a:r>
              <a:rPr lang="en-GB" sz="1400" dirty="0"/>
              <a:t>Increase inclusion</a:t>
            </a:r>
          </a:p>
          <a:p>
            <a:pPr lvl="1">
              <a:spcBef>
                <a:spcPts val="300"/>
              </a:spcBef>
              <a:spcAft>
                <a:spcPts val="300"/>
              </a:spcAft>
            </a:pPr>
            <a:r>
              <a:rPr lang="en-GB" sz="1400" dirty="0"/>
              <a:t>Strengthen employee trust</a:t>
            </a:r>
          </a:p>
          <a:p>
            <a:pPr>
              <a:spcBef>
                <a:spcPts val="300"/>
              </a:spcBef>
              <a:spcAft>
                <a:spcPts val="300"/>
              </a:spcAft>
            </a:pPr>
            <a:endParaRPr lang="en-GB" sz="1600" dirty="0"/>
          </a:p>
        </p:txBody>
      </p:sp>
      <p:sp>
        <p:nvSpPr>
          <p:cNvPr id="5" name="Slide Number Placeholder 4">
            <a:extLst>
              <a:ext uri="{FF2B5EF4-FFF2-40B4-BE49-F238E27FC236}">
                <a16:creationId xmlns:a16="http://schemas.microsoft.com/office/drawing/2014/main" id="{C3A5A859-2131-B3F4-0965-6AD34DB55BB5}"/>
              </a:ext>
            </a:extLst>
          </p:cNvPr>
          <p:cNvSpPr>
            <a:spLocks noGrp="1"/>
          </p:cNvSpPr>
          <p:nvPr>
            <p:ph type="sldNum" sz="quarter" idx="12"/>
          </p:nvPr>
        </p:nvSpPr>
        <p:spPr/>
        <p:txBody>
          <a:bodyPr/>
          <a:lstStyle/>
          <a:p>
            <a:pPr>
              <a:defRPr/>
            </a:pPr>
            <a:fld id="{B2DDF22A-6F88-124C-A747-38C10A009519}" type="slidenum">
              <a:rPr lang="en-GB" altLang="en-US" smtClean="0"/>
              <a:pPr>
                <a:defRPr/>
              </a:pPr>
              <a:t>16</a:t>
            </a:fld>
            <a:endParaRPr lang="en-GB" altLang="en-US"/>
          </a:p>
        </p:txBody>
      </p:sp>
    </p:spTree>
    <p:extLst>
      <p:ext uri="{BB962C8B-B14F-4D97-AF65-F5344CB8AC3E}">
        <p14:creationId xmlns:p14="http://schemas.microsoft.com/office/powerpoint/2010/main" val="1489766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69F17-90A8-C452-76A3-B219A9C38152}"/>
              </a:ext>
            </a:extLst>
          </p:cNvPr>
          <p:cNvSpPr>
            <a:spLocks noGrp="1"/>
          </p:cNvSpPr>
          <p:nvPr>
            <p:ph type="title"/>
          </p:nvPr>
        </p:nvSpPr>
        <p:spPr/>
        <p:txBody>
          <a:bodyPr/>
          <a:lstStyle/>
          <a:p>
            <a:r>
              <a:rPr lang="en-GB" dirty="0"/>
              <a:t>Open questions</a:t>
            </a:r>
          </a:p>
        </p:txBody>
      </p:sp>
      <p:sp>
        <p:nvSpPr>
          <p:cNvPr id="3" name="Content Placeholder 2">
            <a:extLst>
              <a:ext uri="{FF2B5EF4-FFF2-40B4-BE49-F238E27FC236}">
                <a16:creationId xmlns:a16="http://schemas.microsoft.com/office/drawing/2014/main" id="{63CCB075-A998-10DB-F51F-65522E211207}"/>
              </a:ext>
            </a:extLst>
          </p:cNvPr>
          <p:cNvSpPr>
            <a:spLocks noGrp="1"/>
          </p:cNvSpPr>
          <p:nvPr>
            <p:ph idx="1"/>
          </p:nvPr>
        </p:nvSpPr>
        <p:spPr/>
        <p:txBody>
          <a:bodyPr/>
          <a:lstStyle/>
          <a:p>
            <a:r>
              <a:rPr lang="en-GB" dirty="0"/>
              <a:t>Can an organisation be legally compliant but still inequitable?</a:t>
            </a:r>
          </a:p>
          <a:p>
            <a:r>
              <a:rPr lang="en-GB" dirty="0"/>
              <a:t>Is transparency always beneficial?</a:t>
            </a:r>
          </a:p>
          <a:p>
            <a:r>
              <a:rPr lang="en-GB" dirty="0"/>
              <a:t>Should equal pay cases be handled internally or publicly?</a:t>
            </a:r>
          </a:p>
          <a:p>
            <a:r>
              <a:rPr lang="en-GB" dirty="0"/>
              <a:t>What is the role of leadership in EDI failures?</a:t>
            </a:r>
          </a:p>
          <a:p>
            <a:r>
              <a:rPr lang="en-GB" dirty="0"/>
              <a:t>How do media organisations differ from other sectors?</a:t>
            </a:r>
          </a:p>
        </p:txBody>
      </p:sp>
      <p:sp>
        <p:nvSpPr>
          <p:cNvPr id="6" name="Slide Number Placeholder 5">
            <a:extLst>
              <a:ext uri="{FF2B5EF4-FFF2-40B4-BE49-F238E27FC236}">
                <a16:creationId xmlns:a16="http://schemas.microsoft.com/office/drawing/2014/main" id="{92694D3B-F19B-A120-44B1-B5AE1D857105}"/>
              </a:ext>
            </a:extLst>
          </p:cNvPr>
          <p:cNvSpPr>
            <a:spLocks noGrp="1"/>
          </p:cNvSpPr>
          <p:nvPr>
            <p:ph type="sldNum" sz="quarter" idx="12"/>
          </p:nvPr>
        </p:nvSpPr>
        <p:spPr/>
        <p:txBody>
          <a:bodyPr/>
          <a:lstStyle/>
          <a:p>
            <a:pPr>
              <a:defRPr/>
            </a:pPr>
            <a:fld id="{B2DDF22A-6F88-124C-A747-38C10A009519}" type="slidenum">
              <a:rPr lang="en-GB" altLang="en-US" smtClean="0"/>
              <a:pPr>
                <a:defRPr/>
              </a:pPr>
              <a:t>17</a:t>
            </a:fld>
            <a:endParaRPr lang="en-GB" altLang="en-US"/>
          </a:p>
        </p:txBody>
      </p:sp>
    </p:spTree>
    <p:extLst>
      <p:ext uri="{BB962C8B-B14F-4D97-AF65-F5344CB8AC3E}">
        <p14:creationId xmlns:p14="http://schemas.microsoft.com/office/powerpoint/2010/main" val="1079881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8B1EF-7EB1-3400-3EAE-8E4B9F77B9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5CA92F-4233-1057-D7DF-7876894D78F1}"/>
              </a:ext>
            </a:extLst>
          </p:cNvPr>
          <p:cNvSpPr>
            <a:spLocks noGrp="1"/>
          </p:cNvSpPr>
          <p:nvPr>
            <p:ph type="title"/>
          </p:nvPr>
        </p:nvSpPr>
        <p:spPr/>
        <p:txBody>
          <a:bodyPr/>
          <a:lstStyle/>
          <a:p>
            <a:r>
              <a:rPr lang="en-GB" dirty="0"/>
              <a:t>Hate Crimes</a:t>
            </a:r>
          </a:p>
        </p:txBody>
      </p:sp>
      <p:pic>
        <p:nvPicPr>
          <p:cNvPr id="6" name="Picture 5">
            <a:extLst>
              <a:ext uri="{FF2B5EF4-FFF2-40B4-BE49-F238E27FC236}">
                <a16:creationId xmlns:a16="http://schemas.microsoft.com/office/drawing/2014/main" id="{22CE7DCD-2468-F3B5-EEF0-175CB05C66C2}"/>
              </a:ext>
            </a:extLst>
          </p:cNvPr>
          <p:cNvPicPr>
            <a:picLocks noChangeAspect="1"/>
          </p:cNvPicPr>
          <p:nvPr/>
        </p:nvPicPr>
        <p:blipFill>
          <a:blip r:embed="rId2"/>
          <a:stretch>
            <a:fillRect/>
          </a:stretch>
        </p:blipFill>
        <p:spPr>
          <a:xfrm>
            <a:off x="457200" y="1375755"/>
            <a:ext cx="8299720" cy="4141477"/>
          </a:xfrm>
          <a:prstGeom prst="rect">
            <a:avLst/>
          </a:prstGeom>
        </p:spPr>
      </p:pic>
      <p:sp>
        <p:nvSpPr>
          <p:cNvPr id="7" name="Slide Number Placeholder 6">
            <a:extLst>
              <a:ext uri="{FF2B5EF4-FFF2-40B4-BE49-F238E27FC236}">
                <a16:creationId xmlns:a16="http://schemas.microsoft.com/office/drawing/2014/main" id="{6D0FA137-871C-907E-CCBB-28B952E957AD}"/>
              </a:ext>
            </a:extLst>
          </p:cNvPr>
          <p:cNvSpPr>
            <a:spLocks noGrp="1"/>
          </p:cNvSpPr>
          <p:nvPr>
            <p:ph type="sldNum" sz="quarter" idx="11"/>
          </p:nvPr>
        </p:nvSpPr>
        <p:spPr/>
        <p:txBody>
          <a:bodyPr/>
          <a:lstStyle/>
          <a:p>
            <a:pPr>
              <a:defRPr/>
            </a:pPr>
            <a:fld id="{213EEF92-3513-444C-A31F-44C99AB620A5}" type="slidenum">
              <a:rPr lang="en-GB" altLang="en-US" smtClean="0"/>
              <a:pPr>
                <a:defRPr/>
              </a:pPr>
              <a:t>18</a:t>
            </a:fld>
            <a:endParaRPr lang="en-GB" altLang="en-US"/>
          </a:p>
        </p:txBody>
      </p:sp>
    </p:spTree>
    <p:extLst>
      <p:ext uri="{BB962C8B-B14F-4D97-AF65-F5344CB8AC3E}">
        <p14:creationId xmlns:p14="http://schemas.microsoft.com/office/powerpoint/2010/main" val="450362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019A-EF87-ED16-E9FD-1ED9FDD78C36}"/>
              </a:ext>
            </a:extLst>
          </p:cNvPr>
          <p:cNvSpPr>
            <a:spLocks noGrp="1"/>
          </p:cNvSpPr>
          <p:nvPr>
            <p:ph type="title"/>
          </p:nvPr>
        </p:nvSpPr>
        <p:spPr/>
        <p:txBody>
          <a:bodyPr/>
          <a:lstStyle/>
          <a:p>
            <a:r>
              <a:rPr lang="en-GB" dirty="0"/>
              <a:t>Hate Crimes</a:t>
            </a:r>
          </a:p>
        </p:txBody>
      </p:sp>
      <p:sp>
        <p:nvSpPr>
          <p:cNvPr id="3" name="Content Placeholder 2">
            <a:extLst>
              <a:ext uri="{FF2B5EF4-FFF2-40B4-BE49-F238E27FC236}">
                <a16:creationId xmlns:a16="http://schemas.microsoft.com/office/drawing/2014/main" id="{C50559ED-20F1-6EFE-D61A-473461B18280}"/>
              </a:ext>
            </a:extLst>
          </p:cNvPr>
          <p:cNvSpPr>
            <a:spLocks noGrp="1"/>
          </p:cNvSpPr>
          <p:nvPr>
            <p:ph idx="1"/>
          </p:nvPr>
        </p:nvSpPr>
        <p:spPr/>
        <p:txBody>
          <a:bodyPr/>
          <a:lstStyle/>
          <a:p>
            <a:r>
              <a:rPr lang="en-GB" dirty="0"/>
              <a:t>The law in the UK protects victims who are specifically targeted because of a protected characteristic (for example, racially motivated assault or the harassment of a transgender person) </a:t>
            </a:r>
          </a:p>
          <a:p>
            <a:endParaRPr lang="en-GB" dirty="0"/>
          </a:p>
        </p:txBody>
      </p:sp>
      <p:sp>
        <p:nvSpPr>
          <p:cNvPr id="6" name="TextBox 5">
            <a:extLst>
              <a:ext uri="{FF2B5EF4-FFF2-40B4-BE49-F238E27FC236}">
                <a16:creationId xmlns:a16="http://schemas.microsoft.com/office/drawing/2014/main" id="{1FB832C8-F556-8479-B8E1-6950DCCD1538}"/>
              </a:ext>
            </a:extLst>
          </p:cNvPr>
          <p:cNvSpPr txBox="1"/>
          <p:nvPr/>
        </p:nvSpPr>
        <p:spPr>
          <a:xfrm>
            <a:off x="0" y="5391164"/>
            <a:ext cx="9144000" cy="307777"/>
          </a:xfrm>
          <a:prstGeom prst="rect">
            <a:avLst/>
          </a:prstGeom>
          <a:noFill/>
        </p:spPr>
        <p:txBody>
          <a:bodyPr wrap="square">
            <a:spAutoFit/>
          </a:bodyPr>
          <a:lstStyle/>
          <a:p>
            <a:pPr algn="r"/>
            <a:r>
              <a:rPr lang="en-GB" sz="1400" dirty="0">
                <a:hlinkClick r:id="rId2"/>
              </a:rPr>
              <a:t>https://www.stophateuk.org/</a:t>
            </a:r>
            <a:endParaRPr lang="en-GB" sz="1400" dirty="0"/>
          </a:p>
        </p:txBody>
      </p:sp>
      <p:sp>
        <p:nvSpPr>
          <p:cNvPr id="7" name="Slide Number Placeholder 6">
            <a:extLst>
              <a:ext uri="{FF2B5EF4-FFF2-40B4-BE49-F238E27FC236}">
                <a16:creationId xmlns:a16="http://schemas.microsoft.com/office/drawing/2014/main" id="{D44C6677-EA93-60B5-2FC1-ED01CAD5491E}"/>
              </a:ext>
            </a:extLst>
          </p:cNvPr>
          <p:cNvSpPr>
            <a:spLocks noGrp="1"/>
          </p:cNvSpPr>
          <p:nvPr>
            <p:ph type="sldNum" sz="quarter" idx="12"/>
          </p:nvPr>
        </p:nvSpPr>
        <p:spPr/>
        <p:txBody>
          <a:bodyPr/>
          <a:lstStyle/>
          <a:p>
            <a:pPr>
              <a:defRPr/>
            </a:pPr>
            <a:fld id="{B2DDF22A-6F88-124C-A747-38C10A009519}" type="slidenum">
              <a:rPr lang="en-GB" altLang="en-US" smtClean="0"/>
              <a:pPr>
                <a:defRPr/>
              </a:pPr>
              <a:t>19</a:t>
            </a:fld>
            <a:endParaRPr lang="en-GB" altLang="en-US"/>
          </a:p>
        </p:txBody>
      </p:sp>
    </p:spTree>
    <p:extLst>
      <p:ext uri="{BB962C8B-B14F-4D97-AF65-F5344CB8AC3E}">
        <p14:creationId xmlns:p14="http://schemas.microsoft.com/office/powerpoint/2010/main" val="1482498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F0104-D1B9-B268-9643-93DAEDB3F6DD}"/>
              </a:ext>
            </a:extLst>
          </p:cNvPr>
          <p:cNvSpPr>
            <a:spLocks noGrp="1"/>
          </p:cNvSpPr>
          <p:nvPr>
            <p:ph type="title"/>
          </p:nvPr>
        </p:nvSpPr>
        <p:spPr/>
        <p:txBody>
          <a:bodyPr/>
          <a:lstStyle/>
          <a:p>
            <a:r>
              <a:rPr lang="en-GB" sz="3200" dirty="0"/>
              <a:t>Considering Difference with Confidence</a:t>
            </a:r>
          </a:p>
        </p:txBody>
      </p:sp>
      <p:sp>
        <p:nvSpPr>
          <p:cNvPr id="3" name="Content Placeholder 2">
            <a:extLst>
              <a:ext uri="{FF2B5EF4-FFF2-40B4-BE49-F238E27FC236}">
                <a16:creationId xmlns:a16="http://schemas.microsoft.com/office/drawing/2014/main" id="{DC3768F0-5E02-34A8-E3C4-488B59C68FA8}"/>
              </a:ext>
            </a:extLst>
          </p:cNvPr>
          <p:cNvSpPr>
            <a:spLocks noGrp="1"/>
          </p:cNvSpPr>
          <p:nvPr>
            <p:ph idx="1"/>
          </p:nvPr>
        </p:nvSpPr>
        <p:spPr/>
        <p:txBody>
          <a:bodyPr/>
          <a:lstStyle/>
          <a:p>
            <a:r>
              <a:rPr lang="en-GB" sz="1800" dirty="0"/>
              <a:t>Sometimes, when we meet people who appear different to us, we can feel nervous about saying or doing the wrong thing or accidentally causing offence. </a:t>
            </a:r>
          </a:p>
          <a:p>
            <a:r>
              <a:rPr lang="en-GB" sz="1800" dirty="0"/>
              <a:t>This can create barriers that then impact the quality of care and support that person receives, perhaps we even try to ignore that difference. </a:t>
            </a:r>
          </a:p>
          <a:p>
            <a:r>
              <a:rPr lang="en-GB" sz="1800" dirty="0"/>
              <a:t>We regularly hear the phrase ‘</a:t>
            </a:r>
            <a:r>
              <a:rPr lang="en-GB" sz="1800" i="1" dirty="0"/>
              <a:t>we treat everyone the same</a:t>
            </a:r>
            <a:r>
              <a:rPr lang="en-GB" sz="1800" dirty="0"/>
              <a:t>’ in customer service. </a:t>
            </a:r>
          </a:p>
          <a:p>
            <a:r>
              <a:rPr lang="en-GB" sz="1800" dirty="0"/>
              <a:t>It’s a common belief that this is the right approach to customer service. </a:t>
            </a:r>
          </a:p>
          <a:p>
            <a:r>
              <a:rPr lang="en-GB" sz="1800" dirty="0"/>
              <a:t>But despite the well-meaning intention, treating everyone the same ignores important differences.</a:t>
            </a:r>
          </a:p>
          <a:p>
            <a:endParaRPr lang="en-GB" sz="1800" dirty="0"/>
          </a:p>
        </p:txBody>
      </p:sp>
      <p:sp>
        <p:nvSpPr>
          <p:cNvPr id="6" name="TextBox 5">
            <a:extLst>
              <a:ext uri="{FF2B5EF4-FFF2-40B4-BE49-F238E27FC236}">
                <a16:creationId xmlns:a16="http://schemas.microsoft.com/office/drawing/2014/main" id="{991B6516-AAFD-2609-85FA-4501E4AC389B}"/>
              </a:ext>
            </a:extLst>
          </p:cNvPr>
          <p:cNvSpPr txBox="1"/>
          <p:nvPr/>
        </p:nvSpPr>
        <p:spPr>
          <a:xfrm>
            <a:off x="0" y="5153682"/>
            <a:ext cx="9144000" cy="523220"/>
          </a:xfrm>
          <a:prstGeom prst="rect">
            <a:avLst/>
          </a:prstGeom>
          <a:noFill/>
        </p:spPr>
        <p:txBody>
          <a:bodyPr wrap="square">
            <a:spAutoFit/>
          </a:bodyPr>
          <a:lstStyle/>
          <a:p>
            <a:pPr algn="r"/>
            <a:r>
              <a:rPr lang="en-GB" sz="1400" dirty="0">
                <a:hlinkClick r:id="rId2"/>
              </a:rPr>
              <a:t>https://www.skillsforcare.org.uk/Developing-your-workforce/Care-topics/Equality-diversity-and-inclusivity/Confident-with-difference.aspx</a:t>
            </a:r>
            <a:endParaRPr lang="en-GB" sz="1400" dirty="0"/>
          </a:p>
        </p:txBody>
      </p:sp>
      <p:sp>
        <p:nvSpPr>
          <p:cNvPr id="7" name="Slide Number Placeholder 6">
            <a:extLst>
              <a:ext uri="{FF2B5EF4-FFF2-40B4-BE49-F238E27FC236}">
                <a16:creationId xmlns:a16="http://schemas.microsoft.com/office/drawing/2014/main" id="{F6D983E6-7219-512C-4A46-7E31BBD33BC6}"/>
              </a:ext>
            </a:extLst>
          </p:cNvPr>
          <p:cNvSpPr>
            <a:spLocks noGrp="1"/>
          </p:cNvSpPr>
          <p:nvPr>
            <p:ph type="sldNum" sz="quarter" idx="12"/>
          </p:nvPr>
        </p:nvSpPr>
        <p:spPr/>
        <p:txBody>
          <a:bodyPr/>
          <a:lstStyle/>
          <a:p>
            <a:pPr>
              <a:defRPr/>
            </a:pPr>
            <a:fld id="{B2DDF22A-6F88-124C-A747-38C10A009519}" type="slidenum">
              <a:rPr lang="en-GB" altLang="en-US" smtClean="0"/>
              <a:pPr>
                <a:defRPr/>
              </a:pPr>
              <a:t>20</a:t>
            </a:fld>
            <a:endParaRPr lang="en-GB" altLang="en-US"/>
          </a:p>
        </p:txBody>
      </p:sp>
    </p:spTree>
    <p:extLst>
      <p:ext uri="{BB962C8B-B14F-4D97-AF65-F5344CB8AC3E}">
        <p14:creationId xmlns:p14="http://schemas.microsoft.com/office/powerpoint/2010/main" val="2367689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03C5E-3574-6E15-7604-CBD54B7354DA}"/>
              </a:ext>
            </a:extLst>
          </p:cNvPr>
          <p:cNvSpPr>
            <a:spLocks noGrp="1"/>
          </p:cNvSpPr>
          <p:nvPr>
            <p:ph type="title"/>
          </p:nvPr>
        </p:nvSpPr>
        <p:spPr/>
        <p:txBody>
          <a:bodyPr/>
          <a:lstStyle/>
          <a:p>
            <a:r>
              <a:rPr lang="en-GB" sz="3200" dirty="0"/>
              <a:t>Are you confident with the difference?</a:t>
            </a:r>
          </a:p>
        </p:txBody>
      </p:sp>
      <p:pic>
        <p:nvPicPr>
          <p:cNvPr id="9" name="Picture 8">
            <a:extLst>
              <a:ext uri="{FF2B5EF4-FFF2-40B4-BE49-F238E27FC236}">
                <a16:creationId xmlns:a16="http://schemas.microsoft.com/office/drawing/2014/main" id="{1CAFA825-0495-7467-3BA8-31B1D121EB47}"/>
              </a:ext>
            </a:extLst>
          </p:cNvPr>
          <p:cNvPicPr>
            <a:picLocks noChangeAspect="1"/>
          </p:cNvPicPr>
          <p:nvPr/>
        </p:nvPicPr>
        <p:blipFill>
          <a:blip r:embed="rId2"/>
          <a:srcRect/>
          <a:stretch>
            <a:fillRect/>
          </a:stretch>
        </p:blipFill>
        <p:spPr>
          <a:xfrm>
            <a:off x="109435" y="1226205"/>
            <a:ext cx="9034565" cy="4291028"/>
          </a:xfrm>
          <a:custGeom>
            <a:avLst/>
            <a:gdLst>
              <a:gd name="csX0" fmla="*/ 0 w 9034565"/>
              <a:gd name="csY0" fmla="*/ 0 h 4291028"/>
              <a:gd name="csX1" fmla="*/ 9034565 w 9034565"/>
              <a:gd name="csY1" fmla="*/ 0 h 4291028"/>
              <a:gd name="csX2" fmla="*/ 9034565 w 9034565"/>
              <a:gd name="csY2" fmla="*/ 4075214 h 4291028"/>
              <a:gd name="csX3" fmla="*/ 7702925 w 9034565"/>
              <a:gd name="csY3" fmla="*/ 4075214 h 4291028"/>
              <a:gd name="csX4" fmla="*/ 7702925 w 9034565"/>
              <a:gd name="csY4" fmla="*/ 4291028 h 4291028"/>
              <a:gd name="csX5" fmla="*/ 1150197 w 9034565"/>
              <a:gd name="csY5" fmla="*/ 4291028 h 4291028"/>
              <a:gd name="csX6" fmla="*/ 1150197 w 9034565"/>
              <a:gd name="csY6" fmla="*/ 3858979 h 4291028"/>
              <a:gd name="csX7" fmla="*/ 0 w 9034565"/>
              <a:gd name="csY7" fmla="*/ 3858979 h 42910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034565" h="4291028">
                <a:moveTo>
                  <a:pt x="0" y="0"/>
                </a:moveTo>
                <a:lnTo>
                  <a:pt x="9034565" y="0"/>
                </a:lnTo>
                <a:lnTo>
                  <a:pt x="9034565" y="4075214"/>
                </a:lnTo>
                <a:lnTo>
                  <a:pt x="7702925" y="4075214"/>
                </a:lnTo>
                <a:lnTo>
                  <a:pt x="7702925" y="4291028"/>
                </a:lnTo>
                <a:lnTo>
                  <a:pt x="1150197" y="4291028"/>
                </a:lnTo>
                <a:lnTo>
                  <a:pt x="1150197" y="3858979"/>
                </a:lnTo>
                <a:lnTo>
                  <a:pt x="0" y="3858979"/>
                </a:lnTo>
                <a:close/>
              </a:path>
            </a:pathLst>
          </a:custGeom>
        </p:spPr>
      </p:pic>
      <p:sp>
        <p:nvSpPr>
          <p:cNvPr id="10" name="Slide Number Placeholder 9">
            <a:extLst>
              <a:ext uri="{FF2B5EF4-FFF2-40B4-BE49-F238E27FC236}">
                <a16:creationId xmlns:a16="http://schemas.microsoft.com/office/drawing/2014/main" id="{6103594D-B643-0B0C-C49E-34DE7A7ADF85}"/>
              </a:ext>
            </a:extLst>
          </p:cNvPr>
          <p:cNvSpPr>
            <a:spLocks noGrp="1"/>
          </p:cNvSpPr>
          <p:nvPr>
            <p:ph type="sldNum" sz="quarter" idx="12"/>
          </p:nvPr>
        </p:nvSpPr>
        <p:spPr/>
        <p:txBody>
          <a:bodyPr/>
          <a:lstStyle/>
          <a:p>
            <a:pPr>
              <a:defRPr/>
            </a:pPr>
            <a:fld id="{B2DDF22A-6F88-124C-A747-38C10A009519}" type="slidenum">
              <a:rPr lang="en-GB" altLang="en-US" smtClean="0"/>
              <a:pPr>
                <a:defRPr/>
              </a:pPr>
              <a:t>21</a:t>
            </a:fld>
            <a:endParaRPr lang="en-GB" altLang="en-US"/>
          </a:p>
        </p:txBody>
      </p:sp>
    </p:spTree>
    <p:extLst>
      <p:ext uri="{BB962C8B-B14F-4D97-AF65-F5344CB8AC3E}">
        <p14:creationId xmlns:p14="http://schemas.microsoft.com/office/powerpoint/2010/main" val="8889774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3372-3DD3-29F4-B1D0-8297040E7A0B}"/>
              </a:ext>
            </a:extLst>
          </p:cNvPr>
          <p:cNvSpPr>
            <a:spLocks noGrp="1"/>
          </p:cNvSpPr>
          <p:nvPr>
            <p:ph type="title"/>
          </p:nvPr>
        </p:nvSpPr>
        <p:spPr/>
        <p:txBody>
          <a:bodyPr/>
          <a:lstStyle/>
          <a:p>
            <a:r>
              <a:rPr lang="en-GB" dirty="0"/>
              <a:t>What about:</a:t>
            </a:r>
          </a:p>
        </p:txBody>
      </p:sp>
      <p:sp>
        <p:nvSpPr>
          <p:cNvPr id="3" name="Content Placeholder 2">
            <a:extLst>
              <a:ext uri="{FF2B5EF4-FFF2-40B4-BE49-F238E27FC236}">
                <a16:creationId xmlns:a16="http://schemas.microsoft.com/office/drawing/2014/main" id="{574B017B-5D84-D747-A5C1-A1557F4E9457}"/>
              </a:ext>
            </a:extLst>
          </p:cNvPr>
          <p:cNvSpPr>
            <a:spLocks noGrp="1"/>
          </p:cNvSpPr>
          <p:nvPr>
            <p:ph idx="1"/>
          </p:nvPr>
        </p:nvSpPr>
        <p:spPr/>
        <p:txBody>
          <a:bodyPr/>
          <a:lstStyle/>
          <a:p>
            <a:r>
              <a:rPr lang="en-GB" dirty="0"/>
              <a:t>An organisation requires all employees to work 9 am–5 pm in the office, no exceptions.</a:t>
            </a:r>
          </a:p>
          <a:p>
            <a:r>
              <a:rPr lang="en-GB" dirty="0"/>
              <a:t>A sales team is evaluated purely on monthly sales volume.</a:t>
            </a:r>
          </a:p>
          <a:p>
            <a:r>
              <a:rPr lang="en-GB" dirty="0"/>
              <a:t>Training is offered only during evenings after work.</a:t>
            </a:r>
          </a:p>
          <a:p>
            <a:r>
              <a:rPr lang="en-GB" dirty="0"/>
              <a:t>An office has one standard uniform policy and standard safety equipment sizes.</a:t>
            </a:r>
          </a:p>
          <a:p>
            <a:r>
              <a:rPr lang="en-GB" dirty="0"/>
              <a:t>Meetings reward the loudest voices and spontaneous debate.</a:t>
            </a:r>
          </a:p>
          <a:p>
            <a:endParaRPr lang="en-GB" dirty="0"/>
          </a:p>
        </p:txBody>
      </p:sp>
      <p:sp>
        <p:nvSpPr>
          <p:cNvPr id="5" name="Slide Number Placeholder 4">
            <a:extLst>
              <a:ext uri="{FF2B5EF4-FFF2-40B4-BE49-F238E27FC236}">
                <a16:creationId xmlns:a16="http://schemas.microsoft.com/office/drawing/2014/main" id="{5A20786B-92DF-A312-422E-375EAEF67BD5}"/>
              </a:ext>
            </a:extLst>
          </p:cNvPr>
          <p:cNvSpPr>
            <a:spLocks noGrp="1"/>
          </p:cNvSpPr>
          <p:nvPr>
            <p:ph type="sldNum" sz="quarter" idx="12"/>
          </p:nvPr>
        </p:nvSpPr>
        <p:spPr/>
        <p:txBody>
          <a:bodyPr/>
          <a:lstStyle/>
          <a:p>
            <a:pPr>
              <a:defRPr/>
            </a:pPr>
            <a:fld id="{B2DDF22A-6F88-124C-A747-38C10A009519}" type="slidenum">
              <a:rPr lang="en-GB" altLang="en-US" smtClean="0"/>
              <a:pPr>
                <a:defRPr/>
              </a:pPr>
              <a:t>22</a:t>
            </a:fld>
            <a:endParaRPr lang="en-GB" altLang="en-US"/>
          </a:p>
        </p:txBody>
      </p:sp>
    </p:spTree>
    <p:extLst>
      <p:ext uri="{BB962C8B-B14F-4D97-AF65-F5344CB8AC3E}">
        <p14:creationId xmlns:p14="http://schemas.microsoft.com/office/powerpoint/2010/main" val="3500710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D3F6A-B40C-ACA4-C7D8-D9B28950FAE1}"/>
              </a:ext>
            </a:extLst>
          </p:cNvPr>
          <p:cNvSpPr>
            <a:spLocks noGrp="1"/>
          </p:cNvSpPr>
          <p:nvPr>
            <p:ph type="title"/>
          </p:nvPr>
        </p:nvSpPr>
        <p:spPr/>
        <p:txBody>
          <a:bodyPr/>
          <a:lstStyle/>
          <a:p>
            <a:r>
              <a:rPr lang="en-GB" dirty="0"/>
              <a:t>Equality vs Equity</a:t>
            </a:r>
          </a:p>
        </p:txBody>
      </p:sp>
      <p:sp>
        <p:nvSpPr>
          <p:cNvPr id="3" name="Content Placeholder 2">
            <a:extLst>
              <a:ext uri="{FF2B5EF4-FFF2-40B4-BE49-F238E27FC236}">
                <a16:creationId xmlns:a16="http://schemas.microsoft.com/office/drawing/2014/main" id="{50A12377-DF86-3E3C-417F-0A2167FBB2A9}"/>
              </a:ext>
            </a:extLst>
          </p:cNvPr>
          <p:cNvSpPr>
            <a:spLocks noGrp="1"/>
          </p:cNvSpPr>
          <p:nvPr>
            <p:ph idx="1"/>
          </p:nvPr>
        </p:nvSpPr>
        <p:spPr/>
        <p:txBody>
          <a:bodyPr/>
          <a:lstStyle/>
          <a:p>
            <a:pPr marL="0" indent="0">
              <a:buNone/>
            </a:pPr>
            <a:r>
              <a:rPr lang="en-GB" dirty="0"/>
              <a:t>Equality = </a:t>
            </a:r>
            <a:r>
              <a:rPr lang="en-GB" b="1" dirty="0"/>
              <a:t>Same treatment </a:t>
            </a:r>
            <a:r>
              <a:rPr lang="en-GB" dirty="0"/>
              <a:t>for everyone</a:t>
            </a:r>
          </a:p>
          <a:p>
            <a:pPr marL="0" indent="0">
              <a:buNone/>
            </a:pPr>
            <a:r>
              <a:rPr lang="en-GB" dirty="0"/>
              <a:t>Equity = </a:t>
            </a:r>
            <a:r>
              <a:rPr lang="en-GB" b="1" dirty="0"/>
              <a:t>Fair treatment </a:t>
            </a:r>
            <a:r>
              <a:rPr lang="en-GB" dirty="0"/>
              <a:t>based on individual needs</a:t>
            </a:r>
          </a:p>
          <a:p>
            <a:r>
              <a:rPr lang="en-GB" dirty="0"/>
              <a:t>HRM Context</a:t>
            </a:r>
          </a:p>
          <a:p>
            <a:pPr lvl="1"/>
            <a:r>
              <a:rPr lang="en-GB" dirty="0"/>
              <a:t>HR policies based only on equality may unintentionally disadvantage some employees.</a:t>
            </a:r>
          </a:p>
          <a:p>
            <a:pPr lvl="1"/>
            <a:r>
              <a:rPr lang="en-GB" dirty="0"/>
              <a:t>Equity-focused HR practices help ensure:</a:t>
            </a:r>
          </a:p>
          <a:p>
            <a:pPr lvl="2"/>
            <a:r>
              <a:rPr lang="en-GB" dirty="0"/>
              <a:t>True inclusion</a:t>
            </a:r>
          </a:p>
          <a:p>
            <a:pPr lvl="2"/>
            <a:r>
              <a:rPr lang="en-GB" dirty="0"/>
              <a:t>Equal access to opportunities</a:t>
            </a:r>
          </a:p>
          <a:p>
            <a:pPr lvl="2"/>
            <a:r>
              <a:rPr lang="en-GB" dirty="0"/>
              <a:t>Fair performance and career outcomes</a:t>
            </a:r>
          </a:p>
        </p:txBody>
      </p:sp>
      <p:sp>
        <p:nvSpPr>
          <p:cNvPr id="5" name="Slide Number Placeholder 4">
            <a:extLst>
              <a:ext uri="{FF2B5EF4-FFF2-40B4-BE49-F238E27FC236}">
                <a16:creationId xmlns:a16="http://schemas.microsoft.com/office/drawing/2014/main" id="{C6FED9C5-A8AB-C281-1695-6F501926D6F4}"/>
              </a:ext>
            </a:extLst>
          </p:cNvPr>
          <p:cNvSpPr>
            <a:spLocks noGrp="1"/>
          </p:cNvSpPr>
          <p:nvPr>
            <p:ph type="sldNum" sz="quarter" idx="12"/>
          </p:nvPr>
        </p:nvSpPr>
        <p:spPr/>
        <p:txBody>
          <a:bodyPr/>
          <a:lstStyle/>
          <a:p>
            <a:pPr>
              <a:defRPr/>
            </a:pPr>
            <a:fld id="{B2DDF22A-6F88-124C-A747-38C10A009519}" type="slidenum">
              <a:rPr lang="en-GB" altLang="en-US" smtClean="0"/>
              <a:pPr>
                <a:defRPr/>
              </a:pPr>
              <a:t>23</a:t>
            </a:fld>
            <a:endParaRPr lang="en-GB" altLang="en-US"/>
          </a:p>
        </p:txBody>
      </p:sp>
    </p:spTree>
    <p:extLst>
      <p:ext uri="{BB962C8B-B14F-4D97-AF65-F5344CB8AC3E}">
        <p14:creationId xmlns:p14="http://schemas.microsoft.com/office/powerpoint/2010/main" val="1841432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EA74B-1006-EF46-8C18-EC025B57F00D}"/>
              </a:ext>
            </a:extLst>
          </p:cNvPr>
          <p:cNvSpPr>
            <a:spLocks noGrp="1"/>
          </p:cNvSpPr>
          <p:nvPr>
            <p:ph type="title"/>
          </p:nvPr>
        </p:nvSpPr>
        <p:spPr/>
        <p:txBody>
          <a:bodyPr/>
          <a:lstStyle/>
          <a:p>
            <a:r>
              <a:rPr lang="en-GB" dirty="0"/>
              <a:t>Unconscious and Conscious Bias</a:t>
            </a:r>
          </a:p>
        </p:txBody>
      </p:sp>
      <p:sp>
        <p:nvSpPr>
          <p:cNvPr id="3" name="Content Placeholder 2">
            <a:extLst>
              <a:ext uri="{FF2B5EF4-FFF2-40B4-BE49-F238E27FC236}">
                <a16:creationId xmlns:a16="http://schemas.microsoft.com/office/drawing/2014/main" id="{8D4DE424-C3AE-5D41-8BC1-63EA69667928}"/>
              </a:ext>
            </a:extLst>
          </p:cNvPr>
          <p:cNvSpPr>
            <a:spLocks noGrp="1"/>
          </p:cNvSpPr>
          <p:nvPr>
            <p:ph idx="1"/>
          </p:nvPr>
        </p:nvSpPr>
        <p:spPr/>
        <p:txBody>
          <a:bodyPr/>
          <a:lstStyle/>
          <a:p>
            <a:r>
              <a:rPr lang="en-GB" sz="1800" dirty="0"/>
              <a:t>Unconscious bias (implicit bias) is prejudice or unsupported judgments favouring or opposing something, a person, or a group unfairly. </a:t>
            </a:r>
          </a:p>
          <a:p>
            <a:pPr lvl="1"/>
            <a:r>
              <a:rPr lang="en-GB" sz="1600" dirty="0"/>
              <a:t>Many researchers suggest that unconscious bias occurs automatically as the brain makes quick judgments based on past experiences and background</a:t>
            </a:r>
          </a:p>
          <a:p>
            <a:pPr lvl="1"/>
            <a:r>
              <a:rPr lang="en-GB" sz="1600" dirty="0"/>
              <a:t>As a result of unconscious biases, certain people benefit, and other people are penalised</a:t>
            </a:r>
          </a:p>
          <a:p>
            <a:r>
              <a:rPr lang="en-GB" sz="1800" dirty="0"/>
              <a:t>Deliberate prejudices are defined as conscious bias (or explicit bias)</a:t>
            </a:r>
          </a:p>
          <a:p>
            <a:r>
              <a:rPr lang="en-GB" sz="1800" dirty="0"/>
              <a:t>We all have biases, often unconscious, especially toward minorities based on class, gender, sexual orientation, race, ethnicity, nationality, religion, age, disability, and more.</a:t>
            </a:r>
          </a:p>
        </p:txBody>
      </p:sp>
      <p:sp>
        <p:nvSpPr>
          <p:cNvPr id="6" name="Rectangle 5">
            <a:extLst>
              <a:ext uri="{FF2B5EF4-FFF2-40B4-BE49-F238E27FC236}">
                <a16:creationId xmlns:a16="http://schemas.microsoft.com/office/drawing/2014/main" id="{9F1E8743-CACF-2747-B91B-EF544D834C17}"/>
              </a:ext>
            </a:extLst>
          </p:cNvPr>
          <p:cNvSpPr/>
          <p:nvPr/>
        </p:nvSpPr>
        <p:spPr>
          <a:xfrm>
            <a:off x="0" y="5378733"/>
            <a:ext cx="9144000" cy="276999"/>
          </a:xfrm>
          <a:prstGeom prst="rect">
            <a:avLst/>
          </a:prstGeom>
        </p:spPr>
        <p:txBody>
          <a:bodyPr wrap="square">
            <a:spAutoFit/>
          </a:bodyPr>
          <a:lstStyle/>
          <a:p>
            <a:pPr algn="r"/>
            <a:r>
              <a:rPr lang="en-GB" sz="1200" b="0" dirty="0">
                <a:hlinkClick r:id="rId2"/>
              </a:rPr>
              <a:t>https://www.vanderbilt.edu/diversity/unconscious-bias/</a:t>
            </a:r>
            <a:endParaRPr lang="en-GB" sz="1200" b="0" dirty="0"/>
          </a:p>
        </p:txBody>
      </p:sp>
      <p:sp>
        <p:nvSpPr>
          <p:cNvPr id="7" name="Slide Number Placeholder 6">
            <a:extLst>
              <a:ext uri="{FF2B5EF4-FFF2-40B4-BE49-F238E27FC236}">
                <a16:creationId xmlns:a16="http://schemas.microsoft.com/office/drawing/2014/main" id="{4774314C-3F6F-E5F3-8E98-400F7A3A8488}"/>
              </a:ext>
            </a:extLst>
          </p:cNvPr>
          <p:cNvSpPr>
            <a:spLocks noGrp="1"/>
          </p:cNvSpPr>
          <p:nvPr>
            <p:ph type="sldNum" sz="quarter" idx="12"/>
          </p:nvPr>
        </p:nvSpPr>
        <p:spPr/>
        <p:txBody>
          <a:bodyPr/>
          <a:lstStyle/>
          <a:p>
            <a:pPr>
              <a:defRPr/>
            </a:pPr>
            <a:fld id="{B2DDF22A-6F88-124C-A747-38C10A009519}" type="slidenum">
              <a:rPr lang="en-GB" altLang="en-US" smtClean="0"/>
              <a:pPr>
                <a:defRPr/>
              </a:pPr>
              <a:t>24</a:t>
            </a:fld>
            <a:endParaRPr lang="en-GB" altLang="en-US"/>
          </a:p>
        </p:txBody>
      </p:sp>
    </p:spTree>
    <p:extLst>
      <p:ext uri="{BB962C8B-B14F-4D97-AF65-F5344CB8AC3E}">
        <p14:creationId xmlns:p14="http://schemas.microsoft.com/office/powerpoint/2010/main" val="3835651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4E8A-C982-DD43-AC33-2231699E5DD8}"/>
              </a:ext>
            </a:extLst>
          </p:cNvPr>
          <p:cNvSpPr>
            <a:spLocks noGrp="1"/>
          </p:cNvSpPr>
          <p:nvPr>
            <p:ph type="title"/>
          </p:nvPr>
        </p:nvSpPr>
        <p:spPr/>
        <p:txBody>
          <a:bodyPr/>
          <a:lstStyle/>
          <a:p>
            <a:r>
              <a:rPr lang="en-GB" dirty="0"/>
              <a:t>Understanding unconscious bias</a:t>
            </a:r>
          </a:p>
        </p:txBody>
      </p:sp>
      <p:sp>
        <p:nvSpPr>
          <p:cNvPr id="3" name="Content Placeholder 2">
            <a:extLst>
              <a:ext uri="{FF2B5EF4-FFF2-40B4-BE49-F238E27FC236}">
                <a16:creationId xmlns:a16="http://schemas.microsoft.com/office/drawing/2014/main" id="{3E73A19F-6159-7947-8C7F-48E32629F410}"/>
              </a:ext>
            </a:extLst>
          </p:cNvPr>
          <p:cNvSpPr>
            <a:spLocks noGrp="1"/>
          </p:cNvSpPr>
          <p:nvPr>
            <p:ph idx="1"/>
          </p:nvPr>
        </p:nvSpPr>
        <p:spPr/>
        <p:txBody>
          <a:bodyPr/>
          <a:lstStyle/>
          <a:p>
            <a:pPr>
              <a:spcBef>
                <a:spcPts val="300"/>
              </a:spcBef>
              <a:spcAft>
                <a:spcPts val="300"/>
              </a:spcAft>
            </a:pPr>
            <a:r>
              <a:rPr lang="en-GB" sz="1600" dirty="0"/>
              <a:t>Affinity bias</a:t>
            </a:r>
          </a:p>
          <a:p>
            <a:pPr lvl="1">
              <a:spcBef>
                <a:spcPts val="300"/>
              </a:spcBef>
              <a:spcAft>
                <a:spcPts val="300"/>
              </a:spcAft>
            </a:pPr>
            <a:r>
              <a:rPr lang="en-GB" sz="1400" dirty="0"/>
              <a:t>Decisions we make about working with people we like, those we have commonality with and those who perhaps share our way of seeing the social and working environment within which we operate</a:t>
            </a:r>
          </a:p>
          <a:p>
            <a:pPr>
              <a:spcBef>
                <a:spcPts val="300"/>
              </a:spcBef>
              <a:spcAft>
                <a:spcPts val="300"/>
              </a:spcAft>
            </a:pPr>
            <a:r>
              <a:rPr lang="en-GB" sz="1600" dirty="0"/>
              <a:t>Confirmation bias</a:t>
            </a:r>
          </a:p>
          <a:p>
            <a:pPr lvl="1">
              <a:spcBef>
                <a:spcPts val="300"/>
              </a:spcBef>
              <a:spcAft>
                <a:spcPts val="300"/>
              </a:spcAft>
            </a:pPr>
            <a:r>
              <a:rPr lang="en-GB" sz="1400" dirty="0"/>
              <a:t>Stereotyping and bias in decision-making are usually related to demographics and characteristics of diversity. An unwillingness to expose oneself to new forms of knowledge that might help move beyond such confirmation bias</a:t>
            </a:r>
          </a:p>
          <a:p>
            <a:pPr>
              <a:spcBef>
                <a:spcPts val="300"/>
              </a:spcBef>
              <a:spcAft>
                <a:spcPts val="300"/>
              </a:spcAft>
            </a:pPr>
            <a:r>
              <a:rPr lang="en-GB" sz="1600" dirty="0"/>
              <a:t>Insider – outsider bias</a:t>
            </a:r>
          </a:p>
          <a:p>
            <a:pPr lvl="1">
              <a:spcBef>
                <a:spcPts val="300"/>
              </a:spcBef>
              <a:spcAft>
                <a:spcPts val="300"/>
              </a:spcAft>
            </a:pPr>
            <a:r>
              <a:rPr lang="en-GB" sz="1400" dirty="0"/>
              <a:t>Tendency to favour people perceived as part of one’s own group (insiders) while disadvantaging or excluding those seen as outside the group (outsiders), often unconsciously influencing decisions about hiring, promotion, trust, and inclusion.</a:t>
            </a:r>
          </a:p>
          <a:p>
            <a:pPr>
              <a:spcBef>
                <a:spcPts val="300"/>
              </a:spcBef>
              <a:spcAft>
                <a:spcPts val="300"/>
              </a:spcAft>
            </a:pPr>
            <a:r>
              <a:rPr lang="en-GB" sz="1600" dirty="0"/>
              <a:t>Systemic bias</a:t>
            </a:r>
          </a:p>
          <a:p>
            <a:pPr lvl="1">
              <a:spcBef>
                <a:spcPts val="300"/>
              </a:spcBef>
              <a:spcAft>
                <a:spcPts val="300"/>
              </a:spcAft>
            </a:pPr>
            <a:r>
              <a:rPr lang="en-GB" sz="1400" dirty="0"/>
              <a:t>Internal systems and processes can confirm a certain set of working rules that might favour certain groups and ways of thinking. What is a good work practice?</a:t>
            </a:r>
          </a:p>
        </p:txBody>
      </p:sp>
      <p:sp>
        <p:nvSpPr>
          <p:cNvPr id="7" name="Slide Number Placeholder 6">
            <a:extLst>
              <a:ext uri="{FF2B5EF4-FFF2-40B4-BE49-F238E27FC236}">
                <a16:creationId xmlns:a16="http://schemas.microsoft.com/office/drawing/2014/main" id="{B83A82F0-C736-8D10-FDE2-CC793A016514}"/>
              </a:ext>
            </a:extLst>
          </p:cNvPr>
          <p:cNvSpPr>
            <a:spLocks noGrp="1"/>
          </p:cNvSpPr>
          <p:nvPr>
            <p:ph type="sldNum" sz="quarter" idx="12"/>
          </p:nvPr>
        </p:nvSpPr>
        <p:spPr/>
        <p:txBody>
          <a:bodyPr/>
          <a:lstStyle/>
          <a:p>
            <a:pPr>
              <a:defRPr/>
            </a:pPr>
            <a:fld id="{B2DDF22A-6F88-124C-A747-38C10A009519}" type="slidenum">
              <a:rPr lang="en-GB" altLang="en-US" smtClean="0"/>
              <a:pPr>
                <a:defRPr/>
              </a:pPr>
              <a:t>25</a:t>
            </a:fld>
            <a:endParaRPr lang="en-GB" altLang="en-US"/>
          </a:p>
        </p:txBody>
      </p:sp>
    </p:spTree>
    <p:extLst>
      <p:ext uri="{BB962C8B-B14F-4D97-AF65-F5344CB8AC3E}">
        <p14:creationId xmlns:p14="http://schemas.microsoft.com/office/powerpoint/2010/main" val="1590611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950EB-6960-F61C-2863-F3191E24A687}"/>
              </a:ext>
            </a:extLst>
          </p:cNvPr>
          <p:cNvSpPr>
            <a:spLocks noGrp="1"/>
          </p:cNvSpPr>
          <p:nvPr>
            <p:ph type="title"/>
          </p:nvPr>
        </p:nvSpPr>
        <p:spPr/>
        <p:txBody>
          <a:bodyPr/>
          <a:lstStyle/>
          <a:p>
            <a:r>
              <a:rPr lang="en-GB" dirty="0"/>
              <a:t>Class discussion</a:t>
            </a:r>
          </a:p>
        </p:txBody>
      </p:sp>
      <p:sp>
        <p:nvSpPr>
          <p:cNvPr id="3" name="Content Placeholder 2">
            <a:extLst>
              <a:ext uri="{FF2B5EF4-FFF2-40B4-BE49-F238E27FC236}">
                <a16:creationId xmlns:a16="http://schemas.microsoft.com/office/drawing/2014/main" id="{A87DE82F-9D5A-81C8-AF5B-11EC99B95827}"/>
              </a:ext>
            </a:extLst>
          </p:cNvPr>
          <p:cNvSpPr>
            <a:spLocks noGrp="1"/>
          </p:cNvSpPr>
          <p:nvPr>
            <p:ph idx="1"/>
          </p:nvPr>
        </p:nvSpPr>
        <p:spPr/>
        <p:txBody>
          <a:bodyPr/>
          <a:lstStyle/>
          <a:p>
            <a:r>
              <a:rPr lang="en-GB" sz="1800" dirty="0"/>
              <a:t>BBC name-based bias experiment</a:t>
            </a:r>
          </a:p>
          <a:p>
            <a:pPr lvl="1"/>
            <a:r>
              <a:rPr lang="en-GB" sz="1400" dirty="0"/>
              <a:t>Multiple reports show identical CVs with different names get varied responses: white-sounding names (like “Adam”) get more interview invites than ethnic minority names (like “Mohamed”).</a:t>
            </a:r>
            <a:r>
              <a:rPr lang="en-GB" sz="1600" dirty="0"/>
              <a:t> </a:t>
            </a:r>
          </a:p>
          <a:p>
            <a:r>
              <a:rPr lang="en-GB" sz="1800" dirty="0"/>
              <a:t>Apple Card alleged gender bias in credit limits</a:t>
            </a:r>
          </a:p>
          <a:p>
            <a:pPr lvl="1"/>
            <a:r>
              <a:rPr lang="en-GB" sz="1400" dirty="0"/>
              <a:t>Tech and financial news reported that Apple Card’s algorithm offered markedly different credit limits to men and women, sparking an investigation.</a:t>
            </a:r>
          </a:p>
          <a:p>
            <a:pPr lvl="1"/>
            <a:endParaRPr lang="en-GB" sz="1400" dirty="0"/>
          </a:p>
          <a:p>
            <a:r>
              <a:rPr lang="en-GB" sz="1800" dirty="0"/>
              <a:t>AI recruitment systems may “enable discrimination”</a:t>
            </a:r>
          </a:p>
          <a:p>
            <a:pPr lvl="1"/>
            <a:r>
              <a:rPr lang="en-GB" sz="1400" dirty="0"/>
              <a:t>A 2025 study reported in ABC News found that AI tools widely used by Australian employers to screen applicants can “enable, reinforce and amplify discrimination against historically marginalised groups” — even though they are often regarded as neutral efficient.</a:t>
            </a:r>
          </a:p>
        </p:txBody>
      </p:sp>
      <p:sp>
        <p:nvSpPr>
          <p:cNvPr id="5" name="Slide Number Placeholder 4">
            <a:extLst>
              <a:ext uri="{FF2B5EF4-FFF2-40B4-BE49-F238E27FC236}">
                <a16:creationId xmlns:a16="http://schemas.microsoft.com/office/drawing/2014/main" id="{CCF684EC-1FB9-B6EC-DC1B-AA5445C03D97}"/>
              </a:ext>
            </a:extLst>
          </p:cNvPr>
          <p:cNvSpPr>
            <a:spLocks noGrp="1"/>
          </p:cNvSpPr>
          <p:nvPr>
            <p:ph type="sldNum" sz="quarter" idx="12"/>
          </p:nvPr>
        </p:nvSpPr>
        <p:spPr/>
        <p:txBody>
          <a:bodyPr/>
          <a:lstStyle/>
          <a:p>
            <a:pPr>
              <a:defRPr/>
            </a:pPr>
            <a:fld id="{B2DDF22A-6F88-124C-A747-38C10A009519}" type="slidenum">
              <a:rPr lang="en-GB" altLang="en-US" smtClean="0"/>
              <a:pPr>
                <a:defRPr/>
              </a:pPr>
              <a:t>26</a:t>
            </a:fld>
            <a:endParaRPr lang="en-GB" altLang="en-US"/>
          </a:p>
        </p:txBody>
      </p:sp>
      <p:sp>
        <p:nvSpPr>
          <p:cNvPr id="7" name="TextBox 6">
            <a:extLst>
              <a:ext uri="{FF2B5EF4-FFF2-40B4-BE49-F238E27FC236}">
                <a16:creationId xmlns:a16="http://schemas.microsoft.com/office/drawing/2014/main" id="{A91456D7-E1BE-9F30-27BB-2471CF052015}"/>
              </a:ext>
            </a:extLst>
          </p:cNvPr>
          <p:cNvSpPr txBox="1"/>
          <p:nvPr/>
        </p:nvSpPr>
        <p:spPr>
          <a:xfrm>
            <a:off x="0" y="3573016"/>
            <a:ext cx="9144000" cy="461665"/>
          </a:xfrm>
          <a:prstGeom prst="rect">
            <a:avLst/>
          </a:prstGeom>
          <a:noFill/>
        </p:spPr>
        <p:txBody>
          <a:bodyPr wrap="square">
            <a:spAutoFit/>
          </a:bodyPr>
          <a:lstStyle/>
          <a:p>
            <a:pPr algn="r"/>
            <a:r>
              <a:rPr lang="en-GB" sz="1200" dirty="0">
                <a:hlinkClick r:id="rId2"/>
              </a:rPr>
              <a:t>https://www.theguardian.com/technology/2019/nov/10/apple-card-issuer-investigated-after-claims-of-sexist-credit-checks?utm_source=chatgpt.com</a:t>
            </a:r>
            <a:endParaRPr lang="en-GB" sz="1200" dirty="0"/>
          </a:p>
        </p:txBody>
      </p:sp>
      <p:sp>
        <p:nvSpPr>
          <p:cNvPr id="9" name="TextBox 8">
            <a:extLst>
              <a:ext uri="{FF2B5EF4-FFF2-40B4-BE49-F238E27FC236}">
                <a16:creationId xmlns:a16="http://schemas.microsoft.com/office/drawing/2014/main" id="{7FFD35BE-2120-A3F9-94F7-321E566A03A3}"/>
              </a:ext>
            </a:extLst>
          </p:cNvPr>
          <p:cNvSpPr txBox="1"/>
          <p:nvPr/>
        </p:nvSpPr>
        <p:spPr>
          <a:xfrm>
            <a:off x="0" y="2276872"/>
            <a:ext cx="9142185" cy="276999"/>
          </a:xfrm>
          <a:prstGeom prst="rect">
            <a:avLst/>
          </a:prstGeom>
          <a:noFill/>
        </p:spPr>
        <p:txBody>
          <a:bodyPr wrap="square">
            <a:spAutoFit/>
          </a:bodyPr>
          <a:lstStyle/>
          <a:p>
            <a:pPr algn="r"/>
            <a:r>
              <a:rPr lang="en-GB" sz="1200" dirty="0">
                <a:hlinkClick r:id="rId3"/>
              </a:rPr>
              <a:t>https://www.bbc.co.uk/news/uk-england-london-38751307</a:t>
            </a:r>
            <a:endParaRPr lang="en-GB" sz="1200" dirty="0"/>
          </a:p>
        </p:txBody>
      </p:sp>
      <p:sp>
        <p:nvSpPr>
          <p:cNvPr id="11" name="TextBox 10">
            <a:extLst>
              <a:ext uri="{FF2B5EF4-FFF2-40B4-BE49-F238E27FC236}">
                <a16:creationId xmlns:a16="http://schemas.microsoft.com/office/drawing/2014/main" id="{B5E9D762-AE82-68C5-70A2-15FD53E0CDFD}"/>
              </a:ext>
            </a:extLst>
          </p:cNvPr>
          <p:cNvSpPr txBox="1"/>
          <p:nvPr/>
        </p:nvSpPr>
        <p:spPr>
          <a:xfrm>
            <a:off x="-36512" y="5214391"/>
            <a:ext cx="9142185" cy="461665"/>
          </a:xfrm>
          <a:prstGeom prst="rect">
            <a:avLst/>
          </a:prstGeom>
          <a:noFill/>
        </p:spPr>
        <p:txBody>
          <a:bodyPr wrap="square">
            <a:spAutoFit/>
          </a:bodyPr>
          <a:lstStyle/>
          <a:p>
            <a:pPr algn="r"/>
            <a:r>
              <a:rPr lang="en-GB" sz="1200" dirty="0">
                <a:hlinkClick r:id="rId4"/>
              </a:rPr>
              <a:t>https://www.abc.net.au/news/2025-05-08/ai-job-recruitment-tools-could-enable-discrimination-research/105258820?utm_source=chatgpt.com</a:t>
            </a:r>
            <a:endParaRPr lang="en-GB" sz="1200" dirty="0"/>
          </a:p>
        </p:txBody>
      </p:sp>
    </p:spTree>
    <p:extLst>
      <p:ext uri="{BB962C8B-B14F-4D97-AF65-F5344CB8AC3E}">
        <p14:creationId xmlns:p14="http://schemas.microsoft.com/office/powerpoint/2010/main" val="1862758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239AC6-A0BA-1CE9-2703-2E32B8FE1A3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CE4BD38-7761-E1FB-4134-F10819797178}"/>
              </a:ext>
            </a:extLst>
          </p:cNvPr>
          <p:cNvSpPr>
            <a:spLocks noGrp="1"/>
          </p:cNvSpPr>
          <p:nvPr>
            <p:ph type="sldNum" sz="quarter" idx="11"/>
          </p:nvPr>
        </p:nvSpPr>
        <p:spPr/>
        <p:txBody>
          <a:bodyPr/>
          <a:lstStyle/>
          <a:p>
            <a:pPr>
              <a:defRPr/>
            </a:pPr>
            <a:fld id="{614B7AF4-5AC9-1E42-86C9-4BC99D1FB833}" type="slidenum">
              <a:rPr lang="en-GB" altLang="en-US" smtClean="0"/>
              <a:pPr>
                <a:defRPr/>
              </a:pPr>
              <a:t>27</a:t>
            </a:fld>
            <a:endParaRPr lang="en-GB" altLang="en-US"/>
          </a:p>
        </p:txBody>
      </p:sp>
      <p:sp>
        <p:nvSpPr>
          <p:cNvPr id="3" name="TextBox 2">
            <a:extLst>
              <a:ext uri="{FF2B5EF4-FFF2-40B4-BE49-F238E27FC236}">
                <a16:creationId xmlns:a16="http://schemas.microsoft.com/office/drawing/2014/main" id="{67493497-6BEA-63D2-6D36-2569F3B7330B}"/>
              </a:ext>
            </a:extLst>
          </p:cNvPr>
          <p:cNvSpPr txBox="1"/>
          <p:nvPr/>
        </p:nvSpPr>
        <p:spPr>
          <a:xfrm>
            <a:off x="683568" y="2875002"/>
            <a:ext cx="7632848" cy="1107996"/>
          </a:xfrm>
          <a:prstGeom prst="rect">
            <a:avLst/>
          </a:prstGeom>
          <a:noFill/>
        </p:spPr>
        <p:txBody>
          <a:bodyPr wrap="square" rtlCol="0">
            <a:spAutoFit/>
          </a:bodyPr>
          <a:lstStyle/>
          <a:p>
            <a:pPr>
              <a:spcBef>
                <a:spcPts val="600"/>
              </a:spcBef>
              <a:spcAft>
                <a:spcPts val="600"/>
              </a:spcAft>
            </a:pPr>
            <a:r>
              <a:rPr lang="en-GB" sz="2800" b="1" dirty="0"/>
              <a:t>Part 2</a:t>
            </a:r>
          </a:p>
          <a:p>
            <a:pPr>
              <a:spcBef>
                <a:spcPts val="600"/>
              </a:spcBef>
              <a:spcAft>
                <a:spcPts val="600"/>
              </a:spcAft>
            </a:pPr>
            <a:r>
              <a:rPr lang="en-GB" sz="2800" b="1" dirty="0"/>
              <a:t>Ethics in Organisations</a:t>
            </a:r>
          </a:p>
        </p:txBody>
      </p:sp>
    </p:spTree>
    <p:extLst>
      <p:ext uri="{BB962C8B-B14F-4D97-AF65-F5344CB8AC3E}">
        <p14:creationId xmlns:p14="http://schemas.microsoft.com/office/powerpoint/2010/main" val="680441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5D1BD-BBE3-B883-CB47-ED7A3D286709}"/>
              </a:ext>
            </a:extLst>
          </p:cNvPr>
          <p:cNvSpPr>
            <a:spLocks noGrp="1"/>
          </p:cNvSpPr>
          <p:nvPr>
            <p:ph type="title"/>
          </p:nvPr>
        </p:nvSpPr>
        <p:spPr/>
        <p:txBody>
          <a:bodyPr/>
          <a:lstStyle/>
          <a:p>
            <a:r>
              <a:rPr lang="en-GB" dirty="0"/>
              <a:t>Organisational Ethics </a:t>
            </a:r>
          </a:p>
        </p:txBody>
      </p:sp>
      <p:sp>
        <p:nvSpPr>
          <p:cNvPr id="3" name="Content Placeholder 2">
            <a:extLst>
              <a:ext uri="{FF2B5EF4-FFF2-40B4-BE49-F238E27FC236}">
                <a16:creationId xmlns:a16="http://schemas.microsoft.com/office/drawing/2014/main" id="{8F9FA976-C2FB-CE52-EAD9-517182A2E4B2}"/>
              </a:ext>
            </a:extLst>
          </p:cNvPr>
          <p:cNvSpPr>
            <a:spLocks noGrp="1"/>
          </p:cNvSpPr>
          <p:nvPr>
            <p:ph idx="1"/>
          </p:nvPr>
        </p:nvSpPr>
        <p:spPr/>
        <p:txBody>
          <a:bodyPr/>
          <a:lstStyle/>
          <a:p>
            <a:pPr>
              <a:spcAft>
                <a:spcPts val="300"/>
              </a:spcAft>
            </a:pPr>
            <a:r>
              <a:rPr lang="en-GB" sz="2000" dirty="0"/>
              <a:t>Organisational ethics is about how companies make decisions that affect employees, customers, society, and the environment.</a:t>
            </a:r>
          </a:p>
          <a:p>
            <a:pPr>
              <a:spcAft>
                <a:spcPts val="300"/>
              </a:spcAft>
            </a:pPr>
            <a:r>
              <a:rPr lang="en-GB" sz="2000" dirty="0"/>
              <a:t>Ethics goes beyond:</a:t>
            </a:r>
          </a:p>
          <a:p>
            <a:pPr lvl="1">
              <a:spcAft>
                <a:spcPts val="300"/>
              </a:spcAft>
            </a:pPr>
            <a:r>
              <a:rPr lang="en-GB" sz="1800" dirty="0"/>
              <a:t>Just following the law</a:t>
            </a:r>
          </a:p>
          <a:p>
            <a:pPr lvl="1">
              <a:spcAft>
                <a:spcPts val="300"/>
              </a:spcAft>
            </a:pPr>
            <a:r>
              <a:rPr lang="en-GB" sz="1800" dirty="0"/>
              <a:t>Just protecting profits</a:t>
            </a:r>
          </a:p>
          <a:p>
            <a:pPr lvl="1">
              <a:spcAft>
                <a:spcPts val="300"/>
              </a:spcAft>
            </a:pPr>
            <a:r>
              <a:rPr lang="en-GB" sz="1800" dirty="0"/>
              <a:t>Just avoiding bad publicity</a:t>
            </a:r>
          </a:p>
          <a:p>
            <a:pPr>
              <a:spcAft>
                <a:spcPts val="300"/>
              </a:spcAft>
            </a:pPr>
            <a:r>
              <a:rPr lang="en-GB" sz="2000" dirty="0"/>
              <a:t>It includes:</a:t>
            </a:r>
          </a:p>
          <a:p>
            <a:pPr lvl="1">
              <a:spcAft>
                <a:spcPts val="300"/>
              </a:spcAft>
            </a:pPr>
            <a:r>
              <a:rPr lang="en-GB" sz="1600" dirty="0"/>
              <a:t>Fair treatment of employees</a:t>
            </a:r>
          </a:p>
          <a:p>
            <a:pPr lvl="1">
              <a:spcAft>
                <a:spcPts val="300"/>
              </a:spcAft>
            </a:pPr>
            <a:r>
              <a:rPr lang="en-GB" sz="1600" dirty="0"/>
              <a:t>Honest communication</a:t>
            </a:r>
          </a:p>
          <a:p>
            <a:pPr lvl="1">
              <a:spcAft>
                <a:spcPts val="300"/>
              </a:spcAft>
            </a:pPr>
            <a:r>
              <a:rPr lang="en-GB" sz="1600" dirty="0"/>
              <a:t>Responsible leadership</a:t>
            </a:r>
          </a:p>
          <a:p>
            <a:pPr lvl="1">
              <a:spcAft>
                <a:spcPts val="300"/>
              </a:spcAft>
            </a:pPr>
            <a:r>
              <a:rPr lang="en-GB" sz="1600" dirty="0"/>
              <a:t>Accountability when things go wrong</a:t>
            </a:r>
          </a:p>
          <a:p>
            <a:pPr>
              <a:spcAft>
                <a:spcPts val="300"/>
              </a:spcAft>
            </a:pPr>
            <a:endParaRPr lang="en-GB" sz="2000" dirty="0"/>
          </a:p>
        </p:txBody>
      </p:sp>
      <p:sp>
        <p:nvSpPr>
          <p:cNvPr id="5" name="Slide Number Placeholder 4">
            <a:extLst>
              <a:ext uri="{FF2B5EF4-FFF2-40B4-BE49-F238E27FC236}">
                <a16:creationId xmlns:a16="http://schemas.microsoft.com/office/drawing/2014/main" id="{07F64C87-3E6D-080D-816D-449791D3A46B}"/>
              </a:ext>
            </a:extLst>
          </p:cNvPr>
          <p:cNvSpPr>
            <a:spLocks noGrp="1"/>
          </p:cNvSpPr>
          <p:nvPr>
            <p:ph type="sldNum" sz="quarter" idx="12"/>
          </p:nvPr>
        </p:nvSpPr>
        <p:spPr/>
        <p:txBody>
          <a:bodyPr/>
          <a:lstStyle/>
          <a:p>
            <a:pPr>
              <a:defRPr/>
            </a:pPr>
            <a:fld id="{B2DDF22A-6F88-124C-A747-38C10A009519}" type="slidenum">
              <a:rPr lang="en-GB" altLang="en-US" smtClean="0"/>
              <a:pPr>
                <a:defRPr/>
              </a:pPr>
              <a:t>28</a:t>
            </a:fld>
            <a:endParaRPr lang="en-GB" altLang="en-US"/>
          </a:p>
        </p:txBody>
      </p:sp>
    </p:spTree>
    <p:extLst>
      <p:ext uri="{BB962C8B-B14F-4D97-AF65-F5344CB8AC3E}">
        <p14:creationId xmlns:p14="http://schemas.microsoft.com/office/powerpoint/2010/main" val="1101550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9F96-7508-A3FB-0E03-B7F74AD392A8}"/>
              </a:ext>
            </a:extLst>
          </p:cNvPr>
          <p:cNvSpPr>
            <a:spLocks noGrp="1"/>
          </p:cNvSpPr>
          <p:nvPr>
            <p:ph type="title"/>
          </p:nvPr>
        </p:nvSpPr>
        <p:spPr/>
        <p:txBody>
          <a:bodyPr/>
          <a:lstStyle/>
          <a:p>
            <a:r>
              <a:rPr lang="en-GB" dirty="0"/>
              <a:t>Why Organisational Ethics Matters?</a:t>
            </a:r>
          </a:p>
        </p:txBody>
      </p:sp>
      <p:sp>
        <p:nvSpPr>
          <p:cNvPr id="3" name="Content Placeholder 2">
            <a:extLst>
              <a:ext uri="{FF2B5EF4-FFF2-40B4-BE49-F238E27FC236}">
                <a16:creationId xmlns:a16="http://schemas.microsoft.com/office/drawing/2014/main" id="{43B2F0AD-B73B-9AD7-9EE1-8A7526772FB7}"/>
              </a:ext>
            </a:extLst>
          </p:cNvPr>
          <p:cNvSpPr>
            <a:spLocks noGrp="1"/>
          </p:cNvSpPr>
          <p:nvPr>
            <p:ph idx="1"/>
          </p:nvPr>
        </p:nvSpPr>
        <p:spPr/>
        <p:txBody>
          <a:bodyPr/>
          <a:lstStyle/>
          <a:p>
            <a:r>
              <a:rPr lang="en-GB" dirty="0"/>
              <a:t>Reputational damage can destroy firms quickly</a:t>
            </a:r>
          </a:p>
          <a:p>
            <a:r>
              <a:rPr lang="en-GB" dirty="0"/>
              <a:t>Social media increases transparency</a:t>
            </a:r>
          </a:p>
          <a:p>
            <a:r>
              <a:rPr lang="en-GB" dirty="0"/>
              <a:t>Younger employees value ethical employers</a:t>
            </a:r>
          </a:p>
          <a:p>
            <a:r>
              <a:rPr lang="en-GB" dirty="0"/>
              <a:t>Investors now consider ESG performance</a:t>
            </a:r>
          </a:p>
          <a:p>
            <a:pPr marL="0" indent="0">
              <a:buNone/>
            </a:pPr>
            <a:endParaRPr lang="en-GB" dirty="0"/>
          </a:p>
          <a:p>
            <a:r>
              <a:rPr lang="en-GB" b="1" dirty="0"/>
              <a:t>Discussion Point:</a:t>
            </a:r>
          </a:p>
          <a:p>
            <a:pPr lvl="1"/>
            <a:r>
              <a:rPr lang="en-GB" dirty="0"/>
              <a:t>What does ESG stand for? Why is this important?</a:t>
            </a:r>
          </a:p>
          <a:p>
            <a:endParaRPr lang="en-GB" dirty="0"/>
          </a:p>
        </p:txBody>
      </p:sp>
      <p:sp>
        <p:nvSpPr>
          <p:cNvPr id="5" name="Slide Number Placeholder 4">
            <a:extLst>
              <a:ext uri="{FF2B5EF4-FFF2-40B4-BE49-F238E27FC236}">
                <a16:creationId xmlns:a16="http://schemas.microsoft.com/office/drawing/2014/main" id="{195D4452-E7C1-8F98-EF70-627A51F762C6}"/>
              </a:ext>
            </a:extLst>
          </p:cNvPr>
          <p:cNvSpPr>
            <a:spLocks noGrp="1"/>
          </p:cNvSpPr>
          <p:nvPr>
            <p:ph type="sldNum" sz="quarter" idx="12"/>
          </p:nvPr>
        </p:nvSpPr>
        <p:spPr/>
        <p:txBody>
          <a:bodyPr/>
          <a:lstStyle/>
          <a:p>
            <a:pPr>
              <a:defRPr/>
            </a:pPr>
            <a:fld id="{B2DDF22A-6F88-124C-A747-38C10A009519}" type="slidenum">
              <a:rPr lang="en-GB" altLang="en-US" smtClean="0"/>
              <a:pPr>
                <a:defRPr/>
              </a:pPr>
              <a:t>29</a:t>
            </a:fld>
            <a:endParaRPr lang="en-GB" altLang="en-US"/>
          </a:p>
        </p:txBody>
      </p:sp>
    </p:spTree>
    <p:extLst>
      <p:ext uri="{BB962C8B-B14F-4D97-AF65-F5344CB8AC3E}">
        <p14:creationId xmlns:p14="http://schemas.microsoft.com/office/powerpoint/2010/main" val="42448159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CFAD7-BBC8-EF5F-05AE-6A26E2CBBE07}"/>
              </a:ext>
            </a:extLst>
          </p:cNvPr>
          <p:cNvSpPr>
            <a:spLocks noGrp="1"/>
          </p:cNvSpPr>
          <p:nvPr>
            <p:ph type="title"/>
          </p:nvPr>
        </p:nvSpPr>
        <p:spPr/>
        <p:txBody>
          <a:bodyPr/>
          <a:lstStyle/>
          <a:p>
            <a:r>
              <a:rPr lang="en-GB" dirty="0"/>
              <a:t>Prominent Corporate Scandals</a:t>
            </a:r>
          </a:p>
        </p:txBody>
      </p:sp>
      <p:sp>
        <p:nvSpPr>
          <p:cNvPr id="3" name="Content Placeholder 2">
            <a:extLst>
              <a:ext uri="{FF2B5EF4-FFF2-40B4-BE49-F238E27FC236}">
                <a16:creationId xmlns:a16="http://schemas.microsoft.com/office/drawing/2014/main" id="{F67D2EE4-5DE6-B4B9-BF45-73F721180F29}"/>
              </a:ext>
            </a:extLst>
          </p:cNvPr>
          <p:cNvSpPr>
            <a:spLocks noGrp="1"/>
          </p:cNvSpPr>
          <p:nvPr>
            <p:ph idx="1"/>
          </p:nvPr>
        </p:nvSpPr>
        <p:spPr/>
        <p:txBody>
          <a:bodyPr/>
          <a:lstStyle/>
          <a:p>
            <a:r>
              <a:rPr lang="en-GB" dirty="0"/>
              <a:t>Volkswagen – Emissions Scandal</a:t>
            </a:r>
          </a:p>
          <a:p>
            <a:pPr lvl="1"/>
            <a:r>
              <a:rPr lang="en-GB" dirty="0"/>
              <a:t>Installed software to cheat emissions tests</a:t>
            </a:r>
          </a:p>
          <a:p>
            <a:pPr lvl="1"/>
            <a:r>
              <a:rPr lang="en-GB" dirty="0"/>
              <a:t>Deliberate deception of regulators and customers</a:t>
            </a:r>
          </a:p>
          <a:p>
            <a:pPr lvl="1"/>
            <a:r>
              <a:rPr lang="en-GB" dirty="0"/>
              <a:t>Billions in fines and reputational damage</a:t>
            </a:r>
          </a:p>
          <a:p>
            <a:pPr lvl="1"/>
            <a:r>
              <a:rPr lang="en-GB" dirty="0"/>
              <a:t>Raised questions about internal culture and pressure to perform</a:t>
            </a:r>
          </a:p>
          <a:p>
            <a:pPr marL="0" indent="0">
              <a:buNone/>
            </a:pPr>
            <a:br>
              <a:rPr lang="en-GB" dirty="0"/>
            </a:br>
            <a:endParaRPr lang="en-GB" dirty="0"/>
          </a:p>
        </p:txBody>
      </p:sp>
      <p:sp>
        <p:nvSpPr>
          <p:cNvPr id="5" name="Slide Number Placeholder 4">
            <a:extLst>
              <a:ext uri="{FF2B5EF4-FFF2-40B4-BE49-F238E27FC236}">
                <a16:creationId xmlns:a16="http://schemas.microsoft.com/office/drawing/2014/main" id="{3CA3823C-226A-8086-5777-9922D4C6E4A1}"/>
              </a:ext>
            </a:extLst>
          </p:cNvPr>
          <p:cNvSpPr>
            <a:spLocks noGrp="1"/>
          </p:cNvSpPr>
          <p:nvPr>
            <p:ph type="sldNum" sz="quarter" idx="12"/>
          </p:nvPr>
        </p:nvSpPr>
        <p:spPr/>
        <p:txBody>
          <a:bodyPr/>
          <a:lstStyle/>
          <a:p>
            <a:pPr>
              <a:defRPr/>
            </a:pPr>
            <a:fld id="{B2DDF22A-6F88-124C-A747-38C10A009519}" type="slidenum">
              <a:rPr lang="en-GB" altLang="en-US" smtClean="0"/>
              <a:pPr>
                <a:defRPr/>
              </a:pPr>
              <a:t>30</a:t>
            </a:fld>
            <a:endParaRPr lang="en-GB" altLang="en-US"/>
          </a:p>
        </p:txBody>
      </p:sp>
      <p:sp>
        <p:nvSpPr>
          <p:cNvPr id="7" name="TextBox 6">
            <a:extLst>
              <a:ext uri="{FF2B5EF4-FFF2-40B4-BE49-F238E27FC236}">
                <a16:creationId xmlns:a16="http://schemas.microsoft.com/office/drawing/2014/main" id="{2D83591E-E451-33AC-27BF-E8737C803359}"/>
              </a:ext>
            </a:extLst>
          </p:cNvPr>
          <p:cNvSpPr txBox="1"/>
          <p:nvPr/>
        </p:nvSpPr>
        <p:spPr>
          <a:xfrm>
            <a:off x="3085" y="5306724"/>
            <a:ext cx="9144000" cy="276999"/>
          </a:xfrm>
          <a:prstGeom prst="rect">
            <a:avLst/>
          </a:prstGeom>
          <a:noFill/>
        </p:spPr>
        <p:txBody>
          <a:bodyPr wrap="square">
            <a:spAutoFit/>
          </a:bodyPr>
          <a:lstStyle/>
          <a:p>
            <a:pPr algn="r"/>
            <a:r>
              <a:rPr lang="en-GB" sz="1200" dirty="0">
                <a:hlinkClick r:id="rId2"/>
              </a:rPr>
              <a:t>https://www.bbc.co.uk/news/business-34324772</a:t>
            </a:r>
            <a:endParaRPr lang="en-GB" sz="1200" dirty="0"/>
          </a:p>
        </p:txBody>
      </p:sp>
    </p:spTree>
    <p:extLst>
      <p:ext uri="{BB962C8B-B14F-4D97-AF65-F5344CB8AC3E}">
        <p14:creationId xmlns:p14="http://schemas.microsoft.com/office/powerpoint/2010/main" val="11142254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1A673-3742-56BF-A4FA-AFEE7D1133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534628-28E5-24E0-E6B8-9FA00D8469FA}"/>
              </a:ext>
            </a:extLst>
          </p:cNvPr>
          <p:cNvSpPr>
            <a:spLocks noGrp="1"/>
          </p:cNvSpPr>
          <p:nvPr>
            <p:ph type="title"/>
          </p:nvPr>
        </p:nvSpPr>
        <p:spPr/>
        <p:txBody>
          <a:bodyPr/>
          <a:lstStyle/>
          <a:p>
            <a:r>
              <a:rPr lang="en-GB" dirty="0"/>
              <a:t>Prominent Corporate Scandals</a:t>
            </a:r>
          </a:p>
        </p:txBody>
      </p:sp>
      <p:sp>
        <p:nvSpPr>
          <p:cNvPr id="3" name="Content Placeholder 2">
            <a:extLst>
              <a:ext uri="{FF2B5EF4-FFF2-40B4-BE49-F238E27FC236}">
                <a16:creationId xmlns:a16="http://schemas.microsoft.com/office/drawing/2014/main" id="{BA999239-47CA-A942-967D-65D910C591B7}"/>
              </a:ext>
            </a:extLst>
          </p:cNvPr>
          <p:cNvSpPr>
            <a:spLocks noGrp="1"/>
          </p:cNvSpPr>
          <p:nvPr>
            <p:ph idx="1"/>
          </p:nvPr>
        </p:nvSpPr>
        <p:spPr/>
        <p:txBody>
          <a:bodyPr/>
          <a:lstStyle/>
          <a:p>
            <a:r>
              <a:rPr lang="en-GB" dirty="0"/>
              <a:t>Wells Fargo – Fake Accounts Scandal</a:t>
            </a:r>
          </a:p>
          <a:p>
            <a:pPr lvl="1"/>
            <a:r>
              <a:rPr lang="en-GB" dirty="0"/>
              <a:t>Employees opened millions of fake accounts</a:t>
            </a:r>
          </a:p>
          <a:p>
            <a:pPr lvl="1"/>
            <a:r>
              <a:rPr lang="en-GB" dirty="0"/>
              <a:t>Aggressive sales targets created unethical behaviour</a:t>
            </a:r>
          </a:p>
          <a:p>
            <a:pPr lvl="1"/>
            <a:r>
              <a:rPr lang="en-GB" dirty="0"/>
              <a:t>Demonstrates how reward systems can drive misconduct</a:t>
            </a:r>
          </a:p>
          <a:p>
            <a:pPr marL="0" indent="0">
              <a:buNone/>
            </a:pPr>
            <a:br>
              <a:rPr lang="en-GB" dirty="0"/>
            </a:br>
            <a:endParaRPr lang="en-GB" dirty="0"/>
          </a:p>
        </p:txBody>
      </p:sp>
      <p:sp>
        <p:nvSpPr>
          <p:cNvPr id="5" name="Slide Number Placeholder 4">
            <a:extLst>
              <a:ext uri="{FF2B5EF4-FFF2-40B4-BE49-F238E27FC236}">
                <a16:creationId xmlns:a16="http://schemas.microsoft.com/office/drawing/2014/main" id="{CD74F400-B51F-941D-C633-DB7E27E21B9A}"/>
              </a:ext>
            </a:extLst>
          </p:cNvPr>
          <p:cNvSpPr>
            <a:spLocks noGrp="1"/>
          </p:cNvSpPr>
          <p:nvPr>
            <p:ph type="sldNum" sz="quarter" idx="12"/>
          </p:nvPr>
        </p:nvSpPr>
        <p:spPr/>
        <p:txBody>
          <a:bodyPr/>
          <a:lstStyle/>
          <a:p>
            <a:pPr>
              <a:defRPr/>
            </a:pPr>
            <a:fld id="{B2DDF22A-6F88-124C-A747-38C10A009519}" type="slidenum">
              <a:rPr lang="en-GB" altLang="en-US" smtClean="0"/>
              <a:pPr>
                <a:defRPr/>
              </a:pPr>
              <a:t>31</a:t>
            </a:fld>
            <a:endParaRPr lang="en-GB" altLang="en-US"/>
          </a:p>
        </p:txBody>
      </p:sp>
      <p:sp>
        <p:nvSpPr>
          <p:cNvPr id="7" name="TextBox 6">
            <a:extLst>
              <a:ext uri="{FF2B5EF4-FFF2-40B4-BE49-F238E27FC236}">
                <a16:creationId xmlns:a16="http://schemas.microsoft.com/office/drawing/2014/main" id="{D5958171-DF4E-26FB-D33C-890E376EE388}"/>
              </a:ext>
            </a:extLst>
          </p:cNvPr>
          <p:cNvSpPr txBox="1"/>
          <p:nvPr/>
        </p:nvSpPr>
        <p:spPr>
          <a:xfrm>
            <a:off x="3085" y="5306724"/>
            <a:ext cx="9144000" cy="276999"/>
          </a:xfrm>
          <a:prstGeom prst="rect">
            <a:avLst/>
          </a:prstGeom>
          <a:noFill/>
        </p:spPr>
        <p:txBody>
          <a:bodyPr wrap="square">
            <a:spAutoFit/>
          </a:bodyPr>
          <a:lstStyle/>
          <a:p>
            <a:pPr algn="r"/>
            <a:r>
              <a:rPr lang="en-GB" sz="1200" dirty="0">
                <a:hlinkClick r:id="rId2"/>
              </a:rPr>
              <a:t>https://www.bbc.co.uk/news/business-51594117</a:t>
            </a:r>
            <a:endParaRPr lang="en-GB" sz="1200" dirty="0"/>
          </a:p>
        </p:txBody>
      </p:sp>
    </p:spTree>
    <p:extLst>
      <p:ext uri="{BB962C8B-B14F-4D97-AF65-F5344CB8AC3E}">
        <p14:creationId xmlns:p14="http://schemas.microsoft.com/office/powerpoint/2010/main" val="31359059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02D1C-23DB-6AC2-0E79-3E94D9B7DF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CFBAA-2C83-F84A-612D-5AFE3BF845B9}"/>
              </a:ext>
            </a:extLst>
          </p:cNvPr>
          <p:cNvSpPr>
            <a:spLocks noGrp="1"/>
          </p:cNvSpPr>
          <p:nvPr>
            <p:ph type="title"/>
          </p:nvPr>
        </p:nvSpPr>
        <p:spPr/>
        <p:txBody>
          <a:bodyPr/>
          <a:lstStyle/>
          <a:p>
            <a:r>
              <a:rPr lang="en-GB" dirty="0"/>
              <a:t>Prominent Corporate Scandals</a:t>
            </a:r>
          </a:p>
        </p:txBody>
      </p:sp>
      <p:sp>
        <p:nvSpPr>
          <p:cNvPr id="3" name="Content Placeholder 2">
            <a:extLst>
              <a:ext uri="{FF2B5EF4-FFF2-40B4-BE49-F238E27FC236}">
                <a16:creationId xmlns:a16="http://schemas.microsoft.com/office/drawing/2014/main" id="{4A314FC1-6CA6-EAEC-6BFD-093D9CE81568}"/>
              </a:ext>
            </a:extLst>
          </p:cNvPr>
          <p:cNvSpPr>
            <a:spLocks noGrp="1"/>
          </p:cNvSpPr>
          <p:nvPr>
            <p:ph idx="1"/>
          </p:nvPr>
        </p:nvSpPr>
        <p:spPr/>
        <p:txBody>
          <a:bodyPr/>
          <a:lstStyle/>
          <a:p>
            <a:r>
              <a:rPr lang="en-GB" dirty="0"/>
              <a:t>FTX – Collapse 2022</a:t>
            </a:r>
          </a:p>
          <a:p>
            <a:pPr lvl="1"/>
            <a:r>
              <a:rPr lang="en-GB" dirty="0"/>
              <a:t>Misuse of customer funds</a:t>
            </a:r>
          </a:p>
          <a:p>
            <a:pPr lvl="1"/>
            <a:r>
              <a:rPr lang="en-GB" dirty="0"/>
              <a:t>Lack of oversight and governance</a:t>
            </a:r>
          </a:p>
          <a:p>
            <a:pPr lvl="1"/>
            <a:r>
              <a:rPr lang="en-GB" dirty="0"/>
              <a:t>Highlighted weak internal controls in fast-growth firms</a:t>
            </a:r>
            <a:br>
              <a:rPr lang="en-GB" dirty="0"/>
            </a:br>
            <a:endParaRPr lang="en-GB" dirty="0"/>
          </a:p>
        </p:txBody>
      </p:sp>
      <p:sp>
        <p:nvSpPr>
          <p:cNvPr id="5" name="Slide Number Placeholder 4">
            <a:extLst>
              <a:ext uri="{FF2B5EF4-FFF2-40B4-BE49-F238E27FC236}">
                <a16:creationId xmlns:a16="http://schemas.microsoft.com/office/drawing/2014/main" id="{E233D802-CDEF-E903-B72D-C4A7736B944F}"/>
              </a:ext>
            </a:extLst>
          </p:cNvPr>
          <p:cNvSpPr>
            <a:spLocks noGrp="1"/>
          </p:cNvSpPr>
          <p:nvPr>
            <p:ph type="sldNum" sz="quarter" idx="12"/>
          </p:nvPr>
        </p:nvSpPr>
        <p:spPr/>
        <p:txBody>
          <a:bodyPr/>
          <a:lstStyle/>
          <a:p>
            <a:pPr>
              <a:defRPr/>
            </a:pPr>
            <a:fld id="{B2DDF22A-6F88-124C-A747-38C10A009519}" type="slidenum">
              <a:rPr lang="en-GB" altLang="en-US" smtClean="0"/>
              <a:pPr>
                <a:defRPr/>
              </a:pPr>
              <a:t>32</a:t>
            </a:fld>
            <a:endParaRPr lang="en-GB" altLang="en-US"/>
          </a:p>
        </p:txBody>
      </p:sp>
      <p:sp>
        <p:nvSpPr>
          <p:cNvPr id="7" name="TextBox 6">
            <a:extLst>
              <a:ext uri="{FF2B5EF4-FFF2-40B4-BE49-F238E27FC236}">
                <a16:creationId xmlns:a16="http://schemas.microsoft.com/office/drawing/2014/main" id="{FE3C126E-2FE6-8BFA-44C8-E53D153F68D3}"/>
              </a:ext>
            </a:extLst>
          </p:cNvPr>
          <p:cNvSpPr txBox="1"/>
          <p:nvPr/>
        </p:nvSpPr>
        <p:spPr>
          <a:xfrm>
            <a:off x="3085" y="5306724"/>
            <a:ext cx="9144000" cy="276999"/>
          </a:xfrm>
          <a:prstGeom prst="rect">
            <a:avLst/>
          </a:prstGeom>
          <a:noFill/>
        </p:spPr>
        <p:txBody>
          <a:bodyPr wrap="square">
            <a:spAutoFit/>
          </a:bodyPr>
          <a:lstStyle/>
          <a:p>
            <a:pPr algn="r"/>
            <a:r>
              <a:rPr lang="en-GB" sz="1200" dirty="0">
                <a:hlinkClick r:id="rId2"/>
              </a:rPr>
              <a:t>https://www.youtube.com/watch?v=AbgRB3arCpY</a:t>
            </a:r>
            <a:endParaRPr lang="en-GB" sz="1200" dirty="0"/>
          </a:p>
        </p:txBody>
      </p:sp>
    </p:spTree>
    <p:extLst>
      <p:ext uri="{BB962C8B-B14F-4D97-AF65-F5344CB8AC3E}">
        <p14:creationId xmlns:p14="http://schemas.microsoft.com/office/powerpoint/2010/main" val="36801376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CFEFE-CBC4-ACE9-BE48-9FFF1DFD7E0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A9DFD5D-E448-0116-8554-FAB1F8C516C1}"/>
              </a:ext>
            </a:extLst>
          </p:cNvPr>
          <p:cNvSpPr>
            <a:spLocks noGrp="1"/>
          </p:cNvSpPr>
          <p:nvPr>
            <p:ph idx="1"/>
          </p:nvPr>
        </p:nvSpPr>
        <p:spPr/>
        <p:txBody>
          <a:bodyPr/>
          <a:lstStyle/>
          <a:p>
            <a:r>
              <a:rPr lang="en-GB" dirty="0"/>
              <a:t>Discuss with examples:</a:t>
            </a:r>
          </a:p>
          <a:p>
            <a:pPr lvl="1"/>
            <a:r>
              <a:rPr lang="en-GB" dirty="0"/>
              <a:t>Can a company be legal but still unethical?</a:t>
            </a:r>
          </a:p>
        </p:txBody>
      </p:sp>
      <p:sp>
        <p:nvSpPr>
          <p:cNvPr id="5" name="Slide Number Placeholder 4">
            <a:extLst>
              <a:ext uri="{FF2B5EF4-FFF2-40B4-BE49-F238E27FC236}">
                <a16:creationId xmlns:a16="http://schemas.microsoft.com/office/drawing/2014/main" id="{8FF2226D-E1F4-F6F8-BF6B-A058C811B336}"/>
              </a:ext>
            </a:extLst>
          </p:cNvPr>
          <p:cNvSpPr>
            <a:spLocks noGrp="1"/>
          </p:cNvSpPr>
          <p:nvPr>
            <p:ph type="sldNum" sz="quarter" idx="12"/>
          </p:nvPr>
        </p:nvSpPr>
        <p:spPr/>
        <p:txBody>
          <a:bodyPr/>
          <a:lstStyle/>
          <a:p>
            <a:pPr>
              <a:defRPr/>
            </a:pPr>
            <a:fld id="{B2DDF22A-6F88-124C-A747-38C10A009519}" type="slidenum">
              <a:rPr lang="en-GB" altLang="en-US" smtClean="0"/>
              <a:pPr>
                <a:defRPr/>
              </a:pPr>
              <a:t>33</a:t>
            </a:fld>
            <a:endParaRPr lang="en-GB" altLang="en-US"/>
          </a:p>
        </p:txBody>
      </p:sp>
    </p:spTree>
    <p:extLst>
      <p:ext uri="{BB962C8B-B14F-4D97-AF65-F5344CB8AC3E}">
        <p14:creationId xmlns:p14="http://schemas.microsoft.com/office/powerpoint/2010/main" val="1381744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9EC9A-FDEF-EBFF-ED58-CF8526042B31}"/>
              </a:ext>
            </a:extLst>
          </p:cNvPr>
          <p:cNvSpPr>
            <a:spLocks noGrp="1"/>
          </p:cNvSpPr>
          <p:nvPr>
            <p:ph type="title"/>
          </p:nvPr>
        </p:nvSpPr>
        <p:spPr/>
        <p:txBody>
          <a:bodyPr/>
          <a:lstStyle/>
          <a:p>
            <a:r>
              <a:rPr lang="en-GB" dirty="0"/>
              <a:t>Why Do Ethical Failures Happen?</a:t>
            </a:r>
          </a:p>
        </p:txBody>
      </p:sp>
      <p:sp>
        <p:nvSpPr>
          <p:cNvPr id="3" name="Content Placeholder 2">
            <a:extLst>
              <a:ext uri="{FF2B5EF4-FFF2-40B4-BE49-F238E27FC236}">
                <a16:creationId xmlns:a16="http://schemas.microsoft.com/office/drawing/2014/main" id="{6B6AA27D-1386-A1C4-61DC-F6205C2B3C18}"/>
              </a:ext>
            </a:extLst>
          </p:cNvPr>
          <p:cNvSpPr>
            <a:spLocks noGrp="1"/>
          </p:cNvSpPr>
          <p:nvPr>
            <p:ph sz="half" idx="1"/>
          </p:nvPr>
        </p:nvSpPr>
        <p:spPr/>
        <p:txBody>
          <a:bodyPr/>
          <a:lstStyle/>
          <a:p>
            <a:pPr>
              <a:spcBef>
                <a:spcPts val="300"/>
              </a:spcBef>
              <a:spcAft>
                <a:spcPts val="300"/>
              </a:spcAft>
            </a:pPr>
            <a:r>
              <a:rPr lang="en-GB" sz="1800" dirty="0"/>
              <a:t>Pressure &amp; Performance Culture</a:t>
            </a:r>
          </a:p>
          <a:p>
            <a:pPr lvl="1">
              <a:spcBef>
                <a:spcPts val="300"/>
              </a:spcBef>
              <a:spcAft>
                <a:spcPts val="300"/>
              </a:spcAft>
            </a:pPr>
            <a:r>
              <a:rPr lang="en-GB" sz="1400" dirty="0"/>
              <a:t>Unrealistic targets</a:t>
            </a:r>
          </a:p>
          <a:p>
            <a:pPr lvl="1">
              <a:spcBef>
                <a:spcPts val="300"/>
              </a:spcBef>
              <a:spcAft>
                <a:spcPts val="300"/>
              </a:spcAft>
            </a:pPr>
            <a:r>
              <a:rPr lang="en-GB" sz="1400" dirty="0"/>
              <a:t>Short-term profit focus</a:t>
            </a:r>
          </a:p>
          <a:p>
            <a:pPr lvl="1">
              <a:spcBef>
                <a:spcPts val="300"/>
              </a:spcBef>
              <a:spcAft>
                <a:spcPts val="300"/>
              </a:spcAft>
            </a:pPr>
            <a:r>
              <a:rPr lang="en-GB" sz="1400" dirty="0"/>
              <a:t>Bonus-driven reward systems</a:t>
            </a:r>
          </a:p>
          <a:p>
            <a:pPr lvl="1">
              <a:spcBef>
                <a:spcPts val="300"/>
              </a:spcBef>
              <a:spcAft>
                <a:spcPts val="300"/>
              </a:spcAft>
            </a:pPr>
            <a:r>
              <a:rPr lang="en-GB" sz="1400" dirty="0"/>
              <a:t>Example: Wells Fargo incentive structures.</a:t>
            </a:r>
          </a:p>
          <a:p>
            <a:pPr>
              <a:spcBef>
                <a:spcPts val="300"/>
              </a:spcBef>
              <a:spcAft>
                <a:spcPts val="300"/>
              </a:spcAft>
            </a:pPr>
            <a:r>
              <a:rPr lang="en-GB" sz="1800" dirty="0"/>
              <a:t>Weak Governance</a:t>
            </a:r>
          </a:p>
          <a:p>
            <a:pPr lvl="1">
              <a:spcBef>
                <a:spcPts val="300"/>
              </a:spcBef>
              <a:spcAft>
                <a:spcPts val="300"/>
              </a:spcAft>
            </a:pPr>
            <a:r>
              <a:rPr lang="en-GB" sz="1400" dirty="0"/>
              <a:t>Lack of oversight</a:t>
            </a:r>
          </a:p>
          <a:p>
            <a:pPr lvl="1">
              <a:spcBef>
                <a:spcPts val="300"/>
              </a:spcBef>
              <a:spcAft>
                <a:spcPts val="300"/>
              </a:spcAft>
            </a:pPr>
            <a:r>
              <a:rPr lang="en-GB" sz="1400" dirty="0"/>
              <a:t>Poor board independence</a:t>
            </a:r>
          </a:p>
          <a:p>
            <a:pPr lvl="1">
              <a:spcBef>
                <a:spcPts val="300"/>
              </a:spcBef>
              <a:spcAft>
                <a:spcPts val="300"/>
              </a:spcAft>
            </a:pPr>
            <a:r>
              <a:rPr lang="en-GB" sz="1400" dirty="0"/>
              <a:t>Lack of internal controls</a:t>
            </a:r>
          </a:p>
          <a:p>
            <a:pPr lvl="1">
              <a:spcBef>
                <a:spcPts val="300"/>
              </a:spcBef>
              <a:spcAft>
                <a:spcPts val="300"/>
              </a:spcAft>
            </a:pPr>
            <a:r>
              <a:rPr lang="en-GB" sz="1400" dirty="0"/>
              <a:t>Example: FTX collapse.</a:t>
            </a:r>
          </a:p>
        </p:txBody>
      </p:sp>
      <p:sp>
        <p:nvSpPr>
          <p:cNvPr id="6" name="Content Placeholder 5">
            <a:extLst>
              <a:ext uri="{FF2B5EF4-FFF2-40B4-BE49-F238E27FC236}">
                <a16:creationId xmlns:a16="http://schemas.microsoft.com/office/drawing/2014/main" id="{7304C23E-1BCC-C689-D65E-39B4CF8D842D}"/>
              </a:ext>
            </a:extLst>
          </p:cNvPr>
          <p:cNvSpPr>
            <a:spLocks noGrp="1"/>
          </p:cNvSpPr>
          <p:nvPr>
            <p:ph sz="half" idx="2"/>
          </p:nvPr>
        </p:nvSpPr>
        <p:spPr/>
        <p:txBody>
          <a:bodyPr/>
          <a:lstStyle/>
          <a:p>
            <a:pPr>
              <a:spcBef>
                <a:spcPts val="300"/>
              </a:spcBef>
              <a:spcAft>
                <a:spcPts val="300"/>
              </a:spcAft>
            </a:pPr>
            <a:r>
              <a:rPr lang="en-GB" sz="1800" dirty="0"/>
              <a:t>Ethical Blind Spots</a:t>
            </a:r>
          </a:p>
          <a:p>
            <a:pPr lvl="1">
              <a:spcBef>
                <a:spcPts val="300"/>
              </a:spcBef>
              <a:spcAft>
                <a:spcPts val="300"/>
              </a:spcAft>
            </a:pPr>
            <a:r>
              <a:rPr lang="en-GB" sz="1400" dirty="0"/>
              <a:t>Managers may:</a:t>
            </a:r>
          </a:p>
          <a:p>
            <a:pPr lvl="1">
              <a:spcBef>
                <a:spcPts val="300"/>
              </a:spcBef>
              <a:spcAft>
                <a:spcPts val="300"/>
              </a:spcAft>
            </a:pPr>
            <a:r>
              <a:rPr lang="en-GB" sz="1400" dirty="0"/>
              <a:t>Rationalise behaviour (“everyone does it”)</a:t>
            </a:r>
          </a:p>
          <a:p>
            <a:pPr lvl="1">
              <a:spcBef>
                <a:spcPts val="300"/>
              </a:spcBef>
              <a:spcAft>
                <a:spcPts val="300"/>
              </a:spcAft>
            </a:pPr>
            <a:r>
              <a:rPr lang="en-GB" sz="1400" dirty="0"/>
              <a:t>Ignore warning signs</a:t>
            </a:r>
          </a:p>
          <a:p>
            <a:pPr lvl="1">
              <a:spcBef>
                <a:spcPts val="300"/>
              </a:spcBef>
              <a:spcAft>
                <a:spcPts val="300"/>
              </a:spcAft>
            </a:pPr>
            <a:r>
              <a:rPr lang="en-GB" sz="1400" dirty="0"/>
              <a:t>Prioritise loyalty over integrity</a:t>
            </a:r>
            <a:endParaRPr lang="en-GB" sz="1100" dirty="0"/>
          </a:p>
          <a:p>
            <a:r>
              <a:rPr lang="en-GB" sz="1800" dirty="0"/>
              <a:t>Silence Culture</a:t>
            </a:r>
          </a:p>
          <a:p>
            <a:pPr lvl="1"/>
            <a:r>
              <a:rPr lang="en-GB" sz="1400" dirty="0"/>
              <a:t>Employees fear speaking up</a:t>
            </a:r>
          </a:p>
          <a:p>
            <a:pPr lvl="1"/>
            <a:r>
              <a:rPr lang="en-GB" sz="1400" dirty="0"/>
              <a:t>Whistleblowers punished</a:t>
            </a:r>
          </a:p>
          <a:p>
            <a:pPr lvl="1"/>
            <a:r>
              <a:rPr lang="en-GB" sz="1400" dirty="0"/>
              <a:t>Ethical concerns normalised</a:t>
            </a:r>
          </a:p>
          <a:p>
            <a:endParaRPr lang="en-GB" dirty="0"/>
          </a:p>
        </p:txBody>
      </p:sp>
      <p:sp>
        <p:nvSpPr>
          <p:cNvPr id="5" name="Slide Number Placeholder 4">
            <a:extLst>
              <a:ext uri="{FF2B5EF4-FFF2-40B4-BE49-F238E27FC236}">
                <a16:creationId xmlns:a16="http://schemas.microsoft.com/office/drawing/2014/main" id="{BFCDC13E-189D-7B95-A829-230FC8A54841}"/>
              </a:ext>
            </a:extLst>
          </p:cNvPr>
          <p:cNvSpPr>
            <a:spLocks noGrp="1"/>
          </p:cNvSpPr>
          <p:nvPr>
            <p:ph type="sldNum" sz="quarter" idx="11"/>
          </p:nvPr>
        </p:nvSpPr>
        <p:spPr/>
        <p:txBody>
          <a:bodyPr/>
          <a:lstStyle/>
          <a:p>
            <a:pPr>
              <a:defRPr/>
            </a:pPr>
            <a:fld id="{B2DDF22A-6F88-124C-A747-38C10A009519}" type="slidenum">
              <a:rPr lang="en-GB" altLang="en-US" smtClean="0"/>
              <a:pPr>
                <a:defRPr/>
              </a:pPr>
              <a:t>34</a:t>
            </a:fld>
            <a:endParaRPr lang="en-GB" altLang="en-US"/>
          </a:p>
        </p:txBody>
      </p:sp>
      <p:sp>
        <p:nvSpPr>
          <p:cNvPr id="8" name="TextBox 7">
            <a:extLst>
              <a:ext uri="{FF2B5EF4-FFF2-40B4-BE49-F238E27FC236}">
                <a16:creationId xmlns:a16="http://schemas.microsoft.com/office/drawing/2014/main" id="{B7A222FB-BC69-DE15-21DA-0E3ED701707B}"/>
              </a:ext>
            </a:extLst>
          </p:cNvPr>
          <p:cNvSpPr txBox="1"/>
          <p:nvPr/>
        </p:nvSpPr>
        <p:spPr>
          <a:xfrm>
            <a:off x="683568" y="4797152"/>
            <a:ext cx="8229600" cy="861774"/>
          </a:xfrm>
          <a:prstGeom prst="rect">
            <a:avLst/>
          </a:prstGeom>
          <a:noFill/>
        </p:spPr>
        <p:txBody>
          <a:bodyPr wrap="square">
            <a:spAutoFit/>
          </a:bodyPr>
          <a:lstStyle/>
          <a:p>
            <a:pPr>
              <a:spcBef>
                <a:spcPts val="600"/>
              </a:spcBef>
            </a:pPr>
            <a:r>
              <a:rPr lang="en-GB" b="1" dirty="0"/>
              <a:t>Talking point:</a:t>
            </a:r>
          </a:p>
          <a:p>
            <a:pPr>
              <a:spcBef>
                <a:spcPts val="0"/>
              </a:spcBef>
            </a:pPr>
            <a:r>
              <a:rPr lang="en-GB" sz="1600" dirty="0"/>
              <a:t>Unethical behaviour is often embedded in systems, not just individuals.</a:t>
            </a:r>
          </a:p>
          <a:p>
            <a:pPr>
              <a:spcBef>
                <a:spcPts val="0"/>
              </a:spcBef>
            </a:pPr>
            <a:r>
              <a:rPr lang="en-GB" sz="1600" dirty="0"/>
              <a:t>What is HRM’s role in this?</a:t>
            </a:r>
          </a:p>
        </p:txBody>
      </p:sp>
    </p:spTree>
    <p:extLst>
      <p:ext uri="{BB962C8B-B14F-4D97-AF65-F5344CB8AC3E}">
        <p14:creationId xmlns:p14="http://schemas.microsoft.com/office/powerpoint/2010/main" val="6757252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3F2DE4-BA26-A33F-A08D-BDF9D2351E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A997F5-6F9C-865E-6A32-6B99DAE959F5}"/>
              </a:ext>
            </a:extLst>
          </p:cNvPr>
          <p:cNvSpPr>
            <a:spLocks noGrp="1"/>
          </p:cNvSpPr>
          <p:nvPr>
            <p:ph type="title"/>
          </p:nvPr>
        </p:nvSpPr>
        <p:spPr/>
        <p:txBody>
          <a:bodyPr/>
          <a:lstStyle/>
          <a:p>
            <a:r>
              <a:rPr lang="en-GB" sz="3200" dirty="0"/>
              <a:t>The Role of HRM in Organisational Ethics</a:t>
            </a:r>
          </a:p>
        </p:txBody>
      </p:sp>
      <p:sp>
        <p:nvSpPr>
          <p:cNvPr id="5" name="Slide Number Placeholder 4">
            <a:extLst>
              <a:ext uri="{FF2B5EF4-FFF2-40B4-BE49-F238E27FC236}">
                <a16:creationId xmlns:a16="http://schemas.microsoft.com/office/drawing/2014/main" id="{F06702E5-ACB6-BB78-557E-3C8B68BC7E20}"/>
              </a:ext>
            </a:extLst>
          </p:cNvPr>
          <p:cNvSpPr>
            <a:spLocks noGrp="1"/>
          </p:cNvSpPr>
          <p:nvPr>
            <p:ph type="sldNum" sz="quarter" idx="12"/>
          </p:nvPr>
        </p:nvSpPr>
        <p:spPr/>
        <p:txBody>
          <a:bodyPr/>
          <a:lstStyle/>
          <a:p>
            <a:pPr>
              <a:defRPr/>
            </a:pPr>
            <a:fld id="{B2DDF22A-6F88-124C-A747-38C10A009519}" type="slidenum">
              <a:rPr lang="en-GB" altLang="en-US" smtClean="0"/>
              <a:pPr>
                <a:defRPr/>
              </a:pPr>
              <a:t>35</a:t>
            </a:fld>
            <a:endParaRPr lang="en-GB" altLang="en-US"/>
          </a:p>
        </p:txBody>
      </p:sp>
      <p:sp>
        <p:nvSpPr>
          <p:cNvPr id="4" name="Content Placeholder 3">
            <a:extLst>
              <a:ext uri="{FF2B5EF4-FFF2-40B4-BE49-F238E27FC236}">
                <a16:creationId xmlns:a16="http://schemas.microsoft.com/office/drawing/2014/main" id="{ED1FB88D-7AE4-7397-81C2-632452C82CD6}"/>
              </a:ext>
            </a:extLst>
          </p:cNvPr>
          <p:cNvSpPr>
            <a:spLocks noGrp="1"/>
          </p:cNvSpPr>
          <p:nvPr>
            <p:ph idx="1"/>
          </p:nvPr>
        </p:nvSpPr>
        <p:spPr/>
        <p:txBody>
          <a:bodyPr/>
          <a:lstStyle/>
          <a:p>
            <a:r>
              <a:rPr lang="en-GB" sz="2000" dirty="0"/>
              <a:t>Recruitment and Selection – Preventing Bias and Promoting Fairness</a:t>
            </a:r>
          </a:p>
          <a:p>
            <a:r>
              <a:rPr lang="en-GB" sz="2000" dirty="0"/>
              <a:t>Performance Management and Reward Systems – fair and rational</a:t>
            </a:r>
          </a:p>
          <a:p>
            <a:r>
              <a:rPr lang="en-GB" sz="2000" dirty="0"/>
              <a:t>Creating Ethical Culture – Leadership and Code of Conduct Development</a:t>
            </a:r>
          </a:p>
          <a:p>
            <a:r>
              <a:rPr lang="en-GB" sz="2000" dirty="0"/>
              <a:t>Whistleblowing and Psychological Safety</a:t>
            </a:r>
          </a:p>
          <a:p>
            <a:r>
              <a:rPr lang="en-GB" sz="2000" dirty="0"/>
              <a:t>EDI</a:t>
            </a:r>
          </a:p>
          <a:p>
            <a:r>
              <a:rPr lang="en-GB" sz="2000" dirty="0"/>
              <a:t>Corporate Governance and Accountability</a:t>
            </a:r>
          </a:p>
        </p:txBody>
      </p:sp>
    </p:spTree>
    <p:extLst>
      <p:ext uri="{BB962C8B-B14F-4D97-AF65-F5344CB8AC3E}">
        <p14:creationId xmlns:p14="http://schemas.microsoft.com/office/powerpoint/2010/main" val="22351133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51BD8-7F82-14AB-6902-8B09F6DD742C}"/>
              </a:ext>
            </a:extLst>
          </p:cNvPr>
          <p:cNvSpPr>
            <a:spLocks noGrp="1"/>
          </p:cNvSpPr>
          <p:nvPr>
            <p:ph type="title"/>
          </p:nvPr>
        </p:nvSpPr>
        <p:spPr/>
        <p:txBody>
          <a:bodyPr/>
          <a:lstStyle/>
          <a:p>
            <a:r>
              <a:rPr lang="en-GB" sz="2800" dirty="0"/>
              <a:t>Key Tension: Strategic Partner vs Ethical Watchdog</a:t>
            </a:r>
          </a:p>
        </p:txBody>
      </p:sp>
      <p:sp>
        <p:nvSpPr>
          <p:cNvPr id="3" name="Content Placeholder 2">
            <a:extLst>
              <a:ext uri="{FF2B5EF4-FFF2-40B4-BE49-F238E27FC236}">
                <a16:creationId xmlns:a16="http://schemas.microsoft.com/office/drawing/2014/main" id="{AA097410-637C-BCC6-B9E5-21AA99ED78EA}"/>
              </a:ext>
            </a:extLst>
          </p:cNvPr>
          <p:cNvSpPr>
            <a:spLocks noGrp="1"/>
          </p:cNvSpPr>
          <p:nvPr>
            <p:ph idx="1"/>
          </p:nvPr>
        </p:nvSpPr>
        <p:spPr/>
        <p:txBody>
          <a:bodyPr/>
          <a:lstStyle/>
          <a:p>
            <a:r>
              <a:rPr lang="en-GB" dirty="0"/>
              <a:t>Modern HR is expected to:</a:t>
            </a:r>
          </a:p>
          <a:p>
            <a:pPr lvl="1"/>
            <a:r>
              <a:rPr lang="en-GB" dirty="0"/>
              <a:t>Support business performance</a:t>
            </a:r>
          </a:p>
          <a:p>
            <a:pPr lvl="1"/>
            <a:r>
              <a:rPr lang="en-GB" dirty="0"/>
              <a:t>Protect organisational integrity</a:t>
            </a:r>
          </a:p>
          <a:p>
            <a:pPr lvl="1"/>
            <a:r>
              <a:rPr lang="en-GB" dirty="0"/>
              <a:t>Sometimes these goals conflict.</a:t>
            </a:r>
          </a:p>
          <a:p>
            <a:r>
              <a:rPr lang="en-GB" dirty="0"/>
              <a:t>Critical question:</a:t>
            </a:r>
          </a:p>
          <a:p>
            <a:pPr lvl="1"/>
            <a:r>
              <a:rPr lang="en-GB" dirty="0"/>
              <a:t>Should HR prioritise profitability or fairness when they clash?</a:t>
            </a:r>
          </a:p>
          <a:p>
            <a:endParaRPr lang="en-GB" dirty="0"/>
          </a:p>
        </p:txBody>
      </p:sp>
      <p:sp>
        <p:nvSpPr>
          <p:cNvPr id="5" name="Slide Number Placeholder 4">
            <a:extLst>
              <a:ext uri="{FF2B5EF4-FFF2-40B4-BE49-F238E27FC236}">
                <a16:creationId xmlns:a16="http://schemas.microsoft.com/office/drawing/2014/main" id="{61DA342F-2773-10CC-75FD-426B6266E7AB}"/>
              </a:ext>
            </a:extLst>
          </p:cNvPr>
          <p:cNvSpPr>
            <a:spLocks noGrp="1"/>
          </p:cNvSpPr>
          <p:nvPr>
            <p:ph type="sldNum" sz="quarter" idx="12"/>
          </p:nvPr>
        </p:nvSpPr>
        <p:spPr/>
        <p:txBody>
          <a:bodyPr/>
          <a:lstStyle/>
          <a:p>
            <a:pPr>
              <a:defRPr/>
            </a:pPr>
            <a:fld id="{B2DDF22A-6F88-124C-A747-38C10A009519}" type="slidenum">
              <a:rPr lang="en-GB" altLang="en-US" smtClean="0"/>
              <a:pPr>
                <a:defRPr/>
              </a:pPr>
              <a:t>36</a:t>
            </a:fld>
            <a:endParaRPr lang="en-GB" altLang="en-US"/>
          </a:p>
        </p:txBody>
      </p:sp>
    </p:spTree>
    <p:extLst>
      <p:ext uri="{BB962C8B-B14F-4D97-AF65-F5344CB8AC3E}">
        <p14:creationId xmlns:p14="http://schemas.microsoft.com/office/powerpoint/2010/main" val="41643463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51B8-1279-7774-B33B-E17DE7DA4DBC}"/>
              </a:ext>
            </a:extLst>
          </p:cNvPr>
          <p:cNvSpPr>
            <a:spLocks noGrp="1"/>
          </p:cNvSpPr>
          <p:nvPr>
            <p:ph type="title"/>
          </p:nvPr>
        </p:nvSpPr>
        <p:spPr/>
        <p:txBody>
          <a:bodyPr/>
          <a:lstStyle/>
          <a:p>
            <a:r>
              <a:rPr lang="en-GB" dirty="0"/>
              <a:t>Boeing 737 MAX Scandal</a:t>
            </a:r>
          </a:p>
        </p:txBody>
      </p:sp>
      <p:sp>
        <p:nvSpPr>
          <p:cNvPr id="3" name="Content Placeholder 2">
            <a:extLst>
              <a:ext uri="{FF2B5EF4-FFF2-40B4-BE49-F238E27FC236}">
                <a16:creationId xmlns:a16="http://schemas.microsoft.com/office/drawing/2014/main" id="{8D134D0E-EEB0-4385-E49E-F725B48C93E4}"/>
              </a:ext>
            </a:extLst>
          </p:cNvPr>
          <p:cNvSpPr>
            <a:spLocks noGrp="1"/>
          </p:cNvSpPr>
          <p:nvPr>
            <p:ph idx="1"/>
          </p:nvPr>
        </p:nvSpPr>
        <p:spPr/>
        <p:txBody>
          <a:bodyPr/>
          <a:lstStyle/>
          <a:p>
            <a:r>
              <a:rPr lang="en-GB" dirty="0"/>
              <a:t>Questions about safety culture</a:t>
            </a:r>
          </a:p>
          <a:p>
            <a:r>
              <a:rPr lang="en-GB" dirty="0"/>
              <a:t>Concerns about regulatory relationships</a:t>
            </a:r>
          </a:p>
          <a:p>
            <a:r>
              <a:rPr lang="en-GB" dirty="0"/>
              <a:t>Profit vs safety trade-offs</a:t>
            </a:r>
          </a:p>
          <a:p>
            <a:endParaRPr lang="en-GB" dirty="0"/>
          </a:p>
          <a:p>
            <a:r>
              <a:rPr lang="en-GB" b="1" dirty="0"/>
              <a:t>Discussion Question:</a:t>
            </a:r>
          </a:p>
          <a:p>
            <a:pPr lvl="1"/>
            <a:r>
              <a:rPr lang="en-GB" dirty="0"/>
              <a:t>Is ethical culture shaped more by leadership or by incentive systems? What is the role of HR?</a:t>
            </a:r>
          </a:p>
          <a:p>
            <a:endParaRPr lang="en-GB" dirty="0"/>
          </a:p>
        </p:txBody>
      </p:sp>
      <p:sp>
        <p:nvSpPr>
          <p:cNvPr id="5" name="Slide Number Placeholder 4">
            <a:extLst>
              <a:ext uri="{FF2B5EF4-FFF2-40B4-BE49-F238E27FC236}">
                <a16:creationId xmlns:a16="http://schemas.microsoft.com/office/drawing/2014/main" id="{06AFEC4E-11AC-602B-DF02-6DD8AA7F83BE}"/>
              </a:ext>
            </a:extLst>
          </p:cNvPr>
          <p:cNvSpPr>
            <a:spLocks noGrp="1"/>
          </p:cNvSpPr>
          <p:nvPr>
            <p:ph type="sldNum" sz="quarter" idx="12"/>
          </p:nvPr>
        </p:nvSpPr>
        <p:spPr/>
        <p:txBody>
          <a:bodyPr/>
          <a:lstStyle/>
          <a:p>
            <a:pPr>
              <a:defRPr/>
            </a:pPr>
            <a:fld id="{B2DDF22A-6F88-124C-A747-38C10A009519}" type="slidenum">
              <a:rPr lang="en-GB" altLang="en-US" smtClean="0"/>
              <a:pPr>
                <a:defRPr/>
              </a:pPr>
              <a:t>37</a:t>
            </a:fld>
            <a:endParaRPr lang="en-GB" altLang="en-US"/>
          </a:p>
        </p:txBody>
      </p:sp>
      <p:sp>
        <p:nvSpPr>
          <p:cNvPr id="7" name="TextBox 6">
            <a:extLst>
              <a:ext uri="{FF2B5EF4-FFF2-40B4-BE49-F238E27FC236}">
                <a16:creationId xmlns:a16="http://schemas.microsoft.com/office/drawing/2014/main" id="{8A1DEFC4-5191-092F-59C7-904429C4D622}"/>
              </a:ext>
            </a:extLst>
          </p:cNvPr>
          <p:cNvSpPr txBox="1"/>
          <p:nvPr/>
        </p:nvSpPr>
        <p:spPr>
          <a:xfrm>
            <a:off x="0" y="5353471"/>
            <a:ext cx="9144000" cy="307777"/>
          </a:xfrm>
          <a:prstGeom prst="rect">
            <a:avLst/>
          </a:prstGeom>
          <a:noFill/>
        </p:spPr>
        <p:txBody>
          <a:bodyPr wrap="square">
            <a:spAutoFit/>
          </a:bodyPr>
          <a:lstStyle/>
          <a:p>
            <a:pPr algn="r"/>
            <a:r>
              <a:rPr lang="en-GB" sz="1400" dirty="0">
                <a:hlinkClick r:id="rId2"/>
              </a:rPr>
              <a:t>https://www.youtube.com/watch?v=I-Wltcy0H08</a:t>
            </a:r>
            <a:endParaRPr lang="en-GB" sz="1400" dirty="0"/>
          </a:p>
        </p:txBody>
      </p:sp>
    </p:spTree>
    <p:extLst>
      <p:ext uri="{BB962C8B-B14F-4D97-AF65-F5344CB8AC3E}">
        <p14:creationId xmlns:p14="http://schemas.microsoft.com/office/powerpoint/2010/main" val="5869395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61EE242-58A7-7BAB-0837-EB4EE68CAA9F}"/>
              </a:ext>
            </a:extLst>
          </p:cNvPr>
          <p:cNvSpPr>
            <a:spLocks noGrp="1"/>
          </p:cNvSpPr>
          <p:nvPr>
            <p:ph type="title"/>
          </p:nvPr>
        </p:nvSpPr>
        <p:spPr/>
        <p:txBody>
          <a:bodyPr/>
          <a:lstStyle/>
          <a:p>
            <a:r>
              <a:rPr lang="en-US" altLang="en-US" b="1" dirty="0"/>
              <a:t>Summary</a:t>
            </a:r>
          </a:p>
        </p:txBody>
      </p:sp>
      <p:sp>
        <p:nvSpPr>
          <p:cNvPr id="3" name="Slide Number Placeholder 2">
            <a:extLst>
              <a:ext uri="{FF2B5EF4-FFF2-40B4-BE49-F238E27FC236}">
                <a16:creationId xmlns:a16="http://schemas.microsoft.com/office/drawing/2014/main" id="{0C7317B3-73D6-2B18-BCF6-8BCCC5316920}"/>
              </a:ext>
            </a:extLst>
          </p:cNvPr>
          <p:cNvSpPr>
            <a:spLocks noGrp="1"/>
          </p:cNvSpPr>
          <p:nvPr>
            <p:ph type="sldNum" sz="quarter" idx="12"/>
          </p:nvPr>
        </p:nvSpPr>
        <p:spPr/>
        <p:txBody>
          <a:bodyPr/>
          <a:lstStyle/>
          <a:p>
            <a:pPr>
              <a:defRPr/>
            </a:pPr>
            <a:fld id="{B2DDF22A-6F88-124C-A747-38C10A009519}" type="slidenum">
              <a:rPr lang="en-GB" altLang="en-US" smtClean="0"/>
              <a:pPr>
                <a:defRPr/>
              </a:pPr>
              <a:t>38</a:t>
            </a:fld>
            <a:endParaRPr lang="en-GB" altLang="en-US"/>
          </a:p>
        </p:txBody>
      </p:sp>
      <p:sp>
        <p:nvSpPr>
          <p:cNvPr id="5" name="Content Placeholder 4">
            <a:extLst>
              <a:ext uri="{FF2B5EF4-FFF2-40B4-BE49-F238E27FC236}">
                <a16:creationId xmlns:a16="http://schemas.microsoft.com/office/drawing/2014/main" id="{657F4A28-BFAA-CD62-F193-2683B260BBFC}"/>
              </a:ext>
            </a:extLst>
          </p:cNvPr>
          <p:cNvSpPr>
            <a:spLocks noGrp="1"/>
          </p:cNvSpPr>
          <p:nvPr>
            <p:ph idx="1"/>
          </p:nvPr>
        </p:nvSpPr>
        <p:spPr/>
        <p:txBody>
          <a:bodyPr/>
          <a:lstStyle/>
          <a:p>
            <a:pPr>
              <a:spcBef>
                <a:spcPts val="300"/>
              </a:spcBef>
              <a:spcAft>
                <a:spcPts val="300"/>
              </a:spcAft>
            </a:pPr>
            <a:r>
              <a:rPr lang="en-GB" sz="1800" dirty="0"/>
              <a:t>Equality means the same treatment; equity means fair treatment based on need</a:t>
            </a:r>
          </a:p>
          <a:p>
            <a:pPr>
              <a:spcBef>
                <a:spcPts val="300"/>
              </a:spcBef>
              <a:spcAft>
                <a:spcPts val="300"/>
              </a:spcAft>
            </a:pPr>
            <a:r>
              <a:rPr lang="en-GB" sz="1800" dirty="0"/>
              <a:t>Legal compliance does not always guarantee fairness</a:t>
            </a:r>
          </a:p>
          <a:p>
            <a:pPr>
              <a:spcBef>
                <a:spcPts val="300"/>
              </a:spcBef>
              <a:spcAft>
                <a:spcPts val="300"/>
              </a:spcAft>
            </a:pPr>
            <a:r>
              <a:rPr lang="en-GB" sz="1800" dirty="0"/>
              <a:t>Unconscious bias can influence recruitment, pay, and promotion</a:t>
            </a:r>
          </a:p>
          <a:p>
            <a:pPr>
              <a:spcBef>
                <a:spcPts val="300"/>
              </a:spcBef>
              <a:spcAft>
                <a:spcPts val="300"/>
              </a:spcAft>
            </a:pPr>
            <a:r>
              <a:rPr lang="en-GB" sz="1800" dirty="0"/>
              <a:t>Organisational systems (targets, rewards, governance) can embed unethical behaviour</a:t>
            </a:r>
          </a:p>
          <a:p>
            <a:pPr>
              <a:spcBef>
                <a:spcPts val="300"/>
              </a:spcBef>
              <a:spcAft>
                <a:spcPts val="300"/>
              </a:spcAft>
            </a:pPr>
            <a:r>
              <a:rPr lang="en-GB" sz="1800" dirty="0"/>
              <a:t>Corporate scandals often reflect systemic failures, not just “bad individuals”</a:t>
            </a:r>
          </a:p>
          <a:p>
            <a:pPr>
              <a:spcBef>
                <a:spcPts val="300"/>
              </a:spcBef>
              <a:spcAft>
                <a:spcPts val="300"/>
              </a:spcAft>
            </a:pPr>
            <a:r>
              <a:rPr lang="en-GB" sz="1800" dirty="0"/>
              <a:t>HR plays a critical role in:</a:t>
            </a:r>
          </a:p>
          <a:p>
            <a:pPr lvl="1">
              <a:spcBef>
                <a:spcPts val="300"/>
              </a:spcBef>
              <a:spcAft>
                <a:spcPts val="300"/>
              </a:spcAft>
            </a:pPr>
            <a:r>
              <a:rPr lang="en-GB" sz="1400" dirty="0"/>
              <a:t>Designing fair recruitment systems</a:t>
            </a:r>
          </a:p>
          <a:p>
            <a:pPr lvl="1">
              <a:spcBef>
                <a:spcPts val="300"/>
              </a:spcBef>
              <a:spcAft>
                <a:spcPts val="300"/>
              </a:spcAft>
            </a:pPr>
            <a:r>
              <a:rPr lang="en-GB" sz="1400" dirty="0"/>
              <a:t>Aligning rewards with values</a:t>
            </a:r>
          </a:p>
          <a:p>
            <a:pPr lvl="1">
              <a:spcBef>
                <a:spcPts val="300"/>
              </a:spcBef>
              <a:spcAft>
                <a:spcPts val="300"/>
              </a:spcAft>
            </a:pPr>
            <a:r>
              <a:rPr lang="en-GB" sz="1400" dirty="0"/>
              <a:t>Creating an ethical culture</a:t>
            </a:r>
          </a:p>
          <a:p>
            <a:pPr lvl="1">
              <a:spcBef>
                <a:spcPts val="300"/>
              </a:spcBef>
              <a:spcAft>
                <a:spcPts val="300"/>
              </a:spcAft>
            </a:pPr>
            <a:r>
              <a:rPr lang="en-GB" sz="1400" dirty="0"/>
              <a:t>Protecting whistleblowers</a:t>
            </a:r>
          </a:p>
          <a:p>
            <a:pPr lvl="1">
              <a:spcBef>
                <a:spcPts val="300"/>
              </a:spcBef>
              <a:spcAft>
                <a:spcPts val="300"/>
              </a:spcAft>
            </a:pPr>
            <a:r>
              <a:rPr lang="en-GB" sz="1400" dirty="0"/>
              <a:t>Promoting inclusion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A3303E04-0CE7-DB21-059B-CE9225C84CA7}"/>
              </a:ext>
            </a:extLst>
          </p:cNvPr>
          <p:cNvSpPr>
            <a:spLocks noGrp="1"/>
          </p:cNvSpPr>
          <p:nvPr>
            <p:ph type="title"/>
          </p:nvPr>
        </p:nvSpPr>
        <p:spPr/>
        <p:txBody>
          <a:bodyPr/>
          <a:lstStyle/>
          <a:p>
            <a:r>
              <a:rPr lang="en-US" altLang="en-US" b="1"/>
              <a:t>References</a:t>
            </a:r>
          </a:p>
        </p:txBody>
      </p:sp>
      <p:sp>
        <p:nvSpPr>
          <p:cNvPr id="38915" name="Content Placeholder 2">
            <a:extLst>
              <a:ext uri="{FF2B5EF4-FFF2-40B4-BE49-F238E27FC236}">
                <a16:creationId xmlns:a16="http://schemas.microsoft.com/office/drawing/2014/main" id="{05682C6C-DFE6-9399-4C4C-A2661F160333}"/>
              </a:ext>
            </a:extLst>
          </p:cNvPr>
          <p:cNvSpPr>
            <a:spLocks noGrp="1"/>
          </p:cNvSpPr>
          <p:nvPr>
            <p:ph idx="1"/>
          </p:nvPr>
        </p:nvSpPr>
        <p:spPr>
          <a:xfrm>
            <a:off x="457200" y="1600200"/>
            <a:ext cx="8229600" cy="3916363"/>
          </a:xfrm>
        </p:spPr>
        <p:txBody>
          <a:bodyPr/>
          <a:lstStyle/>
          <a:p>
            <a:pPr>
              <a:spcBef>
                <a:spcPts val="300"/>
              </a:spcBef>
              <a:spcAft>
                <a:spcPts val="300"/>
              </a:spcAft>
            </a:pPr>
            <a:r>
              <a:rPr lang="en-US" altLang="en-US" sz="1600" dirty="0"/>
              <a:t>Armstrong, M. (2020). Armstrong's Handbook of Human Resource Management Practice. Kogan Page.</a:t>
            </a:r>
          </a:p>
          <a:p>
            <a:pPr>
              <a:spcBef>
                <a:spcPts val="300"/>
              </a:spcBef>
              <a:spcAft>
                <a:spcPts val="300"/>
              </a:spcAft>
            </a:pPr>
            <a:r>
              <a:rPr lang="en-US" altLang="en-US" sz="1600" dirty="0"/>
              <a:t>Boxall, P., &amp; Purcell, J. (2016). Strategy and Human Resource Management. Palgrave.</a:t>
            </a:r>
          </a:p>
          <a:p>
            <a:pPr>
              <a:spcBef>
                <a:spcPts val="300"/>
              </a:spcBef>
              <a:spcAft>
                <a:spcPts val="300"/>
              </a:spcAft>
            </a:pPr>
            <a:r>
              <a:rPr lang="en-US" altLang="en-US" sz="1600" dirty="0"/>
              <a:t>CIPD (2021). People Management in the Public Sector. Chartered Institute of Personnel and Development.</a:t>
            </a:r>
          </a:p>
          <a:p>
            <a:pPr>
              <a:spcBef>
                <a:spcPts val="300"/>
              </a:spcBef>
              <a:spcAft>
                <a:spcPts val="300"/>
              </a:spcAft>
            </a:pPr>
            <a:r>
              <a:rPr lang="en-US" altLang="en-US" sz="1600" dirty="0"/>
              <a:t>Dessler, G. (2017). Human Resource Management. Pearson Education.</a:t>
            </a:r>
          </a:p>
          <a:p>
            <a:pPr>
              <a:spcBef>
                <a:spcPts val="300"/>
              </a:spcBef>
              <a:spcAft>
                <a:spcPts val="300"/>
              </a:spcAft>
            </a:pPr>
            <a:r>
              <a:rPr lang="en-US" altLang="en-US" sz="1600" dirty="0"/>
              <a:t>Lussier, R. N., &amp; Hendon, J. R. (2018). Fundamentals of Human Resource Management : Functions, Applications, Skill Development. SAGE</a:t>
            </a:r>
          </a:p>
          <a:p>
            <a:pPr>
              <a:spcBef>
                <a:spcPts val="300"/>
              </a:spcBef>
              <a:spcAft>
                <a:spcPts val="300"/>
              </a:spcAft>
            </a:pPr>
            <a:r>
              <a:rPr lang="en-US" altLang="en-US" sz="1600" dirty="0"/>
              <a:t>SHRM (2022). The Role of HR in Small Business. Society for Human Resource Management.</a:t>
            </a:r>
          </a:p>
          <a:p>
            <a:pPr>
              <a:spcBef>
                <a:spcPts val="300"/>
              </a:spcBef>
              <a:spcAft>
                <a:spcPts val="300"/>
              </a:spcAft>
            </a:pPr>
            <a:r>
              <a:rPr lang="en-GB" sz="1600" dirty="0"/>
              <a:t>Whittington, R., </a:t>
            </a:r>
            <a:r>
              <a:rPr lang="en-GB" sz="1600" dirty="0" err="1"/>
              <a:t>Regnér</a:t>
            </a:r>
            <a:r>
              <a:rPr lang="en-GB" sz="1600" dirty="0"/>
              <a:t>, P., Angwin, D., Johnson, G., Scholes, K., Evans, J. and Kerridge, C. (2020). </a:t>
            </a:r>
            <a:r>
              <a:rPr lang="en-GB" sz="1600" i="1" dirty="0"/>
              <a:t>Exploring strategy: Text and cases</a:t>
            </a:r>
            <a:r>
              <a:rPr lang="en-GB" sz="1600" dirty="0"/>
              <a:t>. Harlow, England: Pearson.</a:t>
            </a:r>
          </a:p>
          <a:p>
            <a:pPr>
              <a:spcBef>
                <a:spcPts val="300"/>
              </a:spcBef>
              <a:spcAft>
                <a:spcPts val="300"/>
              </a:spcAft>
            </a:pPr>
            <a:endParaRPr lang="en-US" altLang="en-US" sz="1600" dirty="0"/>
          </a:p>
        </p:txBody>
      </p:sp>
      <p:sp>
        <p:nvSpPr>
          <p:cNvPr id="3" name="Slide Number Placeholder 2">
            <a:extLst>
              <a:ext uri="{FF2B5EF4-FFF2-40B4-BE49-F238E27FC236}">
                <a16:creationId xmlns:a16="http://schemas.microsoft.com/office/drawing/2014/main" id="{ADE21E74-FF1E-1D78-61A7-32F0C24A0C31}"/>
              </a:ext>
            </a:extLst>
          </p:cNvPr>
          <p:cNvSpPr>
            <a:spLocks noGrp="1"/>
          </p:cNvSpPr>
          <p:nvPr>
            <p:ph type="sldNum" sz="quarter" idx="12"/>
          </p:nvPr>
        </p:nvSpPr>
        <p:spPr/>
        <p:txBody>
          <a:bodyPr/>
          <a:lstStyle/>
          <a:p>
            <a:pPr>
              <a:defRPr/>
            </a:pPr>
            <a:fld id="{B2DDF22A-6F88-124C-A747-38C10A009519}" type="slidenum">
              <a:rPr lang="en-GB" altLang="en-US" smtClean="0"/>
              <a:pPr>
                <a:defRPr/>
              </a:pPr>
              <a:t>39</a:t>
            </a:fld>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9572</TotalTime>
  <Words>2307</Words>
  <Application>Microsoft Macintosh PowerPoint</Application>
  <PresentationFormat>On-screen Show (4:3)</PresentationFormat>
  <Paragraphs>306</Paragraphs>
  <Slides>39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Myriad Pro</vt:lpstr>
      <vt:lpstr>Verdana</vt:lpstr>
      <vt:lpstr>20140311PresentationUWTSDTemplate</vt:lpstr>
      <vt:lpstr>LCBB5012 </vt:lpstr>
      <vt:lpstr>Recap – Week 5</vt:lpstr>
      <vt:lpstr>Today’s outline</vt:lpstr>
      <vt:lpstr>What do you see here?</vt:lpstr>
      <vt:lpstr>What do you see here?</vt:lpstr>
      <vt:lpstr>PowerPoint Presentation</vt:lpstr>
      <vt:lpstr>PowerPoint Presentation</vt:lpstr>
      <vt:lpstr>Equality, Diversity and Inclusion (EDI)</vt:lpstr>
      <vt:lpstr>Definitions</vt:lpstr>
      <vt:lpstr>The Equality Act 2010</vt:lpstr>
      <vt:lpstr>Discrimination – Protected Characteristics</vt:lpstr>
      <vt:lpstr>Protection from discrimination</vt:lpstr>
      <vt:lpstr>Action against discrimination</vt:lpstr>
      <vt:lpstr>Forms of Discrimination</vt:lpstr>
      <vt:lpstr>Activity</vt:lpstr>
      <vt:lpstr>Activity</vt:lpstr>
      <vt:lpstr>Open questions</vt:lpstr>
      <vt:lpstr>Hate Crimes</vt:lpstr>
      <vt:lpstr>Hate Crimes</vt:lpstr>
      <vt:lpstr>Considering Difference with Confidence</vt:lpstr>
      <vt:lpstr>Are you confident with the difference?</vt:lpstr>
      <vt:lpstr>What about:</vt:lpstr>
      <vt:lpstr>Equality vs Equity</vt:lpstr>
      <vt:lpstr>Unconscious and Conscious Bias</vt:lpstr>
      <vt:lpstr>Understanding unconscious bias</vt:lpstr>
      <vt:lpstr>Class discussion</vt:lpstr>
      <vt:lpstr>PowerPoint Presentation</vt:lpstr>
      <vt:lpstr>Organisational Ethics </vt:lpstr>
      <vt:lpstr>Why Organisational Ethics Matters?</vt:lpstr>
      <vt:lpstr>Prominent Corporate Scandals</vt:lpstr>
      <vt:lpstr>Prominent Corporate Scandals</vt:lpstr>
      <vt:lpstr>Prominent Corporate Scandals</vt:lpstr>
      <vt:lpstr>Activity</vt:lpstr>
      <vt:lpstr>Why Do Ethical Failures Happen?</vt:lpstr>
      <vt:lpstr>The Role of HRM in Organisational Ethics</vt:lpstr>
      <vt:lpstr>Key Tension: Strategic Partner vs Ethical Watchdog</vt:lpstr>
      <vt:lpstr>Boeing 737 MAX Scandal</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Das Sarma</cp:lastModifiedBy>
  <cp:revision>57</cp:revision>
  <cp:lastPrinted>1601-01-01T00:00:00Z</cp:lastPrinted>
  <dcterms:created xsi:type="dcterms:W3CDTF">2002-10-07T19:43:58Z</dcterms:created>
  <dcterms:modified xsi:type="dcterms:W3CDTF">2026-03-01T11:23:49Z</dcterms:modified>
</cp:coreProperties>
</file>