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8288000" cy="10287000"/>
  <p:notesSz cx="6858000" cy="9144000"/>
  <p:embeddedFontLst>
    <p:embeddedFont>
      <p:font typeface="DM Sans" charset="1" panose="00000000000000000000"/>
      <p:regular r:id="rId22"/>
    </p:embeddedFont>
    <p:embeddedFont>
      <p:font typeface="Times New Roman" charset="1" panose="02020603050405020304"/>
      <p:regular r:id="rId23"/>
    </p:embeddedFont>
    <p:embeddedFont>
      <p:font typeface="DM Sans Bold" charset="1" panose="00000000000000000000"/>
      <p:regular r:id="rId24"/>
    </p:embeddedFont>
    <p:embeddedFont>
      <p:font typeface="Times New Roman MT Bold" charset="1" panose="02030802070405020303"/>
      <p:regular r:id="rId25"/>
    </p:embeddedFont>
    <p:embeddedFont>
      <p:font typeface="DM Sans Italics" charset="1" panose="00000000000000000000"/>
      <p:regular r:id="rId26"/>
    </p:embeddedFont>
    <p:embeddedFont>
      <p:font typeface="Times New Roman Italics" charset="1" panose="02020503050405090304"/>
      <p:regular r:id="rId27"/>
    </p:embeddedFont>
    <p:embeddedFont>
      <p:font typeface="Times New Roman Bold" charset="1" panose="02020803070505020304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Relationship Id="rId3" Target="../media/image8.png" Type="http://schemas.openxmlformats.org/officeDocument/2006/relationships/image"/><Relationship Id="rId4" Target="../media/image9.svg" Type="http://schemas.openxmlformats.org/officeDocument/2006/relationships/image"/><Relationship Id="rId5" Target="../media/image6.png" Type="http://schemas.openxmlformats.org/officeDocument/2006/relationships/image"/><Relationship Id="rId6" Target="../media/image10.png" Type="http://schemas.openxmlformats.org/officeDocument/2006/relationships/image"/><Relationship Id="rId7" Target="../media/image11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14.png" Type="http://schemas.openxmlformats.org/officeDocument/2006/relationships/image"/><Relationship Id="rId5" Target="../media/image15.svg" Type="http://schemas.openxmlformats.org/officeDocument/2006/relationships/image"/><Relationship Id="rId6" Target="../media/image16.png" Type="http://schemas.openxmlformats.org/officeDocument/2006/relationships/image"/><Relationship Id="rId7" Target="../media/image17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svg" Type="http://schemas.openxmlformats.org/officeDocument/2006/relationships/image"/><Relationship Id="rId4" Target="../media/image18.jpeg" Type="http://schemas.openxmlformats.org/officeDocument/2006/relationships/image"/><Relationship Id="rId5" Target="../media/image19.jpeg" Type="http://schemas.openxmlformats.org/officeDocument/2006/relationships/image"/><Relationship Id="rId6" Target="../media/image20.png" Type="http://schemas.openxmlformats.org/officeDocument/2006/relationships/image"/><Relationship Id="rId7" Target="../media/image21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svg" Type="http://schemas.openxmlformats.org/officeDocument/2006/relationships/image"/><Relationship Id="rId4" Target="../media/image22.png" Type="http://schemas.openxmlformats.org/officeDocument/2006/relationships/image"/><Relationship Id="rId5" Target="../media/image23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svg" Type="http://schemas.openxmlformats.org/officeDocument/2006/relationships/image"/><Relationship Id="rId4" Target="../media/image22.png" Type="http://schemas.openxmlformats.org/officeDocument/2006/relationships/image"/><Relationship Id="rId5" Target="../media/image23.svg" Type="http://schemas.openxmlformats.org/officeDocument/2006/relationships/image"/><Relationship Id="rId6" Target="../media/image2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png" Type="http://schemas.openxmlformats.org/officeDocument/2006/relationships/image"/><Relationship Id="rId3" Target="../media/image27.svg" Type="http://schemas.openxmlformats.org/officeDocument/2006/relationships/image"/><Relationship Id="rId4" Target="../media/image28.png" Type="http://schemas.openxmlformats.org/officeDocument/2006/relationships/image"/><Relationship Id="rId5" Target="../media/image29.svg" Type="http://schemas.openxmlformats.org/officeDocument/2006/relationships/image"/><Relationship Id="rId6" Target="../media/image30.png" Type="http://schemas.openxmlformats.org/officeDocument/2006/relationships/image"/><Relationship Id="rId7" Target="../media/image31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34.png" Type="http://schemas.openxmlformats.org/officeDocument/2006/relationships/image"/><Relationship Id="rId5" Target="../media/image35.svg" Type="http://schemas.openxmlformats.org/officeDocument/2006/relationships/image"/><Relationship Id="rId6" Target="../media/image36.png" Type="http://schemas.openxmlformats.org/officeDocument/2006/relationships/image"/><Relationship Id="rId7" Target="../media/image37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5.png" Type="http://schemas.openxmlformats.org/officeDocument/2006/relationships/image"/><Relationship Id="rId11" Target="../media/image46.svg" Type="http://schemas.openxmlformats.org/officeDocument/2006/relationships/image"/><Relationship Id="rId12" Target="../media/image47.png" Type="http://schemas.openxmlformats.org/officeDocument/2006/relationships/image"/><Relationship Id="rId13" Target="../media/image48.svg" Type="http://schemas.openxmlformats.org/officeDocument/2006/relationships/image"/><Relationship Id="rId2" Target="../media/image6.png" Type="http://schemas.openxmlformats.org/officeDocument/2006/relationships/image"/><Relationship Id="rId3" Target="../media/image38.png" Type="http://schemas.openxmlformats.org/officeDocument/2006/relationships/image"/><Relationship Id="rId4" Target="../media/image39.png" Type="http://schemas.openxmlformats.org/officeDocument/2006/relationships/image"/><Relationship Id="rId5" Target="../media/image40.svg" Type="http://schemas.openxmlformats.org/officeDocument/2006/relationships/image"/><Relationship Id="rId6" Target="../media/image41.png" Type="http://schemas.openxmlformats.org/officeDocument/2006/relationships/image"/><Relationship Id="rId7" Target="../media/image42.svg" Type="http://schemas.openxmlformats.org/officeDocument/2006/relationships/image"/><Relationship Id="rId8" Target="../media/image43.png" Type="http://schemas.openxmlformats.org/officeDocument/2006/relationships/image"/><Relationship Id="rId9" Target="../media/image44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9.jpeg" Type="http://schemas.openxmlformats.org/officeDocument/2006/relationships/image"/><Relationship Id="rId3" Target="../media/image50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1.jpeg" Type="http://schemas.openxmlformats.org/officeDocument/2006/relationships/image"/><Relationship Id="rId3" Target="../media/image8.png" Type="http://schemas.openxmlformats.org/officeDocument/2006/relationships/image"/><Relationship Id="rId4" Target="../media/image9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345570" y="2949048"/>
            <a:ext cx="413930" cy="413930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E7DE4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901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9544734" y="4945653"/>
            <a:ext cx="4097431" cy="3620639"/>
          </a:xfrm>
          <a:custGeom>
            <a:avLst/>
            <a:gdLst/>
            <a:ahLst/>
            <a:cxnLst/>
            <a:rect r="r" b="b" t="t" l="l"/>
            <a:pathLst>
              <a:path h="3620639" w="4097431">
                <a:moveTo>
                  <a:pt x="0" y="0"/>
                </a:moveTo>
                <a:lnTo>
                  <a:pt x="4097431" y="0"/>
                </a:lnTo>
                <a:lnTo>
                  <a:pt x="4097431" y="3620639"/>
                </a:lnTo>
                <a:lnTo>
                  <a:pt x="0" y="3620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4226407" y="3408347"/>
            <a:ext cx="2677293" cy="3957407"/>
          </a:xfrm>
          <a:custGeom>
            <a:avLst/>
            <a:gdLst/>
            <a:ahLst/>
            <a:cxnLst/>
            <a:rect r="r" b="b" t="t" l="l"/>
            <a:pathLst>
              <a:path h="3957407" w="2677293">
                <a:moveTo>
                  <a:pt x="0" y="0"/>
                </a:moveTo>
                <a:lnTo>
                  <a:pt x="2677293" y="0"/>
                </a:lnTo>
                <a:lnTo>
                  <a:pt x="2677293" y="3957408"/>
                </a:lnTo>
                <a:lnTo>
                  <a:pt x="0" y="39574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391349" y="1360487"/>
            <a:ext cx="3203210" cy="3197386"/>
          </a:xfrm>
          <a:custGeom>
            <a:avLst/>
            <a:gdLst/>
            <a:ahLst/>
            <a:cxnLst/>
            <a:rect r="r" b="b" t="t" l="l"/>
            <a:pathLst>
              <a:path h="3197386" w="3203210">
                <a:moveTo>
                  <a:pt x="0" y="0"/>
                </a:moveTo>
                <a:lnTo>
                  <a:pt x="3203210" y="0"/>
                </a:lnTo>
                <a:lnTo>
                  <a:pt x="3203210" y="3197387"/>
                </a:lnTo>
                <a:lnTo>
                  <a:pt x="0" y="31973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028700" y="3500599"/>
            <a:ext cx="7414015" cy="1057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spc="-9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Diagnosis, Management and Prevention in Community Health.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25231" y="6864350"/>
            <a:ext cx="7414015" cy="1057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spc="219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PRESENTED BY: AZMIR HOSSAIN</a:t>
            </a:r>
          </a:p>
          <a:p>
            <a:pPr algn="ctr">
              <a:lnSpc>
                <a:spcPts val="4200"/>
              </a:lnSpc>
            </a:pPr>
            <a:r>
              <a:rPr lang="en-US" sz="3000" spc="219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ID: 2510683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9688" y="1389062"/>
            <a:ext cx="6900011" cy="18243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39"/>
              </a:lnSpc>
            </a:pPr>
            <a:r>
              <a:rPr lang="en-US" sz="6399" spc="44">
                <a:solidFill>
                  <a:srgbClr val="1C21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Asthma</a:t>
            </a:r>
            <a:r>
              <a:rPr lang="en-US" sz="6399" spc="44">
                <a:solidFill>
                  <a:srgbClr val="8E7DE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6399" spc="4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</a:t>
            </a:r>
          </a:p>
          <a:p>
            <a:pPr algn="l">
              <a:lnSpc>
                <a:spcPts val="7039"/>
              </a:lnSpc>
            </a:pPr>
            <a:r>
              <a:rPr lang="en-US" sz="6399" spc="4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</a:t>
            </a:r>
            <a:r>
              <a:rPr lang="en-US" sz="6399" spc="44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United Kingdom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512746" y="523875"/>
            <a:ext cx="4746554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4862674"/>
            <a:ext cx="7369738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E1F2D"/>
                </a:solidFill>
                <a:latin typeface="DM Sans"/>
                <a:ea typeface="DM Sans"/>
                <a:cs typeface="DM Sans"/>
                <a:sym typeface="DM Sans"/>
              </a:rPr>
              <a:t>This presentation is specifically designed for </a:t>
            </a:r>
            <a:r>
              <a:rPr lang="en-US" b="true" sz="2000">
                <a:solidFill>
                  <a:srgbClr val="1E1F2D"/>
                </a:solidFill>
                <a:latin typeface="DM Sans Bold"/>
                <a:ea typeface="DM Sans Bold"/>
                <a:cs typeface="DM Sans Bold"/>
                <a:sym typeface="DM Sans Bold"/>
              </a:rPr>
              <a:t>community respiratory nurses and primary care health professionals, </a:t>
            </a:r>
            <a:r>
              <a:rPr lang="en-US" sz="2000">
                <a:solidFill>
                  <a:srgbClr val="1E1F2D"/>
                </a:solidFill>
                <a:latin typeface="DM Sans"/>
                <a:ea typeface="DM Sans"/>
                <a:cs typeface="DM Sans"/>
                <a:sym typeface="DM Sans"/>
              </a:rPr>
              <a:t>focusing on improving clinical awareness and evidence-based management of Asthma in the United Kingdom.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55727" y="7934301"/>
            <a:ext cx="5864126" cy="7556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Lecturer: 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Muhamm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Kh</a:t>
            </a:r>
            <a:r>
              <a:rPr lang="en-US" b="true" sz="3999" strike="noStrike" u="none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36700" y="1447996"/>
            <a:ext cx="6470867" cy="3856910"/>
            <a:chOff x="0" y="0"/>
            <a:chExt cx="1704261" cy="10158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704261" cy="1015812"/>
            </a:xfrm>
            <a:custGeom>
              <a:avLst/>
              <a:gdLst/>
              <a:ahLst/>
              <a:cxnLst/>
              <a:rect r="r" b="b" t="t" l="l"/>
              <a:pathLst>
                <a:path h="1015812" w="1704261">
                  <a:moveTo>
                    <a:pt x="59821" y="0"/>
                  </a:moveTo>
                  <a:lnTo>
                    <a:pt x="1644440" y="0"/>
                  </a:lnTo>
                  <a:cubicBezTo>
                    <a:pt x="1660306" y="0"/>
                    <a:pt x="1675521" y="6303"/>
                    <a:pt x="1686740" y="17521"/>
                  </a:cubicBezTo>
                  <a:cubicBezTo>
                    <a:pt x="1697959" y="28740"/>
                    <a:pt x="1704261" y="43956"/>
                    <a:pt x="1704261" y="59821"/>
                  </a:cubicBezTo>
                  <a:lnTo>
                    <a:pt x="1704261" y="955990"/>
                  </a:lnTo>
                  <a:cubicBezTo>
                    <a:pt x="1704261" y="971856"/>
                    <a:pt x="1697959" y="987072"/>
                    <a:pt x="1686740" y="998290"/>
                  </a:cubicBezTo>
                  <a:cubicBezTo>
                    <a:pt x="1675521" y="1009509"/>
                    <a:pt x="1660306" y="1015812"/>
                    <a:pt x="1644440" y="1015812"/>
                  </a:cubicBezTo>
                  <a:lnTo>
                    <a:pt x="59821" y="1015812"/>
                  </a:lnTo>
                  <a:cubicBezTo>
                    <a:pt x="26783" y="1015812"/>
                    <a:pt x="0" y="989029"/>
                    <a:pt x="0" y="955990"/>
                  </a:cubicBezTo>
                  <a:lnTo>
                    <a:pt x="0" y="59821"/>
                  </a:lnTo>
                  <a:cubicBezTo>
                    <a:pt x="0" y="43956"/>
                    <a:pt x="6303" y="28740"/>
                    <a:pt x="17521" y="17521"/>
                  </a:cubicBezTo>
                  <a:cubicBezTo>
                    <a:pt x="28740" y="6303"/>
                    <a:pt x="43956" y="0"/>
                    <a:pt x="59821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704261" cy="10539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4772133" y="4234571"/>
            <a:ext cx="6170732" cy="3554969"/>
            <a:chOff x="0" y="0"/>
            <a:chExt cx="8227643" cy="4739959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0" y="0"/>
              <a:ext cx="8227643" cy="4739959"/>
              <a:chOff x="0" y="0"/>
              <a:chExt cx="1902793" cy="1096203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1902794" cy="1096203"/>
              </a:xfrm>
              <a:custGeom>
                <a:avLst/>
                <a:gdLst/>
                <a:ahLst/>
                <a:cxnLst/>
                <a:rect r="r" b="b" t="t" l="l"/>
                <a:pathLst>
                  <a:path h="1096203" w="1902794">
                    <a:moveTo>
                      <a:pt x="53580" y="0"/>
                    </a:moveTo>
                    <a:lnTo>
                      <a:pt x="1849214" y="0"/>
                    </a:lnTo>
                    <a:cubicBezTo>
                      <a:pt x="1863424" y="0"/>
                      <a:pt x="1877052" y="5645"/>
                      <a:pt x="1887100" y="15693"/>
                    </a:cubicBezTo>
                    <a:cubicBezTo>
                      <a:pt x="1897149" y="25741"/>
                      <a:pt x="1902794" y="39370"/>
                      <a:pt x="1902794" y="53580"/>
                    </a:cubicBezTo>
                    <a:lnTo>
                      <a:pt x="1902794" y="1042623"/>
                    </a:lnTo>
                    <a:cubicBezTo>
                      <a:pt x="1902794" y="1072214"/>
                      <a:pt x="1878805" y="1096203"/>
                      <a:pt x="1849214" y="1096203"/>
                    </a:cubicBezTo>
                    <a:lnTo>
                      <a:pt x="53580" y="1096203"/>
                    </a:lnTo>
                    <a:cubicBezTo>
                      <a:pt x="23988" y="1096203"/>
                      <a:pt x="0" y="1072214"/>
                      <a:pt x="0" y="1042623"/>
                    </a:cubicBezTo>
                    <a:lnTo>
                      <a:pt x="0" y="53580"/>
                    </a:lnTo>
                    <a:cubicBezTo>
                      <a:pt x="0" y="39370"/>
                      <a:pt x="5645" y="25741"/>
                      <a:pt x="15693" y="15693"/>
                    </a:cubicBezTo>
                    <a:cubicBezTo>
                      <a:pt x="25741" y="5645"/>
                      <a:pt x="39370" y="0"/>
                      <a:pt x="5358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38100"/>
                <a:ext cx="1902793" cy="113430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9" id="9"/>
            <p:cNvSpPr txBox="true"/>
            <p:nvPr/>
          </p:nvSpPr>
          <p:spPr>
            <a:xfrm rot="0">
              <a:off x="2011419" y="423272"/>
              <a:ext cx="4204804" cy="60199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177"/>
                </a:lnSpc>
              </a:pPr>
              <a:r>
                <a:rPr lang="en-US" sz="3416" spc="-122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K</a:t>
              </a:r>
              <a:r>
                <a:rPr lang="en-US" sz="3416" spc="-122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ey Symptoms</a:t>
              </a:r>
            </a:p>
          </p:txBody>
        </p:sp>
        <p:sp>
          <p:nvSpPr>
            <p:cNvPr name="TextBox 10" id="10"/>
            <p:cNvSpPr txBox="true"/>
            <p:nvPr/>
          </p:nvSpPr>
          <p:spPr>
            <a:xfrm rot="0">
              <a:off x="345622" y="1396100"/>
              <a:ext cx="7321454" cy="242182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• Wheezing</a:t>
              </a:r>
            </a:p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• Breathlessness</a:t>
              </a:r>
            </a:p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• Chest tightness</a:t>
              </a:r>
            </a:p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• Persistent cough</a:t>
              </a:r>
            </a:p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• Symptoms worsening at night or early morning</a:t>
              </a:r>
            </a:p>
            <a:p>
              <a:pPr algn="l">
                <a:lnSpc>
                  <a:spcPts val="2465"/>
                </a:lnSpc>
              </a:pPr>
              <a:r>
                <a:rPr lang="en-US" sz="1926" spc="-6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(Global Initiative for Asthma, 2023)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442467" y="5304906"/>
            <a:ext cx="7118070" cy="3611125"/>
            <a:chOff x="0" y="0"/>
            <a:chExt cx="1874718" cy="95107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874718" cy="951078"/>
            </a:xfrm>
            <a:custGeom>
              <a:avLst/>
              <a:gdLst/>
              <a:ahLst/>
              <a:cxnLst/>
              <a:rect r="r" b="b" t="t" l="l"/>
              <a:pathLst>
                <a:path h="951078" w="1874718">
                  <a:moveTo>
                    <a:pt x="54382" y="0"/>
                  </a:moveTo>
                  <a:lnTo>
                    <a:pt x="1820336" y="0"/>
                  </a:lnTo>
                  <a:cubicBezTo>
                    <a:pt x="1834759" y="0"/>
                    <a:pt x="1848591" y="5730"/>
                    <a:pt x="1858790" y="15928"/>
                  </a:cubicBezTo>
                  <a:cubicBezTo>
                    <a:pt x="1868988" y="26127"/>
                    <a:pt x="1874718" y="39959"/>
                    <a:pt x="1874718" y="54382"/>
                  </a:cubicBezTo>
                  <a:lnTo>
                    <a:pt x="1874718" y="896696"/>
                  </a:lnTo>
                  <a:cubicBezTo>
                    <a:pt x="1874718" y="926730"/>
                    <a:pt x="1850370" y="951078"/>
                    <a:pt x="1820336" y="951078"/>
                  </a:cubicBezTo>
                  <a:lnTo>
                    <a:pt x="54382" y="951078"/>
                  </a:lnTo>
                  <a:cubicBezTo>
                    <a:pt x="24348" y="951078"/>
                    <a:pt x="0" y="926730"/>
                    <a:pt x="0" y="896696"/>
                  </a:cubicBezTo>
                  <a:lnTo>
                    <a:pt x="0" y="54382"/>
                  </a:lnTo>
                  <a:cubicBezTo>
                    <a:pt x="0" y="24348"/>
                    <a:pt x="24348" y="0"/>
                    <a:pt x="54382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1874718" cy="9891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1907611" y="5400156"/>
            <a:ext cx="4533268" cy="9753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Aetiology (Causes)</a:t>
            </a:r>
          </a:p>
          <a:p>
            <a:pPr algn="l">
              <a:lnSpc>
                <a:spcPts val="3719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0594867" y="6054750"/>
            <a:ext cx="6965670" cy="21114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92"/>
              </a:lnSpc>
            </a:pPr>
            <a:r>
              <a:rPr lang="en-US" sz="2181" spc="-7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Genetic: Family history, allergic rhinitis, eczema </a:t>
            </a:r>
          </a:p>
          <a:p>
            <a:pPr algn="l">
              <a:lnSpc>
                <a:spcPts val="2792"/>
              </a:lnSpc>
            </a:pPr>
            <a:r>
              <a:rPr lang="en-US" sz="2181" spc="-7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(Ober &amp; Yao, 2011).</a:t>
            </a:r>
          </a:p>
          <a:p>
            <a:pPr algn="l">
              <a:lnSpc>
                <a:spcPts val="2792"/>
              </a:lnSpc>
            </a:pPr>
            <a:r>
              <a:rPr lang="en-US" sz="2181" spc="-7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 Environmental: Dust mites, pollen, mould, smoke, pollution (WHO, 2022).</a:t>
            </a:r>
          </a:p>
          <a:p>
            <a:pPr algn="l">
              <a:lnSpc>
                <a:spcPts val="2792"/>
              </a:lnSpc>
            </a:pPr>
            <a:r>
              <a:rPr lang="en-US" sz="2181" spc="-7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 Lifestyle: Obesity, chemicals, infections, urban living (BTS/SIGN, 2022).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3118639" y="1867538"/>
            <a:ext cx="3306989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 b="true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Defination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809259" y="2501802"/>
            <a:ext cx="6198308" cy="14159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5"/>
              </a:lnSpc>
            </a:pP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As</a:t>
            </a: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thma is a chronic respiratory disorder in which the breathing passages become inflamed and narrower than usual and cannot breathe easily (Global Initiative for Asthma, 2023).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6758500" y="523875"/>
            <a:ext cx="477100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400" spc="-7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INTRODUCT</a:t>
            </a:r>
            <a:r>
              <a:rPr lang="en-US" b="true" sz="2400" spc="-76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ION TO ASTHMA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834618" y="165735"/>
            <a:ext cx="7745273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//PERSONALISED CARE AND SELF-MANAGEMENT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601435" y="1028700"/>
            <a:ext cx="4233182" cy="3644137"/>
            <a:chOff x="0" y="0"/>
            <a:chExt cx="5644243" cy="485884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7" id="7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TextBox 10" id="10"/>
            <p:cNvSpPr txBox="true"/>
            <p:nvPr/>
          </p:nvSpPr>
          <p:spPr>
            <a:xfrm rot="0">
              <a:off x="768119" y="1024028"/>
              <a:ext cx="4876124" cy="22565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595"/>
                </a:lnSpc>
              </a:pPr>
              <a:r>
                <a:rPr lang="en-US" sz="2791" spc="-100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1. App</a:t>
              </a:r>
              <a:r>
                <a:rPr lang="en-US" sz="2791" spc="-100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roximately 5.4 million individuals are treated with asthma (Asthma + Lung UK, 2023).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398881" y="2531126"/>
            <a:ext cx="4233182" cy="3739044"/>
            <a:chOff x="0" y="0"/>
            <a:chExt cx="5644243" cy="498539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6841" y="4018515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7"/>
                  </a:lnTo>
                  <a:lnTo>
                    <a:pt x="0" y="966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14" id="14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TextBox 17" id="17"/>
            <p:cNvSpPr txBox="true"/>
            <p:nvPr/>
          </p:nvSpPr>
          <p:spPr>
            <a:xfrm rot="0">
              <a:off x="128446" y="1126704"/>
              <a:ext cx="5515797" cy="187887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33"/>
                </a:lnSpc>
              </a:pPr>
              <a:r>
                <a:rPr lang="en-US" sz="2552" spc="-91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1. Approximately 339 m</a:t>
              </a:r>
              <a:r>
                <a:rPr lang="en-US" sz="2552" spc="-91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illion individuals worldwide  receiving treatment for asthma.</a:t>
              </a:r>
            </a:p>
            <a:p>
              <a:pPr algn="ctr">
                <a:lnSpc>
                  <a:spcPts val="2611"/>
                </a:lnSpc>
              </a:pPr>
              <a:r>
                <a:rPr lang="en-US" sz="2352" spc="-84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(Global Initiative for Asthma, 2023).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2670518" y="5143500"/>
            <a:ext cx="4233182" cy="3644137"/>
            <a:chOff x="0" y="0"/>
            <a:chExt cx="5644243" cy="4858849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TextBox 24" id="24"/>
            <p:cNvSpPr txBox="true"/>
            <p:nvPr/>
          </p:nvSpPr>
          <p:spPr>
            <a:xfrm rot="0">
              <a:off x="478367" y="1652808"/>
              <a:ext cx="4596352" cy="229742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793"/>
                </a:lnSpc>
              </a:pPr>
              <a:r>
                <a:rPr lang="en-US" sz="2450" spc="-88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2. Urba</a:t>
              </a:r>
              <a:r>
                <a:rPr lang="en-US" sz="2450" spc="-88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nisation, air pollution, and climate change cause the rise in prevalence </a:t>
              </a:r>
            </a:p>
            <a:p>
              <a:pPr algn="ctr">
                <a:lnSpc>
                  <a:spcPts val="2621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(WHO, 2022).</a:t>
              </a:r>
            </a:p>
            <a:p>
              <a:pPr algn="ctr">
                <a:lnSpc>
                  <a:spcPts val="2621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2341109" y="3779505"/>
            <a:ext cx="4233182" cy="3739044"/>
            <a:chOff x="0" y="0"/>
            <a:chExt cx="5644243" cy="4985392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6841" y="4018515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7"/>
                  </a:lnTo>
                  <a:lnTo>
                    <a:pt x="0" y="966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28" id="28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29" id="29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30" id="30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TextBox 31" id="31"/>
            <p:cNvSpPr txBox="true"/>
            <p:nvPr/>
          </p:nvSpPr>
          <p:spPr>
            <a:xfrm rot="0">
              <a:off x="737515" y="1722389"/>
              <a:ext cx="4169214" cy="136054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63"/>
                </a:lnSpc>
              </a:pPr>
              <a:r>
                <a:rPr lang="en-US" sz="2399" spc="-86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2. Approximately</a:t>
              </a:r>
              <a:r>
                <a:rPr lang="en-US" sz="2399" spc="-86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 4.3 million (adults), 1.1 million (children) suffering asthma.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4834618" y="6466594"/>
            <a:ext cx="4233182" cy="3644137"/>
            <a:chOff x="0" y="0"/>
            <a:chExt cx="5644243" cy="4858849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34" id="34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35" id="35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36" id="36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37" id="37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TextBox 38" id="38"/>
            <p:cNvSpPr txBox="true"/>
            <p:nvPr/>
          </p:nvSpPr>
          <p:spPr>
            <a:xfrm rot="0">
              <a:off x="174478" y="1381257"/>
              <a:ext cx="5204131" cy="178502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21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3. Ab</a:t>
              </a: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out 3 deaths daily because of asthma.</a:t>
              </a:r>
            </a:p>
            <a:p>
              <a:pPr algn="ctr">
                <a:lnSpc>
                  <a:spcPts val="2621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(Royal College of Physicians, 2014)</a:t>
              </a:r>
            </a:p>
            <a:p>
              <a:pPr algn="ctr">
                <a:lnSpc>
                  <a:spcPts val="2621"/>
                </a:lnSpc>
              </a:pPr>
            </a:p>
          </p:txBody>
        </p:sp>
      </p:grpSp>
      <p:sp>
        <p:nvSpPr>
          <p:cNvPr name="TextBox 39" id="39"/>
          <p:cNvSpPr txBox="true"/>
          <p:nvPr/>
        </p:nvSpPr>
        <p:spPr>
          <a:xfrm rot="0">
            <a:off x="277660" y="514350"/>
            <a:ext cx="2615654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b="true" sz="2999" spc="-9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/UK Prevalence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0000096" y="1790488"/>
            <a:ext cx="3243114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b="true" sz="2999" spc="-95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/Global Prevalence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731928" y="523875"/>
            <a:ext cx="4789424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//ECONOMIC AND SOCIAL BURDEN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9570887" y="1447996"/>
            <a:ext cx="7688413" cy="7810304"/>
            <a:chOff x="0" y="0"/>
            <a:chExt cx="909453" cy="92387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909453" cy="923871"/>
            </a:xfrm>
            <a:custGeom>
              <a:avLst/>
              <a:gdLst/>
              <a:ahLst/>
              <a:cxnLst/>
              <a:rect r="r" b="b" t="t" l="l"/>
              <a:pathLst>
                <a:path h="923871" w="909453">
                  <a:moveTo>
                    <a:pt x="50348" y="0"/>
                  </a:moveTo>
                  <a:lnTo>
                    <a:pt x="859105" y="0"/>
                  </a:lnTo>
                  <a:cubicBezTo>
                    <a:pt x="886912" y="0"/>
                    <a:pt x="909453" y="22542"/>
                    <a:pt x="909453" y="50348"/>
                  </a:cubicBezTo>
                  <a:lnTo>
                    <a:pt x="909453" y="873523"/>
                  </a:lnTo>
                  <a:cubicBezTo>
                    <a:pt x="909453" y="901330"/>
                    <a:pt x="886912" y="923871"/>
                    <a:pt x="859105" y="923871"/>
                  </a:cubicBezTo>
                  <a:lnTo>
                    <a:pt x="50348" y="923871"/>
                  </a:lnTo>
                  <a:cubicBezTo>
                    <a:pt x="22542" y="923871"/>
                    <a:pt x="0" y="901330"/>
                    <a:pt x="0" y="873523"/>
                  </a:cubicBezTo>
                  <a:lnTo>
                    <a:pt x="0" y="50348"/>
                  </a:lnTo>
                  <a:cubicBezTo>
                    <a:pt x="0" y="22542"/>
                    <a:pt x="22542" y="0"/>
                    <a:pt x="50348" y="0"/>
                  </a:cubicBezTo>
                  <a:close/>
                </a:path>
              </a:pathLst>
            </a:custGeom>
            <a:blipFill>
              <a:blip r:embed="rId2"/>
              <a:stretch>
                <a:fillRect l="-26236" t="0" r="-42103" b="-10406"/>
              </a:stretch>
            </a:blipFill>
            <a:ln w="19050" cap="rnd">
              <a:solidFill>
                <a:srgbClr val="FFFFFF"/>
              </a:solidFill>
              <a:prstDash val="solid"/>
              <a:round/>
            </a:ln>
          </p:spPr>
        </p:sp>
      </p:grpSp>
      <p:sp>
        <p:nvSpPr>
          <p:cNvPr name="Freeform 6" id="6"/>
          <p:cNvSpPr/>
          <p:nvPr/>
        </p:nvSpPr>
        <p:spPr>
          <a:xfrm flipH="false" flipV="false" rot="0">
            <a:off x="9283966" y="5192224"/>
            <a:ext cx="611942" cy="611942"/>
          </a:xfrm>
          <a:custGeom>
            <a:avLst/>
            <a:gdLst/>
            <a:ahLst/>
            <a:cxnLst/>
            <a:rect r="r" b="b" t="t" l="l"/>
            <a:pathLst>
              <a:path h="611942" w="611942">
                <a:moveTo>
                  <a:pt x="0" y="0"/>
                </a:moveTo>
                <a:lnTo>
                  <a:pt x="611942" y="0"/>
                </a:lnTo>
                <a:lnTo>
                  <a:pt x="611942" y="611942"/>
                </a:lnTo>
                <a:lnTo>
                  <a:pt x="0" y="6119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2796722" y="8952329"/>
            <a:ext cx="611942" cy="611942"/>
          </a:xfrm>
          <a:custGeom>
            <a:avLst/>
            <a:gdLst/>
            <a:ahLst/>
            <a:cxnLst/>
            <a:rect r="r" b="b" t="t" l="l"/>
            <a:pathLst>
              <a:path h="611942" w="611942">
                <a:moveTo>
                  <a:pt x="0" y="0"/>
                </a:moveTo>
                <a:lnTo>
                  <a:pt x="611942" y="0"/>
                </a:lnTo>
                <a:lnTo>
                  <a:pt x="611942" y="611942"/>
                </a:lnTo>
                <a:lnTo>
                  <a:pt x="0" y="6119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1028700" y="5950258"/>
            <a:ext cx="5522989" cy="3614014"/>
            <a:chOff x="0" y="0"/>
            <a:chExt cx="1454614" cy="95183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54614" cy="951839"/>
            </a:xfrm>
            <a:custGeom>
              <a:avLst/>
              <a:gdLst/>
              <a:ahLst/>
              <a:cxnLst/>
              <a:rect r="r" b="b" t="t" l="l"/>
              <a:pathLst>
                <a:path h="951839" w="1454614">
                  <a:moveTo>
                    <a:pt x="71490" y="0"/>
                  </a:moveTo>
                  <a:lnTo>
                    <a:pt x="1383124" y="0"/>
                  </a:lnTo>
                  <a:cubicBezTo>
                    <a:pt x="1402085" y="0"/>
                    <a:pt x="1420269" y="7532"/>
                    <a:pt x="1433675" y="20939"/>
                  </a:cubicBezTo>
                  <a:cubicBezTo>
                    <a:pt x="1447083" y="34346"/>
                    <a:pt x="1454614" y="52530"/>
                    <a:pt x="1454614" y="71490"/>
                  </a:cubicBezTo>
                  <a:lnTo>
                    <a:pt x="1454614" y="880349"/>
                  </a:lnTo>
                  <a:cubicBezTo>
                    <a:pt x="1454614" y="919832"/>
                    <a:pt x="1422607" y="951839"/>
                    <a:pt x="1383124" y="951839"/>
                  </a:cubicBezTo>
                  <a:lnTo>
                    <a:pt x="71490" y="951839"/>
                  </a:lnTo>
                  <a:cubicBezTo>
                    <a:pt x="52530" y="951839"/>
                    <a:pt x="34346" y="944307"/>
                    <a:pt x="20939" y="930900"/>
                  </a:cubicBezTo>
                  <a:cubicBezTo>
                    <a:pt x="7532" y="917493"/>
                    <a:pt x="0" y="899309"/>
                    <a:pt x="0" y="880349"/>
                  </a:cubicBezTo>
                  <a:lnTo>
                    <a:pt x="0" y="71490"/>
                  </a:lnTo>
                  <a:cubicBezTo>
                    <a:pt x="0" y="52530"/>
                    <a:pt x="7532" y="34346"/>
                    <a:pt x="20939" y="20939"/>
                  </a:cubicBezTo>
                  <a:cubicBezTo>
                    <a:pt x="34346" y="7532"/>
                    <a:pt x="52530" y="0"/>
                    <a:pt x="71490" y="0"/>
                  </a:cubicBezTo>
                  <a:close/>
                </a:path>
              </a:pathLst>
            </a:custGeom>
            <a:solidFill>
              <a:srgbClr val="FFFFFF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47625"/>
              <a:ext cx="1454614" cy="90421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-5413279">
            <a:off x="16671051" y="2932868"/>
            <a:ext cx="1891771" cy="330200"/>
          </a:xfrm>
          <a:custGeom>
            <a:avLst/>
            <a:gdLst/>
            <a:ahLst/>
            <a:cxnLst/>
            <a:rect r="r" b="b" t="t" l="l"/>
            <a:pathLst>
              <a:path h="330200" w="1891771">
                <a:moveTo>
                  <a:pt x="0" y="0"/>
                </a:moveTo>
                <a:lnTo>
                  <a:pt x="1891771" y="0"/>
                </a:lnTo>
                <a:lnTo>
                  <a:pt x="1891771" y="330200"/>
                </a:lnTo>
                <a:lnTo>
                  <a:pt x="0" y="3302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9999"/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10784028">
            <a:off x="15610348" y="1902532"/>
            <a:ext cx="1891771" cy="330200"/>
          </a:xfrm>
          <a:custGeom>
            <a:avLst/>
            <a:gdLst/>
            <a:ahLst/>
            <a:cxnLst/>
            <a:rect r="r" b="b" t="t" l="l"/>
            <a:pathLst>
              <a:path h="330200" w="1891771">
                <a:moveTo>
                  <a:pt x="0" y="0"/>
                </a:moveTo>
                <a:lnTo>
                  <a:pt x="1891771" y="0"/>
                </a:lnTo>
                <a:lnTo>
                  <a:pt x="1891771" y="330200"/>
                </a:lnTo>
                <a:lnTo>
                  <a:pt x="0" y="3302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9999"/>
            </a:blip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15471148" y="2037013"/>
            <a:ext cx="2170171" cy="2170171"/>
            <a:chOff x="0" y="0"/>
            <a:chExt cx="555002" cy="55500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555002" cy="555002"/>
            </a:xfrm>
            <a:custGeom>
              <a:avLst/>
              <a:gdLst/>
              <a:ahLst/>
              <a:cxnLst/>
              <a:rect r="r" b="b" t="t" l="l"/>
              <a:pathLst>
                <a:path h="555002" w="555002">
                  <a:moveTo>
                    <a:pt x="146264" y="0"/>
                  </a:moveTo>
                  <a:lnTo>
                    <a:pt x="408738" y="0"/>
                  </a:lnTo>
                  <a:cubicBezTo>
                    <a:pt x="447530" y="0"/>
                    <a:pt x="484732" y="15410"/>
                    <a:pt x="512162" y="42840"/>
                  </a:cubicBezTo>
                  <a:cubicBezTo>
                    <a:pt x="539592" y="70270"/>
                    <a:pt x="555002" y="107473"/>
                    <a:pt x="555002" y="146264"/>
                  </a:cubicBezTo>
                  <a:lnTo>
                    <a:pt x="555002" y="408738"/>
                  </a:lnTo>
                  <a:cubicBezTo>
                    <a:pt x="555002" y="447530"/>
                    <a:pt x="539592" y="484732"/>
                    <a:pt x="512162" y="512162"/>
                  </a:cubicBezTo>
                  <a:cubicBezTo>
                    <a:pt x="484732" y="539592"/>
                    <a:pt x="447530" y="555002"/>
                    <a:pt x="408738" y="555002"/>
                  </a:cubicBezTo>
                  <a:lnTo>
                    <a:pt x="146264" y="555002"/>
                  </a:lnTo>
                  <a:cubicBezTo>
                    <a:pt x="65485" y="555002"/>
                    <a:pt x="0" y="489517"/>
                    <a:pt x="0" y="408738"/>
                  </a:cubicBezTo>
                  <a:lnTo>
                    <a:pt x="0" y="146264"/>
                  </a:lnTo>
                  <a:cubicBezTo>
                    <a:pt x="0" y="107473"/>
                    <a:pt x="15410" y="70270"/>
                    <a:pt x="42840" y="42840"/>
                  </a:cubicBezTo>
                  <a:cubicBezTo>
                    <a:pt x="70270" y="15410"/>
                    <a:pt x="107473" y="0"/>
                    <a:pt x="146264" y="0"/>
                  </a:cubicBezTo>
                  <a:close/>
                </a:path>
              </a:pathLst>
            </a:custGeom>
            <a:solidFill>
              <a:srgbClr val="FFFFFF">
                <a:alpha val="89804"/>
              </a:srgbClr>
            </a:solidFill>
            <a:ln cap="rnd">
              <a:noFill/>
              <a:prstDash val="solid"/>
              <a:round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0" y="47625"/>
              <a:ext cx="555002" cy="507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5747472" y="2457443"/>
            <a:ext cx="1617523" cy="1329310"/>
          </a:xfrm>
          <a:custGeom>
            <a:avLst/>
            <a:gdLst/>
            <a:ahLst/>
            <a:cxnLst/>
            <a:rect r="r" b="b" t="t" l="l"/>
            <a:pathLst>
              <a:path h="1329310" w="1617523">
                <a:moveTo>
                  <a:pt x="0" y="0"/>
                </a:moveTo>
                <a:lnTo>
                  <a:pt x="1617523" y="0"/>
                </a:lnTo>
                <a:lnTo>
                  <a:pt x="1617523" y="1329311"/>
                </a:lnTo>
                <a:lnTo>
                  <a:pt x="0" y="132931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1835016" y="6616185"/>
            <a:ext cx="3910356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Economic Burden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477830" y="7376075"/>
            <a:ext cx="4529026" cy="16645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7"/>
              </a:lnSpc>
            </a:pPr>
            <a:r>
              <a:rPr lang="en-US" sz="2099" spc="-7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NHS incurs approximately 1.1 billion pounds in the treatment of asthma annually (NHS England, 2023). Expenses: hospitalization, drugs, GP appointments.</a:t>
            </a:r>
          </a:p>
        </p:txBody>
      </p:sp>
      <p:grpSp>
        <p:nvGrpSpPr>
          <p:cNvPr name="Group 19" id="19"/>
          <p:cNvGrpSpPr/>
          <p:nvPr/>
        </p:nvGrpSpPr>
        <p:grpSpPr>
          <a:xfrm rot="0">
            <a:off x="1028700" y="1134131"/>
            <a:ext cx="6347129" cy="4297389"/>
            <a:chOff x="0" y="0"/>
            <a:chExt cx="8462839" cy="5729852"/>
          </a:xfrm>
        </p:grpSpPr>
        <p:grpSp>
          <p:nvGrpSpPr>
            <p:cNvPr name="Group 20" id="20"/>
            <p:cNvGrpSpPr/>
            <p:nvPr/>
          </p:nvGrpSpPr>
          <p:grpSpPr>
            <a:xfrm rot="0">
              <a:off x="0" y="0"/>
              <a:ext cx="8462839" cy="5729852"/>
              <a:chOff x="0" y="0"/>
              <a:chExt cx="1432594" cy="969953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1432594" cy="969953"/>
              </a:xfrm>
              <a:custGeom>
                <a:avLst/>
                <a:gdLst/>
                <a:ahLst/>
                <a:cxnLst/>
                <a:rect r="r" b="b" t="t" l="l"/>
                <a:pathLst>
                  <a:path h="969953" w="1432594">
                    <a:moveTo>
                      <a:pt x="62207" y="0"/>
                    </a:moveTo>
                    <a:lnTo>
                      <a:pt x="1370387" y="0"/>
                    </a:lnTo>
                    <a:cubicBezTo>
                      <a:pt x="1386885" y="0"/>
                      <a:pt x="1402708" y="6554"/>
                      <a:pt x="1414374" y="18220"/>
                    </a:cubicBezTo>
                    <a:cubicBezTo>
                      <a:pt x="1426040" y="29886"/>
                      <a:pt x="1432594" y="45709"/>
                      <a:pt x="1432594" y="62207"/>
                    </a:cubicBezTo>
                    <a:lnTo>
                      <a:pt x="1432594" y="907745"/>
                    </a:lnTo>
                    <a:cubicBezTo>
                      <a:pt x="1432594" y="924244"/>
                      <a:pt x="1426040" y="940066"/>
                      <a:pt x="1414374" y="951732"/>
                    </a:cubicBezTo>
                    <a:cubicBezTo>
                      <a:pt x="1402708" y="963399"/>
                      <a:pt x="1386885" y="969953"/>
                      <a:pt x="1370387" y="969953"/>
                    </a:cubicBezTo>
                    <a:lnTo>
                      <a:pt x="62207" y="969953"/>
                    </a:lnTo>
                    <a:cubicBezTo>
                      <a:pt x="45709" y="969953"/>
                      <a:pt x="29886" y="963399"/>
                      <a:pt x="18220" y="951732"/>
                    </a:cubicBezTo>
                    <a:cubicBezTo>
                      <a:pt x="6554" y="940066"/>
                      <a:pt x="0" y="924244"/>
                      <a:pt x="0" y="907745"/>
                    </a:cubicBezTo>
                    <a:lnTo>
                      <a:pt x="0" y="62207"/>
                    </a:lnTo>
                    <a:cubicBezTo>
                      <a:pt x="0" y="45709"/>
                      <a:pt x="6554" y="29886"/>
                      <a:pt x="18220" y="18220"/>
                    </a:cubicBezTo>
                    <a:cubicBezTo>
                      <a:pt x="29886" y="6554"/>
                      <a:pt x="45709" y="0"/>
                      <a:pt x="6220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0" y="-38100"/>
                <a:ext cx="1432594" cy="100805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3" id="23"/>
            <p:cNvGrpSpPr/>
            <p:nvPr/>
          </p:nvGrpSpPr>
          <p:grpSpPr>
            <a:xfrm rot="0">
              <a:off x="450785" y="602750"/>
              <a:ext cx="7363986" cy="4818685"/>
              <a:chOff x="0" y="0"/>
              <a:chExt cx="1454614" cy="951839"/>
            </a:xfrm>
          </p:grpSpPr>
          <p:sp>
            <p:nvSpPr>
              <p:cNvPr name="Freeform 24" id="24"/>
              <p:cNvSpPr/>
              <p:nvPr/>
            </p:nvSpPr>
            <p:spPr>
              <a:xfrm flipH="false" flipV="false" rot="0">
                <a:off x="0" y="0"/>
                <a:ext cx="1454614" cy="951839"/>
              </a:xfrm>
              <a:custGeom>
                <a:avLst/>
                <a:gdLst/>
                <a:ahLst/>
                <a:cxnLst/>
                <a:rect r="r" b="b" t="t" l="l"/>
                <a:pathLst>
                  <a:path h="95183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880349"/>
                    </a:lnTo>
                    <a:cubicBezTo>
                      <a:pt x="1454614" y="919832"/>
                      <a:pt x="1422607" y="951839"/>
                      <a:pt x="1383124" y="951839"/>
                    </a:cubicBezTo>
                    <a:lnTo>
                      <a:pt x="71490" y="951839"/>
                    </a:lnTo>
                    <a:cubicBezTo>
                      <a:pt x="52530" y="951839"/>
                      <a:pt x="34346" y="944307"/>
                      <a:pt x="20939" y="930900"/>
                    </a:cubicBezTo>
                    <a:cubicBezTo>
                      <a:pt x="7532" y="917493"/>
                      <a:pt x="0" y="899309"/>
                      <a:pt x="0" y="88034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25" id="25"/>
              <p:cNvSpPr txBox="true"/>
              <p:nvPr/>
            </p:nvSpPr>
            <p:spPr>
              <a:xfrm>
                <a:off x="0" y="47625"/>
                <a:ext cx="1454614" cy="904214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5"/>
                  </a:lnSpc>
                </a:pPr>
              </a:p>
            </p:txBody>
          </p:sp>
        </p:grpSp>
        <p:sp>
          <p:nvSpPr>
            <p:cNvPr name="TextBox 26" id="26"/>
            <p:cNvSpPr txBox="true"/>
            <p:nvPr/>
          </p:nvSpPr>
          <p:spPr>
            <a:xfrm rot="0">
              <a:off x="1037792" y="1254524"/>
              <a:ext cx="5022421" cy="70993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719"/>
                </a:lnSpc>
              </a:pPr>
              <a:r>
                <a:rPr lang="en-US" sz="3999" spc="-143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Indirect Costs</a:t>
              </a:r>
            </a:p>
          </p:txBody>
        </p:sp>
        <p:sp>
          <p:nvSpPr>
            <p:cNvPr name="TextBox 27" id="27"/>
            <p:cNvSpPr txBox="true"/>
            <p:nvPr/>
          </p:nvSpPr>
          <p:spPr>
            <a:xfrm rot="0">
              <a:off x="1037792" y="2510190"/>
              <a:ext cx="6038701" cy="132410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87"/>
                </a:lnSpc>
              </a:pPr>
              <a:r>
                <a:rPr lang="en-US" sz="2099" spc="-75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Loss of productivity, absenteeism at work as well as absenteeism at school (Bahadori et al., 2009)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7061535" y="5804166"/>
            <a:ext cx="6347129" cy="4297389"/>
            <a:chOff x="0" y="0"/>
            <a:chExt cx="8462839" cy="5729852"/>
          </a:xfrm>
        </p:grpSpPr>
        <p:grpSp>
          <p:nvGrpSpPr>
            <p:cNvPr name="Group 29" id="29"/>
            <p:cNvGrpSpPr/>
            <p:nvPr/>
          </p:nvGrpSpPr>
          <p:grpSpPr>
            <a:xfrm rot="0">
              <a:off x="0" y="0"/>
              <a:ext cx="8462839" cy="5729852"/>
              <a:chOff x="0" y="0"/>
              <a:chExt cx="1432594" cy="969953"/>
            </a:xfrm>
          </p:grpSpPr>
          <p:sp>
            <p:nvSpPr>
              <p:cNvPr name="Freeform 30" id="30"/>
              <p:cNvSpPr/>
              <p:nvPr/>
            </p:nvSpPr>
            <p:spPr>
              <a:xfrm flipH="false" flipV="false" rot="0">
                <a:off x="0" y="0"/>
                <a:ext cx="1432594" cy="969953"/>
              </a:xfrm>
              <a:custGeom>
                <a:avLst/>
                <a:gdLst/>
                <a:ahLst/>
                <a:cxnLst/>
                <a:rect r="r" b="b" t="t" l="l"/>
                <a:pathLst>
                  <a:path h="969953" w="1432594">
                    <a:moveTo>
                      <a:pt x="62207" y="0"/>
                    </a:moveTo>
                    <a:lnTo>
                      <a:pt x="1370387" y="0"/>
                    </a:lnTo>
                    <a:cubicBezTo>
                      <a:pt x="1386885" y="0"/>
                      <a:pt x="1402708" y="6554"/>
                      <a:pt x="1414374" y="18220"/>
                    </a:cubicBezTo>
                    <a:cubicBezTo>
                      <a:pt x="1426040" y="29886"/>
                      <a:pt x="1432594" y="45709"/>
                      <a:pt x="1432594" y="62207"/>
                    </a:cubicBezTo>
                    <a:lnTo>
                      <a:pt x="1432594" y="907745"/>
                    </a:lnTo>
                    <a:cubicBezTo>
                      <a:pt x="1432594" y="924244"/>
                      <a:pt x="1426040" y="940066"/>
                      <a:pt x="1414374" y="951732"/>
                    </a:cubicBezTo>
                    <a:cubicBezTo>
                      <a:pt x="1402708" y="963399"/>
                      <a:pt x="1386885" y="969953"/>
                      <a:pt x="1370387" y="969953"/>
                    </a:cubicBezTo>
                    <a:lnTo>
                      <a:pt x="62207" y="969953"/>
                    </a:lnTo>
                    <a:cubicBezTo>
                      <a:pt x="45709" y="969953"/>
                      <a:pt x="29886" y="963399"/>
                      <a:pt x="18220" y="951732"/>
                    </a:cubicBezTo>
                    <a:cubicBezTo>
                      <a:pt x="6554" y="940066"/>
                      <a:pt x="0" y="924244"/>
                      <a:pt x="0" y="907745"/>
                    </a:cubicBezTo>
                    <a:lnTo>
                      <a:pt x="0" y="62207"/>
                    </a:lnTo>
                    <a:cubicBezTo>
                      <a:pt x="0" y="45709"/>
                      <a:pt x="6554" y="29886"/>
                      <a:pt x="18220" y="18220"/>
                    </a:cubicBezTo>
                    <a:cubicBezTo>
                      <a:pt x="29886" y="6554"/>
                      <a:pt x="45709" y="0"/>
                      <a:pt x="6220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31" id="31"/>
              <p:cNvSpPr txBox="true"/>
              <p:nvPr/>
            </p:nvSpPr>
            <p:spPr>
              <a:xfrm>
                <a:off x="0" y="-38100"/>
                <a:ext cx="1432594" cy="100805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2" id="32"/>
            <p:cNvGrpSpPr/>
            <p:nvPr/>
          </p:nvGrpSpPr>
          <p:grpSpPr>
            <a:xfrm rot="0">
              <a:off x="450785" y="602750"/>
              <a:ext cx="7363986" cy="4818685"/>
              <a:chOff x="0" y="0"/>
              <a:chExt cx="1454614" cy="951839"/>
            </a:xfrm>
          </p:grpSpPr>
          <p:sp>
            <p:nvSpPr>
              <p:cNvPr name="Freeform 33" id="33"/>
              <p:cNvSpPr/>
              <p:nvPr/>
            </p:nvSpPr>
            <p:spPr>
              <a:xfrm flipH="false" flipV="false" rot="0">
                <a:off x="0" y="0"/>
                <a:ext cx="1454614" cy="951839"/>
              </a:xfrm>
              <a:custGeom>
                <a:avLst/>
                <a:gdLst/>
                <a:ahLst/>
                <a:cxnLst/>
                <a:rect r="r" b="b" t="t" l="l"/>
                <a:pathLst>
                  <a:path h="95183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880349"/>
                    </a:lnTo>
                    <a:cubicBezTo>
                      <a:pt x="1454614" y="919832"/>
                      <a:pt x="1422607" y="951839"/>
                      <a:pt x="1383124" y="951839"/>
                    </a:cubicBezTo>
                    <a:lnTo>
                      <a:pt x="71490" y="951839"/>
                    </a:lnTo>
                    <a:cubicBezTo>
                      <a:pt x="52530" y="951839"/>
                      <a:pt x="34346" y="944307"/>
                      <a:pt x="20939" y="930900"/>
                    </a:cubicBezTo>
                    <a:cubicBezTo>
                      <a:pt x="7532" y="917493"/>
                      <a:pt x="0" y="899309"/>
                      <a:pt x="0" y="88034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34" id="34"/>
              <p:cNvSpPr txBox="true"/>
              <p:nvPr/>
            </p:nvSpPr>
            <p:spPr>
              <a:xfrm>
                <a:off x="0" y="57150"/>
                <a:ext cx="1454614" cy="89468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5"/>
                  </a:lnSpc>
                </a:pPr>
              </a:p>
            </p:txBody>
          </p:sp>
        </p:grpSp>
        <p:sp>
          <p:nvSpPr>
            <p:cNvPr name="TextBox 35" id="35"/>
            <p:cNvSpPr txBox="true"/>
            <p:nvPr/>
          </p:nvSpPr>
          <p:spPr>
            <a:xfrm rot="0">
              <a:off x="1037792" y="1254524"/>
              <a:ext cx="5022421" cy="70993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719"/>
                </a:lnSpc>
              </a:pPr>
              <a:r>
                <a:rPr lang="en-US" sz="3999" spc="-143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Social Impact</a:t>
              </a:r>
            </a:p>
          </p:txBody>
        </p:sp>
        <p:sp>
          <p:nvSpPr>
            <p:cNvPr name="TextBox 36" id="36"/>
            <p:cNvSpPr txBox="true"/>
            <p:nvPr/>
          </p:nvSpPr>
          <p:spPr>
            <a:xfrm rot="0">
              <a:off x="1037792" y="2510190"/>
              <a:ext cx="6038701" cy="87960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87"/>
                </a:lnSpc>
              </a:pPr>
              <a:r>
                <a:rPr lang="en-US" sz="2099" spc="-75">
                  <a:solidFill>
                    <a:srgbClr val="FFFFFF"/>
                  </a:solidFill>
                  <a:latin typeface="DM Sans"/>
                  <a:ea typeface="DM Sans"/>
                  <a:cs typeface="DM Sans"/>
                  <a:sym typeface="DM Sans"/>
                </a:rPr>
                <a:t>Low quality of life, reduced physical activities, anxiety (Juniper et al., 2018)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525920">
            <a:off x="-77709" y="8536355"/>
            <a:ext cx="3444814" cy="4224585"/>
          </a:xfrm>
          <a:custGeom>
            <a:avLst/>
            <a:gdLst/>
            <a:ahLst/>
            <a:cxnLst/>
            <a:rect r="r" b="b" t="t" l="l"/>
            <a:pathLst>
              <a:path h="4224585" w="3444814">
                <a:moveTo>
                  <a:pt x="0" y="0"/>
                </a:moveTo>
                <a:lnTo>
                  <a:pt x="3444814" y="0"/>
                </a:lnTo>
                <a:lnTo>
                  <a:pt x="3444814" y="4224585"/>
                </a:lnTo>
                <a:lnTo>
                  <a:pt x="0" y="422458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638102" y="4574504"/>
            <a:ext cx="4161060" cy="4617340"/>
            <a:chOff x="0" y="0"/>
            <a:chExt cx="1095917" cy="121608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4909465" y="4574504"/>
            <a:ext cx="4161060" cy="4617340"/>
            <a:chOff x="0" y="0"/>
            <a:chExt cx="1095917" cy="121608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180828" y="4574504"/>
            <a:ext cx="4161060" cy="4617340"/>
            <a:chOff x="0" y="0"/>
            <a:chExt cx="1095917" cy="1216089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3452191" y="4574504"/>
            <a:ext cx="4161060" cy="4617340"/>
            <a:chOff x="0" y="0"/>
            <a:chExt cx="1095917" cy="1216089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485702" y="4422104"/>
            <a:ext cx="4161060" cy="4617340"/>
            <a:chOff x="0" y="0"/>
            <a:chExt cx="1095917" cy="1216089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4757065" y="4422104"/>
            <a:ext cx="4161060" cy="4617340"/>
            <a:chOff x="0" y="0"/>
            <a:chExt cx="1095917" cy="1216089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9028428" y="4422104"/>
            <a:ext cx="4161060" cy="4617340"/>
            <a:chOff x="0" y="0"/>
            <a:chExt cx="1095917" cy="1216089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3299791" y="4422104"/>
            <a:ext cx="4161060" cy="4617340"/>
            <a:chOff x="0" y="0"/>
            <a:chExt cx="1095917" cy="1216089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95917" cy="1216090"/>
            </a:xfrm>
            <a:custGeom>
              <a:avLst/>
              <a:gdLst/>
              <a:ahLst/>
              <a:cxnLst/>
              <a:rect r="r" b="b" t="t" l="l"/>
              <a:pathLst>
                <a:path h="1216090" w="1095917">
                  <a:moveTo>
                    <a:pt x="94889" y="0"/>
                  </a:moveTo>
                  <a:lnTo>
                    <a:pt x="1001028" y="0"/>
                  </a:lnTo>
                  <a:cubicBezTo>
                    <a:pt x="1053434" y="0"/>
                    <a:pt x="1095917" y="42483"/>
                    <a:pt x="1095917" y="94889"/>
                  </a:cubicBezTo>
                  <a:lnTo>
                    <a:pt x="1095917" y="1121201"/>
                  </a:lnTo>
                  <a:cubicBezTo>
                    <a:pt x="1095917" y="1173606"/>
                    <a:pt x="1053434" y="1216090"/>
                    <a:pt x="1001028" y="1216090"/>
                  </a:cubicBezTo>
                  <a:lnTo>
                    <a:pt x="94889" y="1216090"/>
                  </a:lnTo>
                  <a:cubicBezTo>
                    <a:pt x="42483" y="1216090"/>
                    <a:pt x="0" y="1173606"/>
                    <a:pt x="0" y="1121201"/>
                  </a:cubicBezTo>
                  <a:lnTo>
                    <a:pt x="0" y="94889"/>
                  </a:lnTo>
                  <a:cubicBezTo>
                    <a:pt x="0" y="42483"/>
                    <a:pt x="42483" y="0"/>
                    <a:pt x="94889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76200"/>
              <a:ext cx="1095917" cy="11398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7" id="27"/>
          <p:cNvSpPr txBox="true"/>
          <p:nvPr/>
        </p:nvSpPr>
        <p:spPr>
          <a:xfrm rot="0">
            <a:off x="9504538" y="4944881"/>
            <a:ext cx="905948" cy="5483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28"/>
              </a:lnSpc>
              <a:spcBef>
                <a:spcPct val="0"/>
              </a:spcBef>
            </a:pPr>
            <a:r>
              <a:rPr lang="en-US" sz="4622" i="true" spc="-342" strike="noStrike" u="none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03.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5056249" y="6878476"/>
            <a:ext cx="3552247" cy="797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FEV1/FVC ra</a:t>
            </a:r>
            <a:r>
              <a:rPr lang="en-US" sz="235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tio &lt;0.75 (NICE, 2024)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9384850" y="7258186"/>
            <a:ext cx="3552247" cy="797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</a:t>
            </a:r>
            <a:r>
              <a:rPr lang="en-US" sz="235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mproved lung function confirms asthma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5061472" y="6253406"/>
            <a:ext cx="3552247" cy="387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b="true" sz="235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Spir</a:t>
            </a:r>
            <a:r>
              <a:rPr lang="en-US" b="true" sz="2351" strike="noStrike" u="non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ometry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382864" y="6281981"/>
            <a:ext cx="3464489" cy="7345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62"/>
              </a:lnSpc>
            </a:pPr>
            <a:r>
              <a:rPr lang="en-US" b="true" sz="235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Bronchodilator Reversibility Test</a:t>
            </a:r>
          </a:p>
        </p:txBody>
      </p:sp>
      <p:sp>
        <p:nvSpPr>
          <p:cNvPr name="Freeform 32" id="32"/>
          <p:cNvSpPr/>
          <p:nvPr/>
        </p:nvSpPr>
        <p:spPr>
          <a:xfrm flipH="false" flipV="false" rot="0">
            <a:off x="3927831" y="5010495"/>
            <a:ext cx="358934" cy="364807"/>
          </a:xfrm>
          <a:custGeom>
            <a:avLst/>
            <a:gdLst/>
            <a:ahLst/>
            <a:cxnLst/>
            <a:rect r="r" b="b" t="t" l="l"/>
            <a:pathLst>
              <a:path h="364807" w="358934">
                <a:moveTo>
                  <a:pt x="0" y="0"/>
                </a:moveTo>
                <a:lnTo>
                  <a:pt x="358934" y="0"/>
                </a:lnTo>
                <a:lnTo>
                  <a:pt x="358934" y="364807"/>
                </a:lnTo>
                <a:lnTo>
                  <a:pt x="0" y="364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946916" y="4944881"/>
            <a:ext cx="905948" cy="5483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28"/>
              </a:lnSpc>
              <a:spcBef>
                <a:spcPct val="0"/>
              </a:spcBef>
            </a:pPr>
            <a:r>
              <a:rPr lang="en-US" sz="4622" i="true" spc="-342" strike="noStrike" u="none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01.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5225727" y="4944881"/>
            <a:ext cx="905948" cy="5483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28"/>
              </a:lnSpc>
              <a:spcBef>
                <a:spcPct val="0"/>
              </a:spcBef>
            </a:pPr>
            <a:r>
              <a:rPr lang="en-US" sz="4622" i="true" spc="-342" strike="noStrike" u="none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02.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3783350" y="4944881"/>
            <a:ext cx="905948" cy="5483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928"/>
              </a:lnSpc>
              <a:spcBef>
                <a:spcPct val="0"/>
              </a:spcBef>
            </a:pPr>
            <a:r>
              <a:rPr lang="en-US" sz="4622" i="true" spc="-342" strike="noStrike" u="none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04.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734518" y="6878476"/>
            <a:ext cx="3552247" cy="797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92"/>
              </a:lnSpc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Symptoms,</a:t>
            </a:r>
            <a:r>
              <a:rPr lang="en-US" sz="235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family history, triggers (BTS/SIGN, 2022)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3449427" y="6878476"/>
            <a:ext cx="3678218" cy="120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Elevated levels indica</a:t>
            </a:r>
            <a:r>
              <a:rPr lang="en-US" sz="235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te eosinophilic inflammation (NICE, 2024)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740079" y="6253406"/>
            <a:ext cx="3552247" cy="387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b="true" sz="235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Cli</a:t>
            </a:r>
            <a:r>
              <a:rPr lang="en-US" b="true" sz="2351" strike="noStrike" u="non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nical Assessment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3449427" y="6253406"/>
            <a:ext cx="3552247" cy="387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2"/>
              </a:lnSpc>
              <a:spcBef>
                <a:spcPct val="0"/>
              </a:spcBef>
            </a:pPr>
            <a:r>
              <a:rPr lang="en-US" b="true" sz="235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</a:t>
            </a:r>
            <a:r>
              <a:rPr lang="en-US" b="true" sz="2351" strike="noStrike" u="non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eNO Testing</a:t>
            </a:r>
          </a:p>
        </p:txBody>
      </p:sp>
      <p:sp>
        <p:nvSpPr>
          <p:cNvPr name="Freeform 40" id="40"/>
          <p:cNvSpPr/>
          <p:nvPr/>
        </p:nvSpPr>
        <p:spPr>
          <a:xfrm flipH="false" flipV="false" rot="0">
            <a:off x="8208125" y="5010495"/>
            <a:ext cx="358934" cy="364807"/>
          </a:xfrm>
          <a:custGeom>
            <a:avLst/>
            <a:gdLst/>
            <a:ahLst/>
            <a:cxnLst/>
            <a:rect r="r" b="b" t="t" l="l"/>
            <a:pathLst>
              <a:path h="364807" w="358934">
                <a:moveTo>
                  <a:pt x="0" y="0"/>
                </a:moveTo>
                <a:lnTo>
                  <a:pt x="358934" y="0"/>
                </a:lnTo>
                <a:lnTo>
                  <a:pt x="358934" y="364807"/>
                </a:lnTo>
                <a:lnTo>
                  <a:pt x="0" y="364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0">
            <a:off x="12488418" y="5010495"/>
            <a:ext cx="358934" cy="364807"/>
          </a:xfrm>
          <a:custGeom>
            <a:avLst/>
            <a:gdLst/>
            <a:ahLst/>
            <a:cxnLst/>
            <a:rect r="r" b="b" t="t" l="l"/>
            <a:pathLst>
              <a:path h="364807" w="358934">
                <a:moveTo>
                  <a:pt x="0" y="0"/>
                </a:moveTo>
                <a:lnTo>
                  <a:pt x="358934" y="0"/>
                </a:lnTo>
                <a:lnTo>
                  <a:pt x="358934" y="364807"/>
                </a:lnTo>
                <a:lnTo>
                  <a:pt x="0" y="364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16768712" y="5010495"/>
            <a:ext cx="358934" cy="364807"/>
          </a:xfrm>
          <a:custGeom>
            <a:avLst/>
            <a:gdLst/>
            <a:ahLst/>
            <a:cxnLst/>
            <a:rect r="r" b="b" t="t" l="l"/>
            <a:pathLst>
              <a:path h="364807" w="358934">
                <a:moveTo>
                  <a:pt x="0" y="0"/>
                </a:moveTo>
                <a:lnTo>
                  <a:pt x="358934" y="0"/>
                </a:lnTo>
                <a:lnTo>
                  <a:pt x="358934" y="364807"/>
                </a:lnTo>
                <a:lnTo>
                  <a:pt x="0" y="3648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3" id="43"/>
          <p:cNvGrpSpPr/>
          <p:nvPr/>
        </p:nvGrpSpPr>
        <p:grpSpPr>
          <a:xfrm rot="0">
            <a:off x="946916" y="1663196"/>
            <a:ext cx="9417557" cy="2025352"/>
            <a:chOff x="0" y="0"/>
            <a:chExt cx="12556742" cy="2700469"/>
          </a:xfrm>
        </p:grpSpPr>
        <p:sp>
          <p:nvSpPr>
            <p:cNvPr name="TextBox 44" id="44"/>
            <p:cNvSpPr txBox="true"/>
            <p:nvPr/>
          </p:nvSpPr>
          <p:spPr>
            <a:xfrm rot="0">
              <a:off x="109046" y="276225"/>
              <a:ext cx="12286517" cy="173627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8463"/>
                </a:lnSpc>
                <a:spcBef>
                  <a:spcPct val="0"/>
                </a:spcBef>
              </a:pPr>
              <a:r>
                <a:rPr lang="en-US" sz="9956" i="true" spc="-736">
                  <a:solidFill>
                    <a:srgbClr val="D86964"/>
                  </a:solidFill>
                  <a:latin typeface="Times New Roman Italics"/>
                  <a:ea typeface="Times New Roman Italics"/>
                  <a:cs typeface="Times New Roman Italics"/>
                  <a:sym typeface="Times New Roman Italics"/>
                </a:rPr>
                <a:t>Diagnosis of  Asthma</a:t>
              </a:r>
            </a:p>
          </p:txBody>
        </p:sp>
        <p:sp>
          <p:nvSpPr>
            <p:cNvPr name="Freeform 45" id="45"/>
            <p:cNvSpPr/>
            <p:nvPr/>
          </p:nvSpPr>
          <p:spPr>
            <a:xfrm flipH="false" flipV="false" rot="0">
              <a:off x="212631" y="2278197"/>
              <a:ext cx="12344112" cy="269326"/>
            </a:xfrm>
            <a:custGeom>
              <a:avLst/>
              <a:gdLst/>
              <a:ahLst/>
              <a:cxnLst/>
              <a:rect r="r" b="b" t="t" l="l"/>
              <a:pathLst>
                <a:path h="269326" w="12344112">
                  <a:moveTo>
                    <a:pt x="0" y="0"/>
                  </a:moveTo>
                  <a:lnTo>
                    <a:pt x="12344111" y="0"/>
                  </a:lnTo>
                  <a:lnTo>
                    <a:pt x="12344111" y="269326"/>
                  </a:lnTo>
                  <a:lnTo>
                    <a:pt x="0" y="2693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46" id="46"/>
            <p:cNvSpPr/>
            <p:nvPr/>
          </p:nvSpPr>
          <p:spPr>
            <a:xfrm flipH="false" flipV="false" rot="-85220">
              <a:off x="1442" y="2278197"/>
              <a:ext cx="12344112" cy="269326"/>
            </a:xfrm>
            <a:custGeom>
              <a:avLst/>
              <a:gdLst/>
              <a:ahLst/>
              <a:cxnLst/>
              <a:rect r="r" b="b" t="t" l="l"/>
              <a:pathLst>
                <a:path h="269326" w="12344112">
                  <a:moveTo>
                    <a:pt x="0" y="0"/>
                  </a:moveTo>
                  <a:lnTo>
                    <a:pt x="12344111" y="0"/>
                  </a:lnTo>
                  <a:lnTo>
                    <a:pt x="12344111" y="269326"/>
                  </a:lnTo>
                  <a:lnTo>
                    <a:pt x="0" y="2693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47" id="47"/>
          <p:cNvSpPr txBox="true"/>
          <p:nvPr/>
        </p:nvSpPr>
        <p:spPr>
          <a:xfrm rot="0">
            <a:off x="7370199" y="523875"/>
            <a:ext cx="35476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//DIAGNOSIS OF ASTHMA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07355" y="4463613"/>
            <a:ext cx="5265420" cy="4586697"/>
            <a:chOff x="0" y="0"/>
            <a:chExt cx="1386777" cy="12080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6249972" y="4103224"/>
            <a:ext cx="6092857" cy="5307476"/>
            <a:chOff x="0" y="0"/>
            <a:chExt cx="1604703" cy="13978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604703" cy="1397854"/>
            </a:xfrm>
            <a:custGeom>
              <a:avLst/>
              <a:gdLst/>
              <a:ahLst/>
              <a:cxnLst/>
              <a:rect r="r" b="b" t="t" l="l"/>
              <a:pathLst>
                <a:path h="1397854" w="1604703">
                  <a:moveTo>
                    <a:pt x="64803" y="0"/>
                  </a:moveTo>
                  <a:lnTo>
                    <a:pt x="1539900" y="0"/>
                  </a:lnTo>
                  <a:cubicBezTo>
                    <a:pt x="1575690" y="0"/>
                    <a:pt x="1604703" y="29013"/>
                    <a:pt x="1604703" y="64803"/>
                  </a:cubicBezTo>
                  <a:lnTo>
                    <a:pt x="1604703" y="1333050"/>
                  </a:lnTo>
                  <a:cubicBezTo>
                    <a:pt x="1604703" y="1350237"/>
                    <a:pt x="1597876" y="1366720"/>
                    <a:pt x="1585723" y="1378873"/>
                  </a:cubicBezTo>
                  <a:cubicBezTo>
                    <a:pt x="1573570" y="1391026"/>
                    <a:pt x="1557087" y="1397854"/>
                    <a:pt x="1539900" y="1397854"/>
                  </a:cubicBezTo>
                  <a:lnTo>
                    <a:pt x="64803" y="1397854"/>
                  </a:lnTo>
                  <a:cubicBezTo>
                    <a:pt x="47616" y="1397854"/>
                    <a:pt x="31133" y="1391026"/>
                    <a:pt x="18980" y="1378873"/>
                  </a:cubicBezTo>
                  <a:cubicBezTo>
                    <a:pt x="6827" y="1366720"/>
                    <a:pt x="0" y="1350237"/>
                    <a:pt x="0" y="1333050"/>
                  </a:cubicBezTo>
                  <a:lnTo>
                    <a:pt x="0" y="64803"/>
                  </a:lnTo>
                  <a:cubicBezTo>
                    <a:pt x="0" y="47616"/>
                    <a:pt x="6827" y="31133"/>
                    <a:pt x="18980" y="18980"/>
                  </a:cubicBezTo>
                  <a:cubicBezTo>
                    <a:pt x="31133" y="6827"/>
                    <a:pt x="47616" y="0"/>
                    <a:pt x="64803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76200"/>
              <a:ext cx="1604703" cy="13216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2420025" y="4463613"/>
            <a:ext cx="5265420" cy="4586697"/>
            <a:chOff x="0" y="0"/>
            <a:chExt cx="1386777" cy="120801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2860580" y="3382515"/>
            <a:ext cx="7847104" cy="171210"/>
          </a:xfrm>
          <a:custGeom>
            <a:avLst/>
            <a:gdLst/>
            <a:ahLst/>
            <a:cxnLst/>
            <a:rect r="r" b="b" t="t" l="l"/>
            <a:pathLst>
              <a:path h="171210" w="7847104">
                <a:moveTo>
                  <a:pt x="0" y="0"/>
                </a:moveTo>
                <a:lnTo>
                  <a:pt x="7847104" y="0"/>
                </a:lnTo>
                <a:lnTo>
                  <a:pt x="7847104" y="171209"/>
                </a:lnTo>
                <a:lnTo>
                  <a:pt x="0" y="1712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85220">
            <a:off x="2726328" y="3382515"/>
            <a:ext cx="7847104" cy="171210"/>
          </a:xfrm>
          <a:custGeom>
            <a:avLst/>
            <a:gdLst/>
            <a:ahLst/>
            <a:cxnLst/>
            <a:rect r="r" b="b" t="t" l="l"/>
            <a:pathLst>
              <a:path h="171210" w="7847104">
                <a:moveTo>
                  <a:pt x="0" y="0"/>
                </a:moveTo>
                <a:lnTo>
                  <a:pt x="7847104" y="0"/>
                </a:lnTo>
                <a:lnTo>
                  <a:pt x="7847104" y="171209"/>
                </a:lnTo>
                <a:lnTo>
                  <a:pt x="0" y="1712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754955" y="4311213"/>
            <a:ext cx="5265420" cy="4586697"/>
            <a:chOff x="0" y="0"/>
            <a:chExt cx="1386777" cy="1208019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176727" y="4527245"/>
            <a:ext cx="4400817" cy="758405"/>
            <a:chOff x="0" y="0"/>
            <a:chExt cx="1159063" cy="199744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6097572" y="3950824"/>
            <a:ext cx="6092857" cy="5307476"/>
            <a:chOff x="0" y="0"/>
            <a:chExt cx="1604703" cy="139785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604703" cy="1397854"/>
            </a:xfrm>
            <a:custGeom>
              <a:avLst/>
              <a:gdLst/>
              <a:ahLst/>
              <a:cxnLst/>
              <a:rect r="r" b="b" t="t" l="l"/>
              <a:pathLst>
                <a:path h="1397854" w="1604703">
                  <a:moveTo>
                    <a:pt x="64803" y="0"/>
                  </a:moveTo>
                  <a:lnTo>
                    <a:pt x="1539900" y="0"/>
                  </a:lnTo>
                  <a:cubicBezTo>
                    <a:pt x="1575690" y="0"/>
                    <a:pt x="1604703" y="29013"/>
                    <a:pt x="1604703" y="64803"/>
                  </a:cubicBezTo>
                  <a:lnTo>
                    <a:pt x="1604703" y="1333050"/>
                  </a:lnTo>
                  <a:cubicBezTo>
                    <a:pt x="1604703" y="1350237"/>
                    <a:pt x="1597876" y="1366720"/>
                    <a:pt x="1585723" y="1378873"/>
                  </a:cubicBezTo>
                  <a:cubicBezTo>
                    <a:pt x="1573570" y="1391026"/>
                    <a:pt x="1557087" y="1397854"/>
                    <a:pt x="1539900" y="1397854"/>
                  </a:cubicBezTo>
                  <a:lnTo>
                    <a:pt x="64803" y="1397854"/>
                  </a:lnTo>
                  <a:cubicBezTo>
                    <a:pt x="47616" y="1397854"/>
                    <a:pt x="31133" y="1391026"/>
                    <a:pt x="18980" y="1378873"/>
                  </a:cubicBezTo>
                  <a:cubicBezTo>
                    <a:pt x="6827" y="1366720"/>
                    <a:pt x="0" y="1350237"/>
                    <a:pt x="0" y="1333050"/>
                  </a:cubicBezTo>
                  <a:lnTo>
                    <a:pt x="0" y="64803"/>
                  </a:lnTo>
                  <a:cubicBezTo>
                    <a:pt x="0" y="47616"/>
                    <a:pt x="6827" y="31133"/>
                    <a:pt x="18980" y="18980"/>
                  </a:cubicBezTo>
                  <a:cubicBezTo>
                    <a:pt x="31133" y="6827"/>
                    <a:pt x="47616" y="0"/>
                    <a:pt x="64803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0" y="76200"/>
              <a:ext cx="1604703" cy="13216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2267625" y="4311213"/>
            <a:ext cx="5265420" cy="4586697"/>
            <a:chOff x="0" y="0"/>
            <a:chExt cx="1386777" cy="1208019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2645336" y="4527245"/>
            <a:ext cx="4400817" cy="758405"/>
            <a:chOff x="0" y="0"/>
            <a:chExt cx="1159063" cy="199744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2497309" y="6602804"/>
            <a:ext cx="4806052" cy="2013447"/>
            <a:chOff x="0" y="0"/>
            <a:chExt cx="744583" cy="311936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744583" cy="311936"/>
            </a:xfrm>
            <a:custGeom>
              <a:avLst/>
              <a:gdLst/>
              <a:ahLst/>
              <a:cxnLst/>
              <a:rect r="r" b="b" t="t" l="l"/>
              <a:pathLst>
                <a:path h="311936" w="744583">
                  <a:moveTo>
                    <a:pt x="17720" y="0"/>
                  </a:moveTo>
                  <a:lnTo>
                    <a:pt x="726864" y="0"/>
                  </a:lnTo>
                  <a:cubicBezTo>
                    <a:pt x="736650" y="0"/>
                    <a:pt x="744583" y="7933"/>
                    <a:pt x="744583" y="17720"/>
                  </a:cubicBezTo>
                  <a:lnTo>
                    <a:pt x="744583" y="294216"/>
                  </a:lnTo>
                  <a:cubicBezTo>
                    <a:pt x="744583" y="304002"/>
                    <a:pt x="736650" y="311936"/>
                    <a:pt x="726864" y="311936"/>
                  </a:cubicBezTo>
                  <a:lnTo>
                    <a:pt x="17720" y="311936"/>
                  </a:lnTo>
                  <a:cubicBezTo>
                    <a:pt x="7933" y="311936"/>
                    <a:pt x="0" y="304002"/>
                    <a:pt x="0" y="294216"/>
                  </a:cubicBezTo>
                  <a:lnTo>
                    <a:pt x="0" y="17720"/>
                  </a:lnTo>
                  <a:cubicBezTo>
                    <a:pt x="0" y="7933"/>
                    <a:pt x="7933" y="0"/>
                    <a:pt x="17720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13574" r="0" b="-45556"/>
              </a:stretch>
            </a:blip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6678610" y="4450787"/>
            <a:ext cx="4786243" cy="824826"/>
            <a:chOff x="0" y="0"/>
            <a:chExt cx="1159063" cy="199744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32" id="32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grpSp>
        <p:nvGrpSpPr>
          <p:cNvPr name="Group 33" id="33"/>
          <p:cNvGrpSpPr/>
          <p:nvPr/>
        </p:nvGrpSpPr>
        <p:grpSpPr>
          <a:xfrm rot="0">
            <a:off x="6517619" y="6708125"/>
            <a:ext cx="5226969" cy="2189786"/>
            <a:chOff x="0" y="0"/>
            <a:chExt cx="744583" cy="311936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744583" cy="311936"/>
            </a:xfrm>
            <a:custGeom>
              <a:avLst/>
              <a:gdLst/>
              <a:ahLst/>
              <a:cxnLst/>
              <a:rect r="r" b="b" t="t" l="l"/>
              <a:pathLst>
                <a:path h="311936" w="744583">
                  <a:moveTo>
                    <a:pt x="16293" y="0"/>
                  </a:moveTo>
                  <a:lnTo>
                    <a:pt x="728291" y="0"/>
                  </a:lnTo>
                  <a:cubicBezTo>
                    <a:pt x="732612" y="0"/>
                    <a:pt x="736756" y="1717"/>
                    <a:pt x="739811" y="4772"/>
                  </a:cubicBezTo>
                  <a:cubicBezTo>
                    <a:pt x="742867" y="7827"/>
                    <a:pt x="744583" y="11972"/>
                    <a:pt x="744583" y="16293"/>
                  </a:cubicBezTo>
                  <a:lnTo>
                    <a:pt x="744583" y="295643"/>
                  </a:lnTo>
                  <a:cubicBezTo>
                    <a:pt x="744583" y="304641"/>
                    <a:pt x="737289" y="311936"/>
                    <a:pt x="728291" y="311936"/>
                  </a:cubicBezTo>
                  <a:lnTo>
                    <a:pt x="16293" y="311936"/>
                  </a:lnTo>
                  <a:cubicBezTo>
                    <a:pt x="11972" y="311936"/>
                    <a:pt x="7827" y="310219"/>
                    <a:pt x="4772" y="307164"/>
                  </a:cubicBezTo>
                  <a:cubicBezTo>
                    <a:pt x="1717" y="304108"/>
                    <a:pt x="0" y="299964"/>
                    <a:pt x="0" y="295643"/>
                  </a:cubicBezTo>
                  <a:lnTo>
                    <a:pt x="0" y="16293"/>
                  </a:lnTo>
                  <a:cubicBezTo>
                    <a:pt x="0" y="11972"/>
                    <a:pt x="1717" y="7827"/>
                    <a:pt x="4772" y="4772"/>
                  </a:cubicBezTo>
                  <a:cubicBezTo>
                    <a:pt x="7827" y="1717"/>
                    <a:pt x="11972" y="0"/>
                    <a:pt x="16293" y="0"/>
                  </a:cubicBezTo>
                  <a:close/>
                </a:path>
              </a:pathLst>
            </a:custGeom>
            <a:blipFill>
              <a:blip r:embed="rId5"/>
              <a:stretch>
                <a:fillRect l="0" t="0" r="0" b="-59032"/>
              </a:stretch>
            </a:blipFill>
          </p:spPr>
        </p:sp>
      </p:grpSp>
      <p:sp>
        <p:nvSpPr>
          <p:cNvPr name="Freeform 35" id="35"/>
          <p:cNvSpPr/>
          <p:nvPr/>
        </p:nvSpPr>
        <p:spPr>
          <a:xfrm flipH="false" flipV="false" rot="0">
            <a:off x="2175864" y="6626847"/>
            <a:ext cx="2434236" cy="1965362"/>
          </a:xfrm>
          <a:custGeom>
            <a:avLst/>
            <a:gdLst/>
            <a:ahLst/>
            <a:cxnLst/>
            <a:rect r="r" b="b" t="t" l="l"/>
            <a:pathLst>
              <a:path h="1965362" w="2434236">
                <a:moveTo>
                  <a:pt x="0" y="0"/>
                </a:moveTo>
                <a:lnTo>
                  <a:pt x="2434236" y="0"/>
                </a:lnTo>
                <a:lnTo>
                  <a:pt x="2434236" y="1965362"/>
                </a:lnTo>
                <a:lnTo>
                  <a:pt x="0" y="196536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6" id="36"/>
          <p:cNvSpPr txBox="true"/>
          <p:nvPr/>
        </p:nvSpPr>
        <p:spPr>
          <a:xfrm rot="0">
            <a:off x="7370199" y="523875"/>
            <a:ext cx="35476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//INITIAL ASSESSMENT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2921000" y="2207793"/>
            <a:ext cx="8214660" cy="11350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862"/>
              </a:lnSpc>
              <a:spcBef>
                <a:spcPct val="0"/>
              </a:spcBef>
            </a:pPr>
            <a:r>
              <a:rPr lang="en-US" sz="9250" i="true" spc="-684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Initial Ass</a:t>
            </a:r>
            <a:r>
              <a:rPr lang="en-US" sz="9250" i="true" spc="-684" strike="noStrike" u="none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essment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176727" y="5543272"/>
            <a:ext cx="4321661" cy="7547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025"/>
              </a:lnSpc>
              <a:spcBef>
                <a:spcPct val="0"/>
              </a:spcBef>
            </a:pPr>
            <a:r>
              <a:rPr lang="en-US" sz="216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Asthma Con</a:t>
            </a:r>
            <a:r>
              <a:rPr lang="en-US" sz="216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trol Test (ACT) (Nathan et al., 2004)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344924" y="4658679"/>
            <a:ext cx="4064423" cy="4555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66"/>
              </a:lnSpc>
              <a:spcBef>
                <a:spcPct val="0"/>
              </a:spcBef>
            </a:pPr>
            <a:r>
              <a:rPr lang="en-US" sz="269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Asthma Control To</a:t>
            </a:r>
            <a:r>
              <a:rPr lang="en-US" sz="2690" strike="noStrike" u="none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ols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2556295" y="5543272"/>
            <a:ext cx="4599958" cy="7547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025"/>
              </a:lnSpc>
              <a:spcBef>
                <a:spcPct val="0"/>
              </a:spcBef>
            </a:pPr>
            <a:r>
              <a:rPr lang="en-US" sz="216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Smoking, work-related expo</a:t>
            </a:r>
            <a:r>
              <a:rPr lang="en-US" sz="216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sure, environmental exposures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2813533" y="4658679"/>
            <a:ext cx="4064423" cy="4555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66"/>
              </a:lnSpc>
              <a:spcBef>
                <a:spcPct val="0"/>
              </a:spcBef>
            </a:pPr>
            <a:r>
              <a:rPr lang="en-US" sz="2690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Lifestyle Ass</a:t>
            </a:r>
            <a:r>
              <a:rPr lang="en-US" sz="2690" strike="noStrike" u="none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essment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6581771" y="5359732"/>
            <a:ext cx="5162817" cy="1207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90"/>
              </a:lnSpc>
              <a:spcBef>
                <a:spcPct val="0"/>
              </a:spcBef>
            </a:pPr>
            <a:r>
              <a:rPr lang="en-US" sz="235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</a:t>
            </a:r>
            <a:r>
              <a:rPr lang="en-US" sz="235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ast hospitalization, low compli</a:t>
            </a:r>
            <a:r>
              <a:rPr lang="en-US" sz="2350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ance, improper inhaler use (Global Initiative for Asthma, 2023)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6861538" y="4607428"/>
            <a:ext cx="4420388" cy="4781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096"/>
              </a:lnSpc>
              <a:spcBef>
                <a:spcPct val="0"/>
              </a:spcBef>
            </a:pPr>
            <a:r>
              <a:rPr lang="en-US" sz="2926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Risk Assessment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07355" y="4463613"/>
            <a:ext cx="5265420" cy="4586697"/>
            <a:chOff x="0" y="0"/>
            <a:chExt cx="1386777" cy="120801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6249972" y="4103224"/>
            <a:ext cx="6092857" cy="5307476"/>
            <a:chOff x="0" y="0"/>
            <a:chExt cx="1604703" cy="13978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604703" cy="1397854"/>
            </a:xfrm>
            <a:custGeom>
              <a:avLst/>
              <a:gdLst/>
              <a:ahLst/>
              <a:cxnLst/>
              <a:rect r="r" b="b" t="t" l="l"/>
              <a:pathLst>
                <a:path h="1397854" w="1604703">
                  <a:moveTo>
                    <a:pt x="64803" y="0"/>
                  </a:moveTo>
                  <a:lnTo>
                    <a:pt x="1539900" y="0"/>
                  </a:lnTo>
                  <a:cubicBezTo>
                    <a:pt x="1575690" y="0"/>
                    <a:pt x="1604703" y="29013"/>
                    <a:pt x="1604703" y="64803"/>
                  </a:cubicBezTo>
                  <a:lnTo>
                    <a:pt x="1604703" y="1333050"/>
                  </a:lnTo>
                  <a:cubicBezTo>
                    <a:pt x="1604703" y="1350237"/>
                    <a:pt x="1597876" y="1366720"/>
                    <a:pt x="1585723" y="1378873"/>
                  </a:cubicBezTo>
                  <a:cubicBezTo>
                    <a:pt x="1573570" y="1391026"/>
                    <a:pt x="1557087" y="1397854"/>
                    <a:pt x="1539900" y="1397854"/>
                  </a:cubicBezTo>
                  <a:lnTo>
                    <a:pt x="64803" y="1397854"/>
                  </a:lnTo>
                  <a:cubicBezTo>
                    <a:pt x="47616" y="1397854"/>
                    <a:pt x="31133" y="1391026"/>
                    <a:pt x="18980" y="1378873"/>
                  </a:cubicBezTo>
                  <a:cubicBezTo>
                    <a:pt x="6827" y="1366720"/>
                    <a:pt x="0" y="1350237"/>
                    <a:pt x="0" y="1333050"/>
                  </a:cubicBezTo>
                  <a:lnTo>
                    <a:pt x="0" y="64803"/>
                  </a:lnTo>
                  <a:cubicBezTo>
                    <a:pt x="0" y="47616"/>
                    <a:pt x="6827" y="31133"/>
                    <a:pt x="18980" y="18980"/>
                  </a:cubicBezTo>
                  <a:cubicBezTo>
                    <a:pt x="31133" y="6827"/>
                    <a:pt x="47616" y="0"/>
                    <a:pt x="64803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76200"/>
              <a:ext cx="1604703" cy="13216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2420025" y="4463613"/>
            <a:ext cx="5265420" cy="4586697"/>
            <a:chOff x="0" y="0"/>
            <a:chExt cx="1386777" cy="120801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000000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3694517" y="2101663"/>
            <a:ext cx="11672483" cy="534711"/>
            <a:chOff x="0" y="0"/>
            <a:chExt cx="15563311" cy="71294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63543" y="189567"/>
              <a:ext cx="15299769" cy="333813"/>
            </a:xfrm>
            <a:custGeom>
              <a:avLst/>
              <a:gdLst/>
              <a:ahLst/>
              <a:cxnLst/>
              <a:rect r="r" b="b" t="t" l="l"/>
              <a:pathLst>
                <a:path h="333813" w="15299769">
                  <a:moveTo>
                    <a:pt x="0" y="0"/>
                  </a:moveTo>
                  <a:lnTo>
                    <a:pt x="15299768" y="0"/>
                  </a:lnTo>
                  <a:lnTo>
                    <a:pt x="15299768" y="333813"/>
                  </a:lnTo>
                  <a:lnTo>
                    <a:pt x="0" y="3338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-85220">
              <a:off x="1787" y="189567"/>
              <a:ext cx="15299769" cy="333813"/>
            </a:xfrm>
            <a:custGeom>
              <a:avLst/>
              <a:gdLst/>
              <a:ahLst/>
              <a:cxnLst/>
              <a:rect r="r" b="b" t="t" l="l"/>
              <a:pathLst>
                <a:path h="333813" w="15299769">
                  <a:moveTo>
                    <a:pt x="0" y="0"/>
                  </a:moveTo>
                  <a:lnTo>
                    <a:pt x="15299768" y="0"/>
                  </a:lnTo>
                  <a:lnTo>
                    <a:pt x="15299768" y="333813"/>
                  </a:lnTo>
                  <a:lnTo>
                    <a:pt x="0" y="3338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754955" y="4311213"/>
            <a:ext cx="5265420" cy="4586697"/>
            <a:chOff x="0" y="0"/>
            <a:chExt cx="1386777" cy="1208019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176727" y="5871583"/>
            <a:ext cx="4400817" cy="758405"/>
            <a:chOff x="0" y="0"/>
            <a:chExt cx="1159063" cy="199744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6097572" y="3950824"/>
            <a:ext cx="6092857" cy="5307476"/>
            <a:chOff x="0" y="0"/>
            <a:chExt cx="1604703" cy="1397854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604703" cy="1397854"/>
            </a:xfrm>
            <a:custGeom>
              <a:avLst/>
              <a:gdLst/>
              <a:ahLst/>
              <a:cxnLst/>
              <a:rect r="r" b="b" t="t" l="l"/>
              <a:pathLst>
                <a:path h="1397854" w="1604703">
                  <a:moveTo>
                    <a:pt x="64803" y="0"/>
                  </a:moveTo>
                  <a:lnTo>
                    <a:pt x="1539900" y="0"/>
                  </a:lnTo>
                  <a:cubicBezTo>
                    <a:pt x="1575690" y="0"/>
                    <a:pt x="1604703" y="29013"/>
                    <a:pt x="1604703" y="64803"/>
                  </a:cubicBezTo>
                  <a:lnTo>
                    <a:pt x="1604703" y="1333050"/>
                  </a:lnTo>
                  <a:cubicBezTo>
                    <a:pt x="1604703" y="1350237"/>
                    <a:pt x="1597876" y="1366720"/>
                    <a:pt x="1585723" y="1378873"/>
                  </a:cubicBezTo>
                  <a:cubicBezTo>
                    <a:pt x="1573570" y="1391026"/>
                    <a:pt x="1557087" y="1397854"/>
                    <a:pt x="1539900" y="1397854"/>
                  </a:cubicBezTo>
                  <a:lnTo>
                    <a:pt x="64803" y="1397854"/>
                  </a:lnTo>
                  <a:cubicBezTo>
                    <a:pt x="47616" y="1397854"/>
                    <a:pt x="31133" y="1391026"/>
                    <a:pt x="18980" y="1378873"/>
                  </a:cubicBezTo>
                  <a:cubicBezTo>
                    <a:pt x="6827" y="1366720"/>
                    <a:pt x="0" y="1350237"/>
                    <a:pt x="0" y="1333050"/>
                  </a:cubicBezTo>
                  <a:lnTo>
                    <a:pt x="0" y="64803"/>
                  </a:lnTo>
                  <a:cubicBezTo>
                    <a:pt x="0" y="47616"/>
                    <a:pt x="6827" y="31133"/>
                    <a:pt x="18980" y="18980"/>
                  </a:cubicBezTo>
                  <a:cubicBezTo>
                    <a:pt x="31133" y="6827"/>
                    <a:pt x="47616" y="0"/>
                    <a:pt x="64803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0" y="76200"/>
              <a:ext cx="1604703" cy="13216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12267625" y="4311213"/>
            <a:ext cx="5265420" cy="4586697"/>
            <a:chOff x="0" y="0"/>
            <a:chExt cx="1386777" cy="1208019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386777" cy="1208019"/>
            </a:xfrm>
            <a:custGeom>
              <a:avLst/>
              <a:gdLst/>
              <a:ahLst/>
              <a:cxnLst/>
              <a:rect r="r" b="b" t="t" l="l"/>
              <a:pathLst>
                <a:path h="1208019" w="1386777">
                  <a:moveTo>
                    <a:pt x="74987" y="0"/>
                  </a:moveTo>
                  <a:lnTo>
                    <a:pt x="1311790" y="0"/>
                  </a:lnTo>
                  <a:cubicBezTo>
                    <a:pt x="1331678" y="0"/>
                    <a:pt x="1350751" y="7900"/>
                    <a:pt x="1364814" y="21963"/>
                  </a:cubicBezTo>
                  <a:cubicBezTo>
                    <a:pt x="1378877" y="36026"/>
                    <a:pt x="1386777" y="55099"/>
                    <a:pt x="1386777" y="74987"/>
                  </a:cubicBezTo>
                  <a:lnTo>
                    <a:pt x="1386777" y="1133032"/>
                  </a:lnTo>
                  <a:cubicBezTo>
                    <a:pt x="1386777" y="1152920"/>
                    <a:pt x="1378877" y="1171993"/>
                    <a:pt x="1364814" y="1186056"/>
                  </a:cubicBezTo>
                  <a:cubicBezTo>
                    <a:pt x="1350751" y="1200119"/>
                    <a:pt x="1331678" y="1208019"/>
                    <a:pt x="1311790" y="1208019"/>
                  </a:cubicBezTo>
                  <a:lnTo>
                    <a:pt x="74987" y="1208019"/>
                  </a:lnTo>
                  <a:cubicBezTo>
                    <a:pt x="33573" y="1208019"/>
                    <a:pt x="0" y="1174446"/>
                    <a:pt x="0" y="1133032"/>
                  </a:cubicBezTo>
                  <a:lnTo>
                    <a:pt x="0" y="74987"/>
                  </a:lnTo>
                  <a:cubicBezTo>
                    <a:pt x="0" y="55099"/>
                    <a:pt x="7900" y="36026"/>
                    <a:pt x="21963" y="21963"/>
                  </a:cubicBezTo>
                  <a:cubicBezTo>
                    <a:pt x="36026" y="7900"/>
                    <a:pt x="55099" y="0"/>
                    <a:pt x="74987" y="0"/>
                  </a:cubicBezTo>
                  <a:close/>
                </a:path>
              </a:pathLst>
            </a:custGeom>
            <a:solidFill>
              <a:srgbClr val="E5F1DD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76200"/>
              <a:ext cx="1386777" cy="11318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145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2645336" y="5719183"/>
            <a:ext cx="4400817" cy="758405"/>
            <a:chOff x="0" y="0"/>
            <a:chExt cx="1159063" cy="199744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6678610" y="5500421"/>
            <a:ext cx="4786243" cy="824826"/>
            <a:chOff x="0" y="0"/>
            <a:chExt cx="1159063" cy="199744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1159063" cy="199744"/>
            </a:xfrm>
            <a:custGeom>
              <a:avLst/>
              <a:gdLst/>
              <a:ahLst/>
              <a:cxnLst/>
              <a:rect r="r" b="b" t="t" l="l"/>
              <a:pathLst>
                <a:path h="199744" w="1159063">
                  <a:moveTo>
                    <a:pt x="99872" y="0"/>
                  </a:moveTo>
                  <a:lnTo>
                    <a:pt x="1059191" y="0"/>
                  </a:lnTo>
                  <a:cubicBezTo>
                    <a:pt x="1085678" y="0"/>
                    <a:pt x="1111081" y="10522"/>
                    <a:pt x="1129811" y="29252"/>
                  </a:cubicBezTo>
                  <a:cubicBezTo>
                    <a:pt x="1148541" y="47982"/>
                    <a:pt x="1159063" y="73384"/>
                    <a:pt x="1159063" y="99872"/>
                  </a:cubicBezTo>
                  <a:lnTo>
                    <a:pt x="1159063" y="99872"/>
                  </a:lnTo>
                  <a:cubicBezTo>
                    <a:pt x="1159063" y="155030"/>
                    <a:pt x="1114349" y="199744"/>
                    <a:pt x="1059191" y="199744"/>
                  </a:cubicBezTo>
                  <a:lnTo>
                    <a:pt x="99872" y="199744"/>
                  </a:lnTo>
                  <a:cubicBezTo>
                    <a:pt x="73384" y="199744"/>
                    <a:pt x="47982" y="189222"/>
                    <a:pt x="29252" y="170493"/>
                  </a:cubicBezTo>
                  <a:cubicBezTo>
                    <a:pt x="10522" y="151763"/>
                    <a:pt x="0" y="126360"/>
                    <a:pt x="0" y="99872"/>
                  </a:cubicBezTo>
                  <a:lnTo>
                    <a:pt x="0" y="99872"/>
                  </a:lnTo>
                  <a:cubicBezTo>
                    <a:pt x="0" y="73384"/>
                    <a:pt x="10522" y="47982"/>
                    <a:pt x="29252" y="29252"/>
                  </a:cubicBezTo>
                  <a:cubicBezTo>
                    <a:pt x="47982" y="10522"/>
                    <a:pt x="73384" y="0"/>
                    <a:pt x="9987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0" y="76200"/>
              <a:ext cx="1159063" cy="1235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145"/>
                </a:lnSpc>
              </a:pPr>
            </a:p>
          </p:txBody>
        </p:sp>
      </p:grpSp>
      <p:sp>
        <p:nvSpPr>
          <p:cNvPr name="TextBox 32" id="32"/>
          <p:cNvSpPr txBox="true"/>
          <p:nvPr/>
        </p:nvSpPr>
        <p:spPr>
          <a:xfrm rot="0">
            <a:off x="5340364" y="523875"/>
            <a:ext cx="760727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//MANAGEMENT IN ACCORDANCE WITH UK GUIDELINES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418979" y="3202159"/>
            <a:ext cx="760727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BEHAVIOUR CHANGE MODELS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3694517" y="1349188"/>
            <a:ext cx="11476895" cy="752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100"/>
              </a:lnSpc>
              <a:spcBef>
                <a:spcPct val="0"/>
              </a:spcBef>
            </a:pPr>
            <a:r>
              <a:rPr lang="en-US" sz="6000" i="true" spc="-443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Guidelin</a:t>
            </a:r>
            <a:r>
              <a:rPr lang="en-US" sz="6000" i="true" spc="-443" strike="noStrike" u="none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es: NICE (2024), BTS/SIGN (2022)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176727" y="6887609"/>
            <a:ext cx="4321661" cy="7547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025"/>
              </a:lnSpc>
              <a:spcBef>
                <a:spcPct val="0"/>
              </a:spcBef>
            </a:pPr>
            <a:r>
              <a:rPr lang="en-US" sz="216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Ability, opportuni</a:t>
            </a:r>
            <a:r>
              <a:rPr lang="en-US" sz="216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ty, and drive (Michie et al., 2011)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344924" y="6003016"/>
            <a:ext cx="4064423" cy="4555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66"/>
              </a:lnSpc>
              <a:spcBef>
                <a:spcPct val="0"/>
              </a:spcBef>
            </a:pPr>
            <a:r>
              <a:rPr lang="en-US" sz="2690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COM-B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2556295" y="6735209"/>
            <a:ext cx="4599958" cy="7547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025"/>
              </a:lnSpc>
              <a:spcBef>
                <a:spcPct val="0"/>
              </a:spcBef>
            </a:pPr>
            <a:r>
              <a:rPr lang="en-US" sz="216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Multidisciplina</a:t>
            </a:r>
            <a:r>
              <a:rPr lang="en-US" sz="2161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ry &amp; self-management (Wagner et al., 2001)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2813533" y="5850616"/>
            <a:ext cx="4064423" cy="4555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66"/>
              </a:lnSpc>
              <a:spcBef>
                <a:spcPct val="0"/>
              </a:spcBef>
            </a:pPr>
            <a:r>
              <a:rPr lang="en-US" sz="2690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Chronic Car</a:t>
            </a:r>
            <a:r>
              <a:rPr lang="en-US" sz="2690" strike="noStrike" u="none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e Model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6581771" y="6619128"/>
            <a:ext cx="5002825" cy="79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90"/>
              </a:lnSpc>
              <a:spcBef>
                <a:spcPct val="0"/>
              </a:spcBef>
            </a:pPr>
            <a:r>
              <a:rPr lang="en-US" sz="235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</a:t>
            </a:r>
            <a:r>
              <a:rPr lang="en-US" sz="235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erceiv</a:t>
            </a:r>
            <a:r>
              <a:rPr lang="en-US" sz="2350" strike="noStrike" u="none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ed severity &amp; benefit (Rosenstock, 1974)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6861538" y="5657062"/>
            <a:ext cx="4420388" cy="4781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096"/>
              </a:lnSpc>
              <a:spcBef>
                <a:spcPct val="0"/>
              </a:spcBef>
            </a:pPr>
            <a:r>
              <a:rPr lang="en-US" sz="2926">
                <a:solidFill>
                  <a:srgbClr val="D86964"/>
                </a:solidFill>
                <a:latin typeface="DM Sans"/>
                <a:ea typeface="DM Sans"/>
                <a:cs typeface="DM Sans"/>
                <a:sym typeface="DM Sans"/>
              </a:rPr>
              <a:t>Health Belief Model</a:t>
            </a:r>
          </a:p>
        </p:txBody>
      </p:sp>
      <p:sp>
        <p:nvSpPr>
          <p:cNvPr name="Freeform 41" id="41"/>
          <p:cNvSpPr/>
          <p:nvPr/>
        </p:nvSpPr>
        <p:spPr>
          <a:xfrm flipH="false" flipV="false" rot="0">
            <a:off x="1046801" y="3296803"/>
            <a:ext cx="259851" cy="264103"/>
          </a:xfrm>
          <a:custGeom>
            <a:avLst/>
            <a:gdLst/>
            <a:ahLst/>
            <a:cxnLst/>
            <a:rect r="r" b="b" t="t" l="l"/>
            <a:pathLst>
              <a:path h="264103" w="259851">
                <a:moveTo>
                  <a:pt x="0" y="0"/>
                </a:moveTo>
                <a:lnTo>
                  <a:pt x="259852" y="0"/>
                </a:lnTo>
                <a:lnTo>
                  <a:pt x="259852" y="264103"/>
                </a:lnTo>
                <a:lnTo>
                  <a:pt x="0" y="2641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694517" y="1938116"/>
            <a:ext cx="11672483" cy="534711"/>
            <a:chOff x="0" y="0"/>
            <a:chExt cx="15563311" cy="71294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263543" y="189567"/>
              <a:ext cx="15299769" cy="333813"/>
            </a:xfrm>
            <a:custGeom>
              <a:avLst/>
              <a:gdLst/>
              <a:ahLst/>
              <a:cxnLst/>
              <a:rect r="r" b="b" t="t" l="l"/>
              <a:pathLst>
                <a:path h="333813" w="15299769">
                  <a:moveTo>
                    <a:pt x="0" y="0"/>
                  </a:moveTo>
                  <a:lnTo>
                    <a:pt x="15299768" y="0"/>
                  </a:lnTo>
                  <a:lnTo>
                    <a:pt x="15299768" y="333813"/>
                  </a:lnTo>
                  <a:lnTo>
                    <a:pt x="0" y="3338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-85220">
              <a:off x="1787" y="189567"/>
              <a:ext cx="15299769" cy="333813"/>
            </a:xfrm>
            <a:custGeom>
              <a:avLst/>
              <a:gdLst/>
              <a:ahLst/>
              <a:cxnLst/>
              <a:rect r="r" b="b" t="t" l="l"/>
              <a:pathLst>
                <a:path h="333813" w="15299769">
                  <a:moveTo>
                    <a:pt x="0" y="0"/>
                  </a:moveTo>
                  <a:lnTo>
                    <a:pt x="15299768" y="0"/>
                  </a:lnTo>
                  <a:lnTo>
                    <a:pt x="15299768" y="333813"/>
                  </a:lnTo>
                  <a:lnTo>
                    <a:pt x="0" y="3338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7927588" y="9161519"/>
            <a:ext cx="259851" cy="264103"/>
          </a:xfrm>
          <a:custGeom>
            <a:avLst/>
            <a:gdLst/>
            <a:ahLst/>
            <a:cxnLst/>
            <a:rect r="r" b="b" t="t" l="l"/>
            <a:pathLst>
              <a:path h="264103" w="259851">
                <a:moveTo>
                  <a:pt x="0" y="0"/>
                </a:moveTo>
                <a:lnTo>
                  <a:pt x="259851" y="0"/>
                </a:lnTo>
                <a:lnTo>
                  <a:pt x="259851" y="264103"/>
                </a:lnTo>
                <a:lnTo>
                  <a:pt x="0" y="2641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683500" y="2893549"/>
            <a:ext cx="10614526" cy="5837989"/>
          </a:xfrm>
          <a:custGeom>
            <a:avLst/>
            <a:gdLst/>
            <a:ahLst/>
            <a:cxnLst/>
            <a:rect r="r" b="b" t="t" l="l"/>
            <a:pathLst>
              <a:path h="5837989" w="10614526">
                <a:moveTo>
                  <a:pt x="0" y="0"/>
                </a:moveTo>
                <a:lnTo>
                  <a:pt x="10614526" y="0"/>
                </a:lnTo>
                <a:lnTo>
                  <a:pt x="10614526" y="5837990"/>
                </a:lnTo>
                <a:lnTo>
                  <a:pt x="0" y="58379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5340364" y="523875"/>
            <a:ext cx="760727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//MANAGEMENT IN ACCORDANCE WITH UK GUIDELINES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347590" y="9043353"/>
            <a:ext cx="9950436" cy="38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spc="-7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THE COM-</a:t>
            </a:r>
            <a:r>
              <a:rPr lang="en-US" sz="2200" spc="-7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 SYSTEM - A FRAMEWORK FOR UNDERSTANDING BEHAVIOUR.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694517" y="1339663"/>
            <a:ext cx="11476895" cy="6965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760"/>
              </a:lnSpc>
              <a:spcBef>
                <a:spcPct val="0"/>
              </a:spcBef>
            </a:pPr>
            <a:r>
              <a:rPr lang="en-US" sz="5600" i="true" spc="-414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Behaviour Change Models:</a:t>
            </a:r>
            <a:r>
              <a:rPr lang="en-US" sz="5600" i="true" spc="-414" strike="noStrike" u="none">
                <a:solidFill>
                  <a:srgbClr val="D86964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COM-B MODEL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310100" y="2558552"/>
            <a:ext cx="5221800" cy="2584948"/>
            <a:chOff x="0" y="0"/>
            <a:chExt cx="1375289" cy="680809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75289" cy="680809"/>
            </a:xfrm>
            <a:custGeom>
              <a:avLst/>
              <a:gdLst/>
              <a:ahLst/>
              <a:cxnLst/>
              <a:rect r="r" b="b" t="t" l="l"/>
              <a:pathLst>
                <a:path h="680809" w="1375289">
                  <a:moveTo>
                    <a:pt x="74131" y="0"/>
                  </a:moveTo>
                  <a:lnTo>
                    <a:pt x="1301158" y="0"/>
                  </a:lnTo>
                  <a:cubicBezTo>
                    <a:pt x="1320819" y="0"/>
                    <a:pt x="1339674" y="7810"/>
                    <a:pt x="1353576" y="21712"/>
                  </a:cubicBezTo>
                  <a:cubicBezTo>
                    <a:pt x="1367479" y="35615"/>
                    <a:pt x="1375289" y="54470"/>
                    <a:pt x="1375289" y="74131"/>
                  </a:cubicBezTo>
                  <a:lnTo>
                    <a:pt x="1375289" y="606679"/>
                  </a:lnTo>
                  <a:cubicBezTo>
                    <a:pt x="1375289" y="626339"/>
                    <a:pt x="1367479" y="645195"/>
                    <a:pt x="1353576" y="659097"/>
                  </a:cubicBezTo>
                  <a:cubicBezTo>
                    <a:pt x="1339674" y="672999"/>
                    <a:pt x="1320819" y="680809"/>
                    <a:pt x="1301158" y="680809"/>
                  </a:cubicBezTo>
                  <a:lnTo>
                    <a:pt x="74131" y="680809"/>
                  </a:lnTo>
                  <a:cubicBezTo>
                    <a:pt x="54470" y="680809"/>
                    <a:pt x="35615" y="672999"/>
                    <a:pt x="21712" y="659097"/>
                  </a:cubicBezTo>
                  <a:cubicBezTo>
                    <a:pt x="7810" y="645195"/>
                    <a:pt x="0" y="626339"/>
                    <a:pt x="0" y="606679"/>
                  </a:cubicBezTo>
                  <a:lnTo>
                    <a:pt x="0" y="74131"/>
                  </a:lnTo>
                  <a:cubicBezTo>
                    <a:pt x="0" y="54470"/>
                    <a:pt x="7810" y="35615"/>
                    <a:pt x="21712" y="21712"/>
                  </a:cubicBezTo>
                  <a:cubicBezTo>
                    <a:pt x="35615" y="7810"/>
                    <a:pt x="54470" y="0"/>
                    <a:pt x="74131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1375289" cy="71890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172457" y="4577363"/>
            <a:ext cx="4821943" cy="2590485"/>
            <a:chOff x="0" y="0"/>
            <a:chExt cx="6429258" cy="3453980"/>
          </a:xfrm>
        </p:grpSpPr>
        <p:grpSp>
          <p:nvGrpSpPr>
            <p:cNvPr name="Group 14" id="14"/>
            <p:cNvGrpSpPr/>
            <p:nvPr/>
          </p:nvGrpSpPr>
          <p:grpSpPr>
            <a:xfrm rot="0">
              <a:off x="0" y="0"/>
              <a:ext cx="6429258" cy="3453980"/>
              <a:chOff x="0" y="0"/>
              <a:chExt cx="2017863" cy="1084054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017863" cy="1084054"/>
              </a:xfrm>
              <a:custGeom>
                <a:avLst/>
                <a:gdLst/>
                <a:ahLst/>
                <a:cxnLst/>
                <a:rect r="r" b="b" t="t" l="l"/>
                <a:pathLst>
                  <a:path h="1084054" w="2017863">
                    <a:moveTo>
                      <a:pt x="50524" y="0"/>
                    </a:moveTo>
                    <a:lnTo>
                      <a:pt x="1967339" y="0"/>
                    </a:lnTo>
                    <a:cubicBezTo>
                      <a:pt x="1980739" y="0"/>
                      <a:pt x="1993590" y="5323"/>
                      <a:pt x="2003065" y="14798"/>
                    </a:cubicBezTo>
                    <a:cubicBezTo>
                      <a:pt x="2012540" y="24273"/>
                      <a:pt x="2017863" y="37124"/>
                      <a:pt x="2017863" y="50524"/>
                    </a:cubicBezTo>
                    <a:lnTo>
                      <a:pt x="2017863" y="1033529"/>
                    </a:lnTo>
                    <a:cubicBezTo>
                      <a:pt x="2017863" y="1046929"/>
                      <a:pt x="2012540" y="1059780"/>
                      <a:pt x="2003065" y="1069255"/>
                    </a:cubicBezTo>
                    <a:cubicBezTo>
                      <a:pt x="1993590" y="1078730"/>
                      <a:pt x="1980739" y="1084054"/>
                      <a:pt x="1967339" y="1084054"/>
                    </a:cubicBezTo>
                    <a:lnTo>
                      <a:pt x="50524" y="1084054"/>
                    </a:lnTo>
                    <a:cubicBezTo>
                      <a:pt x="37124" y="1084054"/>
                      <a:pt x="24273" y="1078730"/>
                      <a:pt x="14798" y="1069255"/>
                    </a:cubicBezTo>
                    <a:cubicBezTo>
                      <a:pt x="5323" y="1059780"/>
                      <a:pt x="0" y="1046929"/>
                      <a:pt x="0" y="1033529"/>
                    </a:cubicBezTo>
                    <a:lnTo>
                      <a:pt x="0" y="50524"/>
                    </a:lnTo>
                    <a:cubicBezTo>
                      <a:pt x="0" y="37124"/>
                      <a:pt x="5323" y="24273"/>
                      <a:pt x="14798" y="14798"/>
                    </a:cubicBezTo>
                    <a:cubicBezTo>
                      <a:pt x="24273" y="5323"/>
                      <a:pt x="37124" y="0"/>
                      <a:pt x="50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38100"/>
                <a:ext cx="2017863" cy="1122154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TextBox 17" id="17"/>
            <p:cNvSpPr txBox="true"/>
            <p:nvPr/>
          </p:nvSpPr>
          <p:spPr>
            <a:xfrm rot="0">
              <a:off x="1571766" y="219096"/>
              <a:ext cx="3285725" cy="44960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41"/>
                </a:lnSpc>
              </a:pPr>
              <a:r>
                <a:rPr lang="en-US" sz="2517" spc="-9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Motiv</a:t>
              </a:r>
              <a:r>
                <a:rPr lang="en-US" sz="2517" spc="-9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ation </a:t>
              </a:r>
            </a:p>
          </p:txBody>
        </p:sp>
        <p:sp>
          <p:nvSpPr>
            <p:cNvPr name="TextBox 18" id="18"/>
            <p:cNvSpPr txBox="true"/>
            <p:nvPr/>
          </p:nvSpPr>
          <p:spPr>
            <a:xfrm rot="0">
              <a:off x="193960" y="833120"/>
              <a:ext cx="5621833" cy="124577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969" spc="-7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Confidence, willingness to use medication regularly, and desire to stay healthy.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2127796" y="6574324"/>
            <a:ext cx="4659808" cy="2516654"/>
            <a:chOff x="0" y="0"/>
            <a:chExt cx="1227275" cy="662822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227275" cy="662822"/>
            </a:xfrm>
            <a:custGeom>
              <a:avLst/>
              <a:gdLst/>
              <a:ahLst/>
              <a:cxnLst/>
              <a:rect r="r" b="b" t="t" l="l"/>
              <a:pathLst>
                <a:path h="662822" w="1227275">
                  <a:moveTo>
                    <a:pt x="83071" y="0"/>
                  </a:moveTo>
                  <a:lnTo>
                    <a:pt x="1144203" y="0"/>
                  </a:lnTo>
                  <a:cubicBezTo>
                    <a:pt x="1190082" y="0"/>
                    <a:pt x="1227275" y="37192"/>
                    <a:pt x="1227275" y="83071"/>
                  </a:cubicBezTo>
                  <a:lnTo>
                    <a:pt x="1227275" y="579751"/>
                  </a:lnTo>
                  <a:cubicBezTo>
                    <a:pt x="1227275" y="601783"/>
                    <a:pt x="1218523" y="622912"/>
                    <a:pt x="1202944" y="638491"/>
                  </a:cubicBezTo>
                  <a:cubicBezTo>
                    <a:pt x="1187365" y="654070"/>
                    <a:pt x="1166235" y="662822"/>
                    <a:pt x="1144203" y="662822"/>
                  </a:cubicBezTo>
                  <a:lnTo>
                    <a:pt x="83071" y="662822"/>
                  </a:lnTo>
                  <a:cubicBezTo>
                    <a:pt x="61039" y="662822"/>
                    <a:pt x="39910" y="654070"/>
                    <a:pt x="24331" y="638491"/>
                  </a:cubicBezTo>
                  <a:cubicBezTo>
                    <a:pt x="8752" y="622912"/>
                    <a:pt x="0" y="601783"/>
                    <a:pt x="0" y="579751"/>
                  </a:cubicBezTo>
                  <a:lnTo>
                    <a:pt x="0" y="83071"/>
                  </a:lnTo>
                  <a:cubicBezTo>
                    <a:pt x="0" y="61039"/>
                    <a:pt x="8752" y="39910"/>
                    <a:pt x="24331" y="24331"/>
                  </a:cubicBezTo>
                  <a:cubicBezTo>
                    <a:pt x="39910" y="8752"/>
                    <a:pt x="61039" y="0"/>
                    <a:pt x="83071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0" y="-38100"/>
              <a:ext cx="1227275" cy="70092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2633470" y="7010400"/>
            <a:ext cx="3306989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Opportunity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921849" y="7621259"/>
            <a:ext cx="4292040" cy="1063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15"/>
              </a:lnSpc>
            </a:pP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Acc</a:t>
            </a: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ess to inhalers, healthcare services, family support, and a smoke-free environment.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536700" y="2798299"/>
            <a:ext cx="3306989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Capability 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406094" y="3345034"/>
            <a:ext cx="5315271" cy="1063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15"/>
              </a:lnSpc>
            </a:pP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Kn</a:t>
            </a:r>
            <a:r>
              <a:rPr lang="en-US" sz="2199" spc="-79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owledge of asthma, correct inhaler technique, and ability to recognise symptoms.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5123341" y="169331"/>
            <a:ext cx="817119" cy="16615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514631" indent="-257315" lvl="1">
              <a:lnSpc>
                <a:spcPts val="3337"/>
              </a:lnSpc>
              <a:spcBef>
                <a:spcPct val="0"/>
              </a:spcBef>
              <a:buFont typeface="Arial"/>
              <a:buChar char="•"/>
            </a:pPr>
            <a:r>
              <a:rPr lang="en-US" sz="2383" strike="noStrike" u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– </a:t>
            </a:r>
          </a:p>
          <a:p>
            <a:pPr algn="ctr" marL="514631" indent="-257315" lvl="1">
              <a:lnSpc>
                <a:spcPts val="3337"/>
              </a:lnSpc>
              <a:spcBef>
                <a:spcPct val="0"/>
              </a:spcBef>
              <a:buFont typeface="Arial"/>
              <a:buChar char="•"/>
            </a:pPr>
            <a:r>
              <a:rPr lang="en-US" sz="2383" strike="noStrike" u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– </a:t>
            </a:r>
          </a:p>
          <a:p>
            <a:pPr algn="ctr" marL="514631" indent="-257315" lvl="1">
              <a:lnSpc>
                <a:spcPts val="3337"/>
              </a:lnSpc>
              <a:spcBef>
                <a:spcPct val="0"/>
              </a:spcBef>
              <a:buFont typeface="Arial"/>
              <a:buChar char="•"/>
            </a:pPr>
            <a:r>
              <a:rPr lang="en-US" sz="2383" strike="noStrike" u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– </a:t>
            </a:r>
          </a:p>
          <a:p>
            <a:pPr algn="ctr" marL="0" indent="0" lvl="0">
              <a:lnSpc>
                <a:spcPts val="333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36700" y="2993077"/>
            <a:ext cx="314514" cy="314514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447836" y="3082513"/>
            <a:ext cx="314514" cy="314514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536700" y="4893223"/>
            <a:ext cx="314514" cy="314514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536700" y="7045802"/>
            <a:ext cx="314514" cy="314514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0447836" y="4977996"/>
            <a:ext cx="314514" cy="314514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sp>
        <p:nvSpPr>
          <p:cNvPr name="AutoShape 17" id="17"/>
          <p:cNvSpPr/>
          <p:nvPr/>
        </p:nvSpPr>
        <p:spPr>
          <a:xfrm>
            <a:off x="11793439" y="2169643"/>
            <a:ext cx="8003953" cy="0"/>
          </a:xfrm>
          <a:prstGeom prst="line">
            <a:avLst/>
          </a:prstGeom>
          <a:ln cap="flat" w="28575">
            <a:solidFill>
              <a:srgbClr val="D86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8" id="18"/>
          <p:cNvSpPr/>
          <p:nvPr/>
        </p:nvSpPr>
        <p:spPr>
          <a:xfrm>
            <a:off x="-1509392" y="2169643"/>
            <a:ext cx="8003953" cy="0"/>
          </a:xfrm>
          <a:prstGeom prst="line">
            <a:avLst/>
          </a:prstGeom>
          <a:ln cap="flat" w="28575">
            <a:solidFill>
              <a:srgbClr val="D86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9" id="19"/>
          <p:cNvSpPr txBox="true"/>
          <p:nvPr/>
        </p:nvSpPr>
        <p:spPr>
          <a:xfrm rot="0">
            <a:off x="6704149" y="1549947"/>
            <a:ext cx="5089290" cy="12203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56"/>
              </a:lnSpc>
            </a:pPr>
            <a:r>
              <a:rPr lang="en-US" sz="9200" spc="-33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Treatment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113667" y="2922690"/>
            <a:ext cx="6829702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 b="tru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Step 1: 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Use a r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eliever inhaler (SABA) such as salbutamol for quick relief of wheezing, breathlessness, and chest tightness.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1024804" y="3012127"/>
            <a:ext cx="6564178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 b="tru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Step 4: 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Add extra controller medicines such as leukotriene receptor antagonists or LAMA for improved asthma control.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113667" y="4841883"/>
            <a:ext cx="6829702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 b="tru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Step 2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: Start low-dose inhaled corticosteroids (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ICS) such as beclomethasone to reduce airway inflammation and prevent symptoms.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113667" y="6994461"/>
            <a:ext cx="6829702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Step 3: Use combination therapy (ICS + LABA) such as budesonide + formoterol when symptoms are not controlled with ICS alone.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1024804" y="4926655"/>
            <a:ext cx="6866732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 b="tru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Step 5: 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severe asthma, use biologic therapies such as omalizumab or mepolizumab under specialist care.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7370199" y="523875"/>
            <a:ext cx="35476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//UK TREATMENT OPTIONS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grpSp>
        <p:nvGrpSpPr>
          <p:cNvPr name="Group 27" id="27"/>
          <p:cNvGrpSpPr/>
          <p:nvPr/>
        </p:nvGrpSpPr>
        <p:grpSpPr>
          <a:xfrm rot="0">
            <a:off x="10599643" y="7045802"/>
            <a:ext cx="314514" cy="314514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76200" y="123825"/>
              <a:ext cx="660400" cy="6127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045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11380404" y="6994461"/>
            <a:ext cx="5878896" cy="10054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88"/>
              </a:lnSpc>
            </a:pPr>
            <a:r>
              <a:rPr lang="en-US" sz="2400" b="true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Step 6: </a:t>
            </a:r>
            <a:r>
              <a:rPr lang="en-US" sz="24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Regular review, inhaler technique checks, trigger avoidance, and monitoring are essential at all stages.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2515472" y="8742870"/>
            <a:ext cx="5772528" cy="474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79"/>
              </a:lnSpc>
              <a:spcBef>
                <a:spcPct val="0"/>
              </a:spcBef>
            </a:pPr>
            <a:r>
              <a:rPr lang="en-US" b="true" sz="2699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(Global Init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ativ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 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for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Asth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ma</a:t>
            </a:r>
            <a:r>
              <a:rPr lang="en-US" b="true" sz="26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, 2023)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723397" y="4584077"/>
            <a:ext cx="2694697" cy="2784892"/>
            <a:chOff x="0" y="0"/>
            <a:chExt cx="1117659" cy="115506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1223" y="4584077"/>
            <a:ext cx="2694697" cy="2784892"/>
            <a:chOff x="0" y="0"/>
            <a:chExt cx="1117659" cy="115506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EFF6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4504267" y="4584077"/>
            <a:ext cx="2694697" cy="2784892"/>
            <a:chOff x="0" y="0"/>
            <a:chExt cx="1117659" cy="115506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EFF6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1813729"/>
            <a:ext cx="2694697" cy="2784892"/>
            <a:chOff x="0" y="0"/>
            <a:chExt cx="1117659" cy="115506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418095" y="1799185"/>
            <a:ext cx="2694697" cy="2784892"/>
            <a:chOff x="0" y="0"/>
            <a:chExt cx="1117659" cy="115506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1809570" y="1799185"/>
            <a:ext cx="2694697" cy="2784892"/>
            <a:chOff x="0" y="0"/>
            <a:chExt cx="1117659" cy="115506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117659" cy="1155068"/>
            </a:xfrm>
            <a:custGeom>
              <a:avLst/>
              <a:gdLst/>
              <a:ahLst/>
              <a:cxnLst/>
              <a:rect r="r" b="b" t="t" l="l"/>
              <a:pathLst>
                <a:path h="1155068" w="1117659">
                  <a:moveTo>
                    <a:pt x="0" y="0"/>
                  </a:moveTo>
                  <a:lnTo>
                    <a:pt x="1117659" y="0"/>
                  </a:lnTo>
                  <a:lnTo>
                    <a:pt x="1117659" y="1155068"/>
                  </a:lnTo>
                  <a:lnTo>
                    <a:pt x="0" y="1155068"/>
                  </a:lnTo>
                  <a:close/>
                </a:path>
              </a:pathLst>
            </a:custGeom>
            <a:solidFill>
              <a:srgbClr val="D86964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9525"/>
              <a:ext cx="1117659" cy="11455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20"/>
                </a:lnSpc>
              </a:pPr>
            </a:p>
          </p:txBody>
        </p:sp>
      </p:grpSp>
      <p:sp>
        <p:nvSpPr>
          <p:cNvPr name="Freeform 20" id="20"/>
          <p:cNvSpPr/>
          <p:nvPr/>
        </p:nvSpPr>
        <p:spPr>
          <a:xfrm flipH="false" flipV="false" rot="0">
            <a:off x="1451724" y="1968688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2"/>
                </a:lnTo>
                <a:lnTo>
                  <a:pt x="0" y="18865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8578" t="-19978" r="-386461" b="-151888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4053872" y="4864225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1"/>
                </a:lnTo>
                <a:lnTo>
                  <a:pt x="0" y="1886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9937" t="-22832" r="-265102" b="-149034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6854814" y="1987355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1"/>
                </a:lnTo>
                <a:lnTo>
                  <a:pt x="0" y="1886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63222" t="-22832" r="-141817" b="-149034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9477562" y="4731591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1"/>
                </a:lnTo>
                <a:lnTo>
                  <a:pt x="0" y="1886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88295" t="-21410" r="-16743" b="-150455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4840606" y="4731591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1"/>
                </a:lnTo>
                <a:lnTo>
                  <a:pt x="0" y="1886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1127" t="-142691" r="-203912" b="-29175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2320693" y="1987355"/>
            <a:ext cx="1863385" cy="1886552"/>
          </a:xfrm>
          <a:custGeom>
            <a:avLst/>
            <a:gdLst/>
            <a:ahLst/>
            <a:cxnLst/>
            <a:rect r="r" b="b" t="t" l="l"/>
            <a:pathLst>
              <a:path h="1886552" w="1863385">
                <a:moveTo>
                  <a:pt x="0" y="0"/>
                </a:moveTo>
                <a:lnTo>
                  <a:pt x="1863385" y="0"/>
                </a:lnTo>
                <a:lnTo>
                  <a:pt x="1863385" y="1886551"/>
                </a:lnTo>
                <a:lnTo>
                  <a:pt x="0" y="18865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1806" t="-144296" r="-353232" b="-2757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7370199" y="523875"/>
            <a:ext cx="35476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//COMORBIDITIES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028700" y="8852535"/>
            <a:ext cx="925803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Data references: (BTS/SIGN, 2022; Sutherland and Martin, 2016)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324817" y="3769515"/>
            <a:ext cx="2102464" cy="41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8"/>
              </a:lnSpc>
            </a:pPr>
            <a:r>
              <a:rPr lang="en-US" sz="2238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Allergic Rhinitis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4053872" y="6665051"/>
            <a:ext cx="2033748" cy="420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240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</a:t>
            </a:r>
            <a:r>
              <a:rPr lang="en-US" sz="2240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czema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212173" y="6785355"/>
            <a:ext cx="2623748" cy="3004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83"/>
              </a:lnSpc>
            </a:pPr>
            <a:r>
              <a:rPr lang="en-US" sz="2240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GERD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4575217" y="6656242"/>
            <a:ext cx="2623748" cy="3004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83"/>
              </a:lnSpc>
            </a:pPr>
            <a:r>
              <a:rPr lang="en-US" sz="2240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Anxiety &amp; Depression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6650843" y="3788181"/>
            <a:ext cx="2229202" cy="420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24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Obesity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2320693" y="3893340"/>
            <a:ext cx="2055805" cy="5622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83"/>
              </a:lnSpc>
            </a:pPr>
            <a:r>
              <a:rPr lang="en-US" sz="224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Obstructive Sleep Apnoea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370199" y="523875"/>
            <a:ext cx="3547602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//PREVENTION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Freeform 4" id="4"/>
          <p:cNvSpPr/>
          <p:nvPr/>
        </p:nvSpPr>
        <p:spPr>
          <a:xfrm flipH="false" flipV="true" rot="2500519">
            <a:off x="16633241" y="4315804"/>
            <a:ext cx="3481754" cy="2997536"/>
          </a:xfrm>
          <a:custGeom>
            <a:avLst/>
            <a:gdLst/>
            <a:ahLst/>
            <a:cxnLst/>
            <a:rect r="r" b="b" t="t" l="l"/>
            <a:pathLst>
              <a:path h="2997536" w="3481754">
                <a:moveTo>
                  <a:pt x="0" y="2997536"/>
                </a:moveTo>
                <a:lnTo>
                  <a:pt x="3481754" y="2997536"/>
                </a:lnTo>
                <a:lnTo>
                  <a:pt x="3481754" y="0"/>
                </a:lnTo>
                <a:lnTo>
                  <a:pt x="0" y="0"/>
                </a:lnTo>
                <a:lnTo>
                  <a:pt x="0" y="299753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0174576" y="5971616"/>
            <a:ext cx="6329268" cy="1249056"/>
            <a:chOff x="0" y="0"/>
            <a:chExt cx="8439024" cy="166540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133062" y="1401155"/>
              <a:ext cx="7724819" cy="168542"/>
            </a:xfrm>
            <a:custGeom>
              <a:avLst/>
              <a:gdLst/>
              <a:ahLst/>
              <a:cxnLst/>
              <a:rect r="r" b="b" t="t" l="l"/>
              <a:pathLst>
                <a:path h="168542" w="7724819">
                  <a:moveTo>
                    <a:pt x="0" y="0"/>
                  </a:moveTo>
                  <a:lnTo>
                    <a:pt x="7724819" y="0"/>
                  </a:lnTo>
                  <a:lnTo>
                    <a:pt x="7724819" y="168541"/>
                  </a:lnTo>
                  <a:lnTo>
                    <a:pt x="0" y="1685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7" id="7"/>
            <p:cNvSpPr/>
            <p:nvPr/>
          </p:nvSpPr>
          <p:spPr>
            <a:xfrm flipH="false" flipV="false" rot="-85220">
              <a:off x="902" y="1401155"/>
              <a:ext cx="7724819" cy="168542"/>
            </a:xfrm>
            <a:custGeom>
              <a:avLst/>
              <a:gdLst/>
              <a:ahLst/>
              <a:cxnLst/>
              <a:rect r="r" b="b" t="t" l="l"/>
              <a:pathLst>
                <a:path h="168542" w="7724819">
                  <a:moveTo>
                    <a:pt x="0" y="0"/>
                  </a:moveTo>
                  <a:lnTo>
                    <a:pt x="7724819" y="0"/>
                  </a:lnTo>
                  <a:lnTo>
                    <a:pt x="7724819" y="168541"/>
                  </a:lnTo>
                  <a:lnTo>
                    <a:pt x="0" y="1685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 rot="0">
              <a:off x="819685" y="180975"/>
              <a:ext cx="7619339" cy="119934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5810"/>
                </a:lnSpc>
                <a:spcBef>
                  <a:spcPct val="0"/>
                </a:spcBef>
              </a:pPr>
              <a:r>
                <a:rPr lang="en-US" sz="6836" i="true" spc="-505">
                  <a:solidFill>
                    <a:srgbClr val="D86964"/>
                  </a:solidFill>
                  <a:latin typeface="Times New Roman Italics"/>
                  <a:ea typeface="Times New Roman Italics"/>
                  <a:cs typeface="Times New Roman Italics"/>
                  <a:sym typeface="Times New Roman Italics"/>
                </a:rPr>
                <a:t>Prevention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354232" y="1610605"/>
            <a:ext cx="15549468" cy="6480958"/>
            <a:chOff x="0" y="0"/>
            <a:chExt cx="20732624" cy="8641277"/>
          </a:xfrm>
        </p:grpSpPr>
        <p:grpSp>
          <p:nvGrpSpPr>
            <p:cNvPr name="Group 10" id="10"/>
            <p:cNvGrpSpPr/>
            <p:nvPr/>
          </p:nvGrpSpPr>
          <p:grpSpPr>
            <a:xfrm rot="0">
              <a:off x="189487" y="189487"/>
              <a:ext cx="9953580" cy="4010502"/>
              <a:chOff x="0" y="0"/>
              <a:chExt cx="1240253" cy="499723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grpSp>
          <p:nvGrpSpPr>
            <p:cNvPr name="Group 12" id="12"/>
            <p:cNvGrpSpPr/>
            <p:nvPr/>
          </p:nvGrpSpPr>
          <p:grpSpPr>
            <a:xfrm rot="0">
              <a:off x="0" y="0"/>
              <a:ext cx="9953580" cy="4010502"/>
              <a:chOff x="0" y="0"/>
              <a:chExt cx="1240253" cy="499723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E5F1DD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sp>
          <p:nvSpPr>
            <p:cNvPr name="TextBox 14" id="14"/>
            <p:cNvSpPr txBox="true"/>
            <p:nvPr/>
          </p:nvSpPr>
          <p:spPr>
            <a:xfrm rot="0">
              <a:off x="443900" y="2060956"/>
              <a:ext cx="9047465" cy="11405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sz="250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Avoid allergens, clean the</a:t>
              </a:r>
              <a:r>
                <a:rPr lang="en-US" sz="2509" strike="noStrike" u="none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air, eliminate tobacco (WHO, 2022)</a:t>
              </a:r>
            </a:p>
          </p:txBody>
        </p:sp>
        <p:sp>
          <p:nvSpPr>
            <p:cNvPr name="TextBox 15" id="15"/>
            <p:cNvSpPr txBox="true"/>
            <p:nvPr/>
          </p:nvSpPr>
          <p:spPr>
            <a:xfrm rot="0">
              <a:off x="451330" y="1464346"/>
              <a:ext cx="6814661" cy="5563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b="true" sz="2509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Environmental</a:t>
              </a:r>
            </a:p>
          </p:txBody>
        </p:sp>
        <p:sp>
          <p:nvSpPr>
            <p:cNvPr name="TextBox 16" id="16"/>
            <p:cNvSpPr txBox="true"/>
            <p:nvPr/>
          </p:nvSpPr>
          <p:spPr>
            <a:xfrm rot="0">
              <a:off x="604814" y="463268"/>
              <a:ext cx="1126411" cy="72218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663"/>
                </a:lnSpc>
                <a:spcBef>
                  <a:spcPct val="0"/>
                </a:spcBef>
              </a:pPr>
              <a:r>
                <a:rPr lang="en-US" sz="4310" i="true" spc="-318" strike="noStrike" u="none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01.</a:t>
              </a:r>
            </a:p>
          </p:txBody>
        </p:sp>
        <p:sp>
          <p:nvSpPr>
            <p:cNvPr name="Freeform 17" id="17"/>
            <p:cNvSpPr/>
            <p:nvPr/>
          </p:nvSpPr>
          <p:spPr>
            <a:xfrm flipH="false" flipV="false" rot="0">
              <a:off x="8718027" y="413774"/>
              <a:ext cx="592007" cy="601695"/>
            </a:xfrm>
            <a:custGeom>
              <a:avLst/>
              <a:gdLst/>
              <a:ahLst/>
              <a:cxnLst/>
              <a:rect r="r" b="b" t="t" l="l"/>
              <a:pathLst>
                <a:path h="601695" w="592007">
                  <a:moveTo>
                    <a:pt x="0" y="0"/>
                  </a:moveTo>
                  <a:lnTo>
                    <a:pt x="592008" y="0"/>
                  </a:lnTo>
                  <a:lnTo>
                    <a:pt x="592008" y="601695"/>
                  </a:lnTo>
                  <a:lnTo>
                    <a:pt x="0" y="6016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18" id="18"/>
            <p:cNvGrpSpPr/>
            <p:nvPr/>
          </p:nvGrpSpPr>
          <p:grpSpPr>
            <a:xfrm rot="0">
              <a:off x="10779044" y="189487"/>
              <a:ext cx="9953580" cy="4010502"/>
              <a:chOff x="0" y="0"/>
              <a:chExt cx="1240253" cy="499723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grpSp>
          <p:nvGrpSpPr>
            <p:cNvPr name="Group 20" id="20"/>
            <p:cNvGrpSpPr/>
            <p:nvPr/>
          </p:nvGrpSpPr>
          <p:grpSpPr>
            <a:xfrm rot="0">
              <a:off x="10589558" y="0"/>
              <a:ext cx="9953580" cy="4010502"/>
              <a:chOff x="0" y="0"/>
              <a:chExt cx="1240253" cy="499723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E5F1DD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sp>
          <p:nvSpPr>
            <p:cNvPr name="TextBox 22" id="22"/>
            <p:cNvSpPr txBox="true"/>
            <p:nvPr/>
          </p:nvSpPr>
          <p:spPr>
            <a:xfrm rot="0">
              <a:off x="11033457" y="2060956"/>
              <a:ext cx="9047465" cy="11405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sz="250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Weight loss, p</a:t>
              </a:r>
              <a:r>
                <a:rPr lang="en-US" sz="2509" strike="noStrike" u="none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hysical activity, quitting smoking (Epstein et al., 2020)</a:t>
              </a:r>
            </a:p>
          </p:txBody>
        </p:sp>
        <p:sp>
          <p:nvSpPr>
            <p:cNvPr name="TextBox 23" id="23"/>
            <p:cNvSpPr txBox="true"/>
            <p:nvPr/>
          </p:nvSpPr>
          <p:spPr>
            <a:xfrm rot="0">
              <a:off x="11040887" y="1464346"/>
              <a:ext cx="6814661" cy="5563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b="true" sz="2509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Lifestyle</a:t>
              </a:r>
            </a:p>
          </p:txBody>
        </p:sp>
        <p:sp>
          <p:nvSpPr>
            <p:cNvPr name="TextBox 24" id="24"/>
            <p:cNvSpPr txBox="true"/>
            <p:nvPr/>
          </p:nvSpPr>
          <p:spPr>
            <a:xfrm rot="0">
              <a:off x="11194372" y="463268"/>
              <a:ext cx="1126411" cy="72218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663"/>
                </a:lnSpc>
                <a:spcBef>
                  <a:spcPct val="0"/>
                </a:spcBef>
              </a:pPr>
              <a:r>
                <a:rPr lang="en-US" sz="4310" i="true" spc="-318" strike="noStrike" u="none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02.</a:t>
              </a:r>
            </a:p>
          </p:txBody>
        </p:sp>
        <p:sp>
          <p:nvSpPr>
            <p:cNvPr name="Freeform 25" id="25"/>
            <p:cNvSpPr/>
            <p:nvPr/>
          </p:nvSpPr>
          <p:spPr>
            <a:xfrm flipH="false" flipV="false" rot="0">
              <a:off x="19307585" y="413774"/>
              <a:ext cx="592007" cy="601695"/>
            </a:xfrm>
            <a:custGeom>
              <a:avLst/>
              <a:gdLst/>
              <a:ahLst/>
              <a:cxnLst/>
              <a:rect r="r" b="b" t="t" l="l"/>
              <a:pathLst>
                <a:path h="601695" w="592007">
                  <a:moveTo>
                    <a:pt x="0" y="0"/>
                  </a:moveTo>
                  <a:lnTo>
                    <a:pt x="592007" y="0"/>
                  </a:lnTo>
                  <a:lnTo>
                    <a:pt x="592007" y="601695"/>
                  </a:lnTo>
                  <a:lnTo>
                    <a:pt x="0" y="6016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26" id="26"/>
            <p:cNvGrpSpPr/>
            <p:nvPr/>
          </p:nvGrpSpPr>
          <p:grpSpPr>
            <a:xfrm rot="0">
              <a:off x="189487" y="4630775"/>
              <a:ext cx="9953580" cy="4010502"/>
              <a:chOff x="0" y="0"/>
              <a:chExt cx="1240253" cy="499723"/>
            </a:xfrm>
          </p:grpSpPr>
          <p:sp>
            <p:nvSpPr>
              <p:cNvPr name="Freeform 27" id="27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grpSp>
          <p:nvGrpSpPr>
            <p:cNvPr name="Group 28" id="28"/>
            <p:cNvGrpSpPr/>
            <p:nvPr/>
          </p:nvGrpSpPr>
          <p:grpSpPr>
            <a:xfrm rot="0">
              <a:off x="0" y="4441289"/>
              <a:ext cx="9953580" cy="4010502"/>
              <a:chOff x="0" y="0"/>
              <a:chExt cx="1240253" cy="499723"/>
            </a:xfrm>
          </p:grpSpPr>
          <p:sp>
            <p:nvSpPr>
              <p:cNvPr name="Freeform 29" id="29"/>
              <p:cNvSpPr/>
              <p:nvPr/>
            </p:nvSpPr>
            <p:spPr>
              <a:xfrm flipH="false" flipV="false" rot="0">
                <a:off x="0" y="0"/>
                <a:ext cx="1240253" cy="499723"/>
              </a:xfrm>
              <a:custGeom>
                <a:avLst/>
                <a:gdLst/>
                <a:ahLst/>
                <a:cxnLst/>
                <a:rect r="r" b="b" t="t" l="l"/>
                <a:pathLst>
                  <a:path h="499723" w="1240253">
                    <a:moveTo>
                      <a:pt x="52891" y="0"/>
                    </a:moveTo>
                    <a:lnTo>
                      <a:pt x="1187362" y="0"/>
                    </a:lnTo>
                    <a:cubicBezTo>
                      <a:pt x="1216573" y="0"/>
                      <a:pt x="1240253" y="23680"/>
                      <a:pt x="1240253" y="52891"/>
                    </a:cubicBezTo>
                    <a:lnTo>
                      <a:pt x="1240253" y="446833"/>
                    </a:lnTo>
                    <a:cubicBezTo>
                      <a:pt x="1240253" y="460860"/>
                      <a:pt x="1234681" y="474313"/>
                      <a:pt x="1224762" y="484232"/>
                    </a:cubicBezTo>
                    <a:cubicBezTo>
                      <a:pt x="1214843" y="494151"/>
                      <a:pt x="1201390" y="499723"/>
                      <a:pt x="1187362" y="499723"/>
                    </a:cubicBezTo>
                    <a:lnTo>
                      <a:pt x="52891" y="499723"/>
                    </a:lnTo>
                    <a:cubicBezTo>
                      <a:pt x="38863" y="499723"/>
                      <a:pt x="25410" y="494151"/>
                      <a:pt x="15491" y="484232"/>
                    </a:cubicBezTo>
                    <a:cubicBezTo>
                      <a:pt x="5572" y="474313"/>
                      <a:pt x="0" y="460860"/>
                      <a:pt x="0" y="446833"/>
                    </a:cubicBezTo>
                    <a:lnTo>
                      <a:pt x="0" y="52891"/>
                    </a:lnTo>
                    <a:cubicBezTo>
                      <a:pt x="0" y="38863"/>
                      <a:pt x="5572" y="25410"/>
                      <a:pt x="15491" y="15491"/>
                    </a:cubicBezTo>
                    <a:cubicBezTo>
                      <a:pt x="25410" y="5572"/>
                      <a:pt x="38863" y="0"/>
                      <a:pt x="52891" y="0"/>
                    </a:cubicBezTo>
                    <a:close/>
                  </a:path>
                </a:pathLst>
              </a:custGeom>
              <a:solidFill>
                <a:srgbClr val="E5F1DD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</p:sp>
        </p:grpSp>
        <p:sp>
          <p:nvSpPr>
            <p:cNvPr name="TextBox 30" id="30"/>
            <p:cNvSpPr txBox="true"/>
            <p:nvPr/>
          </p:nvSpPr>
          <p:spPr>
            <a:xfrm rot="0">
              <a:off x="443900" y="6502245"/>
              <a:ext cx="9047465" cy="11405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sz="250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Inf</a:t>
              </a:r>
              <a:r>
                <a:rPr lang="en-US" sz="2509" strike="noStrike" u="none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luenza and COVID decrease complications (CDC, 2022).</a:t>
              </a:r>
            </a:p>
          </p:txBody>
        </p:sp>
        <p:sp>
          <p:nvSpPr>
            <p:cNvPr name="TextBox 31" id="31"/>
            <p:cNvSpPr txBox="true"/>
            <p:nvPr/>
          </p:nvSpPr>
          <p:spPr>
            <a:xfrm rot="0">
              <a:off x="451330" y="5905635"/>
              <a:ext cx="6814661" cy="55637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512"/>
                </a:lnSpc>
                <a:spcBef>
                  <a:spcPct val="0"/>
                </a:spcBef>
              </a:pPr>
              <a:r>
                <a:rPr lang="en-US" b="true" sz="2509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Vaccinat</a:t>
              </a:r>
              <a:r>
                <a:rPr lang="en-US" b="true" sz="2509" strike="noStrike" u="none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ion</a:t>
              </a:r>
            </a:p>
          </p:txBody>
        </p:sp>
        <p:sp>
          <p:nvSpPr>
            <p:cNvPr name="TextBox 32" id="32"/>
            <p:cNvSpPr txBox="true"/>
            <p:nvPr/>
          </p:nvSpPr>
          <p:spPr>
            <a:xfrm rot="0">
              <a:off x="604814" y="4904556"/>
              <a:ext cx="1126411" cy="72218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3663"/>
                </a:lnSpc>
                <a:spcBef>
                  <a:spcPct val="0"/>
                </a:spcBef>
              </a:pPr>
              <a:r>
                <a:rPr lang="en-US" sz="4310" i="true" spc="-318" strike="noStrike" u="none">
                  <a:solidFill>
                    <a:srgbClr val="000000"/>
                  </a:solidFill>
                  <a:latin typeface="DM Sans Italics"/>
                  <a:ea typeface="DM Sans Italics"/>
                  <a:cs typeface="DM Sans Italics"/>
                  <a:sym typeface="DM Sans Italics"/>
                </a:rPr>
                <a:t>03.</a:t>
              </a:r>
            </a:p>
          </p:txBody>
        </p:sp>
        <p:sp>
          <p:nvSpPr>
            <p:cNvPr name="Freeform 33" id="33"/>
            <p:cNvSpPr/>
            <p:nvPr/>
          </p:nvSpPr>
          <p:spPr>
            <a:xfrm flipH="false" flipV="false" rot="0">
              <a:off x="8718027" y="4855063"/>
              <a:ext cx="592007" cy="601695"/>
            </a:xfrm>
            <a:custGeom>
              <a:avLst/>
              <a:gdLst/>
              <a:ahLst/>
              <a:cxnLst/>
              <a:rect r="r" b="b" t="t" l="l"/>
              <a:pathLst>
                <a:path h="601695" w="592007">
                  <a:moveTo>
                    <a:pt x="0" y="0"/>
                  </a:moveTo>
                  <a:lnTo>
                    <a:pt x="592008" y="0"/>
                  </a:lnTo>
                  <a:lnTo>
                    <a:pt x="592008" y="601695"/>
                  </a:lnTo>
                  <a:lnTo>
                    <a:pt x="0" y="6016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36700" y="1447996"/>
            <a:ext cx="6470867" cy="3856910"/>
            <a:chOff x="0" y="0"/>
            <a:chExt cx="1704261" cy="10158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704261" cy="1015812"/>
            </a:xfrm>
            <a:custGeom>
              <a:avLst/>
              <a:gdLst/>
              <a:ahLst/>
              <a:cxnLst/>
              <a:rect r="r" b="b" t="t" l="l"/>
              <a:pathLst>
                <a:path h="1015812" w="1704261">
                  <a:moveTo>
                    <a:pt x="59821" y="0"/>
                  </a:moveTo>
                  <a:lnTo>
                    <a:pt x="1644440" y="0"/>
                  </a:lnTo>
                  <a:cubicBezTo>
                    <a:pt x="1660306" y="0"/>
                    <a:pt x="1675521" y="6303"/>
                    <a:pt x="1686740" y="17521"/>
                  </a:cubicBezTo>
                  <a:cubicBezTo>
                    <a:pt x="1697959" y="28740"/>
                    <a:pt x="1704261" y="43956"/>
                    <a:pt x="1704261" y="59821"/>
                  </a:cubicBezTo>
                  <a:lnTo>
                    <a:pt x="1704261" y="955990"/>
                  </a:lnTo>
                  <a:cubicBezTo>
                    <a:pt x="1704261" y="971856"/>
                    <a:pt x="1697959" y="987072"/>
                    <a:pt x="1686740" y="998290"/>
                  </a:cubicBezTo>
                  <a:cubicBezTo>
                    <a:pt x="1675521" y="1009509"/>
                    <a:pt x="1660306" y="1015812"/>
                    <a:pt x="1644440" y="1015812"/>
                  </a:cubicBezTo>
                  <a:lnTo>
                    <a:pt x="59821" y="1015812"/>
                  </a:lnTo>
                  <a:cubicBezTo>
                    <a:pt x="26783" y="1015812"/>
                    <a:pt x="0" y="989029"/>
                    <a:pt x="0" y="955990"/>
                  </a:cubicBezTo>
                  <a:lnTo>
                    <a:pt x="0" y="59821"/>
                  </a:lnTo>
                  <a:cubicBezTo>
                    <a:pt x="0" y="43956"/>
                    <a:pt x="6303" y="28740"/>
                    <a:pt x="17521" y="17521"/>
                  </a:cubicBezTo>
                  <a:cubicBezTo>
                    <a:pt x="28740" y="6303"/>
                    <a:pt x="43956" y="0"/>
                    <a:pt x="59821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704261" cy="10539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4448067" y="4447076"/>
            <a:ext cx="6470867" cy="3603135"/>
            <a:chOff x="0" y="0"/>
            <a:chExt cx="8627823" cy="4804180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0" y="0"/>
              <a:ext cx="8627823" cy="4804180"/>
              <a:chOff x="0" y="0"/>
              <a:chExt cx="1704261" cy="948974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1704261" cy="948974"/>
              </a:xfrm>
              <a:custGeom>
                <a:avLst/>
                <a:gdLst/>
                <a:ahLst/>
                <a:cxnLst/>
                <a:rect r="r" b="b" t="t" l="l"/>
                <a:pathLst>
                  <a:path h="948974" w="1704261">
                    <a:moveTo>
                      <a:pt x="59821" y="0"/>
                    </a:moveTo>
                    <a:lnTo>
                      <a:pt x="1644440" y="0"/>
                    </a:lnTo>
                    <a:cubicBezTo>
                      <a:pt x="1660306" y="0"/>
                      <a:pt x="1675521" y="6303"/>
                      <a:pt x="1686740" y="17521"/>
                    </a:cubicBezTo>
                    <a:cubicBezTo>
                      <a:pt x="1697959" y="28740"/>
                      <a:pt x="1704261" y="43956"/>
                      <a:pt x="1704261" y="59821"/>
                    </a:cubicBezTo>
                    <a:lnTo>
                      <a:pt x="1704261" y="889153"/>
                    </a:lnTo>
                    <a:cubicBezTo>
                      <a:pt x="1704261" y="922191"/>
                      <a:pt x="1677478" y="948974"/>
                      <a:pt x="1644440" y="948974"/>
                    </a:cubicBezTo>
                    <a:lnTo>
                      <a:pt x="59821" y="948974"/>
                    </a:lnTo>
                    <a:cubicBezTo>
                      <a:pt x="43956" y="948974"/>
                      <a:pt x="28740" y="942671"/>
                      <a:pt x="17521" y="931453"/>
                    </a:cubicBezTo>
                    <a:cubicBezTo>
                      <a:pt x="6303" y="920234"/>
                      <a:pt x="0" y="905018"/>
                      <a:pt x="0" y="889153"/>
                    </a:cubicBezTo>
                    <a:lnTo>
                      <a:pt x="0" y="59821"/>
                    </a:lnTo>
                    <a:cubicBezTo>
                      <a:pt x="0" y="43956"/>
                      <a:pt x="6303" y="28740"/>
                      <a:pt x="17521" y="17521"/>
                    </a:cubicBezTo>
                    <a:cubicBezTo>
                      <a:pt x="28740" y="6303"/>
                      <a:pt x="43956" y="0"/>
                      <a:pt x="5982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38100"/>
                <a:ext cx="1704261" cy="987074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9" id="9"/>
            <p:cNvSpPr/>
            <p:nvPr/>
          </p:nvSpPr>
          <p:spPr>
            <a:xfrm flipH="false" flipV="false" rot="0">
              <a:off x="839319" y="990017"/>
              <a:ext cx="1095253" cy="1335675"/>
            </a:xfrm>
            <a:custGeom>
              <a:avLst/>
              <a:gdLst/>
              <a:ahLst/>
              <a:cxnLst/>
              <a:rect r="r" b="b" t="t" l="l"/>
              <a:pathLst>
                <a:path h="1335675" w="1095253">
                  <a:moveTo>
                    <a:pt x="0" y="0"/>
                  </a:moveTo>
                  <a:lnTo>
                    <a:pt x="1095253" y="0"/>
                  </a:lnTo>
                  <a:lnTo>
                    <a:pt x="1095253" y="1335674"/>
                  </a:lnTo>
                  <a:lnTo>
                    <a:pt x="0" y="13356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 rot="0">
              <a:off x="2495214" y="1307968"/>
              <a:ext cx="4409319" cy="70993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719"/>
                </a:lnSpc>
              </a:pPr>
              <a:r>
                <a:rPr lang="en-US" sz="3999" spc="-143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Values</a:t>
              </a:r>
            </a:p>
          </p:txBody>
        </p:sp>
        <p:sp>
          <p:nvSpPr>
            <p:cNvPr name="TextBox 11" id="11"/>
            <p:cNvSpPr txBox="true"/>
            <p:nvPr/>
          </p:nvSpPr>
          <p:spPr>
            <a:xfrm rot="0">
              <a:off x="839319" y="2898346"/>
              <a:ext cx="5873253" cy="75666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304"/>
                </a:lnSpc>
              </a:pPr>
              <a:r>
                <a:rPr lang="en-US" sz="1800" spc="-64">
                  <a:solidFill>
                    <a:srgbClr val="868686"/>
                  </a:solidFill>
                  <a:latin typeface="DM Sans"/>
                  <a:ea typeface="DM Sans"/>
                  <a:cs typeface="DM Sans"/>
                  <a:sym typeface="DM Sans"/>
                </a:rPr>
                <a:t>C</a:t>
              </a:r>
              <a:r>
                <a:rPr lang="en-US" sz="1800" spc="-64">
                  <a:solidFill>
                    <a:srgbClr val="868686"/>
                  </a:solidFill>
                  <a:latin typeface="DM Sans"/>
                  <a:ea typeface="DM Sans"/>
                  <a:cs typeface="DM Sans"/>
                  <a:sym typeface="DM Sans"/>
                </a:rPr>
                <a:t>ultural sensitivity, empathy, respect (Greenhalgh et al., 2019)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0461517" y="5367176"/>
            <a:ext cx="6470867" cy="3560030"/>
            <a:chOff x="0" y="0"/>
            <a:chExt cx="1704261" cy="937621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704261" cy="937621"/>
            </a:xfrm>
            <a:custGeom>
              <a:avLst/>
              <a:gdLst/>
              <a:ahLst/>
              <a:cxnLst/>
              <a:rect r="r" b="b" t="t" l="l"/>
              <a:pathLst>
                <a:path h="937621" w="1704261">
                  <a:moveTo>
                    <a:pt x="59821" y="0"/>
                  </a:moveTo>
                  <a:lnTo>
                    <a:pt x="1644440" y="0"/>
                  </a:lnTo>
                  <a:cubicBezTo>
                    <a:pt x="1660306" y="0"/>
                    <a:pt x="1675521" y="6303"/>
                    <a:pt x="1686740" y="17521"/>
                  </a:cubicBezTo>
                  <a:cubicBezTo>
                    <a:pt x="1697959" y="28740"/>
                    <a:pt x="1704261" y="43956"/>
                    <a:pt x="1704261" y="59821"/>
                  </a:cubicBezTo>
                  <a:lnTo>
                    <a:pt x="1704261" y="877800"/>
                  </a:lnTo>
                  <a:cubicBezTo>
                    <a:pt x="1704261" y="893665"/>
                    <a:pt x="1697959" y="908881"/>
                    <a:pt x="1686740" y="920100"/>
                  </a:cubicBezTo>
                  <a:cubicBezTo>
                    <a:pt x="1675521" y="931318"/>
                    <a:pt x="1660306" y="937621"/>
                    <a:pt x="1644440" y="937621"/>
                  </a:cubicBezTo>
                  <a:lnTo>
                    <a:pt x="59821" y="937621"/>
                  </a:lnTo>
                  <a:cubicBezTo>
                    <a:pt x="43956" y="937621"/>
                    <a:pt x="28740" y="931318"/>
                    <a:pt x="17521" y="920100"/>
                  </a:cubicBezTo>
                  <a:cubicBezTo>
                    <a:pt x="6303" y="908881"/>
                    <a:pt x="0" y="893665"/>
                    <a:pt x="0" y="877800"/>
                  </a:cubicBezTo>
                  <a:lnTo>
                    <a:pt x="0" y="59821"/>
                  </a:lnTo>
                  <a:cubicBezTo>
                    <a:pt x="0" y="43956"/>
                    <a:pt x="6303" y="28740"/>
                    <a:pt x="17521" y="17521"/>
                  </a:cubicBezTo>
                  <a:cubicBezTo>
                    <a:pt x="28740" y="6303"/>
                    <a:pt x="43956" y="0"/>
                    <a:pt x="59821" y="0"/>
                  </a:cubicBezTo>
                  <a:close/>
                </a:path>
              </a:pathLst>
            </a:custGeom>
            <a:solidFill>
              <a:srgbClr val="D86964"/>
            </a:solidFill>
            <a:ln w="19050" cap="rnd">
              <a:solidFill>
                <a:srgbClr val="30466B"/>
              </a:solidFill>
              <a:prstDash val="solid"/>
              <a:round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1704261" cy="9757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12884338" y="6365482"/>
            <a:ext cx="3306989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Behaviours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986740" y="7561771"/>
            <a:ext cx="5439469" cy="572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800" spc="-64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Patient empowerment (Bate and Robert, 2007), shared decision-making.</a:t>
            </a:r>
          </a:p>
        </p:txBody>
      </p:sp>
      <p:sp>
        <p:nvSpPr>
          <p:cNvPr name="Freeform 17" id="17"/>
          <p:cNvSpPr/>
          <p:nvPr/>
        </p:nvSpPr>
        <p:spPr>
          <a:xfrm flipH="false" flipV="false" rot="0">
            <a:off x="2080974" y="1786643"/>
            <a:ext cx="1096088" cy="1086123"/>
          </a:xfrm>
          <a:custGeom>
            <a:avLst/>
            <a:gdLst/>
            <a:ahLst/>
            <a:cxnLst/>
            <a:rect r="r" b="b" t="t" l="l"/>
            <a:pathLst>
              <a:path h="1086123" w="1096088">
                <a:moveTo>
                  <a:pt x="0" y="0"/>
                </a:moveTo>
                <a:lnTo>
                  <a:pt x="1096087" y="0"/>
                </a:lnTo>
                <a:lnTo>
                  <a:pt x="1096087" y="1086123"/>
                </a:lnTo>
                <a:lnTo>
                  <a:pt x="0" y="10861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0986740" y="6012056"/>
            <a:ext cx="1310220" cy="1120238"/>
          </a:xfrm>
          <a:custGeom>
            <a:avLst/>
            <a:gdLst/>
            <a:ahLst/>
            <a:cxnLst/>
            <a:rect r="r" b="b" t="t" l="l"/>
            <a:pathLst>
              <a:path h="1120238" w="1310220">
                <a:moveTo>
                  <a:pt x="0" y="0"/>
                </a:moveTo>
                <a:lnTo>
                  <a:pt x="1310220" y="0"/>
                </a:lnTo>
                <a:lnTo>
                  <a:pt x="1310220" y="1120238"/>
                </a:lnTo>
                <a:lnTo>
                  <a:pt x="0" y="112023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3978572" y="2123012"/>
            <a:ext cx="3306989" cy="5086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sz="3999" spc="-14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Skills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080974" y="3319301"/>
            <a:ext cx="5439469" cy="572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800" spc="-64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Motivational interviewing, communication, inhaler education (McElnay et al., 2012)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6758500" y="523875"/>
            <a:ext cx="477100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//SKILLS, VALUES AND BEHAVIOURS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271364" y="523875"/>
            <a:ext cx="7745273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//PERSONALISED CARE AND SELF-MANAGEMENT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038181" y="1453370"/>
            <a:ext cx="4233182" cy="3644137"/>
            <a:chOff x="0" y="0"/>
            <a:chExt cx="5644243" cy="485884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7" id="7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10" id="10"/>
            <p:cNvSpPr/>
            <p:nvPr/>
          </p:nvSpPr>
          <p:spPr>
            <a:xfrm flipH="false" flipV="false" rot="0">
              <a:off x="409134" y="966878"/>
              <a:ext cx="1009191" cy="743132"/>
            </a:xfrm>
            <a:custGeom>
              <a:avLst/>
              <a:gdLst/>
              <a:ahLst/>
              <a:cxnLst/>
              <a:rect r="r" b="b" t="t" l="l"/>
              <a:pathLst>
                <a:path h="743132" w="1009191">
                  <a:moveTo>
                    <a:pt x="0" y="0"/>
                  </a:moveTo>
                  <a:lnTo>
                    <a:pt x="1009191" y="0"/>
                  </a:lnTo>
                  <a:lnTo>
                    <a:pt x="1009191" y="743132"/>
                  </a:lnTo>
                  <a:lnTo>
                    <a:pt x="0" y="7431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  <p:sp>
          <p:nvSpPr>
            <p:cNvPr name="TextBox 11" id="11"/>
            <p:cNvSpPr txBox="true"/>
            <p:nvPr/>
          </p:nvSpPr>
          <p:spPr>
            <a:xfrm rot="0">
              <a:off x="1418325" y="1282819"/>
              <a:ext cx="4016847" cy="42719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138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Shared Decision Making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7035300" y="1453370"/>
            <a:ext cx="4233182" cy="3739044"/>
            <a:chOff x="0" y="0"/>
            <a:chExt cx="5644243" cy="4985392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6841" y="4018515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7"/>
                  </a:lnTo>
                  <a:lnTo>
                    <a:pt x="0" y="966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15" id="15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18" id="18"/>
            <p:cNvSpPr/>
            <p:nvPr/>
          </p:nvSpPr>
          <p:spPr>
            <a:xfrm flipH="false" flipV="false" rot="0">
              <a:off x="482801" y="966878"/>
              <a:ext cx="1017163" cy="1092656"/>
            </a:xfrm>
            <a:custGeom>
              <a:avLst/>
              <a:gdLst/>
              <a:ahLst/>
              <a:cxnLst/>
              <a:rect r="r" b="b" t="t" l="l"/>
              <a:pathLst>
                <a:path h="1092656" w="1017163">
                  <a:moveTo>
                    <a:pt x="0" y="0"/>
                  </a:moveTo>
                  <a:lnTo>
                    <a:pt x="1017163" y="0"/>
                  </a:lnTo>
                  <a:lnTo>
                    <a:pt x="1017163" y="1092656"/>
                  </a:lnTo>
                  <a:lnTo>
                    <a:pt x="0" y="10926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19" id="19"/>
            <p:cNvSpPr txBox="true"/>
            <p:nvPr/>
          </p:nvSpPr>
          <p:spPr>
            <a:xfrm rot="0">
              <a:off x="1475029" y="1067383"/>
              <a:ext cx="4169214" cy="89164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552"/>
                </a:lnSpc>
              </a:pP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Personal</a:t>
              </a: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ised Care and Support Planning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3026118" y="1377444"/>
            <a:ext cx="4233182" cy="3644137"/>
            <a:chOff x="0" y="0"/>
            <a:chExt cx="5644243" cy="4858849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23" id="23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24" id="24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25" id="25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26" id="26"/>
            <p:cNvSpPr/>
            <p:nvPr/>
          </p:nvSpPr>
          <p:spPr>
            <a:xfrm flipH="false" flipV="false" rot="0">
              <a:off x="247318" y="966878"/>
              <a:ext cx="1118845" cy="1118845"/>
            </a:xfrm>
            <a:custGeom>
              <a:avLst/>
              <a:gdLst/>
              <a:ahLst/>
              <a:cxnLst/>
              <a:rect r="r" b="b" t="t" l="l"/>
              <a:pathLst>
                <a:path h="1118845" w="1118845">
                  <a:moveTo>
                    <a:pt x="0" y="0"/>
                  </a:moveTo>
                  <a:lnTo>
                    <a:pt x="1118846" y="0"/>
                  </a:lnTo>
                  <a:lnTo>
                    <a:pt x="1118846" y="1118845"/>
                  </a:lnTo>
                  <a:lnTo>
                    <a:pt x="0" y="11188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  <p:sp>
          <p:nvSpPr>
            <p:cNvPr name="TextBox 27" id="27"/>
            <p:cNvSpPr txBox="true"/>
            <p:nvPr/>
          </p:nvSpPr>
          <p:spPr>
            <a:xfrm rot="0">
              <a:off x="1047891" y="1067059"/>
              <a:ext cx="4596352" cy="90895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21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Enabling Choice, Including Legal Rights to Choice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038181" y="5335631"/>
            <a:ext cx="4233182" cy="3739044"/>
            <a:chOff x="0" y="0"/>
            <a:chExt cx="5644243" cy="4985392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6841" y="4018515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7"/>
                  </a:lnTo>
                  <a:lnTo>
                    <a:pt x="0" y="966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30" id="30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31" id="31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32" id="32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33" id="33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34" id="34"/>
            <p:cNvSpPr/>
            <p:nvPr/>
          </p:nvSpPr>
          <p:spPr>
            <a:xfrm flipH="false" flipV="false" rot="0">
              <a:off x="389727" y="604752"/>
              <a:ext cx="795102" cy="1132918"/>
            </a:xfrm>
            <a:custGeom>
              <a:avLst/>
              <a:gdLst/>
              <a:ahLst/>
              <a:cxnLst/>
              <a:rect r="r" b="b" t="t" l="l"/>
              <a:pathLst>
                <a:path h="1132918" w="795102">
                  <a:moveTo>
                    <a:pt x="0" y="0"/>
                  </a:moveTo>
                  <a:lnTo>
                    <a:pt x="795102" y="0"/>
                  </a:lnTo>
                  <a:lnTo>
                    <a:pt x="795102" y="1132918"/>
                  </a:lnTo>
                  <a:lnTo>
                    <a:pt x="0" y="11329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35" id="35"/>
            <p:cNvSpPr txBox="true"/>
            <p:nvPr/>
          </p:nvSpPr>
          <p:spPr>
            <a:xfrm rot="0">
              <a:off x="1184829" y="776378"/>
              <a:ext cx="4169214" cy="89164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552"/>
                </a:lnSpc>
              </a:pP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Social</a:t>
              </a: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 Prescribing and Community-based Support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7027409" y="5265420"/>
            <a:ext cx="4233182" cy="3644137"/>
            <a:chOff x="0" y="0"/>
            <a:chExt cx="5644243" cy="4858849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6841" y="3891971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38" id="38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39" id="39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40" id="40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9050" cap="rnd">
                <a:solidFill>
                  <a:srgbClr val="30466B"/>
                </a:solidFill>
                <a:prstDash val="solid"/>
                <a:round/>
              </a:ln>
            </p:spPr>
          </p:sp>
          <p:sp>
            <p:nvSpPr>
              <p:cNvPr name="TextBox 41" id="41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42" id="42"/>
            <p:cNvSpPr/>
            <p:nvPr/>
          </p:nvSpPr>
          <p:spPr>
            <a:xfrm flipH="false" flipV="false" rot="0">
              <a:off x="160443" y="966878"/>
              <a:ext cx="1062488" cy="1182932"/>
            </a:xfrm>
            <a:custGeom>
              <a:avLst/>
              <a:gdLst/>
              <a:ahLst/>
              <a:cxnLst/>
              <a:rect r="r" b="b" t="t" l="l"/>
              <a:pathLst>
                <a:path h="1182932" w="1062488">
                  <a:moveTo>
                    <a:pt x="0" y="0"/>
                  </a:moveTo>
                  <a:lnTo>
                    <a:pt x="1062489" y="0"/>
                  </a:lnTo>
                  <a:lnTo>
                    <a:pt x="1062489" y="1182932"/>
                  </a:lnTo>
                  <a:lnTo>
                    <a:pt x="0" y="11829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 rot="0">
              <a:off x="1222932" y="1318121"/>
              <a:ext cx="4421312" cy="4709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21"/>
                </a:lnSpc>
              </a:pPr>
              <a:r>
                <a:rPr lang="en-US" sz="2299" spc="-82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Supported Self-Management</a:t>
              </a: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13016636" y="5170512"/>
            <a:ext cx="4233182" cy="3739044"/>
            <a:chOff x="0" y="0"/>
            <a:chExt cx="5644243" cy="4985392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6841" y="4018515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7"/>
                  </a:lnTo>
                  <a:lnTo>
                    <a:pt x="0" y="9668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sp>
          <p:nvSpPr>
            <p:cNvPr name="Freeform 46" id="46"/>
            <p:cNvSpPr/>
            <p:nvPr/>
          </p:nvSpPr>
          <p:spPr>
            <a:xfrm flipH="false" flipV="false" rot="0">
              <a:off x="6841" y="0"/>
              <a:ext cx="5539404" cy="966878"/>
            </a:xfrm>
            <a:custGeom>
              <a:avLst/>
              <a:gdLst/>
              <a:ahLst/>
              <a:cxnLst/>
              <a:rect r="r" b="b" t="t" l="l"/>
              <a:pathLst>
                <a:path h="966878" w="5539404">
                  <a:moveTo>
                    <a:pt x="0" y="0"/>
                  </a:moveTo>
                  <a:lnTo>
                    <a:pt x="5539404" y="0"/>
                  </a:lnTo>
                  <a:lnTo>
                    <a:pt x="5539404" y="966878"/>
                  </a:lnTo>
                  <a:lnTo>
                    <a:pt x="0" y="966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9999"/>
              </a:blip>
              <a:stretch>
                <a:fillRect l="0" t="0" r="0" b="0"/>
              </a:stretch>
            </a:blipFill>
          </p:spPr>
        </p:sp>
        <p:grpSp>
          <p:nvGrpSpPr>
            <p:cNvPr name="Group 47" id="47"/>
            <p:cNvGrpSpPr/>
            <p:nvPr/>
          </p:nvGrpSpPr>
          <p:grpSpPr>
            <a:xfrm rot="0">
              <a:off x="0" y="350212"/>
              <a:ext cx="5644243" cy="4241286"/>
              <a:chOff x="0" y="0"/>
              <a:chExt cx="1454614" cy="1093049"/>
            </a:xfrm>
          </p:grpSpPr>
          <p:sp>
            <p:nvSpPr>
              <p:cNvPr name="Freeform 48" id="48"/>
              <p:cNvSpPr/>
              <p:nvPr/>
            </p:nvSpPr>
            <p:spPr>
              <a:xfrm flipH="false" flipV="false" rot="0">
                <a:off x="0" y="0"/>
                <a:ext cx="1454614" cy="1093049"/>
              </a:xfrm>
              <a:custGeom>
                <a:avLst/>
                <a:gdLst/>
                <a:ahLst/>
                <a:cxnLst/>
                <a:rect r="r" b="b" t="t" l="l"/>
                <a:pathLst>
                  <a:path h="1093049" w="1454614">
                    <a:moveTo>
                      <a:pt x="71490" y="0"/>
                    </a:moveTo>
                    <a:lnTo>
                      <a:pt x="1383124" y="0"/>
                    </a:lnTo>
                    <a:cubicBezTo>
                      <a:pt x="1402085" y="0"/>
                      <a:pt x="1420269" y="7532"/>
                      <a:pt x="1433675" y="20939"/>
                    </a:cubicBezTo>
                    <a:cubicBezTo>
                      <a:pt x="1447083" y="34346"/>
                      <a:pt x="1454614" y="52530"/>
                      <a:pt x="1454614" y="71490"/>
                    </a:cubicBezTo>
                    <a:lnTo>
                      <a:pt x="1454614" y="1021559"/>
                    </a:lnTo>
                    <a:cubicBezTo>
                      <a:pt x="1454614" y="1061042"/>
                      <a:pt x="1422607" y="1093049"/>
                      <a:pt x="1383124" y="1093049"/>
                    </a:cubicBezTo>
                    <a:lnTo>
                      <a:pt x="71490" y="1093049"/>
                    </a:lnTo>
                    <a:cubicBezTo>
                      <a:pt x="52530" y="1093049"/>
                      <a:pt x="34346" y="1085517"/>
                      <a:pt x="20939" y="1072110"/>
                    </a:cubicBezTo>
                    <a:cubicBezTo>
                      <a:pt x="7532" y="1058703"/>
                      <a:pt x="0" y="1040520"/>
                      <a:pt x="0" y="1021559"/>
                    </a:cubicBezTo>
                    <a:lnTo>
                      <a:pt x="0" y="71490"/>
                    </a:lnTo>
                    <a:cubicBezTo>
                      <a:pt x="0" y="52530"/>
                      <a:pt x="7532" y="34346"/>
                      <a:pt x="20939" y="20939"/>
                    </a:cubicBezTo>
                    <a:cubicBezTo>
                      <a:pt x="34346" y="7532"/>
                      <a:pt x="52530" y="0"/>
                      <a:pt x="71490" y="0"/>
                    </a:cubicBezTo>
                    <a:close/>
                  </a:path>
                </a:pathLst>
              </a:custGeom>
              <a:solidFill>
                <a:srgbClr val="D86964"/>
              </a:solidFill>
              <a:ln w="19050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49" id="49"/>
              <p:cNvSpPr txBox="true"/>
              <p:nvPr/>
            </p:nvSpPr>
            <p:spPr>
              <a:xfrm>
                <a:off x="0" y="38100"/>
                <a:ext cx="1454614" cy="105494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046"/>
                  </a:lnSpc>
                </a:pPr>
              </a:p>
            </p:txBody>
          </p:sp>
        </p:grpSp>
        <p:sp>
          <p:nvSpPr>
            <p:cNvPr name="Freeform 50" id="50"/>
            <p:cNvSpPr/>
            <p:nvPr/>
          </p:nvSpPr>
          <p:spPr>
            <a:xfrm flipH="false" flipV="false" rot="0">
              <a:off x="165708" y="642801"/>
              <a:ext cx="1121682" cy="1166210"/>
            </a:xfrm>
            <a:custGeom>
              <a:avLst/>
              <a:gdLst/>
              <a:ahLst/>
              <a:cxnLst/>
              <a:rect r="r" b="b" t="t" l="l"/>
              <a:pathLst>
                <a:path h="1166210" w="1121682">
                  <a:moveTo>
                    <a:pt x="0" y="0"/>
                  </a:moveTo>
                  <a:lnTo>
                    <a:pt x="1121681" y="0"/>
                  </a:lnTo>
                  <a:lnTo>
                    <a:pt x="1121681" y="1166209"/>
                  </a:lnTo>
                  <a:lnTo>
                    <a:pt x="0" y="11662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TextBox 51" id="51"/>
            <p:cNvSpPr txBox="true"/>
            <p:nvPr/>
          </p:nvSpPr>
          <p:spPr>
            <a:xfrm rot="0">
              <a:off x="1377031" y="917365"/>
              <a:ext cx="4169214" cy="89164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552"/>
                </a:lnSpc>
              </a:pP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Personal</a:t>
              </a:r>
              <a:r>
                <a:rPr lang="en-US" sz="2299" spc="-82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 health budgets and integrated personal budgets </a:t>
              </a:r>
            </a:p>
          </p:txBody>
        </p:sp>
      </p:grpSp>
      <p:sp>
        <p:nvSpPr>
          <p:cNvPr name="TextBox 52" id="52"/>
          <p:cNvSpPr txBox="true"/>
          <p:nvPr/>
        </p:nvSpPr>
        <p:spPr>
          <a:xfrm rot="0">
            <a:off x="1196067" y="2899324"/>
            <a:ext cx="3776298" cy="16725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Pat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ients work wi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 h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thcare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pr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ofess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on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ls 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 choos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 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best asthma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treatment.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7173540" y="3142362"/>
            <a:ext cx="3973985" cy="1253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68"/>
              </a:lnSpc>
              <a:spcBef>
                <a:spcPct val="0"/>
              </a:spcBef>
            </a:pPr>
            <a:r>
              <a:rPr lang="en-US" b="true" sz="2405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Indiv</a:t>
            </a:r>
            <a:r>
              <a:rPr lang="en-US" b="true" sz="2405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idual asthma action plans</a:t>
            </a:r>
            <a:r>
              <a:rPr lang="en-US" b="true" sz="2405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help manage symptoms and prevent attacks.</a:t>
            </a:r>
          </a:p>
        </p:txBody>
      </p:sp>
      <p:sp>
        <p:nvSpPr>
          <p:cNvPr name="TextBox 54" id="54"/>
          <p:cNvSpPr txBox="true"/>
          <p:nvPr/>
        </p:nvSpPr>
        <p:spPr>
          <a:xfrm rot="0">
            <a:off x="13152209" y="3040385"/>
            <a:ext cx="3962037" cy="1253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38"/>
              </a:lnSpc>
              <a:spcBef>
                <a:spcPct val="0"/>
              </a:spcBef>
            </a:pPr>
            <a:r>
              <a:rPr lang="en-US" b="true" sz="238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Patients can choose s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uit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able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NHS s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er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vi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ces a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nd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rea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me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nt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optio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</a:t>
            </a:r>
            <a:r>
              <a:rPr lang="en-US" b="true" sz="2384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s.</a:t>
            </a:r>
          </a:p>
        </p:txBody>
      </p:sp>
      <p:sp>
        <p:nvSpPr>
          <p:cNvPr name="TextBox 55" id="55"/>
          <p:cNvSpPr txBox="true"/>
          <p:nvPr/>
        </p:nvSpPr>
        <p:spPr>
          <a:xfrm rot="0">
            <a:off x="7344845" y="6759383"/>
            <a:ext cx="3802679" cy="12534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Educat</a:t>
            </a:r>
            <a:r>
              <a:rPr lang="en-US" b="true" sz="2400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ion on inhaler technique, trigger avoidance, and symptom monitoring.</a:t>
            </a:r>
          </a:p>
        </p:txBody>
      </p:sp>
      <p:sp>
        <p:nvSpPr>
          <p:cNvPr name="TextBox 56" id="56"/>
          <p:cNvSpPr txBox="true"/>
          <p:nvPr/>
        </p:nvSpPr>
        <p:spPr>
          <a:xfrm rot="0">
            <a:off x="1028700" y="6749858"/>
            <a:ext cx="4233182" cy="1253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59"/>
              </a:lnSpc>
              <a:spcBef>
                <a:spcPct val="0"/>
              </a:spcBef>
            </a:pPr>
            <a:r>
              <a:rPr lang="en-US" b="true" sz="2399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Referral to support serv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es 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such as 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xercise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pr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gra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mes 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an</a:t>
            </a:r>
            <a:r>
              <a:rPr lang="en-US" b="true" sz="23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 smoking cessation.</a:t>
            </a:r>
          </a:p>
        </p:txBody>
      </p:sp>
      <p:sp>
        <p:nvSpPr>
          <p:cNvPr name="TextBox 57" id="57"/>
          <p:cNvSpPr txBox="true"/>
          <p:nvPr/>
        </p:nvSpPr>
        <p:spPr>
          <a:xfrm rot="0">
            <a:off x="13152209" y="6587106"/>
            <a:ext cx="4034564" cy="1598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079"/>
              </a:lnSpc>
              <a:spcBef>
                <a:spcPct val="0"/>
              </a:spcBef>
            </a:pPr>
            <a:r>
              <a:rPr lang="en-US" b="true" sz="2199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Fund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ng support for p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onalised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care n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eds and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ng-ter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sthma manageme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n</a:t>
            </a:r>
            <a:r>
              <a:rPr lang="en-US" b="true" sz="2199" strike="noStrike" u="non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t. </a:t>
            </a:r>
          </a:p>
          <a:p>
            <a:pPr algn="ctr" marL="0" indent="0" lvl="0">
              <a:lnSpc>
                <a:spcPts val="3408"/>
              </a:lnSpc>
              <a:spcBef>
                <a:spcPct val="0"/>
              </a:spcBef>
            </a:pPr>
            <a:r>
              <a:rPr lang="en-US" sz="2434" strike="noStrike" u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(NHS England, 2019)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9864796" y="2248668"/>
            <a:ext cx="10435021" cy="0"/>
          </a:xfrm>
          <a:prstGeom prst="line">
            <a:avLst/>
          </a:prstGeom>
          <a:ln cap="flat" w="28575">
            <a:solidFill>
              <a:srgbClr val="D86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flipV="true">
            <a:off x="-2395766" y="2248668"/>
            <a:ext cx="9612308" cy="0"/>
          </a:xfrm>
          <a:prstGeom prst="line">
            <a:avLst/>
          </a:prstGeom>
          <a:ln cap="flat" w="28575">
            <a:solidFill>
              <a:srgbClr val="D86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6670346" y="3011809"/>
            <a:ext cx="4996621" cy="2953630"/>
          </a:xfrm>
          <a:custGeom>
            <a:avLst/>
            <a:gdLst/>
            <a:ahLst/>
            <a:cxnLst/>
            <a:rect r="r" b="b" t="t" l="l"/>
            <a:pathLst>
              <a:path h="2953630" w="4996621">
                <a:moveTo>
                  <a:pt x="0" y="0"/>
                </a:moveTo>
                <a:lnTo>
                  <a:pt x="4996621" y="0"/>
                </a:lnTo>
                <a:lnTo>
                  <a:pt x="4996621" y="2953631"/>
                </a:lnTo>
                <a:lnTo>
                  <a:pt x="0" y="29536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037" r="0" b="-6037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6670346" y="6127185"/>
            <a:ext cx="4996621" cy="2953630"/>
          </a:xfrm>
          <a:custGeom>
            <a:avLst/>
            <a:gdLst/>
            <a:ahLst/>
            <a:cxnLst/>
            <a:rect r="r" b="b" t="t" l="l"/>
            <a:pathLst>
              <a:path h="2953630" w="4996621">
                <a:moveTo>
                  <a:pt x="0" y="0"/>
                </a:moveTo>
                <a:lnTo>
                  <a:pt x="4996621" y="0"/>
                </a:lnTo>
                <a:lnTo>
                  <a:pt x="4996621" y="2953631"/>
                </a:lnTo>
                <a:lnTo>
                  <a:pt x="0" y="29536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6440" r="0" b="-644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116319" y="523875"/>
            <a:ext cx="205536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//CONCLUSION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589125" y="1996090"/>
            <a:ext cx="7926347" cy="52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19"/>
              </a:lnSpc>
            </a:pPr>
            <a:r>
              <a:rPr lang="en-US" sz="3999" spc="-143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01122" y="3002284"/>
            <a:ext cx="4497609" cy="13182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19"/>
              </a:lnSpc>
            </a:pPr>
            <a:r>
              <a:rPr lang="en-US" sz="2999" spc="-10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Asthma is a significant iss</a:t>
            </a:r>
            <a:r>
              <a:rPr lang="en-US" sz="2999" spc="-10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ue in the field of public health (Asthma + Lung UK, 2023).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38581" y="6905306"/>
            <a:ext cx="4497609" cy="2175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19"/>
              </a:lnSpc>
            </a:pPr>
            <a:r>
              <a:rPr lang="en-US" sz="2999" spc="-10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Outcomes are enhanced by early diagnosis, </a:t>
            </a:r>
            <a:r>
              <a:rPr lang="en-US" sz="2999" spc="-107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individualised care, and behaviourchange strategies (NHS England, 2019).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116319" y="523875"/>
            <a:ext cx="205536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//REFERENCE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1274826"/>
            <a:ext cx="6299200" cy="79834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 </a:t>
            </a: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Asthma + Lung UK (2023) Asthma facts and statistics.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https://www.asthmaandlung.org.uk/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 Bahadori, K. et al. (2009) ‘Economic burden of asthma: a systematic review’, BMC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Pulmonary Medicine, 9(24).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https://bmcpulmmed.biomedcentral.com/articles/10.1186/1471-2466-9-24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3. Bate, P. and Robert, G. (2007) Bringing user experience to healthcare improvement.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Oxford: Radcliffe Publishing.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4. British Lung Foundation (2022) Asthma statistics and prevalence.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https://www.blf.org.uk/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5. British Thoracic Society and Scottish Intercollegiate G</a:t>
            </a: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uidelines Network (2022) British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guideline on the management of asthma. Available at: https://www.brit-thoracic.org.uk/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6. Centers for Disease Control and Prevention (2022) Asthma vaccination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recommendations. Available at: https://www.cdc.gov/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 Centers for Disease Control and Prevention (2023) Asthma data and statistics. Available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at: https://www.cdc.gov/asthma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8. Epstein, P. et al. (2020) ‘Lifestyle factors in respiratory health’, Public Health Journal.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9. European Lung White Book (2020) Respiratory health across Europe. Sheffield: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European Respiratory Society.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10. Gibson, P. et al. (2002) ‘Self-management education and regular practitioner review for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adults with asthma’, Cochrane Database of Systematic Reviews.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https://www.cochranelibrary.com/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11. Global Initiative for Asthma (2023) Global strategy for asthma management and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prevention. Available at: https://ginasthma.org/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12. Greenhalgh, T. et al. (2019) ‘Patient-centred care’, Lancet, 394(10192).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https://www.thelancet.com/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13. Health Foundation (2021) Managing long-term conditions in the NHS. London: The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Health Foundation.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14. Institute for Health Metrics and Evaluation (2022) Global burden of disease results.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http://www.healthdata.org/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15. Juniper, E.F. et al. (2018) ‘Asthma quality of life measures’, Respiratory Medicine.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16. McElnay, J. et al. (2012) ‘Communication skills in asthma care’, Clinical Pharmacist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17. Michie, S., van Stralen, M. and West, R. (2011) ‘The behaviour change wheel: a new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method for characterising and designing behaviour change interventions’,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Implementation Science, 6(42).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https://implementationscience.biomedcentral.com/articles/10.1186/1748-5908-6-42 .</a:t>
            </a:r>
          </a:p>
          <a:p>
            <a:pPr algn="l">
              <a:lnSpc>
                <a:spcPts val="1652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7327900" y="1274826"/>
            <a:ext cx="6299200" cy="77739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18. Moffatt, M.F. et al. (2010) ‘Genetic influences in asthma’, New England Journal of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Medicine.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19. National </a:t>
            </a: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Asthma Education Panel (2018) Asthma clinical guidelines.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20. National Institute for Health and Care Excellence (2024) Asthma: diagnosis, monitoring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and chronic asthma management. Available at: https://www.nice.org.uk/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21. National Voices (2020) Personalised care guidance.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https://www.nationalvoices.org.uk/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22. NHS England (2019) Universal personalised care: implementing the comprehensive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model. Available at: https://www.england.nhs.uk/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23. NHS England (2023) Respiratory disease statistics in England.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https://www.england.nhs.uk/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24. NICE (2021) Patient </a:t>
            </a: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experience in adult NHS services.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https://www.nice.org.uk/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25. Olin, J.T. and Wechsler, M.E. (2014) ‘Asthma: pathogenesis and novel drugs for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treatment’, BMJ, 349. Available at: https://www.bmj.com/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26. Ober, C. and Yao, T.C. (2011) ‘The genetics of asthma and allergic disease’, Immunity,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35(4), pp.662-667.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27. Pellegrino, R. et al. (2005) ‘Interpretation of lung function tests’, European Respiratory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28. Public Health England (2020) Air pollution and respiratory disease.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29. Public Health England (2021) Respiratory disease in England: asthma prevalence.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30. Reddel, H. et al. (2022) ‘Global initiative for asthma strategy 2022 update’, European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Respiratory Journal, 59(1).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31. Rosenstock, I. (1974) ‘Historical origins of the health belief model’, Health Education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Monographs, 2(4).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32. Royal College of Physicians (2014) Why asthma still kills: the National Review of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Asthma Deaths. Available at: https://www.rcplondon.ac.uk/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33. Simpson, C.R. and Jones, M. (2018) ‘Behaviour change in chronic disease’, Health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34. Sutherland, E. and Martin, R.J. (2016) ‘Comorbidities in asthma’, Chest Journal.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https://journal.chestnet.org/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35. Taylor, S. et al. (2021) ‘Digital health and asthma self-management’, Journal of Medical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Internet Research.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36. Volkmer, R.C. et al. (2018) ‘Lifestyle and asthma outcomes’.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37. World Health Organization (2022) Global asthma report.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https://www.who.int/health-topics/asthma .</a:t>
            </a:r>
          </a:p>
          <a:p>
            <a:pPr algn="l">
              <a:lnSpc>
                <a:spcPts val="1652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3830300" y="1274826"/>
            <a:ext cx="2921000" cy="2325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38. Allergy UK (2023) Allergy and asthma statistics.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https://www.allergyuk.org/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39. Asthma UK (2022) Living with asthma: patient gu</a:t>
            </a: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ide. Available at: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https://www.asthma.org.uk/ 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40. UK Office for National Statistics (2023) respiratory disease mortality statistics.</a:t>
            </a:r>
          </a:p>
          <a:p>
            <a:pPr algn="l">
              <a:lnSpc>
                <a:spcPts val="1652"/>
              </a:lnSpc>
            </a:pPr>
            <a:r>
              <a:rPr lang="en-US" sz="1449" spc="-52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https://www.ons.gov.uk/</a:t>
            </a:r>
          </a:p>
          <a:p>
            <a:pPr algn="l">
              <a:lnSpc>
                <a:spcPts val="1652"/>
              </a:lnSpc>
            </a:pP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5F0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116319" y="523875"/>
            <a:ext cx="205536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//THANK YOU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515472" y="523875"/>
            <a:ext cx="4743828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spc="-76">
                <a:solidFill>
                  <a:srgbClr val="69727E"/>
                </a:solidFill>
                <a:latin typeface="DM Sans"/>
                <a:ea typeface="DM Sans"/>
                <a:cs typeface="DM Sans"/>
                <a:sym typeface="DM Sans"/>
              </a:rPr>
              <a:t>(ASTHMA IN THE UNITED KINGDOM)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803532" y="4767410"/>
            <a:ext cx="16680936" cy="4774480"/>
            <a:chOff x="0" y="0"/>
            <a:chExt cx="2477534" cy="70912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77534" cy="709129"/>
            </a:xfrm>
            <a:custGeom>
              <a:avLst/>
              <a:gdLst/>
              <a:ahLst/>
              <a:cxnLst/>
              <a:rect r="r" b="b" t="t" l="l"/>
              <a:pathLst>
                <a:path h="709129" w="2477534">
                  <a:moveTo>
                    <a:pt x="23206" y="0"/>
                  </a:moveTo>
                  <a:lnTo>
                    <a:pt x="2454328" y="0"/>
                  </a:lnTo>
                  <a:cubicBezTo>
                    <a:pt x="2460482" y="0"/>
                    <a:pt x="2466385" y="2445"/>
                    <a:pt x="2470737" y="6797"/>
                  </a:cubicBezTo>
                  <a:cubicBezTo>
                    <a:pt x="2475089" y="11149"/>
                    <a:pt x="2477534" y="17051"/>
                    <a:pt x="2477534" y="23206"/>
                  </a:cubicBezTo>
                  <a:lnTo>
                    <a:pt x="2477534" y="685923"/>
                  </a:lnTo>
                  <a:cubicBezTo>
                    <a:pt x="2477534" y="692078"/>
                    <a:pt x="2475089" y="697980"/>
                    <a:pt x="2470737" y="702332"/>
                  </a:cubicBezTo>
                  <a:cubicBezTo>
                    <a:pt x="2466385" y="706684"/>
                    <a:pt x="2460482" y="709129"/>
                    <a:pt x="2454328" y="709129"/>
                  </a:cubicBezTo>
                  <a:lnTo>
                    <a:pt x="23206" y="709129"/>
                  </a:lnTo>
                  <a:cubicBezTo>
                    <a:pt x="17051" y="709129"/>
                    <a:pt x="11149" y="706684"/>
                    <a:pt x="6797" y="702332"/>
                  </a:cubicBezTo>
                  <a:cubicBezTo>
                    <a:pt x="2445" y="697980"/>
                    <a:pt x="0" y="692078"/>
                    <a:pt x="0" y="685923"/>
                  </a:cubicBezTo>
                  <a:lnTo>
                    <a:pt x="0" y="23206"/>
                  </a:lnTo>
                  <a:cubicBezTo>
                    <a:pt x="0" y="17051"/>
                    <a:pt x="2445" y="11149"/>
                    <a:pt x="6797" y="6797"/>
                  </a:cubicBezTo>
                  <a:cubicBezTo>
                    <a:pt x="11149" y="2445"/>
                    <a:pt x="17051" y="0"/>
                    <a:pt x="23206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66564" r="0" b="-66564"/>
              </a:stretch>
            </a:blipFill>
            <a:ln cap="rnd">
              <a:noFill/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0560905" y="4672430"/>
            <a:ext cx="8703178" cy="2128388"/>
            <a:chOff x="0" y="0"/>
            <a:chExt cx="1964372" cy="4803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964372" cy="480393"/>
            </a:xfrm>
            <a:custGeom>
              <a:avLst/>
              <a:gdLst/>
              <a:ahLst/>
              <a:cxnLst/>
              <a:rect r="r" b="b" t="t" l="l"/>
              <a:pathLst>
                <a:path h="480393" w="1964372">
                  <a:moveTo>
                    <a:pt x="45367" y="0"/>
                  </a:moveTo>
                  <a:lnTo>
                    <a:pt x="1919005" y="0"/>
                  </a:lnTo>
                  <a:cubicBezTo>
                    <a:pt x="1931037" y="0"/>
                    <a:pt x="1942576" y="4780"/>
                    <a:pt x="1951084" y="13288"/>
                  </a:cubicBezTo>
                  <a:cubicBezTo>
                    <a:pt x="1959592" y="21796"/>
                    <a:pt x="1964372" y="33335"/>
                    <a:pt x="1964372" y="45367"/>
                  </a:cubicBezTo>
                  <a:lnTo>
                    <a:pt x="1964372" y="435026"/>
                  </a:lnTo>
                  <a:cubicBezTo>
                    <a:pt x="1964372" y="447058"/>
                    <a:pt x="1959592" y="458597"/>
                    <a:pt x="1951084" y="467105"/>
                  </a:cubicBezTo>
                  <a:cubicBezTo>
                    <a:pt x="1942576" y="475613"/>
                    <a:pt x="1931037" y="480393"/>
                    <a:pt x="1919005" y="480393"/>
                  </a:cubicBezTo>
                  <a:lnTo>
                    <a:pt x="45367" y="480393"/>
                  </a:lnTo>
                  <a:cubicBezTo>
                    <a:pt x="33335" y="480393"/>
                    <a:pt x="21796" y="475613"/>
                    <a:pt x="13288" y="467105"/>
                  </a:cubicBezTo>
                  <a:cubicBezTo>
                    <a:pt x="4780" y="458597"/>
                    <a:pt x="0" y="447058"/>
                    <a:pt x="0" y="435026"/>
                  </a:cubicBezTo>
                  <a:lnTo>
                    <a:pt x="0" y="45367"/>
                  </a:lnTo>
                  <a:cubicBezTo>
                    <a:pt x="0" y="33335"/>
                    <a:pt x="4780" y="21796"/>
                    <a:pt x="13288" y="13288"/>
                  </a:cubicBezTo>
                  <a:cubicBezTo>
                    <a:pt x="21796" y="4780"/>
                    <a:pt x="33335" y="0"/>
                    <a:pt x="4536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1964372" cy="5184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6925109" y="6230949"/>
            <a:ext cx="1118717" cy="1118717"/>
          </a:xfrm>
          <a:custGeom>
            <a:avLst/>
            <a:gdLst/>
            <a:ahLst/>
            <a:cxnLst/>
            <a:rect r="r" b="b" t="t" l="l"/>
            <a:pathLst>
              <a:path h="1118717" w="1118717">
                <a:moveTo>
                  <a:pt x="0" y="0"/>
                </a:moveTo>
                <a:lnTo>
                  <a:pt x="1118718" y="0"/>
                </a:lnTo>
                <a:lnTo>
                  <a:pt x="1118718" y="1118717"/>
                </a:lnTo>
                <a:lnTo>
                  <a:pt x="0" y="111871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0001546" y="4179476"/>
            <a:ext cx="1118717" cy="1118717"/>
          </a:xfrm>
          <a:custGeom>
            <a:avLst/>
            <a:gdLst/>
            <a:ahLst/>
            <a:cxnLst/>
            <a:rect r="r" b="b" t="t" l="l"/>
            <a:pathLst>
              <a:path h="1118717" w="1118717">
                <a:moveTo>
                  <a:pt x="0" y="0"/>
                </a:moveTo>
                <a:lnTo>
                  <a:pt x="1118718" y="0"/>
                </a:lnTo>
                <a:lnTo>
                  <a:pt x="1118718" y="1118717"/>
                </a:lnTo>
                <a:lnTo>
                  <a:pt x="0" y="111871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803532" y="1574699"/>
            <a:ext cx="15839054" cy="28859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403"/>
              </a:lnSpc>
            </a:pPr>
            <a:r>
              <a:rPr lang="en-US" sz="21939" spc="-789">
                <a:solidFill>
                  <a:srgbClr val="D869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120264" y="5224180"/>
            <a:ext cx="6139036" cy="1034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0"/>
              </a:lnSpc>
            </a:pPr>
            <a:r>
              <a:rPr lang="en-US" sz="2400" spc="-86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Breathe life into every moment: together, we can overcome the triggers and manage the symptoms for a future.</a:t>
            </a:r>
          </a:p>
        </p:txBody>
      </p:sp>
      <p:sp>
        <p:nvSpPr>
          <p:cNvPr name="AutoShape 13" id="13"/>
          <p:cNvSpPr/>
          <p:nvPr/>
        </p:nvSpPr>
        <p:spPr>
          <a:xfrm flipV="true">
            <a:off x="14057889" y="3021362"/>
            <a:ext cx="6241927" cy="0"/>
          </a:xfrm>
          <a:prstGeom prst="line">
            <a:avLst/>
          </a:prstGeom>
          <a:ln cap="flat" w="28575">
            <a:solidFill>
              <a:srgbClr val="D86964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DAHGWh0n_qc</dc:identifier>
  <dcterms:modified xsi:type="dcterms:W3CDTF">2011-08-01T06:04:30Z</dcterms:modified>
  <cp:revision>1</cp:revision>
  <dc:title>Pias</dc:title>
</cp:coreProperties>
</file>