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8CEBFF-0240-F253-88FE-BF35B2C71199}" v="98" dt="2024-01-02T15:47:24.865"/>
    <p1510:client id="{D4C0CBB3-27D3-4FC3-9FA8-0D9CEC08C298}" v="294" dt="2024-01-02T15:37:40.4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lordslibrary.parliament.uk/staff-shortages-in-the-nhs-and-social-care-sectors/" TargetMode="External"/><Relationship Id="rId13" Type="http://schemas.openxmlformats.org/officeDocument/2006/relationships/hyperlink" Target="http://www.cqc.org.uk" TargetMode="External"/><Relationship Id="rId3" Type="http://schemas.openxmlformats.org/officeDocument/2006/relationships/hyperlink" Target="https://digital.nhs.uk/data-and-information/publications/statistical/nhs-vacancies-survey/april-2015---june-2022-experimental-statistics" TargetMode="External"/><Relationship Id="rId7" Type="http://schemas.openxmlformats.org/officeDocument/2006/relationships/hyperlink" Target="https://nhsproviders.org/news-blogs/news/nhs-workforce-shortage-has-serious-and-detrimental-impact-on-services" TargetMode="External"/><Relationship Id="rId12" Type="http://schemas.openxmlformats.org/officeDocument/2006/relationships/hyperlink" Target="https://www.theaccessgroup.com/en-gb/blog/hsc-how-does-staffing-effect-patient-outcomes/#:~:text=The%20effects%20of%20stage%20shortages" TargetMode="External"/><Relationship Id="rId2" Type="http://schemas.openxmlformats.org/officeDocument/2006/relationships/hyperlink" Target="https://www.kingsfund.org.uk/sites/default/files/2022-11/NHS_staffing_shortages_final_web%20%282%29.pdf" TargetMode="External"/><Relationship Id="rId16" Type="http://schemas.openxmlformats.org/officeDocument/2006/relationships/hyperlink" Target="https://avanthealthcare.com/blog/articles/how-does-the-nursing-shortage-impact-patient-care.s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ublichealth.tulane.edu/blog/hospital-staff-shortages/" TargetMode="External"/><Relationship Id="rId11" Type="http://schemas.openxmlformats.org/officeDocument/2006/relationships/hyperlink" Target="http://www.theaccessgroup.com" TargetMode="External"/><Relationship Id="rId5" Type="http://schemas.openxmlformats.org/officeDocument/2006/relationships/hyperlink" Target="https://www.gponline.com/government-drops-time-limit-pledge-recruit-5000-gps/article/1495684" TargetMode="External"/><Relationship Id="rId15" Type="http://schemas.openxmlformats.org/officeDocument/2006/relationships/hyperlink" Target="https://nhsfunding.info/symptoms/10-effects-of-underfunding/staff-shortages-2/" TargetMode="External"/><Relationship Id="rId10" Type="http://schemas.openxmlformats.org/officeDocument/2006/relationships/hyperlink" Target="https://www.observsmart.com/mental-health-staff-shortages/" TargetMode="External"/><Relationship Id="rId4" Type="http://schemas.openxmlformats.org/officeDocument/2006/relationships/hyperlink" Target="http://www.gponline.com" TargetMode="External"/><Relationship Id="rId9" Type="http://schemas.openxmlformats.org/officeDocument/2006/relationships/hyperlink" Target="https://www.birmingham.ac.uk/news/2022/mental-health-post-pandemic-crisis" TargetMode="External"/><Relationship Id="rId14" Type="http://schemas.openxmlformats.org/officeDocument/2006/relationships/hyperlink" Target="https://www.cqc.org.uk/publications/monitoring-mental-health-act/2021-2022/staff-shortages#:~:text=Staffing%20shortages%20have%20affected%20patien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2108352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Hayley </a:t>
            </a:r>
            <a:r>
              <a:rPr lang="en-GB" dirty="0" err="1">
                <a:cs typeface="Calibri"/>
              </a:rPr>
              <a:t>prosser</a:t>
            </a:r>
            <a:r>
              <a:rPr lang="en-GB" dirty="0">
                <a:cs typeface="Calibri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6CE51044-C5FC-1355-1440-9959DB7BAB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05" t="14143" r="-210" b="398"/>
          <a:stretch/>
        </p:blipFill>
        <p:spPr>
          <a:xfrm>
            <a:off x="0" y="576194"/>
            <a:ext cx="11942186" cy="5362995"/>
          </a:xfrm>
        </p:spPr>
      </p:pic>
    </p:spTree>
    <p:extLst>
      <p:ext uri="{BB962C8B-B14F-4D97-AF65-F5344CB8AC3E}">
        <p14:creationId xmlns:p14="http://schemas.microsoft.com/office/powerpoint/2010/main" val="7349161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person standing in front of a white board&#10;&#10;Description automatically generated">
            <a:extLst>
              <a:ext uri="{FF2B5EF4-FFF2-40B4-BE49-F238E27FC236}">
                <a16:creationId xmlns:a16="http://schemas.microsoft.com/office/drawing/2014/main" id="{4E75C65D-C8B0-C0B9-7ED2-2A034C49AC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2231" y="-414"/>
            <a:ext cx="11704818" cy="6342006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245E79B-56D5-E906-A261-A9690A3F190A}"/>
              </a:ext>
            </a:extLst>
          </p:cNvPr>
          <p:cNvSpPr txBox="1"/>
          <p:nvPr/>
        </p:nvSpPr>
        <p:spPr>
          <a:xfrm>
            <a:off x="5402238" y="3571164"/>
            <a:ext cx="69944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cs typeface="Calibri"/>
              </a:rPr>
              <a:t>[2]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FB9DA2F-9B5F-85E9-C273-54DA462A676B}"/>
              </a:ext>
            </a:extLst>
          </p:cNvPr>
          <p:cNvSpPr txBox="1"/>
          <p:nvPr/>
        </p:nvSpPr>
        <p:spPr>
          <a:xfrm>
            <a:off x="10167581" y="5117910"/>
            <a:ext cx="69944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cs typeface="Calibri"/>
              </a:rPr>
              <a:t>[1]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92009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in a hospital bed&#10;&#10;Description automatically generated">
            <a:extLst>
              <a:ext uri="{FF2B5EF4-FFF2-40B4-BE49-F238E27FC236}">
                <a16:creationId xmlns:a16="http://schemas.microsoft.com/office/drawing/2014/main" id="{74921416-30EB-9F1B-AC1E-83EFD4CF41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92"/>
            <a:ext cx="12191999" cy="686890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A4AA842-8842-4A09-8A2B-B1AC781573ED}"/>
              </a:ext>
            </a:extLst>
          </p:cNvPr>
          <p:cNvSpPr txBox="1"/>
          <p:nvPr/>
        </p:nvSpPr>
        <p:spPr>
          <a:xfrm>
            <a:off x="6914865" y="1774208"/>
            <a:ext cx="69944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  <a:cs typeface="Calibri"/>
              </a:rPr>
              <a:t>[3]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77631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61D65E7A-A595-29C2-A749-1B9D0BF8D4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276"/>
            <a:ext cx="12004622" cy="5628594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48050A3-5069-0698-52D3-523C0480745F}"/>
              </a:ext>
            </a:extLst>
          </p:cNvPr>
          <p:cNvSpPr txBox="1"/>
          <p:nvPr/>
        </p:nvSpPr>
        <p:spPr>
          <a:xfrm>
            <a:off x="10849969" y="3195850"/>
            <a:ext cx="69944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cs typeface="Calibri"/>
              </a:rPr>
              <a:t>[4]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50843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41B186D0-86FC-C1A2-F893-4934AA6D00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526" y="3801"/>
            <a:ext cx="12128501" cy="5976572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C94A88A-B8DC-952D-A1D9-EFA0EE994B9D}"/>
              </a:ext>
            </a:extLst>
          </p:cNvPr>
          <p:cNvSpPr txBox="1"/>
          <p:nvPr/>
        </p:nvSpPr>
        <p:spPr>
          <a:xfrm>
            <a:off x="7096835" y="3628029"/>
            <a:ext cx="69944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cs typeface="Calibri"/>
              </a:rPr>
              <a:t>[5]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82488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yellow hard hat with black text&#10;&#10;Description automatically generated">
            <a:extLst>
              <a:ext uri="{FF2B5EF4-FFF2-40B4-BE49-F238E27FC236}">
                <a16:creationId xmlns:a16="http://schemas.microsoft.com/office/drawing/2014/main" id="{1A9617EA-4EA7-7B78-858F-718AEC3708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78" y="368175"/>
            <a:ext cx="12092065" cy="5889529"/>
          </a:xfrm>
        </p:spPr>
      </p:pic>
    </p:spTree>
    <p:extLst>
      <p:ext uri="{BB962C8B-B14F-4D97-AF65-F5344CB8AC3E}">
        <p14:creationId xmlns:p14="http://schemas.microsoft.com/office/powerpoint/2010/main" val="8577518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person sitting down with a hat and mask&#10;&#10;Description automatically generated">
            <a:extLst>
              <a:ext uri="{FF2B5EF4-FFF2-40B4-BE49-F238E27FC236}">
                <a16:creationId xmlns:a16="http://schemas.microsoft.com/office/drawing/2014/main" id="{8720DA1E-D468-7E9D-3715-83D04E3AE0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-1548"/>
            <a:ext cx="12248865" cy="6868370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8828FF6-D11F-C3A3-0847-B5352E2C550D}"/>
              </a:ext>
            </a:extLst>
          </p:cNvPr>
          <p:cNvSpPr txBox="1"/>
          <p:nvPr/>
        </p:nvSpPr>
        <p:spPr>
          <a:xfrm>
            <a:off x="8154536" y="1774208"/>
            <a:ext cx="69944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  <a:cs typeface="Calibri"/>
              </a:rPr>
              <a:t>[6]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38899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close-up of a person&#10;&#10;Description automatically generated">
            <a:extLst>
              <a:ext uri="{FF2B5EF4-FFF2-40B4-BE49-F238E27FC236}">
                <a16:creationId xmlns:a16="http://schemas.microsoft.com/office/drawing/2014/main" id="{52D95E74-E46B-9F5D-95AD-E0A2FF7C25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239" y="3768"/>
            <a:ext cx="12123761" cy="3866606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9004E1E-7325-B478-6228-6FD1755E97C2}"/>
              </a:ext>
            </a:extLst>
          </p:cNvPr>
          <p:cNvSpPr txBox="1"/>
          <p:nvPr/>
        </p:nvSpPr>
        <p:spPr>
          <a:xfrm>
            <a:off x="2837596" y="6044821"/>
            <a:ext cx="677270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cs typeface="Calibri"/>
              </a:rPr>
              <a:t>Medical errors from healthcare professionals</a:t>
            </a:r>
            <a:endParaRPr lang="en-GB" sz="2400" b="1" dirty="0"/>
          </a:p>
        </p:txBody>
      </p:sp>
      <p:pic>
        <p:nvPicPr>
          <p:cNvPr id="6" name="Picture 5" descr="Alert button">
            <a:extLst>
              <a:ext uri="{FF2B5EF4-FFF2-40B4-BE49-F238E27FC236}">
                <a16:creationId xmlns:a16="http://schemas.microsoft.com/office/drawing/2014/main" id="{37494026-21C5-E984-3299-75A4AC259B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83153" y="3868571"/>
            <a:ext cx="2817126" cy="279438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62B8569-D326-4E32-5B50-2D15A916BC2E}"/>
              </a:ext>
            </a:extLst>
          </p:cNvPr>
          <p:cNvSpPr txBox="1"/>
          <p:nvPr/>
        </p:nvSpPr>
        <p:spPr>
          <a:xfrm>
            <a:off x="4333163" y="136477"/>
            <a:ext cx="69944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cs typeface="Calibri"/>
              </a:rPr>
              <a:t>[9]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FE2B4C-2091-8960-67ED-D7ED83A85CAD}"/>
              </a:ext>
            </a:extLst>
          </p:cNvPr>
          <p:cNvSpPr txBox="1"/>
          <p:nvPr/>
        </p:nvSpPr>
        <p:spPr>
          <a:xfrm>
            <a:off x="11441371" y="500417"/>
            <a:ext cx="69944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cs typeface="Calibri"/>
              </a:rPr>
              <a:t>[8]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CFD900-F633-73F4-4483-C9E2110E648D}"/>
              </a:ext>
            </a:extLst>
          </p:cNvPr>
          <p:cNvSpPr txBox="1"/>
          <p:nvPr/>
        </p:nvSpPr>
        <p:spPr>
          <a:xfrm>
            <a:off x="8734565" y="6141491"/>
            <a:ext cx="69944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cs typeface="Calibri"/>
              </a:rPr>
              <a:t>[7]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9331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6D490EE9-4BAA-B525-03F3-3BEDCEB31C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93336"/>
            <a:ext cx="12066895" cy="5791496"/>
          </a:xfrm>
        </p:spPr>
      </p:pic>
    </p:spTree>
    <p:extLst>
      <p:ext uri="{BB962C8B-B14F-4D97-AF65-F5344CB8AC3E}">
        <p14:creationId xmlns:p14="http://schemas.microsoft.com/office/powerpoint/2010/main" val="17970172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couple of people wearing scrubs and plastic&#10;&#10;Description automatically generated">
            <a:extLst>
              <a:ext uri="{FF2B5EF4-FFF2-40B4-BE49-F238E27FC236}">
                <a16:creationId xmlns:a16="http://schemas.microsoft.com/office/drawing/2014/main" id="{8C1F4F74-C41C-6316-514B-E0222CAF6F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3427"/>
            <a:ext cx="12191999" cy="6858421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05BFE43-B86B-36D9-4826-8E4E5ABD547D}"/>
              </a:ext>
            </a:extLst>
          </p:cNvPr>
          <p:cNvSpPr txBox="1"/>
          <p:nvPr/>
        </p:nvSpPr>
        <p:spPr>
          <a:xfrm>
            <a:off x="187656" y="187656"/>
            <a:ext cx="90416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cs typeface="Calibri"/>
              </a:rPr>
              <a:t>[10]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49503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close-up of a white background&#10;&#10;Description automatically generated">
            <a:extLst>
              <a:ext uri="{FF2B5EF4-FFF2-40B4-BE49-F238E27FC236}">
                <a16:creationId xmlns:a16="http://schemas.microsoft.com/office/drawing/2014/main" id="{509E7E80-5A87-BDF5-5980-1A7CDD14FC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253"/>
            <a:ext cx="11884925" cy="5805065"/>
          </a:xfrm>
        </p:spPr>
      </p:pic>
    </p:spTree>
    <p:extLst>
      <p:ext uri="{BB962C8B-B14F-4D97-AF65-F5344CB8AC3E}">
        <p14:creationId xmlns:p14="http://schemas.microsoft.com/office/powerpoint/2010/main" val="21449595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tressed employee at office">
            <a:extLst>
              <a:ext uri="{FF2B5EF4-FFF2-40B4-BE49-F238E27FC236}">
                <a16:creationId xmlns:a16="http://schemas.microsoft.com/office/drawing/2014/main" id="{7BE0C26D-D9C1-131C-62CC-F7043D4D78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84" r="-1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B39FB2-8FF6-B071-CE99-ECB20517DD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cs typeface="Calibri"/>
              </a:rPr>
              <a:t>Better WorkLife balance [11]</a:t>
            </a:r>
          </a:p>
          <a:p>
            <a:r>
              <a:rPr lang="en-GB" sz="2000" dirty="0">
                <a:cs typeface="Calibri"/>
              </a:rPr>
              <a:t>Reduced workload </a:t>
            </a:r>
          </a:p>
          <a:p>
            <a:r>
              <a:rPr lang="en-GB" sz="2000" dirty="0">
                <a:cs typeface="Calibri"/>
              </a:rPr>
              <a:t>This reduced the mental strain on workers allowing better care for patients [12].</a:t>
            </a:r>
          </a:p>
        </p:txBody>
      </p:sp>
    </p:spTree>
    <p:extLst>
      <p:ext uri="{BB962C8B-B14F-4D97-AF65-F5344CB8AC3E}">
        <p14:creationId xmlns:p14="http://schemas.microsoft.com/office/powerpoint/2010/main" val="20026906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186506-05DE-DAE0-DEA8-E8B8303D25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118" y="139232"/>
            <a:ext cx="11914495" cy="4351338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>
              <a:buNone/>
            </a:pPr>
            <a:r>
              <a:rPr lang="en-GB" sz="1800" dirty="0">
                <a:latin typeface="Times New Roman"/>
                <a:cs typeface="Times New Roman"/>
              </a:rPr>
              <a:t>Bi</a:t>
            </a:r>
            <a:r>
              <a:rPr lang="en-GB" sz="3200" dirty="0">
                <a:latin typeface="Times New Roman"/>
                <a:cs typeface="Times New Roman"/>
              </a:rPr>
              <a:t>bliography</a:t>
            </a:r>
            <a:endParaRPr lang="en-US" sz="3200">
              <a:cs typeface="Calibri"/>
            </a:endParaRPr>
          </a:p>
          <a:p>
            <a:pPr>
              <a:buNone/>
            </a:pPr>
            <a:r>
              <a:rPr lang="en-GB" sz="4000" dirty="0">
                <a:ea typeface="+mn-lt"/>
                <a:cs typeface="+mn-lt"/>
              </a:rPr>
              <a:t>[1]</a:t>
            </a:r>
            <a:endParaRPr lang="en-GB" sz="4000">
              <a:cs typeface="Calibri"/>
            </a:endParaRPr>
          </a:p>
          <a:p>
            <a:pPr>
              <a:buNone/>
            </a:pPr>
            <a:r>
              <a:rPr lang="en-GB" sz="4000" dirty="0">
                <a:ea typeface="+mn-lt"/>
                <a:cs typeface="+mn-lt"/>
              </a:rPr>
              <a:t>B. Morgan, “NHS staffing shortages Why do politicians struggle to give the NHS the staff it needs?,” Nov. 2022. Available: </a:t>
            </a:r>
            <a:r>
              <a:rPr lang="en-GB" sz="4000" dirty="0">
                <a:ea typeface="+mn-lt"/>
                <a:cs typeface="+mn-lt"/>
                <a:hlinkClick r:id="rId2"/>
              </a:rPr>
              <a:t>https://www.kingsfund.org.uk/sites/default/files/2022-11/NHS_staffing_shortages_final_web%20%282%29.pdf</a:t>
            </a:r>
            <a:endParaRPr lang="en-GB" sz="4000">
              <a:cs typeface="Calibri"/>
            </a:endParaRPr>
          </a:p>
          <a:p>
            <a:pPr>
              <a:buNone/>
            </a:pPr>
            <a:r>
              <a:rPr lang="en-GB" sz="4000" dirty="0">
                <a:ea typeface="+mn-lt"/>
                <a:cs typeface="+mn-lt"/>
              </a:rPr>
              <a:t>[2]</a:t>
            </a:r>
            <a:endParaRPr lang="en-GB" sz="4000">
              <a:cs typeface="Calibri"/>
            </a:endParaRPr>
          </a:p>
          <a:p>
            <a:pPr>
              <a:buNone/>
            </a:pPr>
            <a:r>
              <a:rPr lang="en-GB" sz="4000" dirty="0">
                <a:ea typeface="+mn-lt"/>
                <a:cs typeface="+mn-lt"/>
              </a:rPr>
              <a:t>NHS Digital, “NHS Vacancy Statistics England April 2015 – June 2022 Experimental Statistics,” </a:t>
            </a:r>
            <a:r>
              <a:rPr lang="en-GB" sz="4000" i="1" dirty="0">
                <a:ea typeface="+mn-lt"/>
                <a:cs typeface="+mn-lt"/>
              </a:rPr>
              <a:t>NHS Digital</a:t>
            </a:r>
            <a:r>
              <a:rPr lang="en-GB" sz="4000" dirty="0">
                <a:ea typeface="+mn-lt"/>
                <a:cs typeface="+mn-lt"/>
              </a:rPr>
              <a:t>, 2022. </a:t>
            </a:r>
            <a:r>
              <a:rPr lang="en-GB" sz="4000" dirty="0">
                <a:ea typeface="+mn-lt"/>
                <a:cs typeface="+mn-lt"/>
                <a:hlinkClick r:id="rId3"/>
              </a:rPr>
              <a:t>https://digital.nhs.uk/data-and-information/publications/statistical/nhs-vacancies-survey/april-2015---june-2022-experimental-statistics</a:t>
            </a:r>
            <a:endParaRPr lang="en-GB" sz="4000">
              <a:cs typeface="Calibri"/>
            </a:endParaRPr>
          </a:p>
          <a:p>
            <a:pPr>
              <a:buNone/>
            </a:pPr>
            <a:r>
              <a:rPr lang="en-GB" sz="4000" dirty="0">
                <a:ea typeface="+mn-lt"/>
                <a:cs typeface="+mn-lt"/>
              </a:rPr>
              <a:t>[3]</a:t>
            </a:r>
            <a:endParaRPr lang="en-GB" sz="4000">
              <a:cs typeface="Calibri"/>
            </a:endParaRPr>
          </a:p>
          <a:p>
            <a:pPr>
              <a:buNone/>
            </a:pPr>
            <a:r>
              <a:rPr lang="en-GB" sz="4000" dirty="0">
                <a:ea typeface="+mn-lt"/>
                <a:cs typeface="+mn-lt"/>
              </a:rPr>
              <a:t>N. B. on the 11 October 2018, “Government drops time limit on pledge to recruit 5,000 more GPs,” </a:t>
            </a:r>
            <a:r>
              <a:rPr lang="en-GB" sz="4000" i="1" dirty="0">
                <a:ea typeface="+mn-lt"/>
                <a:cs typeface="+mn-lt"/>
                <a:hlinkClick r:id="rId4"/>
              </a:rPr>
              <a:t>www.gponline.com</a:t>
            </a:r>
            <a:r>
              <a:rPr lang="en-GB" sz="4000" dirty="0">
                <a:ea typeface="+mn-lt"/>
                <a:cs typeface="+mn-lt"/>
              </a:rPr>
              <a:t>. </a:t>
            </a:r>
            <a:r>
              <a:rPr lang="en-GB" sz="4000" dirty="0">
                <a:ea typeface="+mn-lt"/>
                <a:cs typeface="+mn-lt"/>
                <a:hlinkClick r:id="rId5"/>
              </a:rPr>
              <a:t>https://www.gponline.com/government-drops-time-limit-pledge-recruit-5000-gps/article/1495684</a:t>
            </a:r>
            <a:endParaRPr lang="en-GB" sz="4000">
              <a:cs typeface="Calibri"/>
            </a:endParaRPr>
          </a:p>
          <a:p>
            <a:pPr>
              <a:buNone/>
            </a:pPr>
            <a:r>
              <a:rPr lang="en-GB" sz="4000" dirty="0">
                <a:ea typeface="+mn-lt"/>
                <a:cs typeface="+mn-lt"/>
              </a:rPr>
              <a:t>[4]</a:t>
            </a:r>
            <a:endParaRPr lang="en-GB" sz="4000">
              <a:cs typeface="Calibri"/>
            </a:endParaRPr>
          </a:p>
          <a:p>
            <a:pPr>
              <a:buNone/>
            </a:pPr>
            <a:r>
              <a:rPr lang="en-GB" sz="4000" dirty="0">
                <a:ea typeface="+mn-lt"/>
                <a:cs typeface="+mn-lt"/>
              </a:rPr>
              <a:t>Tulane University, “The Impact of Hospital Staff Shortages on Patients,” </a:t>
            </a:r>
            <a:r>
              <a:rPr lang="en-GB" sz="4000" i="1" dirty="0">
                <a:ea typeface="+mn-lt"/>
                <a:cs typeface="+mn-lt"/>
              </a:rPr>
              <a:t>publichealth.tulane.edu</a:t>
            </a:r>
            <a:r>
              <a:rPr lang="en-GB" sz="4000" dirty="0">
                <a:ea typeface="+mn-lt"/>
                <a:cs typeface="+mn-lt"/>
              </a:rPr>
              <a:t>, Nov. 11, 2022. </a:t>
            </a:r>
            <a:r>
              <a:rPr lang="en-GB" sz="4000" dirty="0">
                <a:ea typeface="+mn-lt"/>
                <a:cs typeface="+mn-lt"/>
                <a:hlinkClick r:id="rId6"/>
              </a:rPr>
              <a:t>https://publichealth.tulane.edu/blog/hospital-staff-shortages/</a:t>
            </a:r>
            <a:endParaRPr lang="en-GB" sz="4000">
              <a:cs typeface="Calibri"/>
            </a:endParaRPr>
          </a:p>
          <a:p>
            <a:pPr>
              <a:buNone/>
            </a:pPr>
            <a:r>
              <a:rPr lang="en-GB" sz="4000" dirty="0">
                <a:ea typeface="+mn-lt"/>
                <a:cs typeface="+mn-lt"/>
              </a:rPr>
              <a:t>[5]</a:t>
            </a:r>
            <a:endParaRPr lang="en-GB" sz="4000">
              <a:cs typeface="Calibri"/>
            </a:endParaRPr>
          </a:p>
          <a:p>
            <a:pPr>
              <a:buNone/>
            </a:pPr>
            <a:r>
              <a:rPr lang="en-GB" sz="4000" dirty="0">
                <a:ea typeface="+mn-lt"/>
                <a:cs typeface="+mn-lt"/>
              </a:rPr>
              <a:t>NHS Providers, “NHS workforce shortage has ‘serious and detrimental’ impact on services,” </a:t>
            </a:r>
            <a:r>
              <a:rPr lang="en-GB" sz="4000" i="1" dirty="0">
                <a:ea typeface="+mn-lt"/>
                <a:cs typeface="+mn-lt"/>
              </a:rPr>
              <a:t>NHS Providers</a:t>
            </a:r>
            <a:r>
              <a:rPr lang="en-GB" sz="4000" dirty="0">
                <a:ea typeface="+mn-lt"/>
                <a:cs typeface="+mn-lt"/>
              </a:rPr>
              <a:t>, Mar. 29, 2022. </a:t>
            </a:r>
            <a:r>
              <a:rPr lang="en-GB" sz="4000" dirty="0">
                <a:ea typeface="+mn-lt"/>
                <a:cs typeface="+mn-lt"/>
                <a:hlinkClick r:id="rId7"/>
              </a:rPr>
              <a:t>https://nhsproviders.org/news-blogs/news/nhs-workforce-shortage-has-serious-and-detrimental-impact-on-services</a:t>
            </a:r>
            <a:endParaRPr lang="en-GB" sz="4000">
              <a:cs typeface="Calibri"/>
            </a:endParaRPr>
          </a:p>
          <a:p>
            <a:pPr>
              <a:buNone/>
            </a:pPr>
            <a:r>
              <a:rPr lang="en-GB" sz="4000" dirty="0">
                <a:ea typeface="+mn-lt"/>
                <a:cs typeface="+mn-lt"/>
              </a:rPr>
              <a:t>[6]</a:t>
            </a:r>
            <a:endParaRPr lang="en-GB" sz="4000">
              <a:cs typeface="Calibri"/>
            </a:endParaRPr>
          </a:p>
          <a:p>
            <a:pPr>
              <a:buNone/>
            </a:pPr>
            <a:r>
              <a:rPr lang="en-GB" sz="4000" dirty="0">
                <a:ea typeface="+mn-lt"/>
                <a:cs typeface="+mn-lt"/>
              </a:rPr>
              <a:t>E. Waitzman, “Staff shortages in the NHS and social care sectors,” </a:t>
            </a:r>
            <a:r>
              <a:rPr lang="en-GB" sz="4000" i="1" dirty="0">
                <a:ea typeface="+mn-lt"/>
                <a:cs typeface="+mn-lt"/>
              </a:rPr>
              <a:t>UK parliament</a:t>
            </a:r>
            <a:r>
              <a:rPr lang="en-GB" sz="4000" dirty="0">
                <a:ea typeface="+mn-lt"/>
                <a:cs typeface="+mn-lt"/>
              </a:rPr>
              <a:t>, Dec. 09, 2022. </a:t>
            </a:r>
            <a:r>
              <a:rPr lang="en-GB" sz="4000" dirty="0">
                <a:ea typeface="+mn-lt"/>
                <a:cs typeface="+mn-lt"/>
                <a:hlinkClick r:id="rId8"/>
              </a:rPr>
              <a:t>https://lordslibrary.parliament.uk/staff-shortages-in-the-nhs-and-social-care-sectors/</a:t>
            </a:r>
            <a:r>
              <a:rPr lang="en-GB" sz="4000" dirty="0">
                <a:ea typeface="+mn-lt"/>
                <a:cs typeface="+mn-lt"/>
              </a:rPr>
              <a:t> (accessed Dec. 10, 2023).</a:t>
            </a:r>
            <a:endParaRPr lang="en-GB" sz="4000">
              <a:cs typeface="Calibri"/>
            </a:endParaRPr>
          </a:p>
          <a:p>
            <a:pPr>
              <a:buNone/>
            </a:pPr>
            <a:r>
              <a:rPr lang="en-GB" sz="4000" dirty="0">
                <a:ea typeface="+mn-lt"/>
                <a:cs typeface="+mn-lt"/>
              </a:rPr>
              <a:t>[7]</a:t>
            </a:r>
            <a:endParaRPr lang="en-GB" sz="4000">
              <a:cs typeface="Calibri"/>
            </a:endParaRPr>
          </a:p>
          <a:p>
            <a:pPr>
              <a:buNone/>
            </a:pPr>
            <a:r>
              <a:rPr lang="en-GB" sz="4000" dirty="0">
                <a:ea typeface="+mn-lt"/>
                <a:cs typeface="+mn-lt"/>
              </a:rPr>
              <a:t>“Mental health of healthcare workers – a potential post-pandemic crisis,” </a:t>
            </a:r>
            <a:r>
              <a:rPr lang="en-GB" sz="4000" i="1" dirty="0">
                <a:ea typeface="+mn-lt"/>
                <a:cs typeface="+mn-lt"/>
              </a:rPr>
              <a:t>University of Birmingham</a:t>
            </a:r>
            <a:r>
              <a:rPr lang="en-GB" sz="4000" dirty="0">
                <a:ea typeface="+mn-lt"/>
                <a:cs typeface="+mn-lt"/>
              </a:rPr>
              <a:t>. </a:t>
            </a:r>
            <a:r>
              <a:rPr lang="en-GB" sz="4000" dirty="0">
                <a:ea typeface="+mn-lt"/>
                <a:cs typeface="+mn-lt"/>
                <a:hlinkClick r:id="rId9"/>
              </a:rPr>
              <a:t>https://www.birmingham.ac.uk/news/2022/mental-health-post-pandemic-crisis</a:t>
            </a:r>
            <a:endParaRPr lang="en-GB" sz="4000">
              <a:cs typeface="Calibri"/>
            </a:endParaRPr>
          </a:p>
          <a:p>
            <a:pPr>
              <a:buNone/>
            </a:pPr>
            <a:r>
              <a:rPr lang="en-GB" sz="4000" dirty="0">
                <a:ea typeface="+mn-lt"/>
                <a:cs typeface="+mn-lt"/>
              </a:rPr>
              <a:t>[8]</a:t>
            </a:r>
            <a:endParaRPr lang="en-GB" sz="4000">
              <a:cs typeface="Calibri"/>
            </a:endParaRPr>
          </a:p>
          <a:p>
            <a:pPr>
              <a:buNone/>
            </a:pPr>
            <a:r>
              <a:rPr lang="en-GB" sz="4000" err="1">
                <a:ea typeface="+mn-lt"/>
                <a:cs typeface="+mn-lt"/>
              </a:rPr>
              <a:t>invisalert</a:t>
            </a:r>
            <a:r>
              <a:rPr lang="en-GB" sz="4000" dirty="0">
                <a:ea typeface="+mn-lt"/>
                <a:cs typeface="+mn-lt"/>
              </a:rPr>
              <a:t>, “Mental Health Staff Shortages — and How </a:t>
            </a:r>
            <a:r>
              <a:rPr lang="en-GB" sz="4000" err="1">
                <a:ea typeface="+mn-lt"/>
                <a:cs typeface="+mn-lt"/>
              </a:rPr>
              <a:t>ObservSMART</a:t>
            </a:r>
            <a:r>
              <a:rPr lang="en-GB" sz="4000" dirty="0">
                <a:ea typeface="+mn-lt"/>
                <a:cs typeface="+mn-lt"/>
              </a:rPr>
              <a:t> Can Help,” </a:t>
            </a:r>
            <a:r>
              <a:rPr lang="en-GB" sz="4000" i="1" err="1">
                <a:ea typeface="+mn-lt"/>
                <a:cs typeface="+mn-lt"/>
              </a:rPr>
              <a:t>ObservSmart</a:t>
            </a:r>
            <a:r>
              <a:rPr lang="en-GB" sz="4000" dirty="0">
                <a:ea typeface="+mn-lt"/>
                <a:cs typeface="+mn-lt"/>
              </a:rPr>
              <a:t>, Apr. 26, 2022. </a:t>
            </a:r>
            <a:r>
              <a:rPr lang="en-GB" sz="4000" dirty="0">
                <a:ea typeface="+mn-lt"/>
                <a:cs typeface="+mn-lt"/>
                <a:hlinkClick r:id="rId10"/>
              </a:rPr>
              <a:t>https://www.observsmart.com/mental-health-staff-shortages/</a:t>
            </a:r>
            <a:r>
              <a:rPr lang="en-GB" sz="4000" dirty="0">
                <a:ea typeface="+mn-lt"/>
                <a:cs typeface="+mn-lt"/>
              </a:rPr>
              <a:t> (accessed Dec. 10, 2023).</a:t>
            </a:r>
            <a:endParaRPr lang="en-GB" sz="4000">
              <a:cs typeface="Calibri"/>
            </a:endParaRPr>
          </a:p>
          <a:p>
            <a:pPr>
              <a:buNone/>
            </a:pPr>
            <a:r>
              <a:rPr lang="en-GB" sz="4000" dirty="0">
                <a:ea typeface="+mn-lt"/>
                <a:cs typeface="+mn-lt"/>
              </a:rPr>
              <a:t>[9]</a:t>
            </a:r>
            <a:endParaRPr lang="en-GB" sz="4000">
              <a:cs typeface="Calibri"/>
            </a:endParaRPr>
          </a:p>
          <a:p>
            <a:pPr>
              <a:buNone/>
            </a:pPr>
            <a:r>
              <a:rPr lang="en-GB" sz="4000" dirty="0">
                <a:ea typeface="+mn-lt"/>
                <a:cs typeface="+mn-lt"/>
              </a:rPr>
              <a:t>“How does staffing effect patient outcomes?,” </a:t>
            </a:r>
            <a:r>
              <a:rPr lang="en-GB" sz="4000" i="1" dirty="0">
                <a:ea typeface="+mn-lt"/>
                <a:cs typeface="+mn-lt"/>
                <a:hlinkClick r:id="rId11"/>
              </a:rPr>
              <a:t>www.theaccessgroup.com</a:t>
            </a:r>
            <a:r>
              <a:rPr lang="en-GB" sz="4000" dirty="0">
                <a:ea typeface="+mn-lt"/>
                <a:cs typeface="+mn-lt"/>
              </a:rPr>
              <a:t>. </a:t>
            </a:r>
            <a:r>
              <a:rPr lang="en-GB" sz="4000" dirty="0">
                <a:ea typeface="+mn-lt"/>
                <a:cs typeface="+mn-lt"/>
                <a:hlinkClick r:id="rId12"/>
              </a:rPr>
              <a:t>https://www.theaccessgroup.com/en-gb/blog/hsc-how-does-staffing-effect-patient-outcomes/#:~:text=The%20effects%20of%20stage%20shortages</a:t>
            </a:r>
            <a:endParaRPr lang="en-GB" sz="4000">
              <a:cs typeface="Calibri"/>
            </a:endParaRPr>
          </a:p>
          <a:p>
            <a:pPr>
              <a:buNone/>
            </a:pPr>
            <a:r>
              <a:rPr lang="en-GB" sz="4000" dirty="0">
                <a:ea typeface="+mn-lt"/>
                <a:cs typeface="+mn-lt"/>
              </a:rPr>
              <a:t>[10]</a:t>
            </a:r>
            <a:endParaRPr lang="en-GB" sz="4000">
              <a:cs typeface="Calibri"/>
            </a:endParaRPr>
          </a:p>
          <a:p>
            <a:pPr>
              <a:buNone/>
            </a:pPr>
            <a:r>
              <a:rPr lang="en-GB" sz="4000" dirty="0">
                <a:ea typeface="+mn-lt"/>
                <a:cs typeface="+mn-lt"/>
              </a:rPr>
              <a:t>Care Quality Commission, “Staff shortages and the impact on patients - Care Quality Commission,” </a:t>
            </a:r>
            <a:r>
              <a:rPr lang="en-GB" sz="4000" i="1" dirty="0">
                <a:ea typeface="+mn-lt"/>
                <a:cs typeface="+mn-lt"/>
                <a:hlinkClick r:id="rId13"/>
              </a:rPr>
              <a:t>www.cqc.org.uk</a:t>
            </a:r>
            <a:r>
              <a:rPr lang="en-GB" sz="4000" dirty="0">
                <a:ea typeface="+mn-lt"/>
                <a:cs typeface="+mn-lt"/>
              </a:rPr>
              <a:t>, Dec. 01, 2022. </a:t>
            </a:r>
            <a:r>
              <a:rPr lang="en-GB" sz="4000" dirty="0">
                <a:ea typeface="+mn-lt"/>
                <a:cs typeface="+mn-lt"/>
                <a:hlinkClick r:id="rId14"/>
              </a:rPr>
              <a:t>https://www.cqc.org.uk/publications/monitoring-mental-health-act/2021-2022/staff-shortages#:~:text=Staffing%20shortages%20have%20affected%20patients</a:t>
            </a:r>
            <a:endParaRPr lang="en-GB" sz="4000">
              <a:cs typeface="Calibri"/>
            </a:endParaRPr>
          </a:p>
          <a:p>
            <a:pPr>
              <a:buNone/>
            </a:pPr>
            <a:r>
              <a:rPr lang="en-GB" sz="4000" dirty="0">
                <a:ea typeface="+mn-lt"/>
                <a:cs typeface="+mn-lt"/>
              </a:rPr>
              <a:t>[11]</a:t>
            </a:r>
            <a:endParaRPr lang="en-GB" sz="4000">
              <a:cs typeface="Calibri"/>
            </a:endParaRPr>
          </a:p>
          <a:p>
            <a:pPr>
              <a:buNone/>
            </a:pPr>
            <a:r>
              <a:rPr lang="en-GB" sz="4000" dirty="0">
                <a:ea typeface="+mn-lt"/>
                <a:cs typeface="+mn-lt"/>
              </a:rPr>
              <a:t>NHS Support Federation, “Staff Shortages • FUND OUR NHS,” </a:t>
            </a:r>
            <a:r>
              <a:rPr lang="en-GB" sz="4000" i="1" dirty="0">
                <a:ea typeface="+mn-lt"/>
                <a:cs typeface="+mn-lt"/>
              </a:rPr>
              <a:t>FUND OUR NHS</a:t>
            </a:r>
            <a:r>
              <a:rPr lang="en-GB" sz="4000" dirty="0">
                <a:ea typeface="+mn-lt"/>
                <a:cs typeface="+mn-lt"/>
              </a:rPr>
              <a:t>, 2022. </a:t>
            </a:r>
            <a:r>
              <a:rPr lang="en-GB" sz="4000" dirty="0">
                <a:ea typeface="+mn-lt"/>
                <a:cs typeface="+mn-lt"/>
                <a:hlinkClick r:id="rId15"/>
              </a:rPr>
              <a:t>https://nhsfunding.info/symptoms/10-effects-of-underfunding/staff-shortages-2/</a:t>
            </a:r>
            <a:endParaRPr lang="en-GB" sz="4000">
              <a:cs typeface="Calibri"/>
            </a:endParaRPr>
          </a:p>
          <a:p>
            <a:pPr>
              <a:buNone/>
            </a:pPr>
            <a:r>
              <a:rPr lang="en-GB" sz="4000" dirty="0">
                <a:ea typeface="+mn-lt"/>
                <a:cs typeface="+mn-lt"/>
              </a:rPr>
              <a:t>[12]</a:t>
            </a:r>
            <a:endParaRPr lang="en-GB" sz="4000"/>
          </a:p>
          <a:p>
            <a:pPr>
              <a:buNone/>
            </a:pPr>
            <a:r>
              <a:rPr lang="en-GB" dirty="0" err="1">
                <a:ea typeface="+mn-lt"/>
                <a:cs typeface="+mn-lt"/>
              </a:rPr>
              <a:t>Solodev</a:t>
            </a:r>
            <a:r>
              <a:rPr lang="en-GB" dirty="0">
                <a:ea typeface="+mn-lt"/>
                <a:cs typeface="+mn-lt"/>
              </a:rPr>
              <a:t>, “How Does the Nursing Shortage Impact Patient Care?,” </a:t>
            </a:r>
            <a:r>
              <a:rPr lang="en-GB" i="1" dirty="0">
                <a:ea typeface="+mn-lt"/>
                <a:cs typeface="+mn-lt"/>
              </a:rPr>
              <a:t>avanthealthcare.com</a:t>
            </a:r>
            <a:r>
              <a:rPr lang="en-GB" dirty="0">
                <a:ea typeface="+mn-lt"/>
                <a:cs typeface="+mn-lt"/>
              </a:rPr>
              <a:t>, Sep. 30, 2022. </a:t>
            </a:r>
            <a:r>
              <a:rPr lang="en-GB" dirty="0">
                <a:ea typeface="+mn-lt"/>
                <a:cs typeface="+mn-lt"/>
                <a:hlinkClick r:id="rId16"/>
              </a:rPr>
              <a:t>https://avanthealthcare.com/blog/articles/how-does-the-nursing-shortage-impact-patient-care.stml</a:t>
            </a:r>
            <a:endParaRPr lang="en-GB"/>
          </a:p>
          <a:p>
            <a:pPr marL="0" indent="0">
              <a:buNone/>
            </a:pPr>
            <a:endParaRPr lang="en-GB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6540250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2108352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210</dc:title>
  <dc:creator/>
  <cp:lastModifiedBy/>
  <cp:revision>133</cp:revision>
  <dcterms:created xsi:type="dcterms:W3CDTF">2024-01-02T15:05:30Z</dcterms:created>
  <dcterms:modified xsi:type="dcterms:W3CDTF">2024-01-02T15:47:28Z</dcterms:modified>
</cp:coreProperties>
</file>