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52B172-F8A1-439D-B285-2BCD14919BBE}" v="2" dt="2026-06-09T14:48:08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>
        <p:scale>
          <a:sx n="72" d="100"/>
          <a:sy n="72" d="100"/>
        </p:scale>
        <p:origin x="954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isa Dinu (2331388)" userId="14196010-329f-4f58-91b1-c556f709faf6" providerId="ADAL" clId="{0DBBCD42-6DE4-4499-B3B1-AFEB01A5331D}"/>
    <pc:docChg chg="custSel modSld">
      <pc:chgData name="Larisa Dinu (2331388)" userId="14196010-329f-4f58-91b1-c556f709faf6" providerId="ADAL" clId="{0DBBCD42-6DE4-4499-B3B1-AFEB01A5331D}" dt="2026-06-09T14:58:24.105" v="217" actId="1076"/>
      <pc:docMkLst>
        <pc:docMk/>
      </pc:docMkLst>
      <pc:sldChg chg="modSp mod">
        <pc:chgData name="Larisa Dinu (2331388)" userId="14196010-329f-4f58-91b1-c556f709faf6" providerId="ADAL" clId="{0DBBCD42-6DE4-4499-B3B1-AFEB01A5331D}" dt="2026-06-09T14:57:56.424" v="216" actId="20577"/>
        <pc:sldMkLst>
          <pc:docMk/>
          <pc:sldMk cId="2112957584" sldId="256"/>
        </pc:sldMkLst>
        <pc:spChg chg="mod">
          <ac:chgData name="Larisa Dinu (2331388)" userId="14196010-329f-4f58-91b1-c556f709faf6" providerId="ADAL" clId="{0DBBCD42-6DE4-4499-B3B1-AFEB01A5331D}" dt="2026-06-09T14:57:56.424" v="216" actId="20577"/>
          <ac:spMkLst>
            <pc:docMk/>
            <pc:sldMk cId="2112957584" sldId="256"/>
            <ac:spMk id="3" creationId="{6DD5C539-788A-0CB2-B621-1E767ECACA39}"/>
          </ac:spMkLst>
        </pc:spChg>
      </pc:sldChg>
      <pc:sldChg chg="modSp mod">
        <pc:chgData name="Larisa Dinu (2331388)" userId="14196010-329f-4f58-91b1-c556f709faf6" providerId="ADAL" clId="{0DBBCD42-6DE4-4499-B3B1-AFEB01A5331D}" dt="2026-06-09T14:58:24.105" v="217" actId="1076"/>
        <pc:sldMkLst>
          <pc:docMk/>
          <pc:sldMk cId="3517202791" sldId="257"/>
        </pc:sldMkLst>
        <pc:spChg chg="mod">
          <ac:chgData name="Larisa Dinu (2331388)" userId="14196010-329f-4f58-91b1-c556f709faf6" providerId="ADAL" clId="{0DBBCD42-6DE4-4499-B3B1-AFEB01A5331D}" dt="2026-06-09T14:58:24.105" v="217" actId="1076"/>
          <ac:spMkLst>
            <pc:docMk/>
            <pc:sldMk cId="3517202791" sldId="257"/>
            <ac:spMk id="3" creationId="{07A74323-BC21-79C9-0ED9-FFF1CD9B3686}"/>
          </ac:spMkLst>
        </pc:spChg>
      </pc:sldChg>
      <pc:sldChg chg="addSp modSp mod modClrScheme chgLayout">
        <pc:chgData name="Larisa Dinu (2331388)" userId="14196010-329f-4f58-91b1-c556f709faf6" providerId="ADAL" clId="{0DBBCD42-6DE4-4499-B3B1-AFEB01A5331D}" dt="2026-06-09T14:28:33.586" v="17"/>
        <pc:sldMkLst>
          <pc:docMk/>
          <pc:sldMk cId="2400363387" sldId="258"/>
        </pc:sldMkLst>
        <pc:spChg chg="mod ord">
          <ac:chgData name="Larisa Dinu (2331388)" userId="14196010-329f-4f58-91b1-c556f709faf6" providerId="ADAL" clId="{0DBBCD42-6DE4-4499-B3B1-AFEB01A5331D}" dt="2026-06-09T14:27:53.482" v="11" actId="700"/>
          <ac:spMkLst>
            <pc:docMk/>
            <pc:sldMk cId="2400363387" sldId="258"/>
            <ac:spMk id="2" creationId="{0BEAD057-B215-6798-16A3-70A159AD622C}"/>
          </ac:spMkLst>
        </pc:spChg>
        <pc:spChg chg="mod ord">
          <ac:chgData name="Larisa Dinu (2331388)" userId="14196010-329f-4f58-91b1-c556f709faf6" providerId="ADAL" clId="{0DBBCD42-6DE4-4499-B3B1-AFEB01A5331D}" dt="2026-06-09T14:28:25.853" v="16" actId="27636"/>
          <ac:spMkLst>
            <pc:docMk/>
            <pc:sldMk cId="2400363387" sldId="258"/>
            <ac:spMk id="3" creationId="{C37D3C64-8BF7-B364-1C37-D32325B5742D}"/>
          </ac:spMkLst>
        </pc:spChg>
        <pc:spChg chg="add mod ord">
          <ac:chgData name="Larisa Dinu (2331388)" userId="14196010-329f-4f58-91b1-c556f709faf6" providerId="ADAL" clId="{0DBBCD42-6DE4-4499-B3B1-AFEB01A5331D}" dt="2026-06-09T14:28:33.586" v="17"/>
          <ac:spMkLst>
            <pc:docMk/>
            <pc:sldMk cId="2400363387" sldId="258"/>
            <ac:spMk id="4" creationId="{6C907FF5-2521-B172-E769-7740C2DE3B2F}"/>
          </ac:spMkLst>
        </pc:spChg>
      </pc:sldChg>
      <pc:sldChg chg="addSp modSp mod modClrScheme chgLayout">
        <pc:chgData name="Larisa Dinu (2331388)" userId="14196010-329f-4f58-91b1-c556f709faf6" providerId="ADAL" clId="{0DBBCD42-6DE4-4499-B3B1-AFEB01A5331D}" dt="2026-06-09T14:32:45.436" v="27" actId="255"/>
        <pc:sldMkLst>
          <pc:docMk/>
          <pc:sldMk cId="2201363463" sldId="259"/>
        </pc:sldMkLst>
        <pc:spChg chg="mod ord">
          <ac:chgData name="Larisa Dinu (2331388)" userId="14196010-329f-4f58-91b1-c556f709faf6" providerId="ADAL" clId="{0DBBCD42-6DE4-4499-B3B1-AFEB01A5331D}" dt="2026-06-09T14:32:08.754" v="24" actId="700"/>
          <ac:spMkLst>
            <pc:docMk/>
            <pc:sldMk cId="2201363463" sldId="259"/>
            <ac:spMk id="2" creationId="{121E9E3D-5A01-9D17-D35A-282291CD6C45}"/>
          </ac:spMkLst>
        </pc:spChg>
        <pc:spChg chg="mod ord">
          <ac:chgData name="Larisa Dinu (2331388)" userId="14196010-329f-4f58-91b1-c556f709faf6" providerId="ADAL" clId="{0DBBCD42-6DE4-4499-B3B1-AFEB01A5331D}" dt="2026-06-09T14:32:32.146" v="26" actId="255"/>
          <ac:spMkLst>
            <pc:docMk/>
            <pc:sldMk cId="2201363463" sldId="259"/>
            <ac:spMk id="3" creationId="{070AD1D2-E0DA-F425-E23C-AFB7383C4BEA}"/>
          </ac:spMkLst>
        </pc:spChg>
        <pc:spChg chg="add mod ord">
          <ac:chgData name="Larisa Dinu (2331388)" userId="14196010-329f-4f58-91b1-c556f709faf6" providerId="ADAL" clId="{0DBBCD42-6DE4-4499-B3B1-AFEB01A5331D}" dt="2026-06-09T14:32:45.436" v="27" actId="255"/>
          <ac:spMkLst>
            <pc:docMk/>
            <pc:sldMk cId="2201363463" sldId="259"/>
            <ac:spMk id="4" creationId="{41918A66-133E-A6DF-C521-FDD87DB020CD}"/>
          </ac:spMkLst>
        </pc:spChg>
      </pc:sldChg>
      <pc:sldChg chg="addSp modSp mod">
        <pc:chgData name="Larisa Dinu (2331388)" userId="14196010-329f-4f58-91b1-c556f709faf6" providerId="ADAL" clId="{0DBBCD42-6DE4-4499-B3B1-AFEB01A5331D}" dt="2026-06-09T14:35:03.966" v="35" actId="14100"/>
        <pc:sldMkLst>
          <pc:docMk/>
          <pc:sldMk cId="3277349204" sldId="260"/>
        </pc:sldMkLst>
        <pc:spChg chg="mod">
          <ac:chgData name="Larisa Dinu (2331388)" userId="14196010-329f-4f58-91b1-c556f709faf6" providerId="ADAL" clId="{0DBBCD42-6DE4-4499-B3B1-AFEB01A5331D}" dt="2026-06-09T14:34:00.980" v="30" actId="255"/>
          <ac:spMkLst>
            <pc:docMk/>
            <pc:sldMk cId="3277349204" sldId="260"/>
            <ac:spMk id="3" creationId="{EF7C4161-0B9E-7060-3D2B-CC3303020267}"/>
          </ac:spMkLst>
        </pc:spChg>
        <pc:spChg chg="add mod">
          <ac:chgData name="Larisa Dinu (2331388)" userId="14196010-329f-4f58-91b1-c556f709faf6" providerId="ADAL" clId="{0DBBCD42-6DE4-4499-B3B1-AFEB01A5331D}" dt="2026-06-09T14:34:58.681" v="34" actId="1076"/>
          <ac:spMkLst>
            <pc:docMk/>
            <pc:sldMk cId="3277349204" sldId="260"/>
            <ac:spMk id="6" creationId="{991AAF58-5563-4BF5-A97D-1B1FBC14656F}"/>
          </ac:spMkLst>
        </pc:spChg>
        <pc:picChg chg="add mod">
          <ac:chgData name="Larisa Dinu (2331388)" userId="14196010-329f-4f58-91b1-c556f709faf6" providerId="ADAL" clId="{0DBBCD42-6DE4-4499-B3B1-AFEB01A5331D}" dt="2026-06-09T14:35:03.966" v="35" actId="14100"/>
          <ac:picMkLst>
            <pc:docMk/>
            <pc:sldMk cId="3277349204" sldId="260"/>
            <ac:picMk id="5" creationId="{28880668-9B95-4C5A-234E-5A75341452BB}"/>
          </ac:picMkLst>
        </pc:picChg>
      </pc:sldChg>
      <pc:sldChg chg="modSp mod">
        <pc:chgData name="Larisa Dinu (2331388)" userId="14196010-329f-4f58-91b1-c556f709faf6" providerId="ADAL" clId="{0DBBCD42-6DE4-4499-B3B1-AFEB01A5331D}" dt="2026-06-09T14:36:42.285" v="40" actId="255"/>
        <pc:sldMkLst>
          <pc:docMk/>
          <pc:sldMk cId="2613607093" sldId="261"/>
        </pc:sldMkLst>
        <pc:spChg chg="mod">
          <ac:chgData name="Larisa Dinu (2331388)" userId="14196010-329f-4f58-91b1-c556f709faf6" providerId="ADAL" clId="{0DBBCD42-6DE4-4499-B3B1-AFEB01A5331D}" dt="2026-06-09T14:36:42.285" v="40" actId="255"/>
          <ac:spMkLst>
            <pc:docMk/>
            <pc:sldMk cId="2613607093" sldId="261"/>
            <ac:spMk id="3" creationId="{537BABAA-5676-5D40-728B-AD923A14C494}"/>
          </ac:spMkLst>
        </pc:spChg>
      </pc:sldChg>
      <pc:sldChg chg="modSp mod">
        <pc:chgData name="Larisa Dinu (2331388)" userId="14196010-329f-4f58-91b1-c556f709faf6" providerId="ADAL" clId="{0DBBCD42-6DE4-4499-B3B1-AFEB01A5331D}" dt="2026-06-09T14:52:39.973" v="210" actId="20577"/>
        <pc:sldMkLst>
          <pc:docMk/>
          <pc:sldMk cId="3744593737" sldId="262"/>
        </pc:sldMkLst>
        <pc:spChg chg="mod">
          <ac:chgData name="Larisa Dinu (2331388)" userId="14196010-329f-4f58-91b1-c556f709faf6" providerId="ADAL" clId="{0DBBCD42-6DE4-4499-B3B1-AFEB01A5331D}" dt="2026-06-09T14:52:39.973" v="210" actId="20577"/>
          <ac:spMkLst>
            <pc:docMk/>
            <pc:sldMk cId="3744593737" sldId="262"/>
            <ac:spMk id="3" creationId="{3EDC5741-6C83-F9FA-59B9-8896BD16C2B1}"/>
          </ac:spMkLst>
        </pc:spChg>
      </pc:sldChg>
      <pc:sldChg chg="modSp mod">
        <pc:chgData name="Larisa Dinu (2331388)" userId="14196010-329f-4f58-91b1-c556f709faf6" providerId="ADAL" clId="{0DBBCD42-6DE4-4499-B3B1-AFEB01A5331D}" dt="2026-06-09T14:39:31.238" v="58" actId="1076"/>
        <pc:sldMkLst>
          <pc:docMk/>
          <pc:sldMk cId="2949086497" sldId="263"/>
        </pc:sldMkLst>
        <pc:spChg chg="mod">
          <ac:chgData name="Larisa Dinu (2331388)" userId="14196010-329f-4f58-91b1-c556f709faf6" providerId="ADAL" clId="{0DBBCD42-6DE4-4499-B3B1-AFEB01A5331D}" dt="2026-06-09T14:39:23.089" v="57" actId="14100"/>
          <ac:spMkLst>
            <pc:docMk/>
            <pc:sldMk cId="2949086497" sldId="263"/>
            <ac:spMk id="2" creationId="{7116E9F6-59B5-995B-37D7-9FB700B80BF6}"/>
          </ac:spMkLst>
        </pc:spChg>
        <pc:spChg chg="mod">
          <ac:chgData name="Larisa Dinu (2331388)" userId="14196010-329f-4f58-91b1-c556f709faf6" providerId="ADAL" clId="{0DBBCD42-6DE4-4499-B3B1-AFEB01A5331D}" dt="2026-06-09T14:39:31.238" v="58" actId="1076"/>
          <ac:spMkLst>
            <pc:docMk/>
            <pc:sldMk cId="2949086497" sldId="263"/>
            <ac:spMk id="3" creationId="{137016C3-9F16-2823-2A71-60426A48614F}"/>
          </ac:spMkLst>
        </pc:spChg>
      </pc:sldChg>
      <pc:sldChg chg="addSp modSp mod modClrScheme chgLayout">
        <pc:chgData name="Larisa Dinu (2331388)" userId="14196010-329f-4f58-91b1-c556f709faf6" providerId="ADAL" clId="{0DBBCD42-6DE4-4499-B3B1-AFEB01A5331D}" dt="2026-06-09T14:50:27.036" v="164" actId="20577"/>
        <pc:sldMkLst>
          <pc:docMk/>
          <pc:sldMk cId="2280185060" sldId="264"/>
        </pc:sldMkLst>
        <pc:spChg chg="mod ord">
          <ac:chgData name="Larisa Dinu (2331388)" userId="14196010-329f-4f58-91b1-c556f709faf6" providerId="ADAL" clId="{0DBBCD42-6DE4-4499-B3B1-AFEB01A5331D}" dt="2026-06-09T14:41:10.287" v="72" actId="700"/>
          <ac:spMkLst>
            <pc:docMk/>
            <pc:sldMk cId="2280185060" sldId="264"/>
            <ac:spMk id="2" creationId="{9726E846-3504-DC30-69ED-57080BE8E0C1}"/>
          </ac:spMkLst>
        </pc:spChg>
        <pc:spChg chg="mod ord">
          <ac:chgData name="Larisa Dinu (2331388)" userId="14196010-329f-4f58-91b1-c556f709faf6" providerId="ADAL" clId="{0DBBCD42-6DE4-4499-B3B1-AFEB01A5331D}" dt="2026-06-09T14:41:27.176" v="75" actId="255"/>
          <ac:spMkLst>
            <pc:docMk/>
            <pc:sldMk cId="2280185060" sldId="264"/>
            <ac:spMk id="3" creationId="{3241FEEC-7D14-4712-C483-4BB009827A30}"/>
          </ac:spMkLst>
        </pc:spChg>
        <pc:spChg chg="add mod ord">
          <ac:chgData name="Larisa Dinu (2331388)" userId="14196010-329f-4f58-91b1-c556f709faf6" providerId="ADAL" clId="{0DBBCD42-6DE4-4499-B3B1-AFEB01A5331D}" dt="2026-06-09T14:50:27.036" v="164" actId="20577"/>
          <ac:spMkLst>
            <pc:docMk/>
            <pc:sldMk cId="2280185060" sldId="264"/>
            <ac:spMk id="4" creationId="{43902923-0C57-480A-485B-D79A7FDFEABF}"/>
          </ac:spMkLst>
        </pc:spChg>
      </pc:sldChg>
      <pc:sldChg chg="addSp modSp mod modClrScheme chgLayout">
        <pc:chgData name="Larisa Dinu (2331388)" userId="14196010-329f-4f58-91b1-c556f709faf6" providerId="ADAL" clId="{0DBBCD42-6DE4-4499-B3B1-AFEB01A5331D}" dt="2026-06-09T14:49:41.439" v="140" actId="20577"/>
        <pc:sldMkLst>
          <pc:docMk/>
          <pc:sldMk cId="185310604" sldId="265"/>
        </pc:sldMkLst>
        <pc:spChg chg="mod ord">
          <ac:chgData name="Larisa Dinu (2331388)" userId="14196010-329f-4f58-91b1-c556f709faf6" providerId="ADAL" clId="{0DBBCD42-6DE4-4499-B3B1-AFEB01A5331D}" dt="2026-06-09T14:43:16.315" v="87" actId="700"/>
          <ac:spMkLst>
            <pc:docMk/>
            <pc:sldMk cId="185310604" sldId="265"/>
            <ac:spMk id="2" creationId="{C1544505-AF37-1704-EF57-4C7A23213000}"/>
          </ac:spMkLst>
        </pc:spChg>
        <pc:spChg chg="mod ord">
          <ac:chgData name="Larisa Dinu (2331388)" userId="14196010-329f-4f58-91b1-c556f709faf6" providerId="ADAL" clId="{0DBBCD42-6DE4-4499-B3B1-AFEB01A5331D}" dt="2026-06-09T14:49:41.439" v="140" actId="20577"/>
          <ac:spMkLst>
            <pc:docMk/>
            <pc:sldMk cId="185310604" sldId="265"/>
            <ac:spMk id="3" creationId="{676DFB5C-F5DC-5206-5597-295D59B42C6C}"/>
          </ac:spMkLst>
        </pc:spChg>
        <pc:spChg chg="add mod ord">
          <ac:chgData name="Larisa Dinu (2331388)" userId="14196010-329f-4f58-91b1-c556f709faf6" providerId="ADAL" clId="{0DBBCD42-6DE4-4499-B3B1-AFEB01A5331D}" dt="2026-06-09T14:44:22.536" v="97" actId="113"/>
          <ac:spMkLst>
            <pc:docMk/>
            <pc:sldMk cId="185310604" sldId="265"/>
            <ac:spMk id="4" creationId="{AE8CC4BB-F4DA-F340-BFB0-A9D8C94FBA1A}"/>
          </ac:spMkLst>
        </pc:spChg>
      </pc:sldChg>
      <pc:sldChg chg="modSp mod">
        <pc:chgData name="Larisa Dinu (2331388)" userId="14196010-329f-4f58-91b1-c556f709faf6" providerId="ADAL" clId="{0DBBCD42-6DE4-4499-B3B1-AFEB01A5331D}" dt="2026-06-09T14:45:28.891" v="101" actId="14100"/>
        <pc:sldMkLst>
          <pc:docMk/>
          <pc:sldMk cId="3585535905" sldId="266"/>
        </pc:sldMkLst>
        <pc:spChg chg="mod">
          <ac:chgData name="Larisa Dinu (2331388)" userId="14196010-329f-4f58-91b1-c556f709faf6" providerId="ADAL" clId="{0DBBCD42-6DE4-4499-B3B1-AFEB01A5331D}" dt="2026-06-09T14:45:28.891" v="101" actId="14100"/>
          <ac:spMkLst>
            <pc:docMk/>
            <pc:sldMk cId="3585535905" sldId="266"/>
            <ac:spMk id="3" creationId="{A1DF9A60-5B0A-9B24-A120-4B67BAAA9AFC}"/>
          </ac:spMkLst>
        </pc:spChg>
      </pc:sldChg>
      <pc:sldChg chg="addSp modSp mod modClrScheme chgLayout">
        <pc:chgData name="Larisa Dinu (2331388)" userId="14196010-329f-4f58-91b1-c556f709faf6" providerId="ADAL" clId="{0DBBCD42-6DE4-4499-B3B1-AFEB01A5331D}" dt="2026-06-09T14:48:32.816" v="120" actId="27636"/>
        <pc:sldMkLst>
          <pc:docMk/>
          <pc:sldMk cId="337109567" sldId="268"/>
        </pc:sldMkLst>
        <pc:spChg chg="mod ord">
          <ac:chgData name="Larisa Dinu (2331388)" userId="14196010-329f-4f58-91b1-c556f709faf6" providerId="ADAL" clId="{0DBBCD42-6DE4-4499-B3B1-AFEB01A5331D}" dt="2026-06-09T14:47:13.352" v="111" actId="700"/>
          <ac:spMkLst>
            <pc:docMk/>
            <pc:sldMk cId="337109567" sldId="268"/>
            <ac:spMk id="2" creationId="{F30F5841-BA3D-1483-8431-81289412C1E9}"/>
          </ac:spMkLst>
        </pc:spChg>
        <pc:spChg chg="mod ord">
          <ac:chgData name="Larisa Dinu (2331388)" userId="14196010-329f-4f58-91b1-c556f709faf6" providerId="ADAL" clId="{0DBBCD42-6DE4-4499-B3B1-AFEB01A5331D}" dt="2026-06-09T14:48:32.816" v="120" actId="27636"/>
          <ac:spMkLst>
            <pc:docMk/>
            <pc:sldMk cId="337109567" sldId="268"/>
            <ac:spMk id="3" creationId="{EF626A3E-6943-A068-C8E8-DB2819C381E4}"/>
          </ac:spMkLst>
        </pc:spChg>
        <pc:spChg chg="add mod ord">
          <ac:chgData name="Larisa Dinu (2331388)" userId="14196010-329f-4f58-91b1-c556f709faf6" providerId="ADAL" clId="{0DBBCD42-6DE4-4499-B3B1-AFEB01A5331D}" dt="2026-06-09T14:48:32.816" v="119" actId="27636"/>
          <ac:spMkLst>
            <pc:docMk/>
            <pc:sldMk cId="337109567" sldId="268"/>
            <ac:spMk id="4" creationId="{9CCB6C9A-68E9-B962-524F-27D0A8E3F7F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D201F0-D690-429C-8352-661184AC2C9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8461B3-78B8-4EA6-A6A3-FF6C3E351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55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8461B3-78B8-4EA6-A6A3-FF6C3E3511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512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753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823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638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42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369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860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32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58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51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247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397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7940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geograph.org.uk/photo/1129169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737617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letebusinessnews.com/benefits-of-hiring-a-recruiting-agenc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interview-microphone-communication-905535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sc.pl/doc/5891723.Tesco-zniknie-z-Polski" TargetMode="External"/><Relationship Id="rId2" Type="http://schemas.openxmlformats.org/officeDocument/2006/relationships/image" Target="../media/image5.webp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c/conclusion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CEB65-50F4-E3F5-1ACB-D8487832B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4749" y="909638"/>
            <a:ext cx="5201121" cy="13180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Recruitment  and selection during </a:t>
            </a:r>
            <a:r>
              <a:rPr lang="en-US" sz="2800" b="1" dirty="0" err="1"/>
              <a:t>organisational</a:t>
            </a:r>
            <a:r>
              <a:rPr lang="en-US" sz="2800" b="1" dirty="0"/>
              <a:t> transformation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5B41C5-8D98-E8FC-DDCB-DC07D3A3D9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049" r="12808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DD5C539-788A-0CB2-B621-1E767ECAC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2739" y="4025887"/>
            <a:ext cx="5201121" cy="240061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3200" dirty="0"/>
              <a:t>A case study of Tesco uk process interviews and comparison of methods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Student name: Larisa-ana Dinu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Student id: 2331388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CC3A8-B8BD-6CC2-6B2C-4FF7AECB7BEA}"/>
              </a:ext>
            </a:extLst>
          </p:cNvPr>
          <p:cNvSpPr txBox="1"/>
          <p:nvPr/>
        </p:nvSpPr>
        <p:spPr>
          <a:xfrm>
            <a:off x="3163312" y="6657945"/>
            <a:ext cx="252344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geograph.org.uk/photo/112916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957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BC12-9E50-7B62-C700-3F142F618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will talk about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74323-BC21-79C9-0ED9-FFF1CD9B3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4" y="1630084"/>
            <a:ext cx="10691265" cy="4636008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Tesco uk and its changes </a:t>
            </a:r>
          </a:p>
          <a:p>
            <a:r>
              <a:rPr lang="en-GB" sz="1600" dirty="0"/>
              <a:t>Recruitment process step by step </a:t>
            </a:r>
          </a:p>
          <a:p>
            <a:r>
              <a:rPr lang="en-GB" sz="1600" dirty="0"/>
              <a:t>Job analysis </a:t>
            </a:r>
          </a:p>
          <a:p>
            <a:r>
              <a:rPr lang="en-GB" sz="1600" dirty="0"/>
              <a:t>Person specification and finding people </a:t>
            </a:r>
          </a:p>
          <a:p>
            <a:r>
              <a:rPr lang="en-GB" sz="1600" dirty="0"/>
              <a:t>Interview type 1 behavioural interview</a:t>
            </a:r>
          </a:p>
          <a:p>
            <a:r>
              <a:rPr lang="en-GB" sz="1600" dirty="0"/>
              <a:t>Interview type 2 situational interview </a:t>
            </a:r>
          </a:p>
          <a:p>
            <a:r>
              <a:rPr lang="en-GB" sz="1600" dirty="0"/>
              <a:t>Interview type 3 competency based interview </a:t>
            </a:r>
          </a:p>
          <a:p>
            <a:r>
              <a:rPr lang="en-GB" sz="1600" dirty="0"/>
              <a:t>Best questions to ask and why </a:t>
            </a:r>
          </a:p>
          <a:p>
            <a:r>
              <a:rPr lang="en-GB" sz="1600" dirty="0"/>
              <a:t>Face to face vs online interview </a:t>
            </a:r>
          </a:p>
          <a:p>
            <a:r>
              <a:rPr lang="en-GB" sz="1600" dirty="0"/>
              <a:t>Key </a:t>
            </a:r>
            <a:r>
              <a:rPr lang="en-GB" sz="1600" dirty="0" err="1"/>
              <a:t>recomandation</a:t>
            </a:r>
            <a:r>
              <a:rPr lang="en-GB" sz="1600" dirty="0"/>
              <a:t> for </a:t>
            </a:r>
            <a:r>
              <a:rPr lang="en-GB" sz="1600" dirty="0" err="1"/>
              <a:t>tesco</a:t>
            </a:r>
            <a:r>
              <a:rPr lang="en-GB" sz="1600" dirty="0"/>
              <a:t> </a:t>
            </a:r>
          </a:p>
          <a:p>
            <a:r>
              <a:rPr lang="en-GB" sz="1600" dirty="0"/>
              <a:t>Conclusion </a:t>
            </a:r>
          </a:p>
          <a:p>
            <a:r>
              <a:rPr lang="en-GB" sz="1600" dirty="0" err="1"/>
              <a:t>Refferences</a:t>
            </a:r>
            <a:r>
              <a:rPr lang="en-GB" sz="16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202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AD057-B215-6798-16A3-70A159AD6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Tesco uk- who they are and what is changing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D3C64-8BF7-B364-1C37-D32325B574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About </a:t>
            </a:r>
            <a:r>
              <a:rPr lang="en-GB" dirty="0" err="1"/>
              <a:t>tesco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• Biggest UK retailer</a:t>
            </a:r>
          </a:p>
          <a:p>
            <a:pPr marL="0" indent="0">
              <a:buNone/>
            </a:pPr>
            <a:r>
              <a:rPr lang="en-GB" dirty="0"/>
              <a:t>• 3,300+ shops, 330,000 staff</a:t>
            </a:r>
          </a:p>
          <a:p>
            <a:pPr marL="0" indent="0">
              <a:buNone/>
            </a:pPr>
            <a:r>
              <a:rPr lang="en-GB" dirty="0"/>
              <a:t>• Online shopping &amp; delivery</a:t>
            </a:r>
          </a:p>
          <a:p>
            <a:pPr marL="0" indent="0">
              <a:buNone/>
            </a:pPr>
            <a:r>
              <a:rPr lang="en-GB" dirty="0"/>
              <a:t>Changes: Project Future Ready</a:t>
            </a:r>
          </a:p>
          <a:p>
            <a:pPr marL="0" indent="0">
              <a:buNone/>
            </a:pPr>
            <a:r>
              <a:rPr lang="en-GB" dirty="0"/>
              <a:t>• New technology &amp; systems</a:t>
            </a:r>
          </a:p>
          <a:p>
            <a:pPr marL="0" indent="0">
              <a:buNone/>
            </a:pPr>
            <a:r>
              <a:rPr lang="en-GB" dirty="0"/>
              <a:t>• More digital ways of working</a:t>
            </a:r>
          </a:p>
          <a:p>
            <a:pPr marL="0" indent="0">
              <a:buNone/>
            </a:pPr>
            <a:r>
              <a:rPr lang="en-GB" dirty="0"/>
              <a:t>New roles needed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07FF5-2521-B172-E769-7740C2DE3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• Change Manager</a:t>
            </a:r>
          </a:p>
          <a:p>
            <a:r>
              <a:rPr lang="en-GB" dirty="0"/>
              <a:t>• Digital Specialist</a:t>
            </a:r>
          </a:p>
          <a:p>
            <a:r>
              <a:rPr lang="en-GB" dirty="0"/>
              <a:t>• Operations Manager</a:t>
            </a:r>
          </a:p>
          <a:p>
            <a:r>
              <a:rPr lang="en-GB" dirty="0"/>
              <a:t>• Data Analyst</a:t>
            </a:r>
          </a:p>
          <a:p>
            <a:r>
              <a:rPr lang="en-GB" dirty="0"/>
              <a:t>Why it matters</a:t>
            </a:r>
          </a:p>
          <a:p>
            <a:r>
              <a:rPr lang="en-GB" dirty="0"/>
              <a:t>• Wrong hires = slow progress</a:t>
            </a:r>
          </a:p>
          <a:p>
            <a:r>
              <a:rPr lang="en-GB" dirty="0"/>
              <a:t>• Need people who can adapt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363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E9E3D-5A01-9D17-D35A-282291CD6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 step 1&amp;2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AD1D2-E0DA-F425-E23C-AFB7383C4B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Step 1: Job Analysis</a:t>
            </a:r>
          </a:p>
          <a:p>
            <a:pPr marL="0" indent="0">
              <a:buNone/>
            </a:pPr>
            <a:r>
              <a:rPr lang="en-GB" sz="2800" dirty="0"/>
              <a:t>• Check what the job needs</a:t>
            </a:r>
          </a:p>
          <a:p>
            <a:pPr marL="0" indent="0">
              <a:buNone/>
            </a:pPr>
            <a:r>
              <a:rPr lang="en-GB" sz="2800" dirty="0"/>
              <a:t>• List tasks and skills required</a:t>
            </a:r>
          </a:p>
          <a:p>
            <a:pPr marL="0" indent="0">
              <a:buNone/>
            </a:pPr>
            <a:r>
              <a:rPr lang="en-GB" sz="2800" dirty="0"/>
              <a:t>• Follow Equality Act 2010 – fair treatment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18A66-133E-A6DF-C521-FDD87DB020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/>
              <a:t>Step 2: Job Description</a:t>
            </a:r>
          </a:p>
          <a:p>
            <a:r>
              <a:rPr lang="en-GB" sz="2800" dirty="0"/>
              <a:t>• Clear job title and duties</a:t>
            </a:r>
          </a:p>
          <a:p>
            <a:r>
              <a:rPr lang="en-GB" sz="2800" dirty="0"/>
              <a:t>• Links to Tesco’s changes</a:t>
            </a:r>
          </a:p>
          <a:p>
            <a:r>
              <a:rPr lang="en-GB" sz="2800" dirty="0"/>
              <a:t>• Includes hours and locatio</a:t>
            </a:r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201363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12787-0A93-DC4C-E85B-1D1C2EF8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 step 2&amp;3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C4161-0B9E-7060-3D2B-CC3303020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590676"/>
            <a:ext cx="10801350" cy="52673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Step 3: Person Specification</a:t>
            </a:r>
          </a:p>
          <a:p>
            <a:pPr marL="0" indent="0">
              <a:buNone/>
            </a:pPr>
            <a:r>
              <a:rPr lang="en-GB" sz="2400" dirty="0"/>
              <a:t>• Essential: adaptability, communication, problem solving</a:t>
            </a:r>
          </a:p>
          <a:p>
            <a:pPr marL="0" indent="0">
              <a:buNone/>
            </a:pPr>
            <a:r>
              <a:rPr lang="en-GB" sz="2400" dirty="0"/>
              <a:t>• Desirable: retail experience, know Tesco systems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Step 4: Find People</a:t>
            </a:r>
          </a:p>
          <a:p>
            <a:pPr marL="0" indent="0">
              <a:buNone/>
            </a:pPr>
            <a:r>
              <a:rPr lang="en-GB" sz="2400" dirty="0"/>
              <a:t>• Internal: existing staff – helps growth</a:t>
            </a:r>
          </a:p>
          <a:p>
            <a:pPr marL="0" indent="0">
              <a:buNone/>
            </a:pPr>
            <a:r>
              <a:rPr lang="en-GB" sz="2400" dirty="0"/>
              <a:t>• External: website, job sites, universities</a:t>
            </a:r>
          </a:p>
          <a:p>
            <a:pPr marL="0" indent="0">
              <a:buNone/>
            </a:pPr>
            <a:r>
              <a:rPr lang="en-GB" sz="2400" dirty="0"/>
              <a:t>• Use fair, simple language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880668-9B95-4C5A-234E-5A7534145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67266" y="3273287"/>
            <a:ext cx="4449254" cy="2593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AAF58-5563-4BF5-A97D-1B1FBC14656F}"/>
              </a:ext>
            </a:extLst>
          </p:cNvPr>
          <p:cNvSpPr txBox="1"/>
          <p:nvPr/>
        </p:nvSpPr>
        <p:spPr>
          <a:xfrm>
            <a:off x="10006059" y="7802808"/>
            <a:ext cx="1810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geograph.org.uk/photo/4737617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277349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4A68A-FB9E-F995-2639-69179FF88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Interview type 1 behavioural interview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35C2BE7-B9D9-D49E-8A44-8DC5114D8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BABAA-5676-5D40-728B-AD923A14C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What it is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Asks about past experience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Idea: good past work = good future work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Best for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Change Manager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Operations Manager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Example questions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"Tell me about a time you led change"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• "How did you fix a problem?"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234585-40DE-1196-6791-8A4548089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673" r="16376" b="2"/>
          <a:stretch>
            <a:fillRect/>
          </a:stretch>
        </p:blipFill>
        <p:spPr>
          <a:xfrm>
            <a:off x="8110330" y="731520"/>
            <a:ext cx="3365390" cy="5422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D9C511-5C37-005E-2BBE-048B68281BFA}"/>
              </a:ext>
            </a:extLst>
          </p:cNvPr>
          <p:cNvSpPr txBox="1"/>
          <p:nvPr/>
        </p:nvSpPr>
        <p:spPr>
          <a:xfrm>
            <a:off x="9420226" y="5953857"/>
            <a:ext cx="2055494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completebusinessnews.com/benefits-of-hiring-a-recruiting-agenc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607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9CFB2-DBF7-094D-8B7B-6C0A3C917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Interview type 2 situational interview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C5741-6C83-F9FA-59B9-8896BD16C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015722"/>
            <a:ext cx="5899977" cy="493829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What it is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Asks: "What would you do if…?"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Tests thinking and planning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Best for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Digital Specialist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Data Analyst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Example questions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"System is late — what do you do?"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"Staff refuse new tech — how to help?"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260ACE-E467-422B-E3AA-EB4EDE9EBE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254" r="18633" b="4"/>
          <a:stretch>
            <a:fillRect/>
          </a:stretch>
        </p:blipFill>
        <p:spPr>
          <a:xfrm>
            <a:off x="7421216" y="-1"/>
            <a:ext cx="477078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593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6E9F6-59B5-995B-37D7-9FB700B80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869607"/>
          </a:xfrm>
        </p:spPr>
        <p:txBody>
          <a:bodyPr>
            <a:normAutofit fontScale="90000"/>
          </a:bodyPr>
          <a:lstStyle/>
          <a:p>
            <a:r>
              <a:rPr lang="en-GB" dirty="0"/>
              <a:t>Interview type 3 competency based interview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016C3-9F16-2823-2A71-60426A486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45468"/>
            <a:ext cx="10691265" cy="46963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What it is</a:t>
            </a:r>
          </a:p>
          <a:p>
            <a:pPr marL="0" indent="0">
              <a:buNone/>
            </a:pPr>
            <a:r>
              <a:rPr lang="en-GB" sz="2400" dirty="0"/>
              <a:t>• Asks: "What would you do if…?"</a:t>
            </a:r>
          </a:p>
          <a:p>
            <a:pPr marL="0" indent="0">
              <a:buNone/>
            </a:pPr>
            <a:r>
              <a:rPr lang="en-GB" sz="2400" dirty="0"/>
              <a:t>• Tests thinking and planning</a:t>
            </a:r>
          </a:p>
          <a:p>
            <a:pPr marL="0" indent="0">
              <a:buNone/>
            </a:pPr>
            <a:r>
              <a:rPr lang="en-GB" sz="2400" dirty="0"/>
              <a:t>Best for</a:t>
            </a:r>
          </a:p>
          <a:p>
            <a:pPr marL="0" indent="0">
              <a:buNone/>
            </a:pPr>
            <a:r>
              <a:rPr lang="en-GB" sz="2400" dirty="0"/>
              <a:t>• Digital Specialist</a:t>
            </a:r>
          </a:p>
          <a:p>
            <a:pPr marL="0" indent="0">
              <a:buNone/>
            </a:pPr>
            <a:r>
              <a:rPr lang="en-GB" sz="2400" dirty="0"/>
              <a:t>• Data Analyst</a:t>
            </a:r>
          </a:p>
          <a:p>
            <a:pPr marL="0" indent="0">
              <a:buNone/>
            </a:pPr>
            <a:r>
              <a:rPr lang="en-GB" sz="2400" dirty="0"/>
              <a:t>Example questions</a:t>
            </a:r>
          </a:p>
          <a:p>
            <a:pPr marL="0" indent="0">
              <a:buNone/>
            </a:pPr>
            <a:r>
              <a:rPr lang="en-GB" sz="2400" dirty="0"/>
              <a:t>• "System is late — what do you do?"</a:t>
            </a:r>
          </a:p>
          <a:p>
            <a:pPr marL="0" indent="0">
              <a:buNone/>
            </a:pPr>
            <a:r>
              <a:rPr lang="en-GB" sz="2400" dirty="0"/>
              <a:t>• "Staff refuse new tech — how to help?"</a:t>
            </a:r>
          </a:p>
        </p:txBody>
      </p:sp>
    </p:spTree>
    <p:extLst>
      <p:ext uri="{BB962C8B-B14F-4D97-AF65-F5344CB8AC3E}">
        <p14:creationId xmlns:p14="http://schemas.microsoft.com/office/powerpoint/2010/main" val="294908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6E846-3504-DC30-69ED-57080BE8E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questions to ask –why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1FEEC-7D14-4712-C483-4BB009827A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Behavioural</a:t>
            </a:r>
          </a:p>
          <a:p>
            <a:pPr marL="0" indent="0">
              <a:buNone/>
            </a:pPr>
            <a:r>
              <a:rPr lang="en-GB" sz="2400" dirty="0"/>
              <a:t>• Shows real proof of skills</a:t>
            </a:r>
          </a:p>
          <a:p>
            <a:pPr marL="0" indent="0">
              <a:buNone/>
            </a:pPr>
            <a:r>
              <a:rPr lang="en-GB" sz="2400" dirty="0"/>
              <a:t>• Best for leaders</a:t>
            </a:r>
          </a:p>
          <a:p>
            <a:pPr marL="0" indent="0">
              <a:buNone/>
            </a:pPr>
            <a:r>
              <a:rPr lang="en-GB" sz="2400" dirty="0"/>
              <a:t>Situational</a:t>
            </a:r>
          </a:p>
          <a:p>
            <a:pPr marL="0" indent="0">
              <a:buNone/>
            </a:pPr>
            <a:r>
              <a:rPr lang="en-GB" sz="2400" dirty="0"/>
              <a:t>• Tests thinking and planning</a:t>
            </a:r>
          </a:p>
          <a:p>
            <a:pPr marL="0" indent="0">
              <a:buNone/>
            </a:pPr>
            <a:r>
              <a:rPr lang="en-GB" sz="2400" dirty="0"/>
              <a:t>• Best for technical roles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02923-0C57-480A-485B-D79A7FDFEA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Competency</a:t>
            </a:r>
          </a:p>
          <a:p>
            <a:r>
              <a:rPr lang="en-GB" sz="2400" dirty="0"/>
              <a:t> Same questions for all – fair</a:t>
            </a:r>
          </a:p>
          <a:p>
            <a:r>
              <a:rPr lang="en-GB" sz="2400" dirty="0"/>
              <a:t>Good for every job</a:t>
            </a:r>
          </a:p>
          <a:p>
            <a:r>
              <a:rPr lang="en-GB" sz="2400" dirty="0"/>
              <a:t>Follow-up questions</a:t>
            </a:r>
          </a:p>
          <a:p>
            <a:r>
              <a:rPr lang="en-GB" sz="2400" dirty="0"/>
              <a:t> Get full details</a:t>
            </a:r>
          </a:p>
          <a:p>
            <a:r>
              <a:rPr lang="en-GB" sz="2400" dirty="0"/>
              <a:t> Check answers are true</a:t>
            </a:r>
          </a:p>
          <a:p>
            <a:pPr marL="0" indent="0">
              <a:buNone/>
            </a:pPr>
            <a:r>
              <a:rPr lang="en-GB" sz="2400" dirty="0"/>
              <a:t>SOURCE: ACAS (2025)</a:t>
            </a:r>
          </a:p>
        </p:txBody>
      </p:sp>
    </p:spTree>
    <p:extLst>
      <p:ext uri="{BB962C8B-B14F-4D97-AF65-F5344CB8AC3E}">
        <p14:creationId xmlns:p14="http://schemas.microsoft.com/office/powerpoint/2010/main" val="2280185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44505-AF37-1704-EF57-4C7A23213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 to face vs online interviews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DFB5C-F5DC-5206-5597-295D59B42C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Face-to-face</a:t>
            </a:r>
          </a:p>
          <a:p>
            <a:pPr marL="0" indent="0">
              <a:buNone/>
            </a:pPr>
            <a:r>
              <a:rPr lang="en-GB" sz="2400" dirty="0"/>
              <a:t>• See body language &amp; personality</a:t>
            </a:r>
          </a:p>
          <a:p>
            <a:pPr marL="0" indent="0">
              <a:buNone/>
            </a:pPr>
            <a:r>
              <a:rPr lang="en-GB" sz="2400" dirty="0"/>
              <a:t>• Best for leaders &amp; managers</a:t>
            </a:r>
          </a:p>
          <a:p>
            <a:pPr marL="0" indent="0">
              <a:buNone/>
            </a:pPr>
            <a:r>
              <a:rPr lang="en-GB" sz="2400" dirty="0"/>
              <a:t>• Costs more, takes longer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Source: CIPD (2025)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8CC4BB-F4DA-F340-BFB0-A9D8C94FBA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Online</a:t>
            </a:r>
          </a:p>
          <a:p>
            <a:r>
              <a:rPr lang="en-GB" sz="2400" dirty="0"/>
              <a:t>Cheaper &amp; faster</a:t>
            </a:r>
          </a:p>
          <a:p>
            <a:pPr marL="0" indent="0">
              <a:buNone/>
            </a:pPr>
            <a:r>
              <a:rPr lang="en-GB" sz="2400" dirty="0"/>
              <a:t>• Reach people everywhere</a:t>
            </a:r>
          </a:p>
          <a:p>
            <a:pPr marL="0" indent="0">
              <a:buNone/>
            </a:pPr>
            <a:r>
              <a:rPr lang="en-GB" sz="2400" dirty="0"/>
              <a:t>• Best for digital &amp; tech roles</a:t>
            </a:r>
          </a:p>
          <a:p>
            <a:r>
              <a:rPr lang="en-GB" b="1" dirty="0"/>
              <a:t>Key rule</a:t>
            </a:r>
          </a:p>
          <a:p>
            <a:r>
              <a:rPr lang="en-GB" dirty="0"/>
              <a:t>• Same questions for all – fair &amp; legal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10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DEB91-D516-441C-DA6F-E46B98D0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GB" sz="3700" err="1"/>
              <a:t>Recomandations</a:t>
            </a:r>
            <a:r>
              <a:rPr lang="en-GB" sz="3700"/>
              <a:t> for </a:t>
            </a:r>
            <a:r>
              <a:rPr lang="en-GB" sz="3700" err="1"/>
              <a:t>tesco</a:t>
            </a:r>
            <a:r>
              <a:rPr lang="en-GB" sz="370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9972D1-84AB-46F1-6F81-005ABF20C3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5383" y="3310292"/>
            <a:ext cx="4289754" cy="2859836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F9A60-5B0A-9B24-A120-4B67BAAA9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1537252"/>
            <a:ext cx="5916168" cy="463287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Same process for all – fair and legal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Mix interview types – match to role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Choose format wisely – face-to-face or online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Train interviewers – avoid bias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• Train new staff early – learn Tesco’s changes fast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A543EA-428F-C1B1-CE96-6571F869AB71}"/>
              </a:ext>
            </a:extLst>
          </p:cNvPr>
          <p:cNvSpPr txBox="1"/>
          <p:nvPr/>
        </p:nvSpPr>
        <p:spPr>
          <a:xfrm>
            <a:off x="2625961" y="5970073"/>
            <a:ext cx="23791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osc.pl/doc/5891723.Tesco-zniknie-z-Polsk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535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B0CE3-7574-4A5B-3F59-CCE8EF6F4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10BE5C-CD46-C0BA-9C88-8D733CAD78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5383" y="3306718"/>
            <a:ext cx="4289754" cy="286341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0E239-0F65-E409-07F9-0918F2C38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Good recruitment is very important when a company changes.</a:t>
            </a:r>
          </a:p>
          <a:p>
            <a:pPr marL="0" indent="0">
              <a:buNone/>
            </a:pPr>
            <a:r>
              <a:rPr lang="en-GB" dirty="0"/>
              <a:t>• The right process and good questions help find the best people.</a:t>
            </a:r>
          </a:p>
          <a:p>
            <a:pPr marL="0" indent="0">
              <a:buNone/>
            </a:pPr>
            <a:r>
              <a:rPr lang="en-GB" dirty="0"/>
              <a:t>• Face-to-face and online interviews both work well.</a:t>
            </a:r>
          </a:p>
          <a:p>
            <a:pPr marL="0" indent="0">
              <a:buNone/>
            </a:pPr>
            <a:r>
              <a:rPr lang="en-GB" dirty="0"/>
              <a:t>• Fairness and clear rules are always most important.</a:t>
            </a:r>
          </a:p>
          <a:p>
            <a:pPr marL="0" indent="0">
              <a:buNone/>
            </a:pPr>
            <a:r>
              <a:rPr lang="en-GB" dirty="0"/>
              <a:t>• Tesco needs people with skills and the ability to adapt.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Thank you for listening. Any questions?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F0B9BA-CF5F-D99D-D98D-993C40DB4D88}"/>
              </a:ext>
            </a:extLst>
          </p:cNvPr>
          <p:cNvSpPr txBox="1"/>
          <p:nvPr/>
        </p:nvSpPr>
        <p:spPr>
          <a:xfrm>
            <a:off x="2481690" y="5970073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handwriting/c/conclus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7914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F5841-BA3D-1483-8431-81289412C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26A3E-6943-A068-C8E8-DB2819C381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700" i="1" dirty="0"/>
              <a:t>1</a:t>
            </a:r>
            <a:r>
              <a:rPr lang="en-GB" sz="2200" i="1" dirty="0"/>
              <a:t>. ACAS (2025) Recruitment and Selection: Code of Practice. London: ACAS.</a:t>
            </a:r>
          </a:p>
          <a:p>
            <a:pPr marL="0" indent="0">
              <a:buNone/>
            </a:pPr>
            <a:r>
              <a:rPr lang="en-GB" sz="2200" i="1" dirty="0"/>
              <a:t>2. Armstrong, M. and Taylor, S. (2024) Armstrong’s Handbook of Human Resource Management Practice. 16th </a:t>
            </a:r>
            <a:r>
              <a:rPr lang="en-GB" sz="2200" i="1" dirty="0" err="1"/>
              <a:t>edn</a:t>
            </a:r>
            <a:r>
              <a:rPr lang="en-GB" sz="2200" i="1" dirty="0"/>
              <a:t>. London: Kogan Page.</a:t>
            </a:r>
          </a:p>
          <a:p>
            <a:pPr marL="0" indent="0">
              <a:buNone/>
            </a:pPr>
            <a:r>
              <a:rPr lang="en-GB" sz="2200" i="1" dirty="0"/>
              <a:t>3. CIPD (2024) Selection Methods Factsheet. London: Chartered Institute of Personnel and Development.</a:t>
            </a:r>
          </a:p>
          <a:p>
            <a:pPr marL="0" indent="0">
              <a:buNone/>
            </a:pPr>
            <a:r>
              <a:rPr lang="en-GB" sz="2200" i="1" dirty="0"/>
              <a:t>4. CIPD (2025) Recruitment and Selection Factsheet. London: CIPD.</a:t>
            </a:r>
          </a:p>
          <a:p>
            <a:pPr marL="0" indent="0">
              <a:buNone/>
            </a:pPr>
            <a:r>
              <a:rPr lang="en-GB" sz="2200" i="1" dirty="0"/>
              <a:t>5. CIPD (2025) Virtual Selection Factsheet. London: CIPD.</a:t>
            </a:r>
          </a:p>
          <a:p>
            <a:pPr marL="0" indent="0">
              <a:buNone/>
            </a:pPr>
            <a:endParaRPr lang="en-GB" sz="1700" i="1" dirty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CB6C9A-68E9-B962-524F-27D0A8E3F7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6. Robertson, I.T. and Smith, M. (2021) ‘Personnel selection’, Journal of Occupational and Organizational Psychology, 74(4), pp.441–472.</a:t>
            </a:r>
          </a:p>
          <a:p>
            <a:pPr marL="0" indent="0">
              <a:buNone/>
            </a:pPr>
            <a:r>
              <a:rPr lang="en-GB" i="1" dirty="0"/>
              <a:t>7. Schmidt, F.L. and Hunter, J.E. (2022) ‘The validity and utility of selection methods’, Psychological Bulletin, 124(2), pp.262–274.</a:t>
            </a:r>
          </a:p>
          <a:p>
            <a:pPr marL="0" indent="0">
              <a:buNone/>
            </a:pPr>
            <a:r>
              <a:rPr lang="en-GB" i="1" dirty="0"/>
              <a:t>8. Tesco (2025) Annual Report and Strategic Update 2025. Welwyn Garden City: Tesco plc.</a:t>
            </a:r>
          </a:p>
          <a:p>
            <a:pPr marL="0" indent="0">
              <a:buNone/>
            </a:pPr>
            <a:r>
              <a:rPr lang="en-GB" i="1" dirty="0"/>
              <a:t>9. Torrington, D., Hall, L., Taylor, S. and Atkinson, C. (2023) Human Resource Management. 11th </a:t>
            </a:r>
            <a:r>
              <a:rPr lang="en-GB" i="1" dirty="0" err="1"/>
              <a:t>edn</a:t>
            </a:r>
            <a:r>
              <a:rPr lang="en-GB" i="1" dirty="0"/>
              <a:t>. Harlow: Pearson.</a:t>
            </a:r>
          </a:p>
          <a:p>
            <a:pPr marL="0" indent="0">
              <a:buNone/>
            </a:pP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0956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9FB0070A83184A8206E8AB722F60C7" ma:contentTypeVersion="6" ma:contentTypeDescription="Create a new document." ma:contentTypeScope="" ma:versionID="e7ed8a813e940a1657533cbe7e2f0b5c">
  <xsd:schema xmlns:xsd="http://www.w3.org/2001/XMLSchema" xmlns:xs="http://www.w3.org/2001/XMLSchema" xmlns:p="http://schemas.microsoft.com/office/2006/metadata/properties" xmlns:ns3="2fb9b754-ff8e-487c-b2c9-9bb8e92e13c5" targetNamespace="http://schemas.microsoft.com/office/2006/metadata/properties" ma:root="true" ma:fieldsID="b286f68daf5c3310e98d85de23f1528f" ns3:_="">
    <xsd:import namespace="2fb9b754-ff8e-487c-b2c9-9bb8e92e13c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b9b754-ff8e-487c-b2c9-9bb8e92e13c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fb9b754-ff8e-487c-b2c9-9bb8e92e13c5" xsi:nil="true"/>
  </documentManagement>
</p:properties>
</file>

<file path=customXml/itemProps1.xml><?xml version="1.0" encoding="utf-8"?>
<ds:datastoreItem xmlns:ds="http://schemas.openxmlformats.org/officeDocument/2006/customXml" ds:itemID="{40107967-3D6B-4633-8D2C-8B53678A4C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b9b754-ff8e-487c-b2c9-9bb8e92e13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B4274CA-1C8F-41FF-8325-B36B6CB60CA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4650F0A-D87D-4E04-99FB-AFD4F294EFC9}">
  <ds:schemaRefs>
    <ds:schemaRef ds:uri="http://purl.org/dc/dcmitype/"/>
    <ds:schemaRef ds:uri="http://schemas.microsoft.com/office/2006/metadata/properties"/>
    <ds:schemaRef ds:uri="2fb9b754-ff8e-487c-b2c9-9bb8e92e13c5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919</Words>
  <Application>Microsoft Office PowerPoint</Application>
  <PresentationFormat>Widescreen</PresentationFormat>
  <Paragraphs>139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Calisto MT</vt:lpstr>
      <vt:lpstr>Univers Condensed</vt:lpstr>
      <vt:lpstr>ChronicleVTI</vt:lpstr>
      <vt:lpstr>Recruitment  and selection during organisational transformation </vt:lpstr>
      <vt:lpstr>What I will talk about </vt:lpstr>
      <vt:lpstr>Tesco uk- who they are and what is changing </vt:lpstr>
      <vt:lpstr>Recruitment process step 1&amp;2</vt:lpstr>
      <vt:lpstr>Recruitment process step 2&amp;3</vt:lpstr>
      <vt:lpstr>Interview type 1 behavioural interview </vt:lpstr>
      <vt:lpstr>Interview type 2 situational interview </vt:lpstr>
      <vt:lpstr>Interview type 3 competency based interview </vt:lpstr>
      <vt:lpstr>Best questions to ask –why </vt:lpstr>
      <vt:lpstr>Face to face vs online interviews </vt:lpstr>
      <vt:lpstr>Recomandations for tesco </vt:lpstr>
      <vt:lpstr>conclusion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Larisa Dinu (2331388)</dc:creator>
  <cp:lastModifiedBy>Larisa Dinu (2331388)</cp:lastModifiedBy>
  <cp:revision>1</cp:revision>
  <dcterms:created xsi:type="dcterms:W3CDTF">2026-06-09T12:46:17Z</dcterms:created>
  <dcterms:modified xsi:type="dcterms:W3CDTF">2026-06-09T14:58:32Z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0x010100609FB0070A83184A8206E8AB722F60C7</vt:lpwstr>
  </property>
</Properties>
</file>