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0"/>
  </p:notesMasterIdLst>
  <p:handoutMasterIdLst>
    <p:handoutMasterId r:id="rId41"/>
  </p:handoutMasterIdLst>
  <p:sldIdLst>
    <p:sldId id="290" r:id="rId2"/>
    <p:sldId id="421" r:id="rId3"/>
    <p:sldId id="764" r:id="rId4"/>
    <p:sldId id="765" r:id="rId5"/>
    <p:sldId id="757" r:id="rId6"/>
    <p:sldId id="762" r:id="rId7"/>
    <p:sldId id="419" r:id="rId8"/>
    <p:sldId id="408" r:id="rId9"/>
    <p:sldId id="766" r:id="rId10"/>
    <p:sldId id="410" r:id="rId11"/>
    <p:sldId id="775" r:id="rId12"/>
    <p:sldId id="776" r:id="rId13"/>
    <p:sldId id="767" r:id="rId14"/>
    <p:sldId id="269" r:id="rId15"/>
    <p:sldId id="304" r:id="rId16"/>
    <p:sldId id="772" r:id="rId17"/>
    <p:sldId id="303" r:id="rId18"/>
    <p:sldId id="307" r:id="rId19"/>
    <p:sldId id="321" r:id="rId20"/>
    <p:sldId id="308" r:id="rId21"/>
    <p:sldId id="319" r:id="rId22"/>
    <p:sldId id="320" r:id="rId23"/>
    <p:sldId id="317" r:id="rId24"/>
    <p:sldId id="305" r:id="rId25"/>
    <p:sldId id="286" r:id="rId26"/>
    <p:sldId id="299" r:id="rId27"/>
    <p:sldId id="306" r:id="rId28"/>
    <p:sldId id="310" r:id="rId29"/>
    <p:sldId id="311" r:id="rId30"/>
    <p:sldId id="312" r:id="rId31"/>
    <p:sldId id="314" r:id="rId32"/>
    <p:sldId id="313" r:id="rId33"/>
    <p:sldId id="270" r:id="rId34"/>
    <p:sldId id="771" r:id="rId35"/>
    <p:sldId id="315" r:id="rId36"/>
    <p:sldId id="763" r:id="rId37"/>
    <p:sldId id="289" r:id="rId38"/>
    <p:sldId id="406" r:id="rId39"/>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91" autoAdjust="0"/>
    <p:restoredTop sz="94521" autoAdjust="0"/>
  </p:normalViewPr>
  <p:slideViewPr>
    <p:cSldViewPr>
      <p:cViewPr varScale="1">
        <p:scale>
          <a:sx n="120" d="100"/>
          <a:sy n="120" d="100"/>
        </p:scale>
        <p:origin x="158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618"/>
          <a:ext cx="8280920" cy="519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57120" y="117485"/>
          <a:ext cx="285674" cy="2856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99915" y="618"/>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99915" y="618"/>
        <a:ext cx="7681004" cy="519407"/>
      </dsp:txXfrm>
    </dsp:sp>
    <dsp:sp modelId="{2B0B7882-0F41-4F58-A16F-A586FCA65E28}">
      <dsp:nvSpPr>
        <dsp:cNvPr id="0" name=""/>
        <dsp:cNvSpPr/>
      </dsp:nvSpPr>
      <dsp:spPr>
        <a:xfrm>
          <a:off x="0" y="649877"/>
          <a:ext cx="8280920" cy="519407"/>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57120" y="766744"/>
          <a:ext cx="285674" cy="2856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99915" y="64987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99915" y="649877"/>
        <a:ext cx="7681004" cy="519407"/>
      </dsp:txXfrm>
    </dsp:sp>
    <dsp:sp modelId="{3FC4B9CD-BA1A-45E4-B656-274DF6AD907C}">
      <dsp:nvSpPr>
        <dsp:cNvPr id="0" name=""/>
        <dsp:cNvSpPr/>
      </dsp:nvSpPr>
      <dsp:spPr>
        <a:xfrm>
          <a:off x="0" y="1299137"/>
          <a:ext cx="8280920" cy="519407"/>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57120" y="1416004"/>
          <a:ext cx="285674" cy="2856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99915" y="129913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99915" y="1299137"/>
        <a:ext cx="7681004" cy="519407"/>
      </dsp:txXfrm>
    </dsp:sp>
    <dsp:sp modelId="{3A939E62-0E8E-4109-B2F2-2C79E88E1612}">
      <dsp:nvSpPr>
        <dsp:cNvPr id="0" name=""/>
        <dsp:cNvSpPr/>
      </dsp:nvSpPr>
      <dsp:spPr>
        <a:xfrm>
          <a:off x="0" y="1948397"/>
          <a:ext cx="8280920" cy="519407"/>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57120" y="2065264"/>
          <a:ext cx="285674" cy="2856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99915" y="194839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99915" y="1948397"/>
        <a:ext cx="7681004" cy="519407"/>
      </dsp:txXfrm>
    </dsp:sp>
    <dsp:sp modelId="{2D676F0E-A46C-4E3B-B408-DEF376EDBEC5}">
      <dsp:nvSpPr>
        <dsp:cNvPr id="0" name=""/>
        <dsp:cNvSpPr/>
      </dsp:nvSpPr>
      <dsp:spPr>
        <a:xfrm>
          <a:off x="0" y="2597656"/>
          <a:ext cx="8280920" cy="519407"/>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57120" y="2714523"/>
          <a:ext cx="285674" cy="2856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99915" y="259765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99915" y="2597656"/>
        <a:ext cx="7681004" cy="519407"/>
      </dsp:txXfrm>
    </dsp:sp>
    <dsp:sp modelId="{BCCF8B0A-F1E8-40EA-A890-3BB3461CA4C0}">
      <dsp:nvSpPr>
        <dsp:cNvPr id="0" name=""/>
        <dsp:cNvSpPr/>
      </dsp:nvSpPr>
      <dsp:spPr>
        <a:xfrm>
          <a:off x="0" y="3246916"/>
          <a:ext cx="8280920" cy="519407"/>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57120" y="3363783"/>
          <a:ext cx="285674" cy="28567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99915" y="324691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99915" y="3246916"/>
        <a:ext cx="7681004" cy="519407"/>
      </dsp:txXfrm>
    </dsp:sp>
    <dsp:sp modelId="{4E5E5DCF-CB45-4C1F-A5CA-A8C5506FF2BC}">
      <dsp:nvSpPr>
        <dsp:cNvPr id="0" name=""/>
        <dsp:cNvSpPr/>
      </dsp:nvSpPr>
      <dsp:spPr>
        <a:xfrm>
          <a:off x="0" y="3896176"/>
          <a:ext cx="8280920" cy="519407"/>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57120" y="4013043"/>
          <a:ext cx="285674" cy="28567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99915" y="389617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99915" y="3896176"/>
        <a:ext cx="7681004" cy="519407"/>
      </dsp:txXfrm>
    </dsp:sp>
    <dsp:sp modelId="{A7939460-7751-43AF-81EC-76E0AA2624DA}">
      <dsp:nvSpPr>
        <dsp:cNvPr id="0" name=""/>
        <dsp:cNvSpPr/>
      </dsp:nvSpPr>
      <dsp:spPr>
        <a:xfrm>
          <a:off x="0" y="4545435"/>
          <a:ext cx="8280920" cy="519407"/>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57120" y="4662302"/>
          <a:ext cx="285674" cy="28567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99915" y="4545435"/>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99915" y="4545435"/>
        <a:ext cx="7681004" cy="519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811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77846" y="210975"/>
          <a:ext cx="505176" cy="505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1060870" y="4312"/>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Reflection - </a:t>
          </a:r>
          <a:r>
            <a:rPr lang="en-GB" sz="1700" kern="1200"/>
            <a:t>Focus will change over time, but will include issues such as who you are, what kind of practitioner you want to be, what alternatives there are and what have you learned</a:t>
          </a:r>
          <a:endParaRPr lang="en-US" sz="1700" kern="1200"/>
        </a:p>
      </dsp:txBody>
      <dsp:txXfrm>
        <a:off x="1060870" y="4312"/>
        <a:ext cx="7508081" cy="918502"/>
      </dsp:txXfrm>
    </dsp:sp>
    <dsp:sp modelId="{B1912DA7-7BEF-4CE2-804A-C8331A412D04}">
      <dsp:nvSpPr>
        <dsp:cNvPr id="0" name=""/>
        <dsp:cNvSpPr/>
      </dsp:nvSpPr>
      <dsp:spPr>
        <a:xfrm>
          <a:off x="0" y="1152440"/>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77846" y="1359103"/>
          <a:ext cx="505176" cy="505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1060870" y="1152440"/>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Increasing Self-Awareness - </a:t>
          </a:r>
          <a:r>
            <a:rPr lang="en-GB" sz="1700" kern="1200"/>
            <a:t>Including individual strength, interests, inspirations, preferences, qualities and own limitations.</a:t>
          </a:r>
          <a:endParaRPr lang="en-US" sz="1700" kern="1200"/>
        </a:p>
      </dsp:txBody>
      <dsp:txXfrm>
        <a:off x="1060870" y="1152440"/>
        <a:ext cx="7508081" cy="918502"/>
      </dsp:txXfrm>
    </dsp:sp>
    <dsp:sp modelId="{1AB90BA2-009A-4417-A03C-A91D15B01CBE}">
      <dsp:nvSpPr>
        <dsp:cNvPr id="0" name=""/>
        <dsp:cNvSpPr/>
      </dsp:nvSpPr>
      <dsp:spPr>
        <a:xfrm>
          <a:off x="0" y="230056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77846" y="2507230"/>
          <a:ext cx="505176" cy="505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1060870" y="2300567"/>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Being Informed - </a:t>
          </a:r>
          <a:r>
            <a:rPr lang="en-GB" sz="1700" kern="1200"/>
            <a:t>Finding out about opportunities and choices that are open to you, and that broaden your perspective</a:t>
          </a:r>
          <a:endParaRPr lang="en-US" sz="1700" kern="1200"/>
        </a:p>
      </dsp:txBody>
      <dsp:txXfrm>
        <a:off x="1060870" y="2300567"/>
        <a:ext cx="7508081" cy="918502"/>
      </dsp:txXfrm>
    </dsp:sp>
    <dsp:sp modelId="{B324600E-A12D-4983-AF84-C42C8FFADC27}">
      <dsp:nvSpPr>
        <dsp:cNvPr id="0" name=""/>
        <dsp:cNvSpPr/>
      </dsp:nvSpPr>
      <dsp:spPr>
        <a:xfrm>
          <a:off x="0" y="3448695"/>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77846" y="3655358"/>
          <a:ext cx="505176" cy="5051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1060870" y="3448695"/>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Taking Personal Responsibility - </a:t>
          </a:r>
          <a:r>
            <a:rPr lang="en-GB" sz="1700" kern="1200"/>
            <a:t>Taking responsibility for your own education, training, learning and choices</a:t>
          </a:r>
          <a:endParaRPr lang="en-US" sz="1700" kern="1200"/>
        </a:p>
      </dsp:txBody>
      <dsp:txXfrm>
        <a:off x="1060870" y="3448695"/>
        <a:ext cx="7508081" cy="918502"/>
      </dsp:txXfrm>
    </dsp:sp>
    <dsp:sp modelId="{E5583503-CA4F-4126-B310-C9540150B8CC}">
      <dsp:nvSpPr>
        <dsp:cNvPr id="0" name=""/>
        <dsp:cNvSpPr/>
      </dsp:nvSpPr>
      <dsp:spPr>
        <a:xfrm>
          <a:off x="0" y="4596823"/>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77846" y="4803486"/>
          <a:ext cx="505176" cy="505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1060870" y="4596823"/>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Developing a Strategy - </a:t>
          </a:r>
          <a:r>
            <a:rPr lang="en-GB" sz="1700" kern="1200"/>
            <a:t>To get you where you want to be.  Helps you to plan, set targets, take action, develop skills, and review your position </a:t>
          </a:r>
          <a:endParaRPr lang="en-US" sz="1700" kern="1200"/>
        </a:p>
      </dsp:txBody>
      <dsp:txXfrm>
        <a:off x="1060870" y="4596823"/>
        <a:ext cx="7508081" cy="918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27/05/2025</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27/05/2025</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want to ask how they are getting on with tasks to see where they are at. Have they done observations yet etc.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group that they write this task on the opposite are to the area the wrote task 3 safeguarding 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1</a:t>
            </a:r>
            <a:r>
              <a:rPr lang="en-GB" altLang="en-US" dirty="0"/>
              <a:t>: Break out rooms (online) or small group exercise. Mix group adults and children workers if possible so they can help each other out. </a:t>
            </a:r>
          </a:p>
          <a:p>
            <a:r>
              <a:rPr lang="en-GB" altLang="en-US" dirty="0"/>
              <a:t>Get the groups to come up with lists of legislation and explanations for instance indicators of harm and abuse, safeguarding boards etc. </a:t>
            </a:r>
          </a:p>
          <a:p>
            <a:r>
              <a:rPr lang="en-GB" altLang="en-US" dirty="0"/>
              <a:t>Where can they find this information e.g. training, safeguarding hubs etc. </a:t>
            </a:r>
          </a:p>
          <a:p>
            <a:r>
              <a:rPr lang="en-GB" altLang="en-US" dirty="0"/>
              <a:t>This was covered in workshop 3 so it's just a reminder and checking if there's anything has been missed. </a:t>
            </a:r>
          </a:p>
          <a:p>
            <a:r>
              <a:rPr lang="en-GB" altLang="en-US" dirty="0"/>
              <a:t>You may want to do question 2 separately in a large group if this fits better. </a:t>
            </a:r>
          </a:p>
          <a:p>
            <a:r>
              <a:rPr lang="en-GB" altLang="en-US" dirty="0"/>
              <a:t>It maybe they just focus on the second part as they have done a lot of the first part in WS3.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Includes: physical, sexual, psychological, emotional, financial, neglect, taking place in any setting. violent offences, sexual offences, property offences, hate crime, exploitation. WASPI – duty to share information</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Wider implications of The Act.</a:t>
            </a:r>
          </a:p>
          <a:p>
            <a:r>
              <a:rPr lang="en-GB" altLang="en-US" dirty="0"/>
              <a:t>In relation to the second part remind them of things like the Gillick competences/Fraser guidelines, different in age under the mental capacity Act (adult 16) and SSWBA and Children Act where it 18. </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Groups or large group discussion.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Why is it important to plan? What is involved e.g. reflection, supervision, research, self awareness etc</a:t>
            </a:r>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can find the full version with assessment criteria in workshop 1 and the handbook appendix 4.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16</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2 – Small groups (breakout rooms). </a:t>
            </a:r>
            <a:r>
              <a:rPr lang="en-GB" altLang="en-US" b="0" dirty="0"/>
              <a:t>Ask learners to consider something under each of the 3 SCW heading and then feedback on one thing to the larger group. </a:t>
            </a:r>
          </a:p>
          <a:p>
            <a:r>
              <a:rPr lang="en-GB" altLang="en-US" dirty="0"/>
              <a:t>Remind</a:t>
            </a:r>
            <a:r>
              <a:rPr lang="en-GB" altLang="en-US" dirty="0">
                <a:solidFill>
                  <a:srgbClr val="FF0000"/>
                </a:solidFill>
              </a:rPr>
              <a:t> </a:t>
            </a:r>
            <a:r>
              <a:rPr lang="en-GB" altLang="en-US" dirty="0"/>
              <a:t>group about importance of identifying and using a reflective model in this section (see workshop 1).</a:t>
            </a:r>
            <a:r>
              <a:rPr lang="en-GB" sz="1200" kern="1200" dirty="0">
                <a:solidFill>
                  <a:schemeClr val="tx1"/>
                </a:solidFill>
                <a:effectLst/>
                <a:latin typeface="+mn-lt"/>
                <a:ea typeface="+mn-ea"/>
                <a:cs typeface="+mn-cs"/>
              </a:rPr>
              <a:t> Weather model, reflective onion, </a:t>
            </a:r>
            <a:r>
              <a:rPr lang="en-GB" sz="1200" kern="1200" dirty="0" err="1">
                <a:solidFill>
                  <a:schemeClr val="tx1"/>
                </a:solidFill>
                <a:effectLst/>
                <a:latin typeface="+mn-lt"/>
                <a:ea typeface="+mn-ea"/>
                <a:cs typeface="+mn-cs"/>
              </a:rPr>
              <a:t>Borton</a:t>
            </a:r>
            <a:r>
              <a:rPr lang="en-GB" sz="1200" kern="1200" dirty="0">
                <a:solidFill>
                  <a:schemeClr val="tx1"/>
                </a:solidFill>
                <a:effectLst/>
                <a:latin typeface="+mn-lt"/>
                <a:ea typeface="+mn-ea"/>
                <a:cs typeface="+mn-cs"/>
              </a:rPr>
              <a:t>, ERA model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Clarify that feedback they have received from individuals who use services should be considered in this task in the second question and linked to how this has shaped on the learner's practice.</a:t>
            </a:r>
          </a:p>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exercises</a:t>
            </a:r>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18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Exercise 3 - Group discussion </a:t>
            </a:r>
            <a:r>
              <a:rPr lang="en-US" dirty="0"/>
              <a:t>- Go round the group and ask them if they can identify a future developmental need or area of interest. E.g., practice educator, getting more experience. Try to get everyone in the group to come up with something and make a note of it for including in Task 1 part b. This can be a large group exercise or small groups.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them which parts of the COPP this covers, link to strength approach etc. If possible get some discussion going so they are clear on the importance of this part of the question.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 The individual commented that every time they tried to give feedback they were just told “you can complain if you want”! They didn’t want to complain just to give their view on how they felt things were working.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Exercise 4</a:t>
            </a:r>
            <a:r>
              <a:rPr lang="en-GB" dirty="0"/>
              <a:t>. </a:t>
            </a:r>
            <a:endParaRPr lang="en-GB" b="1" dirty="0"/>
          </a:p>
          <a:p>
            <a:r>
              <a:rPr lang="en-GB" b="1" dirty="0"/>
              <a:t>Small group exercise </a:t>
            </a:r>
            <a:r>
              <a:rPr lang="en-GB" b="0" dirty="0"/>
              <a:t>(or large group depending on group size). </a:t>
            </a:r>
          </a:p>
          <a:p>
            <a:r>
              <a:rPr lang="en-GB" b="0" dirty="0"/>
              <a:t>Ask them to discuss feedback they have received from individuals they work with (not other professional). Including how this has impacted on their practice.  Ask them to summarise this when they come back to the larger group, if you have time get a short summary of each learner. Try to get them to look at this in a bit more depth and remind them to make a note of what they came up with and include this in the portfolio. </a:t>
            </a:r>
          </a:p>
          <a:p>
            <a:r>
              <a:rPr lang="en-GB" b="1" dirty="0"/>
              <a:t>Emphasis they must include feedback from individuals, or they will FAIL</a:t>
            </a:r>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Go through tasks and link them to marking criteria. </a:t>
            </a:r>
          </a:p>
          <a:p>
            <a:r>
              <a:rPr lang="en-GB" altLang="en-US" dirty="0"/>
              <a:t>It can be useful to bring the making criteria up on the screen and show them different aspect to emphasise how this can help them. </a:t>
            </a:r>
          </a:p>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24</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Flag up the importance of the Safeguarding case study as its 50% of the mark and that they need to achieve a pass in each of the section.</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25</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these are treaded throughout.  Also to look at appendixes in handbook (appendix 5-7 pages 42-52) for clarity on learning out comes/national occupation standard</a:t>
            </a:r>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26</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5 </a:t>
            </a:r>
            <a:r>
              <a:rPr lang="en-GB" altLang="en-US" b="1" dirty="0"/>
              <a:t>-  </a:t>
            </a:r>
            <a:r>
              <a:rPr lang="en-GB" altLang="en-US" dirty="0"/>
              <a:t>Feedback from the group as to anything they are unclear on/want to revisit.</a:t>
            </a:r>
          </a:p>
          <a:p>
            <a:r>
              <a:rPr lang="en-GB" altLang="en-US" dirty="0"/>
              <a:t>Prompt on: inclusion of Welsh context, theory, legislation and communication skills, values and ethics if nothing is forthcoming. </a:t>
            </a:r>
          </a:p>
          <a:p>
            <a:r>
              <a:rPr lang="en-GB" altLang="en-US" dirty="0"/>
              <a:t>Go through the different sections with them and pick out some of the most relevant points they need to be aware of e.g. remind them they need to reference to the Code of Professional Practice and Active offer in the observation and Human Rights Act, domestic and international law etc. in Safeguarding section. </a:t>
            </a:r>
          </a:p>
          <a:p>
            <a:r>
              <a:rPr lang="en-GB" altLang="en-US" dirty="0"/>
              <a:t>Clarify if its in the marking criteria they </a:t>
            </a:r>
            <a:r>
              <a:rPr lang="en-GB" altLang="en-US" b="1" dirty="0"/>
              <a:t>must</a:t>
            </a:r>
            <a:r>
              <a:rPr lang="en-GB" altLang="en-US" dirty="0"/>
              <a:t> make reference to it. </a:t>
            </a:r>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27</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Most common issue: no academic reference, no reflective model used, not clearly evidences they have considered feedback for individuals they work with. </a:t>
            </a:r>
          </a:p>
          <a:p>
            <a:r>
              <a:rPr lang="en-GB" b="0" i="0" dirty="0"/>
              <a:t>Write too much on past learning before starting the programme and don’t identify future learning needs under each of the SCW headings. </a:t>
            </a:r>
          </a:p>
          <a:p>
            <a:r>
              <a:rPr lang="en-GB" b="0" i="0" dirty="0"/>
              <a:t>Skip slide if you have already covered this earlier.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You will probably have done most of the next 4 slides. Just pick out any relevant bits you haven’t covered. </a:t>
            </a:r>
          </a:p>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28</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29</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Flag up that it is vital that the reflection is on </a:t>
            </a:r>
            <a:r>
              <a:rPr lang="en-GB" b="1" i="0" dirty="0"/>
              <a:t>safeguarding</a:t>
            </a:r>
            <a:r>
              <a:rPr lang="en-GB" b="0" i="0" dirty="0"/>
              <a:t> and assessment e.g. a carer’s assessment is not acceptable or care and support needs. If they are not directly involved in the actual safeguarding process, they need to evidence their role in the assessment of why safeguarding was considered, how decisions were made, how they worked with others etc.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Recent research last 5-7 years.</a:t>
            </a:r>
          </a:p>
          <a:p>
            <a:r>
              <a:rPr lang="en-GB" b="0" i="0" dirty="0"/>
              <a:t>Time for questions/discussion if needed.</a:t>
            </a:r>
          </a:p>
          <a:p>
            <a:r>
              <a:rPr lang="en-GB" altLang="en-US" b="1" dirty="0"/>
              <a:t>Exercise 5 (optional) point learners towards this and ask them to fill it in while waiting for their individual sessions if you feel this would help them </a:t>
            </a:r>
          </a:p>
          <a:p>
            <a:r>
              <a:rPr lang="en-GB" altLang="en-US" dirty="0"/>
              <a:t>Individual exercise, action plan for completing the portfolio.</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Skip slide if you have already covered this earlier. </a:t>
            </a:r>
          </a:p>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31</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Go through slide or ask group to look through them and identify any area they need clarification on.</a:t>
            </a:r>
          </a:p>
          <a:p>
            <a:r>
              <a:rPr lang="en-GB" b="0" i="0" dirty="0"/>
              <a:t>Remind them to check they have read the question properly, most common issue of all that causes low marks/fails is learners not answering all elements of the question.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 them the portfolio come up with quite a high figure on turn it in due to repartition (45-55%) and not to worry about this we are aware of it). </a:t>
            </a:r>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There is a handout on Moodle which gives more detail. </a:t>
            </a:r>
          </a:p>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inform them it is possible to challenge marks but please check markers feedback and marking </a:t>
            </a:r>
            <a:r>
              <a:rPr lang="en-US" dirty="0" err="1"/>
              <a:t>critera</a:t>
            </a:r>
            <a:r>
              <a:rPr lang="en-US" dirty="0"/>
              <a:t> fully before you do to make sure you have clear grounds to challenge. The work is then remarked by and independent marker.</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36</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Any questions?</a:t>
            </a:r>
          </a:p>
          <a:p>
            <a:r>
              <a:rPr lang="en-GB" altLang="en-US" b="1" dirty="0"/>
              <a:t>Exercise 6 and 7 (optional)</a:t>
            </a:r>
            <a:r>
              <a:rPr lang="en-GB" altLang="en-US" b="0" dirty="0"/>
              <a:t> Individual</a:t>
            </a:r>
            <a:r>
              <a:rPr lang="en-GB" altLang="en-US" b="1" dirty="0"/>
              <a:t> </a:t>
            </a:r>
            <a:r>
              <a:rPr lang="en-GB" altLang="en-US" dirty="0"/>
              <a:t>Exercise if required. </a:t>
            </a:r>
          </a:p>
          <a:p>
            <a:r>
              <a:rPr lang="en-GB" altLang="en-US" dirty="0"/>
              <a:t>Evaluation Achievement</a:t>
            </a:r>
          </a:p>
          <a:p>
            <a:r>
              <a:rPr lang="en-GB" altLang="en-US" dirty="0"/>
              <a:t>Reminder to get in touch as soon as possible if they are having problems or there is any reason they may not be able to submit on time. </a:t>
            </a:r>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37</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any that you are using in your local authority. Please send to the </a:t>
            </a:r>
            <a:r>
              <a:rPr lang="en-US" dirty="0" err="1"/>
              <a:t>programme</a:t>
            </a:r>
            <a:r>
              <a:rPr lang="en-US" dirty="0"/>
              <a:t> chair and Sarah </a:t>
            </a:r>
            <a:r>
              <a:rPr lang="en-US" dirty="0" err="1"/>
              <a:t>Loxdale</a:t>
            </a:r>
            <a:r>
              <a:rPr lang="en-US" dirty="0"/>
              <a:t>.</a:t>
            </a:r>
          </a:p>
          <a:p>
            <a:r>
              <a:rPr lang="en-US" dirty="0"/>
              <a:t>If possible, mention that Porth </a:t>
            </a:r>
            <a:r>
              <a:rPr lang="en-US" dirty="0" err="1"/>
              <a:t>Agored</a:t>
            </a:r>
            <a:r>
              <a:rPr lang="en-US" dirty="0"/>
              <a:t> are keen to get more people who have experience of using social services involved in the </a:t>
            </a:r>
            <a:r>
              <a:rPr lang="en-US" dirty="0" err="1"/>
              <a:t>programme</a:t>
            </a:r>
            <a:r>
              <a:rPr lang="en-US" dirty="0"/>
              <a:t> and if they have been on the receiving end of services and are interest or might be interested in the future, please let us know. </a:t>
            </a:r>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27/05/2025</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27/05/2025</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27/05/2025</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27/05/2025</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27/05/2025</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27/05/2025</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27/05/2025</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27/05/2025</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27/05/2025</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27/05/2025</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27/05/2025</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27/05/2025</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6.sv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9.jpg"/><Relationship Id="rId7" Type="http://schemas.openxmlformats.org/officeDocument/2006/relationships/diagramColors" Target="../diagrams/colors3.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59.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3823335" cy="4791248"/>
          </a:xfrm>
        </p:spPr>
        <p:txBody>
          <a:bodyPr>
            <a:normAutofit fontScale="92500" lnSpcReduction="20000"/>
          </a:bodyPr>
          <a:lstStyle/>
          <a:p>
            <a:pPr marL="0" indent="0">
              <a:buNone/>
            </a:pPr>
            <a:r>
              <a:rPr lang="en-GB" sz="2600" b="1" dirty="0">
                <a:effectLst/>
                <a:latin typeface="Arial" panose="020B0604020202020204" pitchFamily="34" charset="0"/>
              </a:rPr>
              <a:t>Learning Outcome </a:t>
            </a:r>
          </a:p>
          <a:p>
            <a:pPr marL="0" indent="0">
              <a:buNone/>
            </a:pPr>
            <a:r>
              <a:rPr lang="en-GB" sz="1800" b="1" dirty="0">
                <a:effectLst/>
                <a:latin typeface="Arial" panose="020B0604020202020204" pitchFamily="34" charset="0"/>
              </a:rPr>
              <a:t>3. Intervention and application of professional judgement in increasingly complex</a:t>
            </a:r>
            <a:r>
              <a:rPr lang="en-GB" sz="1800" dirty="0">
                <a:latin typeface="Arial" panose="020B0604020202020204" pitchFamily="34" charset="0"/>
              </a:rPr>
              <a:t> </a:t>
            </a:r>
            <a:r>
              <a:rPr lang="en-GB" sz="1800" b="1" dirty="0">
                <a:effectLst/>
                <a:latin typeface="Arial" panose="020B0604020202020204" pitchFamily="34" charset="0"/>
              </a:rPr>
              <a:t>situations</a:t>
            </a:r>
            <a:endParaRPr lang="en-GB" sz="1800" dirty="0">
              <a:effectLst/>
              <a:latin typeface="Arial" panose="020B0604020202020204" pitchFamily="34" charset="0"/>
            </a:endParaRPr>
          </a:p>
          <a:p>
            <a:pPr marL="0" indent="0">
              <a:buNone/>
            </a:pPr>
            <a:r>
              <a:rPr lang="en-GB" sz="1800" b="1" dirty="0">
                <a:effectLst/>
                <a:latin typeface="Arial" panose="020B0604020202020204" pitchFamily="34" charset="0"/>
              </a:rPr>
              <a:t>Either</a:t>
            </a:r>
            <a:r>
              <a:rPr lang="en-GB" sz="1800" dirty="0">
                <a:effectLst/>
                <a:latin typeface="Arial" panose="020B0604020202020204" pitchFamily="34" charset="0"/>
              </a:rPr>
              <a:t> - If your case study (Task 3) is about safeguarding CHILDREN</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latin typeface="Arial" panose="020B0604020202020204" pitchFamily="34" charset="0"/>
              </a:rPr>
              <a:t>Or - </a:t>
            </a:r>
            <a:r>
              <a:rPr lang="en-GB" sz="1800" dirty="0">
                <a:effectLst/>
                <a:latin typeface="Arial" panose="020B0604020202020204" pitchFamily="34" charset="0"/>
              </a:rPr>
              <a:t>If your case study (Task 3) is about ADULT safeguarding</a:t>
            </a:r>
          </a:p>
          <a:p>
            <a:r>
              <a:rPr lang="en-GB" sz="1800" dirty="0">
                <a:effectLst/>
                <a:latin typeface="Arial" panose="020B0604020202020204" pitchFamily="34" charset="0"/>
              </a:rPr>
              <a:t>3.4.Understand the professional social work role in relation to safeguarding children at risk.</a:t>
            </a:r>
          </a:p>
          <a:p>
            <a:endParaRPr lang="en-GB" sz="1600" dirty="0">
              <a:effectLst/>
              <a:latin typeface="Arial" panose="020B0604020202020204" pitchFamily="34" charset="0"/>
            </a:endParaRPr>
          </a:p>
          <a:p>
            <a:endParaRPr lang="en-GB" sz="1600" dirty="0">
              <a:effectLst/>
              <a:latin typeface="Arial" panose="020B0604020202020204" pitchFamily="34" charset="0"/>
            </a:endParaRPr>
          </a:p>
          <a:p>
            <a:endParaRPr lang="en-US" sz="1600" dirty="0"/>
          </a:p>
        </p:txBody>
      </p:sp>
      <p:sp>
        <p:nvSpPr>
          <p:cNvPr id="6" name="Content Placeholder 5">
            <a:extLst>
              <a:ext uri="{FF2B5EF4-FFF2-40B4-BE49-F238E27FC236}">
                <a16:creationId xmlns:a16="http://schemas.microsoft.com/office/drawing/2014/main" id="{F89C1B5F-0BDB-983D-7774-680179C37838}"/>
              </a:ext>
            </a:extLst>
          </p:cNvPr>
          <p:cNvSpPr>
            <a:spLocks noGrp="1"/>
          </p:cNvSpPr>
          <p:nvPr>
            <p:ph sz="half" idx="2"/>
          </p:nvPr>
        </p:nvSpPr>
        <p:spPr>
          <a:xfrm>
            <a:off x="4692015" y="1340768"/>
            <a:ext cx="3823335" cy="4791248"/>
          </a:xfrm>
        </p:spPr>
        <p:txBody>
          <a:bodyPr>
            <a:normAutofit fontScale="92500" lnSpcReduction="20000"/>
          </a:bodyPr>
          <a:lstStyle/>
          <a:p>
            <a:pPr marL="0" indent="0">
              <a:buNone/>
            </a:pPr>
            <a:r>
              <a:rPr lang="en-GB" sz="2600" b="1" dirty="0">
                <a:effectLst/>
                <a:latin typeface="Arial" panose="020B0604020202020204" pitchFamily="34" charset="0"/>
              </a:rPr>
              <a:t>Assessment Criteria </a:t>
            </a:r>
          </a:p>
          <a:p>
            <a:r>
              <a:rPr lang="en-GB" sz="1800" dirty="0">
                <a:effectLst/>
                <a:latin typeface="Arial" panose="020B0604020202020204" pitchFamily="34" charset="0"/>
              </a:rPr>
              <a:t>3.3.1 Explain national, local and organisational policies and procedures in relation to safeguarding adults </a:t>
            </a:r>
            <a:r>
              <a:rPr lang="en-GB" sz="1800" b="1" dirty="0">
                <a:effectLst/>
                <a:latin typeface="Arial" panose="020B0604020202020204" pitchFamily="34" charset="0"/>
              </a:rPr>
              <a:t>or</a:t>
            </a:r>
            <a:r>
              <a:rPr lang="en-GB" sz="1800" dirty="0">
                <a:effectLst/>
                <a:latin typeface="Arial" panose="020B0604020202020204" pitchFamily="34" charset="0"/>
              </a:rPr>
              <a:t> children</a:t>
            </a:r>
          </a:p>
          <a:p>
            <a:r>
              <a:rPr lang="en-GB" sz="1800" dirty="0">
                <a:effectLst/>
                <a:latin typeface="Arial" panose="020B0604020202020204" pitchFamily="34" charset="0"/>
              </a:rPr>
              <a:t>3.3.2 Understands the legal framework relating to the safeguarding of adults</a:t>
            </a:r>
            <a:r>
              <a:rPr lang="en-GB" sz="1800" dirty="0">
                <a:latin typeface="Arial" panose="020B0604020202020204" pitchFamily="34" charset="0"/>
              </a:rPr>
              <a:t> </a:t>
            </a:r>
            <a:r>
              <a:rPr lang="en-GB" sz="1800" b="1" dirty="0">
                <a:latin typeface="Arial" panose="020B0604020202020204" pitchFamily="34" charset="0"/>
              </a:rPr>
              <a:t>or</a:t>
            </a:r>
            <a:r>
              <a:rPr lang="en-GB" sz="1800" dirty="0">
                <a:latin typeface="Arial" panose="020B0604020202020204" pitchFamily="34" charset="0"/>
              </a:rPr>
              <a:t> </a:t>
            </a:r>
            <a:r>
              <a:rPr lang="en-GB" sz="1800" dirty="0">
                <a:effectLst/>
                <a:latin typeface="Arial" panose="020B0604020202020204" pitchFamily="34" charset="0"/>
              </a:rPr>
              <a:t>children </a:t>
            </a:r>
          </a:p>
          <a:p>
            <a:r>
              <a:rPr lang="en-GB" sz="1800" dirty="0">
                <a:effectLst/>
                <a:latin typeface="Arial" panose="020B0604020202020204" pitchFamily="34" charset="0"/>
              </a:rPr>
              <a:t>3.3.3 Analyse the factors that might identify an adult </a:t>
            </a:r>
            <a:r>
              <a:rPr lang="en-GB" sz="1800" b="1" dirty="0">
                <a:effectLst/>
                <a:latin typeface="Arial" panose="020B0604020202020204" pitchFamily="34" charset="0"/>
              </a:rPr>
              <a:t>or</a:t>
            </a:r>
            <a:r>
              <a:rPr lang="en-GB" sz="1800" dirty="0">
                <a:effectLst/>
                <a:latin typeface="Arial" panose="020B0604020202020204" pitchFamily="34" charset="0"/>
              </a:rPr>
              <a:t> children</a:t>
            </a:r>
            <a:r>
              <a:rPr lang="en-GB" sz="1800" dirty="0">
                <a:latin typeface="Arial" panose="020B0604020202020204" pitchFamily="34" charset="0"/>
              </a:rPr>
              <a:t> </a:t>
            </a:r>
            <a:r>
              <a:rPr lang="en-GB" sz="1800" dirty="0">
                <a:effectLst/>
                <a:latin typeface="Arial" panose="020B0604020202020204" pitchFamily="34" charset="0"/>
              </a:rPr>
              <a:t>as at risk of harm, neglect or abuse</a:t>
            </a:r>
          </a:p>
          <a:p>
            <a:r>
              <a:rPr lang="en-GB" sz="1800" dirty="0">
                <a:effectLst/>
                <a:latin typeface="Arial" panose="020B0604020202020204" pitchFamily="34" charset="0"/>
              </a:rPr>
              <a:t>3.3.4 Describe indicators of harm, neglect or abuse to adults</a:t>
            </a:r>
            <a:r>
              <a:rPr lang="en-GB" sz="1800" b="1" dirty="0">
                <a:effectLst/>
                <a:latin typeface="Arial" panose="020B0604020202020204" pitchFamily="34" charset="0"/>
              </a:rPr>
              <a:t> or </a:t>
            </a:r>
            <a:r>
              <a:rPr lang="en-GB" sz="1800" dirty="0">
                <a:effectLst/>
                <a:latin typeface="Arial" panose="020B0604020202020204" pitchFamily="34" charset="0"/>
              </a:rPr>
              <a:t>children </a:t>
            </a:r>
          </a:p>
          <a:p>
            <a:r>
              <a:rPr lang="en-GB" sz="1800" dirty="0">
                <a:effectLst/>
                <a:latin typeface="Arial" panose="020B0604020202020204" pitchFamily="34" charset="0"/>
              </a:rPr>
              <a:t>3.4.5. Explain the importance of establishing the preferred outcomes of the safeguarding intervention for adults</a:t>
            </a:r>
            <a:r>
              <a:rPr lang="en-GB" sz="1800" dirty="0">
                <a:latin typeface="Arial" panose="020B0604020202020204" pitchFamily="34" charset="0"/>
              </a:rPr>
              <a:t> and/or carers</a:t>
            </a:r>
            <a:r>
              <a:rPr lang="en-GB" sz="1800" b="1" dirty="0">
                <a:latin typeface="Arial" panose="020B0604020202020204" pitchFamily="34" charset="0"/>
              </a:rPr>
              <a:t> or </a:t>
            </a:r>
            <a:r>
              <a:rPr lang="en-GB" sz="1800" dirty="0">
                <a:effectLst/>
                <a:latin typeface="Arial" panose="020B0604020202020204" pitchFamily="34" charset="0"/>
              </a:rPr>
              <a:t>children, families and carers with support needs.</a:t>
            </a:r>
          </a:p>
          <a:p>
            <a:endParaRPr lang="en-US" sz="13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en-GB" sz="200"/>
              <a:t>Porth Agored Social Work  Consolidation Programme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3200" b="1" dirty="0"/>
              <a:t>Exercise 1</a:t>
            </a:r>
          </a:p>
          <a:p>
            <a:pPr marL="109537" indent="0">
              <a:buNone/>
            </a:pPr>
            <a:r>
              <a:rPr lang="en-GB" altLang="en-US" sz="32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p>
          <a:p>
            <a:r>
              <a:rPr lang="en-GB"/>
              <a:t>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9</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15777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157389"/>
            <a:ext cx="7886700" cy="1133499"/>
          </a:xfrm>
        </p:spPr>
        <p:txBody>
          <a:bodyPr>
            <a:normAutofit/>
          </a:bodyPr>
          <a:lstStyle/>
          <a:p>
            <a:pPr algn="ctr">
              <a:defRPr/>
            </a:pPr>
            <a:r>
              <a:rPr lang="en-GB" sz="4500" b="1" dirty="0"/>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10</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862204979"/>
              </p:ext>
            </p:extLst>
          </p:nvPr>
        </p:nvGraphicFramePr>
        <p:xfrm>
          <a:off x="539552" y="1290888"/>
          <a:ext cx="8280920" cy="5065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b="1" dirty="0"/>
              <a:t>Exercise 2</a:t>
            </a:r>
            <a:br>
              <a:rPr lang="en-US" sz="4300" b="1" dirty="0"/>
            </a:br>
            <a:r>
              <a:rPr lang="en-US" sz="4300" b="1" dirty="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40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3397119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608777" y="136524"/>
            <a:ext cx="8263830" cy="1325563"/>
          </a:xfrm>
        </p:spPr>
        <p:txBody>
          <a:bodyPr>
            <a:normAutofit/>
          </a:bodyPr>
          <a:lstStyle/>
          <a:p>
            <a:r>
              <a:rPr lang="en-GB" sz="3600" b="1" dirty="0">
                <a:latin typeface="Aptos" panose="020B0004020202020204" pitchFamily="34" charset="0"/>
                <a:cs typeface="Times New Roman" panose="02020603050405020304" pitchFamily="18" charset="0"/>
              </a:rPr>
              <a:t>Adults and Children Differences in Safeguarding  </a:t>
            </a:r>
            <a:endParaRPr lang="en-US" b="1" dirty="0"/>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608777" y="1462087"/>
            <a:ext cx="7906573" cy="4714876"/>
          </a:xfrm>
        </p:spPr>
        <p:txBody>
          <a:bodyPr>
            <a:normAutofit fontScale="92500" lnSpcReduction="20000"/>
          </a:bodyPr>
          <a:lstStyle/>
          <a:p>
            <a:pPr marL="0" indent="0">
              <a:buNone/>
            </a:pPr>
            <a:r>
              <a:rPr lang="en-GB" sz="1800" b="1" i="0" u="none" strike="noStrike" dirty="0">
                <a:solidFill>
                  <a:srgbClr val="000000"/>
                </a:solidFill>
                <a:effectLst/>
                <a:latin typeface="NSPCC-Regular"/>
              </a:rPr>
              <a:t>Children</a:t>
            </a:r>
          </a:p>
          <a:p>
            <a:pPr marL="0" indent="0">
              <a:buNone/>
            </a:pPr>
            <a:r>
              <a:rPr lang="en-GB" sz="18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1800" b="0" i="0" u="none" strike="noStrike" dirty="0">
                <a:solidFill>
                  <a:srgbClr val="000000"/>
                </a:solidFill>
                <a:effectLst/>
                <a:latin typeface="NSPCC-Regular"/>
              </a:rPr>
              <a:t>Gillick competency and Fraser guidelines however help people who work with children to balance the need to listen to children's wishes with the responsibility to keep them safe.</a:t>
            </a:r>
            <a:endParaRPr lang="en-US" sz="1800" dirty="0"/>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there competency under the Gillick/Fraser guidelines. </a:t>
            </a:r>
          </a:p>
          <a:p>
            <a:pPr marL="0" indent="0">
              <a:buNone/>
            </a:pPr>
            <a:r>
              <a:rPr lang="en-GB" sz="1800" b="1" dirty="0">
                <a:effectLst/>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2005. </a:t>
            </a:r>
          </a:p>
          <a:p>
            <a:pPr marL="0" indent="0">
              <a:buNone/>
            </a:pPr>
            <a:r>
              <a:rPr lang="en-GB" sz="1800"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dults have the right to choose not to protect themselves with the law not enforcing intervention as they have the right to self-determine, however there are exceptions to this and “consent” must be considered alongside the Wales Safeguarding Procedures. </a:t>
            </a:r>
            <a:endParaRPr lang="en-GB" sz="18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Tree>
    <p:extLst>
      <p:ext uri="{BB962C8B-B14F-4D97-AF65-F5344CB8AC3E}">
        <p14:creationId xmlns:p14="http://schemas.microsoft.com/office/powerpoint/2010/main" val="1909741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algn="just" hangingPunct="0"/>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50651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14</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519937425"/>
              </p:ext>
            </p:extLst>
          </p:nvPr>
        </p:nvGraphicFramePr>
        <p:xfrm>
          <a:off x="323528" y="836712"/>
          <a:ext cx="8568952" cy="551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en-GB" b="1" dirty="0">
                <a:solidFill>
                  <a:srgbClr val="FFFFFF"/>
                </a:solidFill>
                <a:effectLst/>
                <a:latin typeface="ArialMT"/>
              </a:rPr>
              <a:t>Learning outcomes</a:t>
            </a:r>
            <a:br>
              <a:rPr lang="en-GB" b="1" dirty="0">
                <a:solidFill>
                  <a:srgbClr val="FFFFFF"/>
                </a:solidFill>
                <a:effectLst/>
                <a:latin typeface="ArialMT"/>
              </a:rPr>
            </a:br>
            <a:r>
              <a:rPr lang="en-GB" b="1" dirty="0">
                <a:solidFill>
                  <a:srgbClr val="FFFFFF"/>
                </a:solidFill>
                <a:effectLst/>
                <a:latin typeface="ArialMT"/>
              </a:rPr>
              <a:t>Task 1 - Part b</a:t>
            </a:r>
            <a:endParaRPr lang="en-US"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3955769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7848872" cy="1708242"/>
          </a:xfrm>
        </p:spPr>
        <p:txBody>
          <a:bodyPr anchor="ctr">
            <a:normAutofit/>
          </a:bodyPr>
          <a:lstStyle/>
          <a:p>
            <a:pPr>
              <a:defRPr/>
            </a:pPr>
            <a:r>
              <a:rPr lang="en-GB" sz="32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18</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b="1"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19</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123252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139907" y="337337"/>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21</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519135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22</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670916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5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23</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096245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24</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25</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26</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27</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28</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en-GB" sz="1900" b="1" dirty="0"/>
              <a:t>Task 2 - Observation of Practice</a:t>
            </a:r>
          </a:p>
          <a:p>
            <a:pPr>
              <a:defRPr/>
            </a:pPr>
            <a:r>
              <a:rPr lang="en-GB" sz="1900" dirty="0"/>
              <a:t>Ensure the introduction clearly sets the scene e.g., give age, ethnicity, gender, culture, language needs etc. Give a clear discussion regarding gaining consent for the observation and any impact this could have. </a:t>
            </a:r>
          </a:p>
          <a:p>
            <a:pPr>
              <a:defRPr/>
            </a:pPr>
            <a:r>
              <a:rPr lang="en-GB" sz="1900" dirty="0"/>
              <a:t>Reflect clearly on communication methods, ethics, values and use of a person-centred approach</a:t>
            </a:r>
          </a:p>
          <a:p>
            <a:pPr>
              <a:defRPr/>
            </a:pPr>
            <a:r>
              <a:rPr lang="en-GB" sz="1900" dirty="0"/>
              <a:t>Reference to the Code of Professional Practice (there is no requirement to give each point e.g., 1.2, 1.3 etc.,  just reference to the document (Social Care Wales, 2017)</a:t>
            </a:r>
          </a:p>
          <a:p>
            <a:pPr>
              <a:defRPr/>
            </a:pPr>
            <a:r>
              <a:rPr lang="en-GB" sz="1900" dirty="0"/>
              <a:t>Include reflection on Welsh context and highlight the “Active Offer” and</a:t>
            </a:r>
            <a:r>
              <a:rPr lang="en-GB" sz="1900" dirty="0">
                <a:effectLst/>
                <a:ea typeface="Times New Roman" panose="02020603050405020304" pitchFamily="18" charset="0"/>
              </a:rPr>
              <a:t> </a:t>
            </a:r>
            <a:r>
              <a:rPr lang="en-GB" sz="1900" b="1" dirty="0">
                <a:effectLst/>
                <a:ea typeface="Times New Roman" panose="02020603050405020304" pitchFamily="18" charset="0"/>
              </a:rPr>
              <a:t>make reference</a:t>
            </a:r>
            <a:r>
              <a:rPr lang="en-GB" sz="1900" b="1" i="1" dirty="0">
                <a:effectLst/>
                <a:ea typeface="Times New Roman" panose="02020603050405020304" pitchFamily="18" charset="0"/>
              </a:rPr>
              <a:t> </a:t>
            </a:r>
            <a:r>
              <a:rPr lang="en-GB" sz="1900" dirty="0">
                <a:effectLst/>
                <a:ea typeface="Times New Roman" panose="02020603050405020304" pitchFamily="18" charset="0"/>
              </a:rPr>
              <a:t>to “More than Just Words” (Welsh Government, </a:t>
            </a:r>
            <a:r>
              <a:rPr lang="en-GB" sz="1900" dirty="0">
                <a:ea typeface="Times New Roman" panose="02020603050405020304" pitchFamily="18" charset="0"/>
              </a:rPr>
              <a:t>2022-2027</a:t>
            </a:r>
            <a:r>
              <a:rPr lang="en-GB" sz="1900" dirty="0">
                <a:effectLst/>
                <a:ea typeface="Times New Roman" panose="02020603050405020304" pitchFamily="18" charset="0"/>
              </a:rPr>
              <a:t>) </a:t>
            </a:r>
            <a:endParaRPr lang="en-GB" sz="1900" dirty="0"/>
          </a:p>
          <a:p>
            <a:pPr>
              <a:defRPr/>
            </a:pPr>
            <a:r>
              <a:rPr lang="en-GB" sz="1900" dirty="0"/>
              <a:t>Watch the videos “More than just words”, this will inform the learner’s reflection.</a:t>
            </a:r>
          </a:p>
          <a:p>
            <a:pPr>
              <a:defRPr/>
            </a:pPr>
            <a:endParaRPr lang="en-GB" sz="1900" dirty="0"/>
          </a:p>
          <a:p>
            <a:pPr>
              <a:defRPr/>
            </a:pPr>
            <a:endParaRPr lang="en-GB" sz="1900" dirty="0"/>
          </a:p>
          <a:p>
            <a:pPr>
              <a:defRPr/>
            </a:pPr>
            <a:endParaRPr lang="en-GB" sz="1900" dirty="0"/>
          </a:p>
          <a:p>
            <a:pPr>
              <a:defRPr/>
            </a:pPr>
            <a:endParaRPr lang="en-GB" sz="1900" dirty="0"/>
          </a:p>
          <a:p>
            <a:pPr>
              <a:defRPr/>
            </a:pPr>
            <a:endParaRPr lang="en-GB" sz="1900"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r>
              <a:rPr lang="en-GB" altLang="en-US" sz="2000" dirty="0"/>
              <a:t>(including </a:t>
            </a:r>
            <a:r>
              <a:rPr lang="en-GB" sz="2000" dirty="0">
                <a:effectLst/>
                <a:ea typeface="Arial" panose="020B0604020202020204" pitchFamily="34" charset="0"/>
              </a:rPr>
              <a:t>Wales, the United Kingdom, the European Union (EU) and outside the EU</a:t>
            </a:r>
            <a:r>
              <a:rPr lang="en-GB" altLang="en-US" sz="2000" dirty="0"/>
              <a:t>)</a:t>
            </a:r>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30</a:t>
            </a:fld>
            <a:endParaRPr lang="en-GB" altLang="en-US"/>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31</a:t>
            </a:fld>
            <a:endParaRPr lang="en-GB" altLang="en-US"/>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03324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33</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34</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3672099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lnSpcReduction="100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35</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9841783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36</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766673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37</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38</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10950</TotalTime>
  <Words>5209</Words>
  <Application>Microsoft Macintosh PowerPoint</Application>
  <PresentationFormat>On-screen Show (4:3)</PresentationFormat>
  <Paragraphs>483</Paragraphs>
  <Slides>38</Slides>
  <Notes>32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Children Safeguarding under  The SSWB(W)A, 2014 </vt:lpstr>
      <vt:lpstr>Safeguarding Boards</vt:lpstr>
      <vt:lpstr>Exercise 2 Task 4, part b </vt:lpstr>
      <vt:lpstr>Adults and Children Differences in Safeguarding  </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55</cp:revision>
  <cp:lastPrinted>2020-10-06T07:31:18Z</cp:lastPrinted>
  <dcterms:created xsi:type="dcterms:W3CDTF">2020-09-26T13:20:37Z</dcterms:created>
  <dcterms:modified xsi:type="dcterms:W3CDTF">2025-05-27T10:32:31Z</dcterms:modified>
</cp:coreProperties>
</file>