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omments/comment1.xml" ContentType="application/vnd.openxmlformats-officedocument.presentationml.comments+xml"/>
  <Override PartName="/ppt/webextensions/webextension1.xml" ContentType="application/vnd.ms-office.webextension+xml"/>
  <Override PartName="/ppt/webextensions/webextension2.xml" ContentType="application/vnd.ms-office.webextension+xml"/>
  <Override PartName="/ppt/webextensions/webextension3.xml" ContentType="application/vnd.ms-office.webextension+xml"/>
  <Override PartName="/ppt/webextensions/webextension4.xml" ContentType="application/vnd.ms-office.webextension+xml"/>
  <Override PartName="/ppt/webextensions/webextension5.xml" ContentType="application/vnd.ms-office.webextension+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58" r:id="rId7"/>
    <p:sldId id="267" r:id="rId8"/>
    <p:sldId id="260" r:id="rId9"/>
    <p:sldId id="259" r:id="rId10"/>
    <p:sldId id="261" r:id="rId11"/>
    <p:sldId id="262" r:id="rId12"/>
    <p:sldId id="263" r:id="rId13"/>
    <p:sldId id="264" r:id="rId14"/>
    <p:sldId id="265" r:id="rId15"/>
    <p:sldId id="266"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Cerianne Scully" initials="CS" lastIdx="3" clrIdx="0">
    <p:extLst>
      <p:ext uri="{19B8F6BF-5375-455C-9EA6-DF929625EA0E}">
        <p15:presenceInfo xmlns:p15="http://schemas.microsoft.com/office/powerpoint/2012/main" userId="83a3eb3823d962ba"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6FF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55" d="100"/>
          <a:sy n="55" d="100"/>
        </p:scale>
        <p:origin x="758" y="3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commentAuthors" Target="commentAuthor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ianne Scully (1900100)" userId="e5482a44-56a3-4f4b-b419-2005707c31e0" providerId="ADAL" clId="{A36CA348-551C-4303-A631-EA875B5C979D}"/>
    <pc:docChg chg="modSld">
      <pc:chgData name="Cerianne Scully (1900100)" userId="e5482a44-56a3-4f4b-b419-2005707c31e0" providerId="ADAL" clId="{A36CA348-551C-4303-A631-EA875B5C979D}" dt="2020-01-19T20:05:56.222" v="15" actId="20577"/>
      <pc:docMkLst>
        <pc:docMk/>
      </pc:docMkLst>
      <pc:sldChg chg="modSp">
        <pc:chgData name="Cerianne Scully (1900100)" userId="e5482a44-56a3-4f4b-b419-2005707c31e0" providerId="ADAL" clId="{A36CA348-551C-4303-A631-EA875B5C979D}" dt="2020-01-19T20:05:56.222" v="15" actId="20577"/>
        <pc:sldMkLst>
          <pc:docMk/>
          <pc:sldMk cId="2411719509" sldId="256"/>
        </pc:sldMkLst>
        <pc:spChg chg="mod">
          <ac:chgData name="Cerianne Scully (1900100)" userId="e5482a44-56a3-4f4b-b419-2005707c31e0" providerId="ADAL" clId="{A36CA348-551C-4303-A631-EA875B5C979D}" dt="2020-01-19T20:05:56.222" v="15" actId="20577"/>
          <ac:spMkLst>
            <pc:docMk/>
            <pc:sldMk cId="2411719509" sldId="256"/>
            <ac:spMk id="5" creationId="{07563D05-ECB1-462A-B5DC-55BADA8A6AB3}"/>
          </ac:spMkLst>
        </pc:spChg>
      </pc:sldChg>
    </pc:docChg>
  </pc:docChgLst>
</pc:chgInfo>
</file>

<file path=ppt/comments/comment1.xml><?xml version="1.0" encoding="utf-8"?>
<p:cmLst xmlns:a="http://schemas.openxmlformats.org/drawingml/2006/main" xmlns:r="http://schemas.openxmlformats.org/officeDocument/2006/relationships" xmlns:p="http://schemas.openxmlformats.org/presentationml/2006/main">
  <p:cm authorId="1" dt="2020-01-19T17:08:09.116" idx="1">
    <p:pos x="10" y="10"/>
    <p:text>When were the middle ages?</p:text>
    <p:extLst>
      <p:ext uri="{C676402C-5697-4E1C-873F-D02D1690AC5C}">
        <p15:threadingInfo xmlns:p15="http://schemas.microsoft.com/office/powerpoint/2012/main" timeZoneBias="0"/>
      </p:ext>
    </p:extLst>
  </p:cm>
  <p:cm authorId="1" dt="2020-01-19T17:08:42.464" idx="2">
    <p:pos x="10" y="146"/>
    <p:text>from the end of the 5th century through to the start of the Early Modern period in 1485</p:text>
    <p:extLst>
      <p:ext uri="{C676402C-5697-4E1C-873F-D02D1690AC5C}">
        <p15:threadingInfo xmlns:p15="http://schemas.microsoft.com/office/powerpoint/2012/main" timeZoneBias="0">
          <p15:parentCm authorId="1" idx="1"/>
        </p15:threadingInfo>
      </p:ext>
    </p:extLst>
  </p:cm>
  <p:cm authorId="1" dt="2020-01-19T17:09:50.281" idx="3">
    <p:pos x="10" y="282"/>
    <p:text>The Early Modern period starts from around 1485 and coincides with the Tudor/Stewart reigns</p:text>
    <p:extLst>
      <p:ext uri="{C676402C-5697-4E1C-873F-D02D1690AC5C}">
        <p15:threadingInfo xmlns:p15="http://schemas.microsoft.com/office/powerpoint/2012/main" timeZoneBias="0">
          <p15:parentCm authorId="1" idx="1"/>
        </p15:threadingInfo>
      </p:ext>
    </p:extLst>
  </p:cm>
</p:cmLst>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FB2929-FCFB-4AC9-9E58-CCC01074983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390D8C6-B998-44A1-A4D6-9179FC7E2A1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CFAC690-2A4C-4126-8317-0A007F9E082E}"/>
              </a:ext>
            </a:extLst>
          </p:cNvPr>
          <p:cNvSpPr>
            <a:spLocks noGrp="1"/>
          </p:cNvSpPr>
          <p:nvPr>
            <p:ph type="dt" sz="half" idx="10"/>
          </p:nvPr>
        </p:nvSpPr>
        <p:spPr/>
        <p:txBody>
          <a:bodyPr/>
          <a:lstStyle/>
          <a:p>
            <a:fld id="{92D63DD1-8282-4B5D-87CB-22634054CDB5}" type="datetimeFigureOut">
              <a:rPr lang="en-GB" smtClean="0"/>
              <a:t>06/05/2020</a:t>
            </a:fld>
            <a:endParaRPr lang="en-GB" dirty="0"/>
          </a:p>
        </p:txBody>
      </p:sp>
      <p:sp>
        <p:nvSpPr>
          <p:cNvPr id="5" name="Footer Placeholder 4">
            <a:extLst>
              <a:ext uri="{FF2B5EF4-FFF2-40B4-BE49-F238E27FC236}">
                <a16:creationId xmlns:a16="http://schemas.microsoft.com/office/drawing/2014/main" id="{533AFE28-F9BA-474F-9A2F-E03FD0BB87E0}"/>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00C5EDCC-1CF9-46B3-81A9-54849735562E}"/>
              </a:ext>
            </a:extLst>
          </p:cNvPr>
          <p:cNvSpPr>
            <a:spLocks noGrp="1"/>
          </p:cNvSpPr>
          <p:nvPr>
            <p:ph type="sldNum" sz="quarter" idx="12"/>
          </p:nvPr>
        </p:nvSpPr>
        <p:spPr/>
        <p:txBody>
          <a:bodyPr/>
          <a:lstStyle/>
          <a:p>
            <a:fld id="{A0F1A541-5088-4C99-9CEA-CD4CA1128A45}" type="slidenum">
              <a:rPr lang="en-GB" smtClean="0"/>
              <a:t>‹#›</a:t>
            </a:fld>
            <a:endParaRPr lang="en-GB" dirty="0"/>
          </a:p>
        </p:txBody>
      </p:sp>
    </p:spTree>
    <p:extLst>
      <p:ext uri="{BB962C8B-B14F-4D97-AF65-F5344CB8AC3E}">
        <p14:creationId xmlns:p14="http://schemas.microsoft.com/office/powerpoint/2010/main" val="12940140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4F7ECB-E3AA-426A-83C1-3399186BF15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E8E19CB-6BE3-4490-A2D2-07FF492765A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B99E2E5-1190-48D8-B45D-3C30A38DFE69}"/>
              </a:ext>
            </a:extLst>
          </p:cNvPr>
          <p:cNvSpPr>
            <a:spLocks noGrp="1"/>
          </p:cNvSpPr>
          <p:nvPr>
            <p:ph type="dt" sz="half" idx="10"/>
          </p:nvPr>
        </p:nvSpPr>
        <p:spPr/>
        <p:txBody>
          <a:bodyPr/>
          <a:lstStyle/>
          <a:p>
            <a:fld id="{92D63DD1-8282-4B5D-87CB-22634054CDB5}" type="datetimeFigureOut">
              <a:rPr lang="en-GB" smtClean="0"/>
              <a:t>06/05/2020</a:t>
            </a:fld>
            <a:endParaRPr lang="en-GB" dirty="0"/>
          </a:p>
        </p:txBody>
      </p:sp>
      <p:sp>
        <p:nvSpPr>
          <p:cNvPr id="5" name="Footer Placeholder 4">
            <a:extLst>
              <a:ext uri="{FF2B5EF4-FFF2-40B4-BE49-F238E27FC236}">
                <a16:creationId xmlns:a16="http://schemas.microsoft.com/office/drawing/2014/main" id="{06A570AA-6D41-488D-87A0-38FC00399447}"/>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25C4EC5E-CF02-4B01-BA4E-855478D794E6}"/>
              </a:ext>
            </a:extLst>
          </p:cNvPr>
          <p:cNvSpPr>
            <a:spLocks noGrp="1"/>
          </p:cNvSpPr>
          <p:nvPr>
            <p:ph type="sldNum" sz="quarter" idx="12"/>
          </p:nvPr>
        </p:nvSpPr>
        <p:spPr/>
        <p:txBody>
          <a:bodyPr/>
          <a:lstStyle/>
          <a:p>
            <a:fld id="{A0F1A541-5088-4C99-9CEA-CD4CA1128A45}" type="slidenum">
              <a:rPr lang="en-GB" smtClean="0"/>
              <a:t>‹#›</a:t>
            </a:fld>
            <a:endParaRPr lang="en-GB" dirty="0"/>
          </a:p>
        </p:txBody>
      </p:sp>
    </p:spTree>
    <p:extLst>
      <p:ext uri="{BB962C8B-B14F-4D97-AF65-F5344CB8AC3E}">
        <p14:creationId xmlns:p14="http://schemas.microsoft.com/office/powerpoint/2010/main" val="40568270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85D8DE-DD06-4593-BCFE-D023E630D86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65E319A-0FB0-4BD3-91BD-CD8C8CC45C4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018D2E3-A807-4AD9-9BFB-F76B4C7464C2}"/>
              </a:ext>
            </a:extLst>
          </p:cNvPr>
          <p:cNvSpPr>
            <a:spLocks noGrp="1"/>
          </p:cNvSpPr>
          <p:nvPr>
            <p:ph type="dt" sz="half" idx="10"/>
          </p:nvPr>
        </p:nvSpPr>
        <p:spPr/>
        <p:txBody>
          <a:bodyPr/>
          <a:lstStyle/>
          <a:p>
            <a:fld id="{92D63DD1-8282-4B5D-87CB-22634054CDB5}" type="datetimeFigureOut">
              <a:rPr lang="en-GB" smtClean="0"/>
              <a:t>06/05/2020</a:t>
            </a:fld>
            <a:endParaRPr lang="en-GB" dirty="0"/>
          </a:p>
        </p:txBody>
      </p:sp>
      <p:sp>
        <p:nvSpPr>
          <p:cNvPr id="5" name="Footer Placeholder 4">
            <a:extLst>
              <a:ext uri="{FF2B5EF4-FFF2-40B4-BE49-F238E27FC236}">
                <a16:creationId xmlns:a16="http://schemas.microsoft.com/office/drawing/2014/main" id="{235E10D6-98C0-45A4-8387-9806972BDEE5}"/>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2A6DAFF0-CA70-49DC-A63C-E080A00CE54A}"/>
              </a:ext>
            </a:extLst>
          </p:cNvPr>
          <p:cNvSpPr>
            <a:spLocks noGrp="1"/>
          </p:cNvSpPr>
          <p:nvPr>
            <p:ph type="sldNum" sz="quarter" idx="12"/>
          </p:nvPr>
        </p:nvSpPr>
        <p:spPr/>
        <p:txBody>
          <a:bodyPr/>
          <a:lstStyle/>
          <a:p>
            <a:fld id="{A0F1A541-5088-4C99-9CEA-CD4CA1128A45}" type="slidenum">
              <a:rPr lang="en-GB" smtClean="0"/>
              <a:t>‹#›</a:t>
            </a:fld>
            <a:endParaRPr lang="en-GB" dirty="0"/>
          </a:p>
        </p:txBody>
      </p:sp>
    </p:spTree>
    <p:extLst>
      <p:ext uri="{BB962C8B-B14F-4D97-AF65-F5344CB8AC3E}">
        <p14:creationId xmlns:p14="http://schemas.microsoft.com/office/powerpoint/2010/main" val="41079984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423A85-DB6F-4DCE-86DE-AB86B7A2273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3CEC1D6-FC4C-4A42-B0E9-AE355D306E9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DD7FB68-91D8-4F06-873A-1759FA64198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0B675B3-AEC1-4999-959C-860E08D13627}"/>
              </a:ext>
            </a:extLst>
          </p:cNvPr>
          <p:cNvSpPr>
            <a:spLocks noGrp="1"/>
          </p:cNvSpPr>
          <p:nvPr>
            <p:ph type="dt" sz="half" idx="10"/>
          </p:nvPr>
        </p:nvSpPr>
        <p:spPr/>
        <p:txBody>
          <a:bodyPr/>
          <a:lstStyle/>
          <a:p>
            <a:fld id="{92D63DD1-8282-4B5D-87CB-22634054CDB5}" type="datetimeFigureOut">
              <a:rPr lang="en-GB" smtClean="0"/>
              <a:t>06/05/2020</a:t>
            </a:fld>
            <a:endParaRPr lang="en-GB" dirty="0"/>
          </a:p>
        </p:txBody>
      </p:sp>
      <p:sp>
        <p:nvSpPr>
          <p:cNvPr id="6" name="Footer Placeholder 5">
            <a:extLst>
              <a:ext uri="{FF2B5EF4-FFF2-40B4-BE49-F238E27FC236}">
                <a16:creationId xmlns:a16="http://schemas.microsoft.com/office/drawing/2014/main" id="{A682CFEE-A8C5-4409-9183-8BCCC400D2B7}"/>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29C38ACE-7924-4232-8582-2FEF132192A9}"/>
              </a:ext>
            </a:extLst>
          </p:cNvPr>
          <p:cNvSpPr>
            <a:spLocks noGrp="1"/>
          </p:cNvSpPr>
          <p:nvPr>
            <p:ph type="sldNum" sz="quarter" idx="12"/>
          </p:nvPr>
        </p:nvSpPr>
        <p:spPr/>
        <p:txBody>
          <a:bodyPr/>
          <a:lstStyle/>
          <a:p>
            <a:fld id="{A0F1A541-5088-4C99-9CEA-CD4CA1128A45}" type="slidenum">
              <a:rPr lang="en-GB" smtClean="0"/>
              <a:t>‹#›</a:t>
            </a:fld>
            <a:endParaRPr lang="en-GB" dirty="0"/>
          </a:p>
        </p:txBody>
      </p:sp>
    </p:spTree>
    <p:extLst>
      <p:ext uri="{BB962C8B-B14F-4D97-AF65-F5344CB8AC3E}">
        <p14:creationId xmlns:p14="http://schemas.microsoft.com/office/powerpoint/2010/main" val="24239767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128B74-7348-4D71-9458-B5B0B7D09C4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CCFEA59-3493-4AAD-96A0-54B4323C315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0C2DCBC-763C-4936-BD9D-1F878E5860D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7860E31-7287-42BB-A8A1-A430728E643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8C4501A-443B-414F-9848-8ED08215C77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E8D2938-FBA4-46C9-82B7-927F5F6AF0AC}"/>
              </a:ext>
            </a:extLst>
          </p:cNvPr>
          <p:cNvSpPr>
            <a:spLocks noGrp="1"/>
          </p:cNvSpPr>
          <p:nvPr>
            <p:ph type="dt" sz="half" idx="10"/>
          </p:nvPr>
        </p:nvSpPr>
        <p:spPr/>
        <p:txBody>
          <a:bodyPr/>
          <a:lstStyle/>
          <a:p>
            <a:fld id="{92D63DD1-8282-4B5D-87CB-22634054CDB5}" type="datetimeFigureOut">
              <a:rPr lang="en-GB" smtClean="0"/>
              <a:t>06/05/2020</a:t>
            </a:fld>
            <a:endParaRPr lang="en-GB" dirty="0"/>
          </a:p>
        </p:txBody>
      </p:sp>
      <p:sp>
        <p:nvSpPr>
          <p:cNvPr id="8" name="Footer Placeholder 7">
            <a:extLst>
              <a:ext uri="{FF2B5EF4-FFF2-40B4-BE49-F238E27FC236}">
                <a16:creationId xmlns:a16="http://schemas.microsoft.com/office/drawing/2014/main" id="{EC3133D3-DF41-401A-A139-5975CF61B542}"/>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55F24A8A-0A6C-42DA-B773-5F4355123ED4}"/>
              </a:ext>
            </a:extLst>
          </p:cNvPr>
          <p:cNvSpPr>
            <a:spLocks noGrp="1"/>
          </p:cNvSpPr>
          <p:nvPr>
            <p:ph type="sldNum" sz="quarter" idx="12"/>
          </p:nvPr>
        </p:nvSpPr>
        <p:spPr/>
        <p:txBody>
          <a:bodyPr/>
          <a:lstStyle/>
          <a:p>
            <a:fld id="{A0F1A541-5088-4C99-9CEA-CD4CA1128A45}" type="slidenum">
              <a:rPr lang="en-GB" smtClean="0"/>
              <a:t>‹#›</a:t>
            </a:fld>
            <a:endParaRPr lang="en-GB" dirty="0"/>
          </a:p>
        </p:txBody>
      </p:sp>
    </p:spTree>
    <p:extLst>
      <p:ext uri="{BB962C8B-B14F-4D97-AF65-F5344CB8AC3E}">
        <p14:creationId xmlns:p14="http://schemas.microsoft.com/office/powerpoint/2010/main" val="6129416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53B280-1CF8-403E-AE9E-B595B5B4430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F8702B0-A486-433A-8A52-E25031B5B184}"/>
              </a:ext>
            </a:extLst>
          </p:cNvPr>
          <p:cNvSpPr>
            <a:spLocks noGrp="1"/>
          </p:cNvSpPr>
          <p:nvPr>
            <p:ph type="dt" sz="half" idx="10"/>
          </p:nvPr>
        </p:nvSpPr>
        <p:spPr/>
        <p:txBody>
          <a:bodyPr/>
          <a:lstStyle/>
          <a:p>
            <a:fld id="{92D63DD1-8282-4B5D-87CB-22634054CDB5}" type="datetimeFigureOut">
              <a:rPr lang="en-GB" smtClean="0"/>
              <a:t>06/05/2020</a:t>
            </a:fld>
            <a:endParaRPr lang="en-GB" dirty="0"/>
          </a:p>
        </p:txBody>
      </p:sp>
      <p:sp>
        <p:nvSpPr>
          <p:cNvPr id="4" name="Footer Placeholder 3">
            <a:extLst>
              <a:ext uri="{FF2B5EF4-FFF2-40B4-BE49-F238E27FC236}">
                <a16:creationId xmlns:a16="http://schemas.microsoft.com/office/drawing/2014/main" id="{B240116C-F5CF-4453-AAC2-E70B0F42AD3A}"/>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4ED19146-F4EF-468E-9C6D-8194BAEA8D93}"/>
              </a:ext>
            </a:extLst>
          </p:cNvPr>
          <p:cNvSpPr>
            <a:spLocks noGrp="1"/>
          </p:cNvSpPr>
          <p:nvPr>
            <p:ph type="sldNum" sz="quarter" idx="12"/>
          </p:nvPr>
        </p:nvSpPr>
        <p:spPr/>
        <p:txBody>
          <a:bodyPr/>
          <a:lstStyle/>
          <a:p>
            <a:fld id="{A0F1A541-5088-4C99-9CEA-CD4CA1128A45}" type="slidenum">
              <a:rPr lang="en-GB" smtClean="0"/>
              <a:t>‹#›</a:t>
            </a:fld>
            <a:endParaRPr lang="en-GB" dirty="0"/>
          </a:p>
        </p:txBody>
      </p:sp>
    </p:spTree>
    <p:extLst>
      <p:ext uri="{BB962C8B-B14F-4D97-AF65-F5344CB8AC3E}">
        <p14:creationId xmlns:p14="http://schemas.microsoft.com/office/powerpoint/2010/main" val="14111064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6227D08-C666-45A8-8F38-2EF366BB0529}"/>
              </a:ext>
            </a:extLst>
          </p:cNvPr>
          <p:cNvSpPr>
            <a:spLocks noGrp="1"/>
          </p:cNvSpPr>
          <p:nvPr>
            <p:ph type="dt" sz="half" idx="10"/>
          </p:nvPr>
        </p:nvSpPr>
        <p:spPr/>
        <p:txBody>
          <a:bodyPr/>
          <a:lstStyle/>
          <a:p>
            <a:fld id="{92D63DD1-8282-4B5D-87CB-22634054CDB5}" type="datetimeFigureOut">
              <a:rPr lang="en-GB" smtClean="0"/>
              <a:t>06/05/2020</a:t>
            </a:fld>
            <a:endParaRPr lang="en-GB" dirty="0"/>
          </a:p>
        </p:txBody>
      </p:sp>
      <p:sp>
        <p:nvSpPr>
          <p:cNvPr id="3" name="Footer Placeholder 2">
            <a:extLst>
              <a:ext uri="{FF2B5EF4-FFF2-40B4-BE49-F238E27FC236}">
                <a16:creationId xmlns:a16="http://schemas.microsoft.com/office/drawing/2014/main" id="{43D8A8FD-6A71-43AE-960C-D481100EB364}"/>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526F073C-BAD4-412C-8473-8697E2E588E1}"/>
              </a:ext>
            </a:extLst>
          </p:cNvPr>
          <p:cNvSpPr>
            <a:spLocks noGrp="1"/>
          </p:cNvSpPr>
          <p:nvPr>
            <p:ph type="sldNum" sz="quarter" idx="12"/>
          </p:nvPr>
        </p:nvSpPr>
        <p:spPr/>
        <p:txBody>
          <a:bodyPr/>
          <a:lstStyle/>
          <a:p>
            <a:fld id="{A0F1A541-5088-4C99-9CEA-CD4CA1128A45}" type="slidenum">
              <a:rPr lang="en-GB" smtClean="0"/>
              <a:t>‹#›</a:t>
            </a:fld>
            <a:endParaRPr lang="en-GB" dirty="0"/>
          </a:p>
        </p:txBody>
      </p:sp>
    </p:spTree>
    <p:extLst>
      <p:ext uri="{BB962C8B-B14F-4D97-AF65-F5344CB8AC3E}">
        <p14:creationId xmlns:p14="http://schemas.microsoft.com/office/powerpoint/2010/main" val="24649673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486739-EE5B-46F7-B3D3-8F391472868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B449B03-9FB5-4006-A0FE-955E7C9D10B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211CD06-4A5A-4E47-B436-DEE0204A841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A798621-AEF1-4763-ACF9-C9E59392A228}"/>
              </a:ext>
            </a:extLst>
          </p:cNvPr>
          <p:cNvSpPr>
            <a:spLocks noGrp="1"/>
          </p:cNvSpPr>
          <p:nvPr>
            <p:ph type="dt" sz="half" idx="10"/>
          </p:nvPr>
        </p:nvSpPr>
        <p:spPr/>
        <p:txBody>
          <a:bodyPr/>
          <a:lstStyle/>
          <a:p>
            <a:fld id="{92D63DD1-8282-4B5D-87CB-22634054CDB5}" type="datetimeFigureOut">
              <a:rPr lang="en-GB" smtClean="0"/>
              <a:t>06/05/2020</a:t>
            </a:fld>
            <a:endParaRPr lang="en-GB" dirty="0"/>
          </a:p>
        </p:txBody>
      </p:sp>
      <p:sp>
        <p:nvSpPr>
          <p:cNvPr id="6" name="Footer Placeholder 5">
            <a:extLst>
              <a:ext uri="{FF2B5EF4-FFF2-40B4-BE49-F238E27FC236}">
                <a16:creationId xmlns:a16="http://schemas.microsoft.com/office/drawing/2014/main" id="{1987B6D8-AC87-4966-BC7A-8A338451071E}"/>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AFE46100-A8FF-4843-ABA1-476B89992ED8}"/>
              </a:ext>
            </a:extLst>
          </p:cNvPr>
          <p:cNvSpPr>
            <a:spLocks noGrp="1"/>
          </p:cNvSpPr>
          <p:nvPr>
            <p:ph type="sldNum" sz="quarter" idx="12"/>
          </p:nvPr>
        </p:nvSpPr>
        <p:spPr/>
        <p:txBody>
          <a:bodyPr/>
          <a:lstStyle/>
          <a:p>
            <a:fld id="{A0F1A541-5088-4C99-9CEA-CD4CA1128A45}" type="slidenum">
              <a:rPr lang="en-GB" smtClean="0"/>
              <a:t>‹#›</a:t>
            </a:fld>
            <a:endParaRPr lang="en-GB" dirty="0"/>
          </a:p>
        </p:txBody>
      </p:sp>
    </p:spTree>
    <p:extLst>
      <p:ext uri="{BB962C8B-B14F-4D97-AF65-F5344CB8AC3E}">
        <p14:creationId xmlns:p14="http://schemas.microsoft.com/office/powerpoint/2010/main" val="6319797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C4EA47-6BA7-472A-891B-43BE011D70A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A3FB5C2-F424-4DBF-91F3-41B8400F168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67CC3972-7571-4EC4-B599-A4D1A9514CA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A76834D-E344-44BB-AF23-525A24D85426}"/>
              </a:ext>
            </a:extLst>
          </p:cNvPr>
          <p:cNvSpPr>
            <a:spLocks noGrp="1"/>
          </p:cNvSpPr>
          <p:nvPr>
            <p:ph type="dt" sz="half" idx="10"/>
          </p:nvPr>
        </p:nvSpPr>
        <p:spPr/>
        <p:txBody>
          <a:bodyPr/>
          <a:lstStyle/>
          <a:p>
            <a:fld id="{92D63DD1-8282-4B5D-87CB-22634054CDB5}" type="datetimeFigureOut">
              <a:rPr lang="en-GB" smtClean="0"/>
              <a:t>06/05/2020</a:t>
            </a:fld>
            <a:endParaRPr lang="en-GB" dirty="0"/>
          </a:p>
        </p:txBody>
      </p:sp>
      <p:sp>
        <p:nvSpPr>
          <p:cNvPr id="6" name="Footer Placeholder 5">
            <a:extLst>
              <a:ext uri="{FF2B5EF4-FFF2-40B4-BE49-F238E27FC236}">
                <a16:creationId xmlns:a16="http://schemas.microsoft.com/office/drawing/2014/main" id="{3C8F4308-D59B-42A5-8AD5-945A404FA0C9}"/>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AD9A0556-3D08-465A-8EBD-9734399F9A93}"/>
              </a:ext>
            </a:extLst>
          </p:cNvPr>
          <p:cNvSpPr>
            <a:spLocks noGrp="1"/>
          </p:cNvSpPr>
          <p:nvPr>
            <p:ph type="sldNum" sz="quarter" idx="12"/>
          </p:nvPr>
        </p:nvSpPr>
        <p:spPr/>
        <p:txBody>
          <a:bodyPr/>
          <a:lstStyle/>
          <a:p>
            <a:fld id="{A0F1A541-5088-4C99-9CEA-CD4CA1128A45}" type="slidenum">
              <a:rPr lang="en-GB" smtClean="0"/>
              <a:t>‹#›</a:t>
            </a:fld>
            <a:endParaRPr lang="en-GB" dirty="0"/>
          </a:p>
        </p:txBody>
      </p:sp>
    </p:spTree>
    <p:extLst>
      <p:ext uri="{BB962C8B-B14F-4D97-AF65-F5344CB8AC3E}">
        <p14:creationId xmlns:p14="http://schemas.microsoft.com/office/powerpoint/2010/main" val="42398494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C9FDF7-E0AC-4D51-8D21-BB30A0AF3C3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AECA9F9-1EBA-4DA4-9B0F-4607AABC48A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729FAC-8545-4AE8-BF83-7E9D25BEF1E1}"/>
              </a:ext>
            </a:extLst>
          </p:cNvPr>
          <p:cNvSpPr>
            <a:spLocks noGrp="1"/>
          </p:cNvSpPr>
          <p:nvPr>
            <p:ph type="dt" sz="half" idx="10"/>
          </p:nvPr>
        </p:nvSpPr>
        <p:spPr/>
        <p:txBody>
          <a:bodyPr/>
          <a:lstStyle/>
          <a:p>
            <a:fld id="{92D63DD1-8282-4B5D-87CB-22634054CDB5}" type="datetimeFigureOut">
              <a:rPr lang="en-GB" smtClean="0"/>
              <a:t>06/05/2020</a:t>
            </a:fld>
            <a:endParaRPr lang="en-GB" dirty="0"/>
          </a:p>
        </p:txBody>
      </p:sp>
      <p:sp>
        <p:nvSpPr>
          <p:cNvPr id="5" name="Footer Placeholder 4">
            <a:extLst>
              <a:ext uri="{FF2B5EF4-FFF2-40B4-BE49-F238E27FC236}">
                <a16:creationId xmlns:a16="http://schemas.microsoft.com/office/drawing/2014/main" id="{DEEEFF89-9EED-4D87-9874-57D87C2BC3AD}"/>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DC6B72CF-8A42-4A9C-9A4C-1B61DE0675E1}"/>
              </a:ext>
            </a:extLst>
          </p:cNvPr>
          <p:cNvSpPr>
            <a:spLocks noGrp="1"/>
          </p:cNvSpPr>
          <p:nvPr>
            <p:ph type="sldNum" sz="quarter" idx="12"/>
          </p:nvPr>
        </p:nvSpPr>
        <p:spPr/>
        <p:txBody>
          <a:bodyPr/>
          <a:lstStyle/>
          <a:p>
            <a:fld id="{A0F1A541-5088-4C99-9CEA-CD4CA1128A45}" type="slidenum">
              <a:rPr lang="en-GB" smtClean="0"/>
              <a:t>‹#›</a:t>
            </a:fld>
            <a:endParaRPr lang="en-GB" dirty="0"/>
          </a:p>
        </p:txBody>
      </p:sp>
    </p:spTree>
    <p:extLst>
      <p:ext uri="{BB962C8B-B14F-4D97-AF65-F5344CB8AC3E}">
        <p14:creationId xmlns:p14="http://schemas.microsoft.com/office/powerpoint/2010/main" val="39349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C50166D-673C-4790-8927-47252F116E8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84DEBF9-C5B1-4A85-AB7C-11B2A9DFBA2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E79B466-926A-44C4-A0BE-122EF5840C89}"/>
              </a:ext>
            </a:extLst>
          </p:cNvPr>
          <p:cNvSpPr>
            <a:spLocks noGrp="1"/>
          </p:cNvSpPr>
          <p:nvPr>
            <p:ph type="dt" sz="half" idx="10"/>
          </p:nvPr>
        </p:nvSpPr>
        <p:spPr/>
        <p:txBody>
          <a:bodyPr/>
          <a:lstStyle/>
          <a:p>
            <a:fld id="{92D63DD1-8282-4B5D-87CB-22634054CDB5}" type="datetimeFigureOut">
              <a:rPr lang="en-GB" smtClean="0"/>
              <a:t>06/05/2020</a:t>
            </a:fld>
            <a:endParaRPr lang="en-GB" dirty="0"/>
          </a:p>
        </p:txBody>
      </p:sp>
      <p:sp>
        <p:nvSpPr>
          <p:cNvPr id="5" name="Footer Placeholder 4">
            <a:extLst>
              <a:ext uri="{FF2B5EF4-FFF2-40B4-BE49-F238E27FC236}">
                <a16:creationId xmlns:a16="http://schemas.microsoft.com/office/drawing/2014/main" id="{0B3E3415-7053-415F-977F-3A5DC4D3CE61}"/>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49CCBE38-2660-4ADF-8BCA-8C863BF1C0D9}"/>
              </a:ext>
            </a:extLst>
          </p:cNvPr>
          <p:cNvSpPr>
            <a:spLocks noGrp="1"/>
          </p:cNvSpPr>
          <p:nvPr>
            <p:ph type="sldNum" sz="quarter" idx="12"/>
          </p:nvPr>
        </p:nvSpPr>
        <p:spPr/>
        <p:txBody>
          <a:bodyPr/>
          <a:lstStyle/>
          <a:p>
            <a:fld id="{A0F1A541-5088-4C99-9CEA-CD4CA1128A45}" type="slidenum">
              <a:rPr lang="en-GB" smtClean="0"/>
              <a:t>‹#›</a:t>
            </a:fld>
            <a:endParaRPr lang="en-GB" dirty="0"/>
          </a:p>
        </p:txBody>
      </p:sp>
    </p:spTree>
    <p:extLst>
      <p:ext uri="{BB962C8B-B14F-4D97-AF65-F5344CB8AC3E}">
        <p14:creationId xmlns:p14="http://schemas.microsoft.com/office/powerpoint/2010/main" val="26235602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4B03E20-478F-444C-B3C7-AC82352EAB9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2EDE86B-817F-4A03-B997-B66356C79C3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D862145-20F5-4055-90C4-3C76645F7FE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2D63DD1-8282-4B5D-87CB-22634054CDB5}" type="datetimeFigureOut">
              <a:rPr lang="en-GB" smtClean="0"/>
              <a:t>06/05/2020</a:t>
            </a:fld>
            <a:endParaRPr lang="en-GB" dirty="0"/>
          </a:p>
        </p:txBody>
      </p:sp>
      <p:sp>
        <p:nvSpPr>
          <p:cNvPr id="5" name="Footer Placeholder 4">
            <a:extLst>
              <a:ext uri="{FF2B5EF4-FFF2-40B4-BE49-F238E27FC236}">
                <a16:creationId xmlns:a16="http://schemas.microsoft.com/office/drawing/2014/main" id="{EEEF3D20-8CF7-4BFF-9544-57FA6301B1B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DE10BCE4-0155-455F-8684-E5F6EA356A7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0F1A541-5088-4C99-9CEA-CD4CA1128A45}" type="slidenum">
              <a:rPr lang="en-GB" smtClean="0"/>
              <a:t>‹#›</a:t>
            </a:fld>
            <a:endParaRPr lang="en-GB" dirty="0"/>
          </a:p>
        </p:txBody>
      </p:sp>
    </p:spTree>
    <p:extLst>
      <p:ext uri="{BB962C8B-B14F-4D97-AF65-F5344CB8AC3E}">
        <p14:creationId xmlns:p14="http://schemas.microsoft.com/office/powerpoint/2010/main" val="383461035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comments" Target="../comments/comment1.xml"/><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microsoft.com/office/2011/relationships/webextension" Target="../webextensions/webextension1.xml"/><Relationship Id="rId2" Type="http://schemas.openxmlformats.org/officeDocument/2006/relationships/image" Target="../media/image3.png"/><Relationship Id="rId1" Type="http://schemas.openxmlformats.org/officeDocument/2006/relationships/slideLayout" Target="../slideLayouts/slideLayout7.xml"/><Relationship Id="rId4" Type="http://schemas.openxmlformats.org/officeDocument/2006/relationships/image" Target="../media/image40.png"/></Relationships>
</file>

<file path=ppt/slides/_rels/slide7.xml.rels><?xml version="1.0" encoding="UTF-8" standalone="yes"?>
<Relationships xmlns="http://schemas.openxmlformats.org/package/2006/relationships"><Relationship Id="rId3" Type="http://schemas.microsoft.com/office/2011/relationships/webextension" Target="../webextensions/webextension2.xml"/><Relationship Id="rId2" Type="http://schemas.openxmlformats.org/officeDocument/2006/relationships/image" Target="../media/image5.jpeg"/><Relationship Id="rId1" Type="http://schemas.openxmlformats.org/officeDocument/2006/relationships/slideLayout" Target="../slideLayouts/slideLayout7.xml"/><Relationship Id="rId4" Type="http://schemas.openxmlformats.org/officeDocument/2006/relationships/image" Target="../media/image40.png"/></Relationships>
</file>

<file path=ppt/slides/_rels/slide8.xml.rels><?xml version="1.0" encoding="UTF-8" standalone="yes"?>
<Relationships xmlns="http://schemas.openxmlformats.org/package/2006/relationships"><Relationship Id="rId3" Type="http://schemas.microsoft.com/office/2011/relationships/webextension" Target="../webextensions/webextension3.xml"/><Relationship Id="rId2" Type="http://schemas.openxmlformats.org/officeDocument/2006/relationships/image" Target="../media/image6.jpeg"/><Relationship Id="rId1" Type="http://schemas.openxmlformats.org/officeDocument/2006/relationships/slideLayout" Target="../slideLayouts/slideLayout7.xml"/><Relationship Id="rId4" Type="http://schemas.openxmlformats.org/officeDocument/2006/relationships/image" Target="../media/image40.png"/></Relationships>
</file>

<file path=ppt/slides/_rels/slide9.xml.rels><?xml version="1.0" encoding="UTF-8" standalone="yes"?>
<Relationships xmlns="http://schemas.openxmlformats.org/package/2006/relationships"><Relationship Id="rId3" Type="http://schemas.microsoft.com/office/2011/relationships/webextension" Target="../webextensions/webextension4.xml"/><Relationship Id="rId2" Type="http://schemas.openxmlformats.org/officeDocument/2006/relationships/image" Target="../media/image7.jpeg"/><Relationship Id="rId1" Type="http://schemas.openxmlformats.org/officeDocument/2006/relationships/slideLayout" Target="../slideLayouts/slideLayout7.xml"/><Relationship Id="rId4" Type="http://schemas.openxmlformats.org/officeDocument/2006/relationships/image" Target="../media/image40.png"/></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7.xml"/><Relationship Id="rId5" Type="http://schemas.openxmlformats.org/officeDocument/2006/relationships/image" Target="../media/image11.jpeg"/><Relationship Id="rId4" Type="http://schemas.openxmlformats.org/officeDocument/2006/relationships/image" Target="../media/image10.jpeg"/></Relationships>
</file>

<file path=ppt/slides/_rels/slide11.xml.rels><?xml version="1.0" encoding="UTF-8" standalone="yes"?>
<Relationships xmlns="http://schemas.openxmlformats.org/package/2006/relationships"><Relationship Id="rId3" Type="http://schemas.openxmlformats.org/officeDocument/2006/relationships/image" Target="../media/image40.png"/><Relationship Id="rId2" Type="http://schemas.microsoft.com/office/2011/relationships/webextension" Target="../webextensions/webextension5.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alpha val="2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E3F5E5-ECA8-465D-89E0-F0EDCA1B31F6}"/>
              </a:ext>
            </a:extLst>
          </p:cNvPr>
          <p:cNvSpPr>
            <a:spLocks noGrp="1"/>
          </p:cNvSpPr>
          <p:nvPr>
            <p:ph type="ctrTitle"/>
          </p:nvPr>
        </p:nvSpPr>
        <p:spPr>
          <a:xfrm>
            <a:off x="-19913600" y="-4318000"/>
            <a:ext cx="52019200" cy="17193846"/>
          </a:xfrm>
        </p:spPr>
        <p:txBody>
          <a:bodyPr/>
          <a:lstStyle/>
          <a:p>
            <a:endParaRPr lang="en-GB" dirty="0"/>
          </a:p>
        </p:txBody>
      </p:sp>
      <p:pic>
        <p:nvPicPr>
          <p:cNvPr id="1030" name="Picture 6" descr="Image result for stone keep castles">
            <a:extLst>
              <a:ext uri="{FF2B5EF4-FFF2-40B4-BE49-F238E27FC236}">
                <a16:creationId xmlns:a16="http://schemas.microsoft.com/office/drawing/2014/main" id="{FB3112B6-6817-4813-A2FD-DFA4CA127B31}"/>
              </a:ext>
            </a:extLst>
          </p:cNvPr>
          <p:cNvPicPr>
            <a:picLocks noChangeAspect="1" noChangeArrowheads="1"/>
          </p:cNvPicPr>
          <p:nvPr/>
        </p:nvPicPr>
        <p:blipFill>
          <a:blip r:embed="rId2">
            <a:alphaModFix amt="20000"/>
            <a:extLst>
              <a:ext uri="{28A0092B-C50C-407E-A947-70E740481C1C}">
                <a14:useLocalDpi xmlns:a14="http://schemas.microsoft.com/office/drawing/2010/main" val="0"/>
              </a:ext>
            </a:extLst>
          </a:blip>
          <a:srcRect/>
          <a:stretch>
            <a:fillRect/>
          </a:stretch>
        </p:blipFill>
        <p:spPr bwMode="auto">
          <a:xfrm>
            <a:off x="0" y="-118525"/>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8F18353-08AD-4188-895F-205BEE27AF12}"/>
              </a:ext>
            </a:extLst>
          </p:cNvPr>
          <p:cNvSpPr txBox="1"/>
          <p:nvPr/>
        </p:nvSpPr>
        <p:spPr>
          <a:xfrm>
            <a:off x="477116" y="4278923"/>
            <a:ext cx="12934951" cy="553998"/>
          </a:xfrm>
          <a:prstGeom prst="rect">
            <a:avLst/>
          </a:prstGeom>
          <a:noFill/>
        </p:spPr>
        <p:txBody>
          <a:bodyPr wrap="square" rtlCol="0">
            <a:spAutoFit/>
          </a:bodyPr>
          <a:lstStyle/>
          <a:p>
            <a:r>
              <a:rPr lang="en-GB" sz="3000" b="1" u="sng" dirty="0">
                <a:latin typeface="Cavolini" panose="03000502040302020204" pitchFamily="66" charset="0"/>
                <a:cs typeface="Cavolini" panose="03000502040302020204" pitchFamily="66" charset="0"/>
              </a:rPr>
              <a:t>Attacking and Defending Castles in the Middle Ages</a:t>
            </a:r>
          </a:p>
        </p:txBody>
      </p:sp>
      <p:sp>
        <p:nvSpPr>
          <p:cNvPr id="5" name="TextBox 4">
            <a:extLst>
              <a:ext uri="{FF2B5EF4-FFF2-40B4-BE49-F238E27FC236}">
                <a16:creationId xmlns:a16="http://schemas.microsoft.com/office/drawing/2014/main" id="{07563D05-ECB1-462A-B5DC-55BADA8A6AB3}"/>
              </a:ext>
            </a:extLst>
          </p:cNvPr>
          <p:cNvSpPr txBox="1"/>
          <p:nvPr/>
        </p:nvSpPr>
        <p:spPr>
          <a:xfrm>
            <a:off x="393988" y="3620470"/>
            <a:ext cx="8288193" cy="553998"/>
          </a:xfrm>
          <a:prstGeom prst="rect">
            <a:avLst/>
          </a:prstGeom>
          <a:noFill/>
        </p:spPr>
        <p:txBody>
          <a:bodyPr wrap="square" rtlCol="0">
            <a:spAutoFit/>
          </a:bodyPr>
          <a:lstStyle/>
          <a:p>
            <a:r>
              <a:rPr lang="en-GB" sz="3000" dirty="0">
                <a:latin typeface="Cavolini" panose="03000502040302020204" pitchFamily="66" charset="0"/>
                <a:cs typeface="Cavolini" panose="03000502040302020204" pitchFamily="66" charset="0"/>
              </a:rPr>
              <a:t>Today’s title/</a:t>
            </a:r>
            <a:r>
              <a:rPr kumimoji="0" lang="cy-GB" altLang="en-US" sz="3000" b="0" i="0" u="none" strike="noStrike" cap="none" normalizeH="0" baseline="0">
                <a:ln>
                  <a:noFill/>
                </a:ln>
                <a:solidFill>
                  <a:srgbClr val="222222"/>
                </a:solidFill>
                <a:effectLst/>
                <a:latin typeface="Cavolini" panose="03000502040302020204" pitchFamily="66" charset="0"/>
                <a:cs typeface="Cavolini" panose="03000502040302020204" pitchFamily="66" charset="0"/>
              </a:rPr>
              <a:t>Teitl heddiw:</a:t>
            </a:r>
            <a:endParaRPr kumimoji="0" lang="cy-GB" altLang="en-US" sz="3000" b="0" i="0" u="none" strike="noStrike" cap="none" normalizeH="0" baseline="0" dirty="0">
              <a:ln>
                <a:noFill/>
              </a:ln>
              <a:solidFill>
                <a:schemeClr val="tx1"/>
              </a:solidFill>
              <a:effectLst/>
              <a:latin typeface="Cavolini" panose="03000502040302020204" pitchFamily="66" charset="0"/>
              <a:cs typeface="Cavolini" panose="03000502040302020204" pitchFamily="66" charset="0"/>
            </a:endParaRPr>
          </a:p>
        </p:txBody>
      </p:sp>
      <p:sp>
        <p:nvSpPr>
          <p:cNvPr id="6" name="TextBox 5">
            <a:extLst>
              <a:ext uri="{FF2B5EF4-FFF2-40B4-BE49-F238E27FC236}">
                <a16:creationId xmlns:a16="http://schemas.microsoft.com/office/drawing/2014/main" id="{BC63961E-0E16-476C-BDEF-46DE7C287D2F}"/>
              </a:ext>
            </a:extLst>
          </p:cNvPr>
          <p:cNvSpPr txBox="1"/>
          <p:nvPr/>
        </p:nvSpPr>
        <p:spPr>
          <a:xfrm>
            <a:off x="477117" y="952500"/>
            <a:ext cx="10952884" cy="2000548"/>
          </a:xfrm>
          <a:prstGeom prst="rect">
            <a:avLst/>
          </a:prstGeom>
          <a:noFill/>
        </p:spPr>
        <p:txBody>
          <a:bodyPr wrap="square" rtlCol="0">
            <a:spAutoFit/>
          </a:bodyPr>
          <a:lstStyle/>
          <a:p>
            <a:r>
              <a:rPr lang="en-GB" sz="3000" dirty="0">
                <a:latin typeface="Cavolini" panose="03000502040302020204" pitchFamily="66" charset="0"/>
                <a:cs typeface="Cavolini" panose="03000502040302020204" pitchFamily="66" charset="0"/>
              </a:rPr>
              <a:t>Today’s date/</a:t>
            </a:r>
            <a:r>
              <a:rPr lang="cy-GB" sz="3000" dirty="0">
                <a:solidFill>
                  <a:srgbClr val="222222"/>
                </a:solidFill>
                <a:latin typeface="Cavolini" panose="03000502040302020204" pitchFamily="66" charset="0"/>
                <a:cs typeface="Cavolini" panose="03000502040302020204" pitchFamily="66" charset="0"/>
              </a:rPr>
              <a:t>D</a:t>
            </a:r>
            <a:r>
              <a:rPr kumimoji="0" lang="cy-GB" altLang="en-US" sz="3000" b="0" i="0" u="none" strike="noStrike" cap="none" normalizeH="0" baseline="0" dirty="0">
                <a:ln>
                  <a:noFill/>
                </a:ln>
                <a:solidFill>
                  <a:srgbClr val="222222"/>
                </a:solidFill>
                <a:effectLst/>
                <a:latin typeface="Cavolini" panose="03000502040302020204" pitchFamily="66" charset="0"/>
                <a:cs typeface="Cavolini" panose="03000502040302020204" pitchFamily="66" charset="0"/>
              </a:rPr>
              <a:t>yddiad heddiw</a:t>
            </a:r>
            <a:r>
              <a:rPr lang="en-GB" sz="3000" dirty="0">
                <a:latin typeface="Cavolini" panose="03000502040302020204" pitchFamily="66" charset="0"/>
                <a:cs typeface="Cavolini" panose="03000502040302020204" pitchFamily="66" charset="0"/>
              </a:rPr>
              <a:t>:</a:t>
            </a:r>
          </a:p>
          <a:p>
            <a:endParaRPr lang="en-GB" sz="3000" dirty="0">
              <a:latin typeface="Cavolini" panose="03000502040302020204" pitchFamily="66" charset="0"/>
              <a:cs typeface="Cavolini" panose="03000502040302020204" pitchFamily="66" charset="0"/>
            </a:endParaRPr>
          </a:p>
          <a:p>
            <a:r>
              <a:rPr kumimoji="0" lang="cy-GB" altLang="en-US" sz="3200" b="1" i="0" u="sng" strike="noStrike" cap="none" normalizeH="0" baseline="0" dirty="0">
                <a:ln>
                  <a:noFill/>
                </a:ln>
                <a:solidFill>
                  <a:srgbClr val="222222"/>
                </a:solidFill>
                <a:effectLst/>
                <a:latin typeface="inherit"/>
              </a:rPr>
              <a:t>Dydd Mawrth, Ionawr 21</a:t>
            </a:r>
            <a:r>
              <a:rPr kumimoji="0" lang="cy-GB" altLang="en-US" sz="1000" b="1" i="0" u="sng" strike="noStrike" cap="none" normalizeH="0" baseline="0" dirty="0">
                <a:ln>
                  <a:noFill/>
                </a:ln>
                <a:solidFill>
                  <a:schemeClr val="tx1"/>
                </a:solidFill>
                <a:effectLst/>
              </a:rPr>
              <a:t> </a:t>
            </a:r>
            <a:endParaRPr kumimoji="0" lang="cy-GB" altLang="en-US" sz="2400" b="1" i="0" u="sng" strike="noStrike" cap="none" normalizeH="0" baseline="0" dirty="0">
              <a:ln>
                <a:noFill/>
              </a:ln>
              <a:solidFill>
                <a:schemeClr val="tx1"/>
              </a:solidFill>
              <a:effectLst/>
              <a:latin typeface="Arial" panose="020B0604020202020204" pitchFamily="34" charset="0"/>
            </a:endParaRPr>
          </a:p>
          <a:p>
            <a:endParaRPr lang="en-GB" sz="3000" b="1" dirty="0">
              <a:latin typeface="Cavolini" panose="03000502040302020204" pitchFamily="66" charset="0"/>
              <a:cs typeface="Cavolini" panose="03000502040302020204" pitchFamily="66" charset="0"/>
            </a:endParaRPr>
          </a:p>
        </p:txBody>
      </p:sp>
      <p:sp>
        <p:nvSpPr>
          <p:cNvPr id="8" name="Rectangle 8">
            <a:extLst>
              <a:ext uri="{FF2B5EF4-FFF2-40B4-BE49-F238E27FC236}">
                <a16:creationId xmlns:a16="http://schemas.microsoft.com/office/drawing/2014/main" id="{42B7BDBA-3D2C-4C44-827E-2D9456282905}"/>
              </a:ext>
            </a:extLst>
          </p:cNvPr>
          <p:cNvSpPr>
            <a:spLocks noChangeArrowheads="1"/>
          </p:cNvSpPr>
          <p:nvPr/>
        </p:nvSpPr>
        <p:spPr bwMode="auto">
          <a:xfrm>
            <a:off x="0" y="28545"/>
            <a:ext cx="65" cy="400110"/>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cy-GB" altLang="en-US" sz="800" b="0" i="0" u="none" strike="noStrike" cap="none" normalizeH="0" baseline="0" dirty="0">
                <a:ln>
                  <a:noFill/>
                </a:ln>
                <a:solidFill>
                  <a:schemeClr val="tx1"/>
                </a:solidFill>
                <a:effectLst/>
              </a:rPr>
            </a:br>
            <a:endParaRPr kumimoji="0" lang="cy-GB" altLang="en-US" sz="1800" b="0" i="0" u="none" strike="noStrike" cap="none" normalizeH="0" baseline="0" dirty="0">
              <a:ln>
                <a:noFill/>
              </a:ln>
              <a:solidFill>
                <a:schemeClr val="tx1"/>
              </a:solidFill>
              <a:effectLst/>
              <a:latin typeface="Arial" panose="020B0604020202020204" pitchFamily="34" charset="0"/>
            </a:endParaRPr>
          </a:p>
        </p:txBody>
      </p:sp>
      <p:sp>
        <p:nvSpPr>
          <p:cNvPr id="9" name="Rectangle 9">
            <a:extLst>
              <a:ext uri="{FF2B5EF4-FFF2-40B4-BE49-F238E27FC236}">
                <a16:creationId xmlns:a16="http://schemas.microsoft.com/office/drawing/2014/main" id="{DC9F2A2C-420E-4C21-AD32-AA1D044F7826}"/>
              </a:ext>
            </a:extLst>
          </p:cNvPr>
          <p:cNvSpPr>
            <a:spLocks noChangeArrowheads="1"/>
          </p:cNvSpPr>
          <p:nvPr/>
        </p:nvSpPr>
        <p:spPr bwMode="auto">
          <a:xfrm>
            <a:off x="0" y="102920"/>
            <a:ext cx="65" cy="251359"/>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12696" rIns="0" bIns="-12696"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cy-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4117195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41A08F-B677-494B-B22D-6C3BDD426C22}"/>
              </a:ext>
            </a:extLst>
          </p:cNvPr>
          <p:cNvSpPr>
            <a:spLocks noGrp="1"/>
          </p:cNvSpPr>
          <p:nvPr>
            <p:ph type="title"/>
          </p:nvPr>
        </p:nvSpPr>
        <p:spPr>
          <a:xfrm>
            <a:off x="838200" y="428655"/>
            <a:ext cx="10515600" cy="1262033"/>
          </a:xfrm>
          <a:solidFill>
            <a:srgbClr val="FFFF00"/>
          </a:solidFill>
        </p:spPr>
        <p:txBody>
          <a:bodyPr>
            <a:normAutofit/>
          </a:bodyPr>
          <a:lstStyle/>
          <a:p>
            <a:pPr algn="ctr"/>
            <a:r>
              <a:rPr lang="en-GB" b="1" dirty="0">
                <a:latin typeface="Cavolini" panose="03000502040302020204" pitchFamily="66" charset="0"/>
                <a:cs typeface="Cavolini" panose="03000502040302020204" pitchFamily="66" charset="0"/>
              </a:rPr>
              <a:t>Lesson Aims/</a:t>
            </a:r>
            <a:r>
              <a:rPr lang="cy-GB" altLang="en-US" b="1" dirty="0">
                <a:solidFill>
                  <a:srgbClr val="222222"/>
                </a:solidFill>
                <a:latin typeface="Cavolini" panose="03000502040302020204" pitchFamily="66" charset="0"/>
                <a:cs typeface="Cavolini" panose="03000502040302020204" pitchFamily="66" charset="0"/>
              </a:rPr>
              <a:t>Nodau Gwers</a:t>
            </a:r>
            <a:endParaRPr lang="en-GB" b="1" dirty="0">
              <a:latin typeface="Cavolini" panose="03000502040302020204" pitchFamily="66" charset="0"/>
              <a:cs typeface="Cavolini" panose="03000502040302020204" pitchFamily="66" charset="0"/>
            </a:endParaRPr>
          </a:p>
        </p:txBody>
      </p:sp>
      <p:sp>
        <p:nvSpPr>
          <p:cNvPr id="3" name="Content Placeholder 2">
            <a:extLst>
              <a:ext uri="{FF2B5EF4-FFF2-40B4-BE49-F238E27FC236}">
                <a16:creationId xmlns:a16="http://schemas.microsoft.com/office/drawing/2014/main" id="{BDB33E9C-8DCD-44FC-B4C2-312C65D25D31}"/>
              </a:ext>
            </a:extLst>
          </p:cNvPr>
          <p:cNvSpPr>
            <a:spLocks noGrp="1"/>
          </p:cNvSpPr>
          <p:nvPr>
            <p:ph idx="1"/>
          </p:nvPr>
        </p:nvSpPr>
        <p:spPr>
          <a:solidFill>
            <a:srgbClr val="66FF66"/>
          </a:solidFill>
        </p:spPr>
        <p:txBody>
          <a:bodyPr/>
          <a:lstStyle/>
          <a:p>
            <a:endParaRPr lang="en-GB" dirty="0"/>
          </a:p>
          <a:p>
            <a:endParaRPr lang="en-GB" dirty="0"/>
          </a:p>
          <a:p>
            <a:r>
              <a:rPr lang="en-GB" dirty="0"/>
              <a:t>To understand the different methods of attacking a castle in the Middle Ages.</a:t>
            </a:r>
          </a:p>
          <a:p>
            <a:pPr marL="0" indent="0">
              <a:buNone/>
            </a:pPr>
            <a:endParaRPr lang="en-GB" dirty="0"/>
          </a:p>
          <a:p>
            <a:r>
              <a:rPr lang="en-GB" dirty="0"/>
              <a:t>To identify defensive characteristics in castle design and how they evolved with changing designs.</a:t>
            </a:r>
          </a:p>
          <a:p>
            <a:endParaRPr lang="en-GB" dirty="0"/>
          </a:p>
        </p:txBody>
      </p:sp>
      <p:sp>
        <p:nvSpPr>
          <p:cNvPr id="4" name="Rectangle 1">
            <a:extLst>
              <a:ext uri="{FF2B5EF4-FFF2-40B4-BE49-F238E27FC236}">
                <a16:creationId xmlns:a16="http://schemas.microsoft.com/office/drawing/2014/main" id="{7A1CF0A2-1F54-448F-9E6D-72BE37860451}"/>
              </a:ext>
            </a:extLst>
          </p:cNvPr>
          <p:cNvSpPr>
            <a:spLocks noChangeArrowheads="1"/>
          </p:cNvSpPr>
          <p:nvPr/>
        </p:nvSpPr>
        <p:spPr bwMode="auto">
          <a:xfrm>
            <a:off x="0" y="28545"/>
            <a:ext cx="65" cy="400110"/>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cy-GB" altLang="en-US" sz="800" b="0" i="0" u="none" strike="noStrike" cap="none" normalizeH="0" baseline="0" dirty="0">
                <a:ln>
                  <a:noFill/>
                </a:ln>
                <a:solidFill>
                  <a:schemeClr val="tx1"/>
                </a:solidFill>
                <a:effectLst/>
              </a:rPr>
            </a:br>
            <a:endParaRPr kumimoji="0" lang="cy-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1811674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192AE5-3E4A-41E8-B1AE-6757B4D6EE1C}"/>
              </a:ext>
            </a:extLst>
          </p:cNvPr>
          <p:cNvSpPr>
            <a:spLocks noGrp="1"/>
          </p:cNvSpPr>
          <p:nvPr>
            <p:ph type="title"/>
          </p:nvPr>
        </p:nvSpPr>
        <p:spPr>
          <a:solidFill>
            <a:srgbClr val="FF0000"/>
          </a:solidFill>
        </p:spPr>
        <p:txBody>
          <a:bodyPr/>
          <a:lstStyle/>
          <a:p>
            <a:pPr algn="ctr"/>
            <a:r>
              <a:rPr lang="en-GB" b="1" dirty="0">
                <a:latin typeface="Cavolini" panose="03000502040302020204" pitchFamily="66" charset="0"/>
                <a:cs typeface="Cavolini" panose="03000502040302020204" pitchFamily="66" charset="0"/>
              </a:rPr>
              <a:t> Starter Activity</a:t>
            </a:r>
          </a:p>
        </p:txBody>
      </p:sp>
      <p:sp>
        <p:nvSpPr>
          <p:cNvPr id="4" name="TextBox 3">
            <a:extLst>
              <a:ext uri="{FF2B5EF4-FFF2-40B4-BE49-F238E27FC236}">
                <a16:creationId xmlns:a16="http://schemas.microsoft.com/office/drawing/2014/main" id="{30F415B7-083F-4513-8F46-C3C93B3D40D3}"/>
              </a:ext>
            </a:extLst>
          </p:cNvPr>
          <p:cNvSpPr txBox="1"/>
          <p:nvPr/>
        </p:nvSpPr>
        <p:spPr>
          <a:xfrm>
            <a:off x="714375" y="1819910"/>
            <a:ext cx="10515600" cy="2246769"/>
          </a:xfrm>
          <a:prstGeom prst="rect">
            <a:avLst/>
          </a:prstGeom>
          <a:noFill/>
        </p:spPr>
        <p:txBody>
          <a:bodyPr wrap="square" rtlCol="0">
            <a:spAutoFit/>
          </a:bodyPr>
          <a:lstStyle/>
          <a:p>
            <a:r>
              <a:rPr lang="en-GB" sz="2800" dirty="0"/>
              <a:t>You have been given a wordsearch with names of welsh castles on them. Find the names and identify any that you have visited so that we can discuss </a:t>
            </a:r>
            <a:r>
              <a:rPr lang="en-GB" sz="2800"/>
              <a:t>their characteristics.</a:t>
            </a:r>
            <a:endParaRPr lang="en-GB" sz="2800" dirty="0"/>
          </a:p>
          <a:p>
            <a:endParaRPr lang="en-GB" sz="2800" dirty="0"/>
          </a:p>
          <a:p>
            <a:r>
              <a:rPr lang="en-GB" sz="2800" b="1" dirty="0"/>
              <a:t>You have 5 minutes</a:t>
            </a:r>
          </a:p>
        </p:txBody>
      </p:sp>
      <p:pic>
        <p:nvPicPr>
          <p:cNvPr id="6" name="5 Minute Timer">
            <a:hlinkClick r:id="" action="ppaction://media"/>
            <a:extLst>
              <a:ext uri="{FF2B5EF4-FFF2-40B4-BE49-F238E27FC236}">
                <a16:creationId xmlns:a16="http://schemas.microsoft.com/office/drawing/2014/main" id="{4D280485-2668-4604-A028-E3EA104B06FA}"/>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6638926" y="3705225"/>
            <a:ext cx="4591050" cy="2714625"/>
          </a:xfrm>
          <a:prstGeom prst="rect">
            <a:avLst/>
          </a:prstGeom>
        </p:spPr>
      </p:pic>
    </p:spTree>
    <p:extLst>
      <p:ext uri="{BB962C8B-B14F-4D97-AF65-F5344CB8AC3E}">
        <p14:creationId xmlns:p14="http://schemas.microsoft.com/office/powerpoint/2010/main" val="173640880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6"/>
                                        </p:tgtEl>
                                      </p:cBhvr>
                                    </p:cmd>
                                  </p:childTnLst>
                                </p:cTn>
                              </p:par>
                            </p:childTnLst>
                          </p:cTn>
                        </p:par>
                      </p:childTnLst>
                    </p:cTn>
                  </p:par>
                </p:childTnLst>
              </p:cTn>
              <p:nextCondLst>
                <p:cond evt="onClick" delay="0">
                  <p:tgtEl>
                    <p:spTgt spid="6"/>
                  </p:tgtEl>
                </p:cond>
              </p:nextCondLst>
            </p:seq>
            <p:video>
              <p:cMediaNode vol="80000">
                <p:cTn id="7" fill="hold" display="0">
                  <p:stCondLst>
                    <p:cond delay="indefinite"/>
                  </p:stCondLst>
                </p:cTn>
                <p:tgtEl>
                  <p:spTgt spid="6"/>
                </p:tgtEl>
              </p:cMediaNode>
            </p:vide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192AE5-3E4A-41E8-B1AE-6757B4D6EE1C}"/>
              </a:ext>
            </a:extLst>
          </p:cNvPr>
          <p:cNvSpPr>
            <a:spLocks noGrp="1"/>
          </p:cNvSpPr>
          <p:nvPr>
            <p:ph type="title"/>
          </p:nvPr>
        </p:nvSpPr>
        <p:spPr>
          <a:solidFill>
            <a:srgbClr val="FF0000"/>
          </a:solidFill>
        </p:spPr>
        <p:txBody>
          <a:bodyPr/>
          <a:lstStyle/>
          <a:p>
            <a:pPr algn="ctr"/>
            <a:r>
              <a:rPr lang="en-GB" b="1" dirty="0">
                <a:latin typeface="Cavolini" panose="03000502040302020204" pitchFamily="66" charset="0"/>
                <a:cs typeface="Cavolini" panose="03000502040302020204" pitchFamily="66" charset="0"/>
              </a:rPr>
              <a:t>Activity</a:t>
            </a:r>
          </a:p>
        </p:txBody>
      </p:sp>
      <p:sp>
        <p:nvSpPr>
          <p:cNvPr id="4" name="TextBox 3">
            <a:extLst>
              <a:ext uri="{FF2B5EF4-FFF2-40B4-BE49-F238E27FC236}">
                <a16:creationId xmlns:a16="http://schemas.microsoft.com/office/drawing/2014/main" id="{30F415B7-083F-4513-8F46-C3C93B3D40D3}"/>
              </a:ext>
            </a:extLst>
          </p:cNvPr>
          <p:cNvSpPr txBox="1"/>
          <p:nvPr/>
        </p:nvSpPr>
        <p:spPr>
          <a:xfrm>
            <a:off x="714375" y="1819910"/>
            <a:ext cx="10515600" cy="3108543"/>
          </a:xfrm>
          <a:prstGeom prst="rect">
            <a:avLst/>
          </a:prstGeom>
          <a:noFill/>
        </p:spPr>
        <p:txBody>
          <a:bodyPr wrap="square" rtlCol="0">
            <a:spAutoFit/>
          </a:bodyPr>
          <a:lstStyle/>
          <a:p>
            <a:r>
              <a:rPr lang="en-GB" sz="2800" dirty="0"/>
              <a:t>On the printed sheets you have in front of you, identify the DEFENSIVE characteristics of each castle.</a:t>
            </a:r>
          </a:p>
          <a:p>
            <a:endParaRPr lang="en-GB" sz="2800" dirty="0"/>
          </a:p>
          <a:p>
            <a:r>
              <a:rPr lang="en-GB" sz="2800" dirty="0"/>
              <a:t>You may look back through your books to look at the work we have done over the past few lessons.</a:t>
            </a:r>
          </a:p>
          <a:p>
            <a:endParaRPr lang="en-GB" sz="2800" dirty="0"/>
          </a:p>
          <a:p>
            <a:r>
              <a:rPr lang="en-GB" sz="2800" b="1" dirty="0"/>
              <a:t>You have 5 minutes</a:t>
            </a:r>
          </a:p>
        </p:txBody>
      </p:sp>
      <p:pic>
        <p:nvPicPr>
          <p:cNvPr id="6" name="5 Minute Timer">
            <a:hlinkClick r:id="" action="ppaction://media"/>
            <a:extLst>
              <a:ext uri="{FF2B5EF4-FFF2-40B4-BE49-F238E27FC236}">
                <a16:creationId xmlns:a16="http://schemas.microsoft.com/office/drawing/2014/main" id="{4D280485-2668-4604-A028-E3EA104B06FA}"/>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6638926" y="3705225"/>
            <a:ext cx="4591050" cy="2714625"/>
          </a:xfrm>
          <a:prstGeom prst="rect">
            <a:avLst/>
          </a:prstGeom>
        </p:spPr>
      </p:pic>
    </p:spTree>
    <p:extLst>
      <p:ext uri="{BB962C8B-B14F-4D97-AF65-F5344CB8AC3E}">
        <p14:creationId xmlns:p14="http://schemas.microsoft.com/office/powerpoint/2010/main" val="40612506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6"/>
                                        </p:tgtEl>
                                      </p:cBhvr>
                                    </p:cmd>
                                  </p:childTnLst>
                                </p:cTn>
                              </p:par>
                            </p:childTnLst>
                          </p:cTn>
                        </p:par>
                      </p:childTnLst>
                    </p:cTn>
                  </p:par>
                </p:childTnLst>
              </p:cTn>
              <p:nextCondLst>
                <p:cond evt="onClick" delay="0">
                  <p:tgtEl>
                    <p:spTgt spid="6"/>
                  </p:tgtEl>
                </p:cond>
              </p:nextCondLst>
            </p:seq>
            <p:video>
              <p:cMediaNode vol="80000">
                <p:cTn id="7" fill="hold" display="0">
                  <p:stCondLst>
                    <p:cond delay="indefinite"/>
                  </p:stCondLst>
                </p:cTn>
                <p:tgtEl>
                  <p:spTgt spid="6"/>
                </p:tgtEl>
              </p:cMediaNode>
            </p:vide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870F84A-6153-4ECB-AC98-C3675CF50ABD}"/>
              </a:ext>
            </a:extLst>
          </p:cNvPr>
          <p:cNvSpPr txBox="1"/>
          <p:nvPr/>
        </p:nvSpPr>
        <p:spPr>
          <a:xfrm>
            <a:off x="1429304" y="1431524"/>
            <a:ext cx="8469297" cy="1323439"/>
          </a:xfrm>
          <a:prstGeom prst="rect">
            <a:avLst/>
          </a:prstGeom>
          <a:noFill/>
        </p:spPr>
        <p:txBody>
          <a:bodyPr wrap="square" rtlCol="0">
            <a:spAutoFit/>
          </a:bodyPr>
          <a:lstStyle/>
          <a:p>
            <a:pPr algn="ctr"/>
            <a:r>
              <a:rPr lang="en-GB" sz="8000" b="1" dirty="0">
                <a:solidFill>
                  <a:srgbClr val="00B0F0"/>
                </a:solidFill>
              </a:rPr>
              <a:t>Name the Weapon</a:t>
            </a:r>
          </a:p>
        </p:txBody>
      </p:sp>
    </p:spTree>
    <p:extLst>
      <p:ext uri="{BB962C8B-B14F-4D97-AF65-F5344CB8AC3E}">
        <p14:creationId xmlns:p14="http://schemas.microsoft.com/office/powerpoint/2010/main" val="22016564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34">
            <a:extLst>
              <a:ext uri="{FF2B5EF4-FFF2-40B4-BE49-F238E27FC236}">
                <a16:creationId xmlns:a16="http://schemas.microsoft.com/office/drawing/2014/main" id="{FBF444EE-02AE-4CF3-93A8-D51F0FD5B4C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54906" t="13835" r="14055" b="35416"/>
          <a:stretch>
            <a:fillRect/>
          </a:stretch>
        </p:blipFill>
        <p:spPr bwMode="auto">
          <a:xfrm>
            <a:off x="3465769" y="1619231"/>
            <a:ext cx="3982595" cy="227013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2">
            <a:extLst>
              <a:ext uri="{FF2B5EF4-FFF2-40B4-BE49-F238E27FC236}">
                <a16:creationId xmlns:a16="http://schemas.microsoft.com/office/drawing/2014/main" id="{421D4A4D-84DA-41C0-A6FE-0B74009A7641}"/>
              </a:ext>
            </a:extLst>
          </p:cNvPr>
          <p:cNvSpPr txBox="1"/>
          <p:nvPr/>
        </p:nvSpPr>
        <p:spPr>
          <a:xfrm>
            <a:off x="310718" y="461639"/>
            <a:ext cx="10955045" cy="830997"/>
          </a:xfrm>
          <a:prstGeom prst="rect">
            <a:avLst/>
          </a:prstGeom>
          <a:noFill/>
        </p:spPr>
        <p:txBody>
          <a:bodyPr wrap="square" rtlCol="0">
            <a:spAutoFit/>
          </a:bodyPr>
          <a:lstStyle/>
          <a:p>
            <a:pPr algn="ctr"/>
            <a:r>
              <a:rPr lang="en-GB" sz="4800" b="1" u="sng" dirty="0">
                <a:latin typeface="Cavolini" panose="03000502040302020204" pitchFamily="66" charset="0"/>
                <a:cs typeface="Cavolini" panose="03000502040302020204" pitchFamily="66" charset="0"/>
              </a:rPr>
              <a:t>Catapult</a:t>
            </a:r>
          </a:p>
        </p:txBody>
      </p:sp>
      <p:sp>
        <p:nvSpPr>
          <p:cNvPr id="4" name="TextBox 3">
            <a:extLst>
              <a:ext uri="{FF2B5EF4-FFF2-40B4-BE49-F238E27FC236}">
                <a16:creationId xmlns:a16="http://schemas.microsoft.com/office/drawing/2014/main" id="{6D730D27-CDA8-4413-98AF-5A6BA65A9F88}"/>
              </a:ext>
            </a:extLst>
          </p:cNvPr>
          <p:cNvSpPr txBox="1"/>
          <p:nvPr/>
        </p:nvSpPr>
        <p:spPr>
          <a:xfrm>
            <a:off x="523783" y="4057095"/>
            <a:ext cx="10955045" cy="1754326"/>
          </a:xfrm>
          <a:prstGeom prst="rect">
            <a:avLst/>
          </a:prstGeom>
          <a:noFill/>
        </p:spPr>
        <p:txBody>
          <a:bodyPr wrap="square" rtlCol="0">
            <a:spAutoFit/>
          </a:bodyPr>
          <a:lstStyle/>
          <a:p>
            <a:pPr algn="just"/>
            <a:r>
              <a:rPr lang="en-GB" dirty="0">
                <a:latin typeface="Comic Sans MS" panose="030F0702030302020204" pitchFamily="66" charset="0"/>
              </a:rPr>
              <a:t>Catapults were used to throw large boulders at the castle wall to try and knock it down.  This catapult was known as a ‘Trebuchet’.</a:t>
            </a:r>
          </a:p>
          <a:p>
            <a:pPr algn="just"/>
            <a:endParaRPr lang="en-GB" dirty="0">
              <a:latin typeface="Comic Sans MS" panose="030F0702030302020204" pitchFamily="66" charset="0"/>
            </a:endParaRPr>
          </a:p>
          <a:p>
            <a:pPr algn="just">
              <a:defRPr/>
            </a:pPr>
            <a:r>
              <a:rPr lang="en-GB" altLang="en-US" dirty="0">
                <a:latin typeface="Comic Sans MS" panose="030F0702030302020204" pitchFamily="66" charset="0"/>
              </a:rPr>
              <a:t>Sometimes attacking a castle involved more gruesome methods. Instead of throwing boulders, other attacks included throwing over rotten animal bodies to spread diseases and also the heads of executed prisoners! </a:t>
            </a:r>
            <a:endParaRPr lang="en-GB" dirty="0">
              <a:latin typeface="Comic Sans MS" panose="030F0702030302020204" pitchFamily="66" charset="0"/>
            </a:endParaRPr>
          </a:p>
        </p:txBody>
      </p:sp>
      <p:sp>
        <p:nvSpPr>
          <p:cNvPr id="5" name="TextBox 4">
            <a:extLst>
              <a:ext uri="{FF2B5EF4-FFF2-40B4-BE49-F238E27FC236}">
                <a16:creationId xmlns:a16="http://schemas.microsoft.com/office/drawing/2014/main" id="{C8DB581A-DE34-44AB-ABED-531742188A9D}"/>
              </a:ext>
            </a:extLst>
          </p:cNvPr>
          <p:cNvSpPr txBox="1"/>
          <p:nvPr/>
        </p:nvSpPr>
        <p:spPr>
          <a:xfrm>
            <a:off x="648070" y="5877017"/>
            <a:ext cx="10830758" cy="923330"/>
          </a:xfrm>
          <a:prstGeom prst="rect">
            <a:avLst/>
          </a:prstGeom>
          <a:noFill/>
        </p:spPr>
        <p:txBody>
          <a:bodyPr wrap="square" rtlCol="0">
            <a:spAutoFit/>
          </a:bodyPr>
          <a:lstStyle/>
          <a:p>
            <a:r>
              <a:rPr lang="en-GB" dirty="0">
                <a:latin typeface="Comic Sans MS" panose="030F0702030302020204" pitchFamily="66" charset="0"/>
              </a:rPr>
              <a:t>It was an effective weapon but would have been tricky to re-load.  It would also need to be built on site.</a:t>
            </a:r>
          </a:p>
          <a:p>
            <a:endParaRPr lang="en-GB" dirty="0"/>
          </a:p>
        </p:txBody>
      </p:sp>
      <mc:AlternateContent xmlns:mc="http://schemas.openxmlformats.org/markup-compatibility/2006" xmlns:we="http://schemas.microsoft.com/office/webextensions/webextension/2010/11" xmlns:pca="http://schemas.microsoft.com/office/powerpoint/2013/contentapp">
        <mc:Choice Requires="we pca">
          <p:graphicFrame>
            <p:nvGraphicFramePr>
              <p:cNvPr id="8" name="Add-in 7" title="Slice Timer">
                <a:extLst>
                  <a:ext uri="{FF2B5EF4-FFF2-40B4-BE49-F238E27FC236}">
                    <a16:creationId xmlns:a16="http://schemas.microsoft.com/office/drawing/2014/main" id="{5DEBDA61-C062-4878-82C4-EB64F6D5915A}"/>
                  </a:ext>
                </a:extLst>
              </p:cNvPr>
              <p:cNvGraphicFramePr>
                <a:graphicFrameLocks noGrp="1"/>
              </p:cNvGraphicFramePr>
              <p:nvPr>
                <p:extLst>
                  <p:ext uri="{D42A27DB-BD31-4B8C-83A1-F6EECF244321}">
                    <p14:modId xmlns:p14="http://schemas.microsoft.com/office/powerpoint/2010/main" val="1896681416"/>
                  </p:ext>
                </p:extLst>
              </p:nvPr>
            </p:nvGraphicFramePr>
            <p:xfrm>
              <a:off x="8408263" y="571500"/>
              <a:ext cx="2857500" cy="2857500"/>
            </p:xfrm>
            <a:graphic>
              <a:graphicData uri="http://schemas.microsoft.com/office/webextensions/webextension/2010/11">
                <we:webextensionref xmlns:we="http://schemas.microsoft.com/office/webextensions/webextension/2010/11" xmlns:r="http://schemas.openxmlformats.org/officeDocument/2006/relationships" r:id="rId3"/>
              </a:graphicData>
            </a:graphic>
          </p:graphicFrame>
        </mc:Choice>
        <mc:Fallback xmlns="">
          <p:pic>
            <p:nvPicPr>
              <p:cNvPr id="8" name="Add-in 7" title="Slice Timer">
                <a:extLst>
                  <a:ext uri="{FF2B5EF4-FFF2-40B4-BE49-F238E27FC236}">
                    <a16:creationId xmlns:a16="http://schemas.microsoft.com/office/drawing/2014/main" id="{5DEBDA61-C062-4878-82C4-EB64F6D5915A}"/>
                  </a:ext>
                </a:extLst>
              </p:cNvPr>
              <p:cNvPicPr>
                <a:picLocks noGrp="1" noRot="1" noChangeAspect="1" noMove="1" noResize="1" noEditPoints="1" noAdjustHandles="1" noChangeArrowheads="1" noChangeShapeType="1"/>
              </p:cNvPicPr>
              <p:nvPr/>
            </p:nvPicPr>
            <p:blipFill>
              <a:blip r:embed="rId4">
                <a:clrChange>
                  <a:clrFrom>
                    <a:prstClr val="black"/>
                  </a:clrFrom>
                  <a:clrTo>
                    <a:prstClr val="black">
                      <a:alpha val="0"/>
                    </a:prstClr>
                  </a:clrTo>
                </a:clrChange>
              </a:blip>
              <a:stretch>
                <a:fillRect/>
              </a:stretch>
            </p:blipFill>
            <p:spPr>
              <a:xfrm>
                <a:off x="8408263" y="571500"/>
                <a:ext cx="2857500" cy="2857500"/>
              </a:xfrm>
              <a:prstGeom prst="rect">
                <a:avLst/>
              </a:prstGeom>
            </p:spPr>
          </p:pic>
        </mc:Fallback>
      </mc:AlternateContent>
    </p:spTree>
    <p:extLst>
      <p:ext uri="{BB962C8B-B14F-4D97-AF65-F5344CB8AC3E}">
        <p14:creationId xmlns:p14="http://schemas.microsoft.com/office/powerpoint/2010/main" val="758860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0" descr="battering_ram">
            <a:extLst>
              <a:ext uri="{FF2B5EF4-FFF2-40B4-BE49-F238E27FC236}">
                <a16:creationId xmlns:a16="http://schemas.microsoft.com/office/drawing/2014/main" id="{719FAC11-7B7B-4A56-81DD-99519DBF892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09718" y="1553593"/>
            <a:ext cx="3938788" cy="22482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2">
            <a:extLst>
              <a:ext uri="{FF2B5EF4-FFF2-40B4-BE49-F238E27FC236}">
                <a16:creationId xmlns:a16="http://schemas.microsoft.com/office/drawing/2014/main" id="{15846597-B64D-4974-945B-C7BD80E271B6}"/>
              </a:ext>
            </a:extLst>
          </p:cNvPr>
          <p:cNvSpPr txBox="1"/>
          <p:nvPr/>
        </p:nvSpPr>
        <p:spPr>
          <a:xfrm>
            <a:off x="88778" y="284085"/>
            <a:ext cx="11780668" cy="830997"/>
          </a:xfrm>
          <a:prstGeom prst="rect">
            <a:avLst/>
          </a:prstGeom>
          <a:noFill/>
        </p:spPr>
        <p:txBody>
          <a:bodyPr wrap="square" rtlCol="0">
            <a:spAutoFit/>
          </a:bodyPr>
          <a:lstStyle/>
          <a:p>
            <a:pPr algn="ctr"/>
            <a:r>
              <a:rPr lang="en-GB" sz="4800" b="1" u="sng" dirty="0">
                <a:latin typeface="Cavolini" panose="03000502040302020204" pitchFamily="66" charset="0"/>
                <a:cs typeface="Cavolini" panose="03000502040302020204" pitchFamily="66" charset="0"/>
              </a:rPr>
              <a:t>Battering Ram</a:t>
            </a:r>
          </a:p>
        </p:txBody>
      </p:sp>
      <p:sp>
        <p:nvSpPr>
          <p:cNvPr id="4" name="TextBox 3">
            <a:extLst>
              <a:ext uri="{FF2B5EF4-FFF2-40B4-BE49-F238E27FC236}">
                <a16:creationId xmlns:a16="http://schemas.microsoft.com/office/drawing/2014/main" id="{C8EA9D38-9F76-4574-964F-3B40DEEDD819}"/>
              </a:ext>
            </a:extLst>
          </p:cNvPr>
          <p:cNvSpPr txBox="1"/>
          <p:nvPr/>
        </p:nvSpPr>
        <p:spPr>
          <a:xfrm>
            <a:off x="488272" y="3968318"/>
            <a:ext cx="11159231" cy="2031325"/>
          </a:xfrm>
          <a:prstGeom prst="rect">
            <a:avLst/>
          </a:prstGeom>
          <a:noFill/>
        </p:spPr>
        <p:txBody>
          <a:bodyPr wrap="square" rtlCol="0">
            <a:spAutoFit/>
          </a:bodyPr>
          <a:lstStyle/>
          <a:p>
            <a:r>
              <a:rPr lang="en-GB" b="1" dirty="0"/>
              <a:t>The thick stone walls of castles were difficult for men to knock down.  </a:t>
            </a:r>
            <a:r>
              <a:rPr lang="en-GB" dirty="0"/>
              <a:t>Battering rams were used to hammer on the castle gate until it broke.  This method involved ramming a wooden log (often a tree trunk) against a castle wall or door.</a:t>
            </a:r>
          </a:p>
          <a:p>
            <a:endParaRPr lang="en-GB" dirty="0"/>
          </a:p>
          <a:p>
            <a:r>
              <a:rPr lang="en-GB" dirty="0"/>
              <a:t>The battering ram was particularly useful since the weight of several men would be put behind it. This would make it a considerable force that could seriously weaken and possibly destroy doors or walls.</a:t>
            </a:r>
          </a:p>
          <a:p>
            <a:endParaRPr lang="en-GB" dirty="0"/>
          </a:p>
        </p:txBody>
      </p:sp>
      <p:sp>
        <p:nvSpPr>
          <p:cNvPr id="5" name="TextBox 4">
            <a:extLst>
              <a:ext uri="{FF2B5EF4-FFF2-40B4-BE49-F238E27FC236}">
                <a16:creationId xmlns:a16="http://schemas.microsoft.com/office/drawing/2014/main" id="{525B85E9-4992-4525-A0C8-D22E00913C4C}"/>
              </a:ext>
            </a:extLst>
          </p:cNvPr>
          <p:cNvSpPr txBox="1"/>
          <p:nvPr/>
        </p:nvSpPr>
        <p:spPr>
          <a:xfrm>
            <a:off x="488272" y="5999643"/>
            <a:ext cx="11215456" cy="646331"/>
          </a:xfrm>
          <a:prstGeom prst="rect">
            <a:avLst/>
          </a:prstGeom>
          <a:noFill/>
        </p:spPr>
        <p:txBody>
          <a:bodyPr wrap="square" rtlCol="0">
            <a:spAutoFit/>
          </a:bodyPr>
          <a:lstStyle/>
          <a:p>
            <a:r>
              <a:rPr lang="en-GB" dirty="0"/>
              <a:t>Battering rams were only effective if they were brought right to the castle door, meaning the transporters were vulnerable to attack from those defending the castle.</a:t>
            </a:r>
          </a:p>
        </p:txBody>
      </p:sp>
      <mc:AlternateContent xmlns:mc="http://schemas.openxmlformats.org/markup-compatibility/2006" xmlns:we="http://schemas.microsoft.com/office/webextensions/webextension/2010/11" xmlns:pca="http://schemas.microsoft.com/office/powerpoint/2013/contentapp">
        <mc:Choice Requires="we pca">
          <p:graphicFrame>
            <p:nvGraphicFramePr>
              <p:cNvPr id="6" name="Add-in 5" title="Slice Timer">
                <a:extLst>
                  <a:ext uri="{FF2B5EF4-FFF2-40B4-BE49-F238E27FC236}">
                    <a16:creationId xmlns:a16="http://schemas.microsoft.com/office/drawing/2014/main" id="{E94768BC-7BFE-4FF8-82BA-B6682039ABEC}"/>
                  </a:ext>
                </a:extLst>
              </p:cNvPr>
              <p:cNvGraphicFramePr>
                <a:graphicFrameLocks noGrp="1"/>
              </p:cNvGraphicFramePr>
              <p:nvPr>
                <p:extLst>
                  <p:ext uri="{D42A27DB-BD31-4B8C-83A1-F6EECF244321}">
                    <p14:modId xmlns:p14="http://schemas.microsoft.com/office/powerpoint/2010/main" val="148418910"/>
                  </p:ext>
                </p:extLst>
              </p:nvPr>
            </p:nvGraphicFramePr>
            <p:xfrm>
              <a:off x="8572500" y="944363"/>
              <a:ext cx="2857500" cy="2857500"/>
            </p:xfrm>
            <a:graphic>
              <a:graphicData uri="http://schemas.microsoft.com/office/webextensions/webextension/2010/11">
                <we:webextensionref xmlns:we="http://schemas.microsoft.com/office/webextensions/webextension/2010/11" xmlns:r="http://schemas.openxmlformats.org/officeDocument/2006/relationships" r:id="rId3"/>
              </a:graphicData>
            </a:graphic>
          </p:graphicFrame>
        </mc:Choice>
        <mc:Fallback xmlns="">
          <p:pic>
            <p:nvPicPr>
              <p:cNvPr id="6" name="Add-in 5" title="Slice Timer">
                <a:extLst>
                  <a:ext uri="{FF2B5EF4-FFF2-40B4-BE49-F238E27FC236}">
                    <a16:creationId xmlns:a16="http://schemas.microsoft.com/office/drawing/2014/main" id="{E94768BC-7BFE-4FF8-82BA-B6682039ABEC}"/>
                  </a:ext>
                </a:extLst>
              </p:cNvPr>
              <p:cNvPicPr>
                <a:picLocks noGrp="1" noRot="1" noChangeAspect="1" noMove="1" noResize="1" noEditPoints="1" noAdjustHandles="1" noChangeArrowheads="1" noChangeShapeType="1"/>
              </p:cNvPicPr>
              <p:nvPr/>
            </p:nvPicPr>
            <p:blipFill>
              <a:blip r:embed="rId4">
                <a:clrChange>
                  <a:clrFrom>
                    <a:prstClr val="black"/>
                  </a:clrFrom>
                  <a:clrTo>
                    <a:prstClr val="black">
                      <a:alpha val="0"/>
                    </a:prstClr>
                  </a:clrTo>
                </a:clrChange>
              </a:blip>
              <a:stretch>
                <a:fillRect/>
              </a:stretch>
            </p:blipFill>
            <p:spPr>
              <a:xfrm>
                <a:off x="8572500" y="944363"/>
                <a:ext cx="2857500" cy="2857500"/>
              </a:xfrm>
              <a:prstGeom prst="rect">
                <a:avLst/>
              </a:prstGeom>
            </p:spPr>
          </p:pic>
        </mc:Fallback>
      </mc:AlternateContent>
    </p:spTree>
    <p:extLst>
      <p:ext uri="{BB962C8B-B14F-4D97-AF65-F5344CB8AC3E}">
        <p14:creationId xmlns:p14="http://schemas.microsoft.com/office/powerpoint/2010/main" val="3975015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Image result for siege tower">
            <a:extLst>
              <a:ext uri="{FF2B5EF4-FFF2-40B4-BE49-F238E27FC236}">
                <a16:creationId xmlns:a16="http://schemas.microsoft.com/office/drawing/2014/main" id="{695BE0D6-0587-4755-8A2C-9B41C3159B4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5750" y="228600"/>
            <a:ext cx="4627563" cy="62484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00415344-CB76-4B95-BCB2-13DFD4BF9345}"/>
              </a:ext>
            </a:extLst>
          </p:cNvPr>
          <p:cNvSpPr txBox="1"/>
          <p:nvPr/>
        </p:nvSpPr>
        <p:spPr>
          <a:xfrm>
            <a:off x="5086350" y="285750"/>
            <a:ext cx="6838950" cy="1107996"/>
          </a:xfrm>
          <a:prstGeom prst="rect">
            <a:avLst/>
          </a:prstGeom>
          <a:noFill/>
        </p:spPr>
        <p:txBody>
          <a:bodyPr wrap="square" rtlCol="0">
            <a:spAutoFit/>
          </a:bodyPr>
          <a:lstStyle/>
          <a:p>
            <a:pPr algn="ctr"/>
            <a:r>
              <a:rPr lang="en-GB" sz="4800" b="1" u="sng" dirty="0">
                <a:latin typeface="Cavolini" panose="03000502040302020204" pitchFamily="66" charset="0"/>
                <a:cs typeface="Cavolini" panose="03000502040302020204" pitchFamily="66" charset="0"/>
              </a:rPr>
              <a:t>Siege Tower</a:t>
            </a:r>
          </a:p>
          <a:p>
            <a:endParaRPr lang="en-GB" dirty="0"/>
          </a:p>
        </p:txBody>
      </p:sp>
      <p:sp>
        <p:nvSpPr>
          <p:cNvPr id="4" name="TextBox 3">
            <a:extLst>
              <a:ext uri="{FF2B5EF4-FFF2-40B4-BE49-F238E27FC236}">
                <a16:creationId xmlns:a16="http://schemas.microsoft.com/office/drawing/2014/main" id="{579B9261-39AA-4FDB-807C-1DBA2AA5F061}"/>
              </a:ext>
            </a:extLst>
          </p:cNvPr>
          <p:cNvSpPr txBox="1"/>
          <p:nvPr/>
        </p:nvSpPr>
        <p:spPr>
          <a:xfrm>
            <a:off x="5255581" y="1455938"/>
            <a:ext cx="6650669" cy="2031325"/>
          </a:xfrm>
          <a:prstGeom prst="rect">
            <a:avLst/>
          </a:prstGeom>
          <a:noFill/>
        </p:spPr>
        <p:txBody>
          <a:bodyPr wrap="square" rtlCol="0">
            <a:spAutoFit/>
          </a:bodyPr>
          <a:lstStyle/>
          <a:p>
            <a:pPr>
              <a:defRPr/>
            </a:pPr>
            <a:r>
              <a:rPr lang="en-GB" dirty="0">
                <a:latin typeface="Cavolini" panose="03000502040302020204" pitchFamily="66" charset="0"/>
                <a:cs typeface="Cavolini" panose="03000502040302020204" pitchFamily="66" charset="0"/>
              </a:rPr>
              <a:t>Siege towers were a way to scale the castle walls.  Built of wood, the siege tower would be rolled up to the castle wall and attackers could walk up the steps inside and go over the wall.</a:t>
            </a:r>
          </a:p>
          <a:p>
            <a:pPr>
              <a:defRPr/>
            </a:pPr>
            <a:endParaRPr lang="en-GB" dirty="0">
              <a:latin typeface="Cavolini" panose="03000502040302020204" pitchFamily="66" charset="0"/>
              <a:cs typeface="Cavolini" panose="03000502040302020204" pitchFamily="66" charset="0"/>
            </a:endParaRPr>
          </a:p>
          <a:p>
            <a:pPr>
              <a:defRPr/>
            </a:pPr>
            <a:r>
              <a:rPr lang="en-GB" dirty="0">
                <a:latin typeface="Cavolini" panose="03000502040302020204" pitchFamily="66" charset="0"/>
                <a:cs typeface="Cavolini" panose="03000502040302020204" pitchFamily="66" charset="0"/>
              </a:rPr>
              <a:t>This was a safer way for attackers to gain entry into the castle than ladders.</a:t>
            </a:r>
          </a:p>
        </p:txBody>
      </p:sp>
      <p:sp>
        <p:nvSpPr>
          <p:cNvPr id="5" name="TextBox 4">
            <a:extLst>
              <a:ext uri="{FF2B5EF4-FFF2-40B4-BE49-F238E27FC236}">
                <a16:creationId xmlns:a16="http://schemas.microsoft.com/office/drawing/2014/main" id="{989501DC-0708-47C6-B907-8B762444F527}"/>
              </a:ext>
            </a:extLst>
          </p:cNvPr>
          <p:cNvSpPr txBox="1"/>
          <p:nvPr/>
        </p:nvSpPr>
        <p:spPr>
          <a:xfrm>
            <a:off x="5326602" y="3613212"/>
            <a:ext cx="6347534" cy="923330"/>
          </a:xfrm>
          <a:prstGeom prst="rect">
            <a:avLst/>
          </a:prstGeom>
          <a:noFill/>
        </p:spPr>
        <p:txBody>
          <a:bodyPr wrap="square" rtlCol="0">
            <a:spAutoFit/>
          </a:bodyPr>
          <a:lstStyle/>
          <a:p>
            <a:r>
              <a:rPr lang="en-GB" dirty="0">
                <a:latin typeface="Cavolini" panose="03000502040302020204" pitchFamily="66" charset="0"/>
                <a:cs typeface="Cavolini" panose="03000502040302020204" pitchFamily="66" charset="0"/>
              </a:rPr>
              <a:t>Being so big, the towers were often difficult to move. Success relied on getting up to the castle wall in one piece.</a:t>
            </a:r>
          </a:p>
        </p:txBody>
      </p:sp>
      <mc:AlternateContent xmlns:mc="http://schemas.openxmlformats.org/markup-compatibility/2006" xmlns:we="http://schemas.microsoft.com/office/webextensions/webextension/2010/11" xmlns:pca="http://schemas.microsoft.com/office/powerpoint/2013/contentapp">
        <mc:Choice Requires="we pca">
          <p:graphicFrame>
            <p:nvGraphicFramePr>
              <p:cNvPr id="6" name="Add-in 5" title="Slice Timer">
                <a:extLst>
                  <a:ext uri="{FF2B5EF4-FFF2-40B4-BE49-F238E27FC236}">
                    <a16:creationId xmlns:a16="http://schemas.microsoft.com/office/drawing/2014/main" id="{B3A3CA2E-594D-4EC6-91C2-D3137A98812E}"/>
                  </a:ext>
                </a:extLst>
              </p:cNvPr>
              <p:cNvGraphicFramePr>
                <a:graphicFrameLocks noGrp="1"/>
              </p:cNvGraphicFramePr>
              <p:nvPr>
                <p:extLst>
                  <p:ext uri="{D42A27DB-BD31-4B8C-83A1-F6EECF244321}">
                    <p14:modId xmlns:p14="http://schemas.microsoft.com/office/powerpoint/2010/main" val="3265881560"/>
                  </p:ext>
                </p:extLst>
              </p:nvPr>
            </p:nvGraphicFramePr>
            <p:xfrm>
              <a:off x="8036249" y="4469009"/>
              <a:ext cx="2857500" cy="2025799"/>
            </p:xfrm>
            <a:graphic>
              <a:graphicData uri="http://schemas.microsoft.com/office/webextensions/webextension/2010/11">
                <we:webextensionref xmlns:we="http://schemas.microsoft.com/office/webextensions/webextension/2010/11" xmlns:r="http://schemas.openxmlformats.org/officeDocument/2006/relationships" r:id="rId3"/>
              </a:graphicData>
            </a:graphic>
          </p:graphicFrame>
        </mc:Choice>
        <mc:Fallback xmlns="">
          <p:pic>
            <p:nvPicPr>
              <p:cNvPr id="6" name="Add-in 5" title="Slice Timer">
                <a:extLst>
                  <a:ext uri="{FF2B5EF4-FFF2-40B4-BE49-F238E27FC236}">
                    <a16:creationId xmlns:a16="http://schemas.microsoft.com/office/drawing/2014/main" id="{B3A3CA2E-594D-4EC6-91C2-D3137A98812E}"/>
                  </a:ext>
                </a:extLst>
              </p:cNvPr>
              <p:cNvPicPr>
                <a:picLocks noGrp="1" noRot="1" noChangeAspect="1" noMove="1" noResize="1" noEditPoints="1" noAdjustHandles="1" noChangeArrowheads="1" noChangeShapeType="1"/>
              </p:cNvPicPr>
              <p:nvPr/>
            </p:nvPicPr>
            <p:blipFill>
              <a:blip r:embed="rId4">
                <a:clrChange>
                  <a:clrFrom>
                    <a:prstClr val="black"/>
                  </a:clrFrom>
                  <a:clrTo>
                    <a:prstClr val="black">
                      <a:alpha val="0"/>
                    </a:prstClr>
                  </a:clrTo>
                </a:clrChange>
              </a:blip>
              <a:stretch>
                <a:fillRect/>
              </a:stretch>
            </p:blipFill>
            <p:spPr>
              <a:xfrm>
                <a:off x="8036249" y="4469009"/>
                <a:ext cx="2857500" cy="2025799"/>
              </a:xfrm>
              <a:prstGeom prst="rect">
                <a:avLst/>
              </a:prstGeom>
            </p:spPr>
          </p:pic>
        </mc:Fallback>
      </mc:AlternateContent>
    </p:spTree>
    <p:extLst>
      <p:ext uri="{BB962C8B-B14F-4D97-AF65-F5344CB8AC3E}">
        <p14:creationId xmlns:p14="http://schemas.microsoft.com/office/powerpoint/2010/main" val="20181740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Image result for castle siege">
            <a:extLst>
              <a:ext uri="{FF2B5EF4-FFF2-40B4-BE49-F238E27FC236}">
                <a16:creationId xmlns:a16="http://schemas.microsoft.com/office/drawing/2014/main" id="{77A75451-4A7B-40E2-A49F-B5A0CBBD557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8991" y="1033392"/>
            <a:ext cx="8460419" cy="30861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9DEF26E0-1D9D-4C85-8C2A-80EE2E0FE9AE}"/>
              </a:ext>
            </a:extLst>
          </p:cNvPr>
          <p:cNvSpPr txBox="1"/>
          <p:nvPr/>
        </p:nvSpPr>
        <p:spPr>
          <a:xfrm>
            <a:off x="798991" y="314325"/>
            <a:ext cx="10611959" cy="707886"/>
          </a:xfrm>
          <a:prstGeom prst="rect">
            <a:avLst/>
          </a:prstGeom>
          <a:noFill/>
        </p:spPr>
        <p:txBody>
          <a:bodyPr wrap="square" rtlCol="0">
            <a:spAutoFit/>
          </a:bodyPr>
          <a:lstStyle/>
          <a:p>
            <a:pPr algn="ctr"/>
            <a:r>
              <a:rPr lang="en-GB" sz="4000" b="1" u="sng" dirty="0">
                <a:latin typeface="Cavolini" panose="03000502040302020204" pitchFamily="66" charset="0"/>
                <a:cs typeface="Cavolini" panose="03000502040302020204" pitchFamily="66" charset="0"/>
              </a:rPr>
              <a:t>Siege</a:t>
            </a:r>
          </a:p>
        </p:txBody>
      </p:sp>
      <p:sp>
        <p:nvSpPr>
          <p:cNvPr id="6" name="TextBox 5">
            <a:extLst>
              <a:ext uri="{FF2B5EF4-FFF2-40B4-BE49-F238E27FC236}">
                <a16:creationId xmlns:a16="http://schemas.microsoft.com/office/drawing/2014/main" id="{B8FE503C-65D0-48F3-8B7F-999F7FF22C4F}"/>
              </a:ext>
            </a:extLst>
          </p:cNvPr>
          <p:cNvSpPr txBox="1"/>
          <p:nvPr/>
        </p:nvSpPr>
        <p:spPr>
          <a:xfrm>
            <a:off x="665641" y="4220346"/>
            <a:ext cx="10611959" cy="2031325"/>
          </a:xfrm>
          <a:prstGeom prst="rect">
            <a:avLst/>
          </a:prstGeom>
          <a:noFill/>
        </p:spPr>
        <p:txBody>
          <a:bodyPr wrap="square" rtlCol="0">
            <a:spAutoFit/>
          </a:bodyPr>
          <a:lstStyle/>
          <a:p>
            <a:pPr algn="just">
              <a:defRPr/>
            </a:pPr>
            <a:r>
              <a:rPr lang="en-GB" dirty="0">
                <a:latin typeface="Cavolini" panose="03000502040302020204" pitchFamily="66" charset="0"/>
                <a:cs typeface="Cavolini" panose="03000502040302020204" pitchFamily="66" charset="0"/>
              </a:rPr>
              <a:t>A siege is when the attackers simply surround the castle and wait!  They would try to starve the defenders into submission.</a:t>
            </a:r>
          </a:p>
          <a:p>
            <a:pPr algn="just">
              <a:defRPr/>
            </a:pPr>
            <a:endParaRPr lang="en-GB" dirty="0">
              <a:latin typeface="Cavolini" panose="03000502040302020204" pitchFamily="66" charset="0"/>
              <a:cs typeface="Cavolini" panose="03000502040302020204" pitchFamily="66" charset="0"/>
            </a:endParaRPr>
          </a:p>
          <a:p>
            <a:pPr algn="just">
              <a:defRPr/>
            </a:pPr>
            <a:r>
              <a:rPr lang="en-GB" dirty="0">
                <a:latin typeface="Cavolini" panose="03000502040302020204" pitchFamily="66" charset="0"/>
                <a:cs typeface="Cavolini" panose="03000502040302020204" pitchFamily="66" charset="0"/>
              </a:rPr>
              <a:t>This was an extremely effective way of attacking a castle, as all the attackers had to do was wait patiently.  Once the defenders run out of supplies, especially food, they surrendered.</a:t>
            </a:r>
          </a:p>
          <a:p>
            <a:endParaRPr lang="en-GB" dirty="0"/>
          </a:p>
        </p:txBody>
      </p:sp>
      <p:sp>
        <p:nvSpPr>
          <p:cNvPr id="7" name="TextBox 6">
            <a:extLst>
              <a:ext uri="{FF2B5EF4-FFF2-40B4-BE49-F238E27FC236}">
                <a16:creationId xmlns:a16="http://schemas.microsoft.com/office/drawing/2014/main" id="{56FCF84C-983D-4481-B3C2-D0337257C8BF}"/>
              </a:ext>
            </a:extLst>
          </p:cNvPr>
          <p:cNvSpPr txBox="1"/>
          <p:nvPr/>
        </p:nvSpPr>
        <p:spPr>
          <a:xfrm>
            <a:off x="607936" y="5890860"/>
            <a:ext cx="10727368" cy="923330"/>
          </a:xfrm>
          <a:prstGeom prst="rect">
            <a:avLst/>
          </a:prstGeom>
          <a:noFill/>
        </p:spPr>
        <p:txBody>
          <a:bodyPr wrap="square" rtlCol="0">
            <a:spAutoFit/>
          </a:bodyPr>
          <a:lstStyle/>
          <a:p>
            <a:r>
              <a:rPr lang="en-GB" dirty="0">
                <a:latin typeface="Cavolini" panose="03000502040302020204" pitchFamily="66" charset="0"/>
                <a:cs typeface="Cavolini" panose="03000502040302020204" pitchFamily="66" charset="0"/>
              </a:rPr>
              <a:t>However, sieges often took a long time due to the design of the new stone castles allowing large quantities of food being stored inside. They were also more effective at certain times of the year – can you think when and why?</a:t>
            </a:r>
          </a:p>
        </p:txBody>
      </p:sp>
      <mc:AlternateContent xmlns:mc="http://schemas.openxmlformats.org/markup-compatibility/2006" xmlns:we="http://schemas.microsoft.com/office/webextensions/webextension/2010/11" xmlns:pca="http://schemas.microsoft.com/office/powerpoint/2013/contentapp">
        <mc:Choice Requires="we pca">
          <p:graphicFrame>
            <p:nvGraphicFramePr>
              <p:cNvPr id="8" name="Add-in 7" title="Slice Timer">
                <a:extLst>
                  <a:ext uri="{FF2B5EF4-FFF2-40B4-BE49-F238E27FC236}">
                    <a16:creationId xmlns:a16="http://schemas.microsoft.com/office/drawing/2014/main" id="{8D4E4409-A222-4097-A78A-52B8290D1AAE}"/>
                  </a:ext>
                </a:extLst>
              </p:cNvPr>
              <p:cNvGraphicFramePr>
                <a:graphicFrameLocks noGrp="1"/>
              </p:cNvGraphicFramePr>
              <p:nvPr>
                <p:extLst>
                  <p:ext uri="{D42A27DB-BD31-4B8C-83A1-F6EECF244321}">
                    <p14:modId xmlns:p14="http://schemas.microsoft.com/office/powerpoint/2010/main" val="660953612"/>
                  </p:ext>
                </p:extLst>
              </p:nvPr>
            </p:nvGraphicFramePr>
            <p:xfrm>
              <a:off x="9365943" y="1022211"/>
              <a:ext cx="2642030" cy="3086100"/>
            </p:xfrm>
            <a:graphic>
              <a:graphicData uri="http://schemas.microsoft.com/office/webextensions/webextension/2010/11">
                <we:webextensionref xmlns:we="http://schemas.microsoft.com/office/webextensions/webextension/2010/11" xmlns:r="http://schemas.openxmlformats.org/officeDocument/2006/relationships" r:id="rId3"/>
              </a:graphicData>
            </a:graphic>
          </p:graphicFrame>
        </mc:Choice>
        <mc:Fallback xmlns="">
          <p:pic>
            <p:nvPicPr>
              <p:cNvPr id="8" name="Add-in 7" title="Slice Timer">
                <a:extLst>
                  <a:ext uri="{FF2B5EF4-FFF2-40B4-BE49-F238E27FC236}">
                    <a16:creationId xmlns:a16="http://schemas.microsoft.com/office/drawing/2014/main" id="{8D4E4409-A222-4097-A78A-52B8290D1AAE}"/>
                  </a:ext>
                </a:extLst>
              </p:cNvPr>
              <p:cNvPicPr>
                <a:picLocks noGrp="1" noRot="1" noChangeAspect="1" noMove="1" noResize="1" noEditPoints="1" noAdjustHandles="1" noChangeArrowheads="1" noChangeShapeType="1"/>
              </p:cNvPicPr>
              <p:nvPr/>
            </p:nvPicPr>
            <p:blipFill>
              <a:blip r:embed="rId4">
                <a:clrChange>
                  <a:clrFrom>
                    <a:prstClr val="black"/>
                  </a:clrFrom>
                  <a:clrTo>
                    <a:prstClr val="black">
                      <a:alpha val="0"/>
                    </a:prstClr>
                  </a:clrTo>
                </a:clrChange>
              </a:blip>
              <a:stretch>
                <a:fillRect/>
              </a:stretch>
            </p:blipFill>
            <p:spPr>
              <a:xfrm>
                <a:off x="9365943" y="1022211"/>
                <a:ext cx="2642030" cy="3086100"/>
              </a:xfrm>
              <a:prstGeom prst="rect">
                <a:avLst/>
              </a:prstGeom>
            </p:spPr>
          </p:pic>
        </mc:Fallback>
      </mc:AlternateContent>
    </p:spTree>
    <p:extLst>
      <p:ext uri="{BB962C8B-B14F-4D97-AF65-F5344CB8AC3E}">
        <p14:creationId xmlns:p14="http://schemas.microsoft.com/office/powerpoint/2010/main" val="42053722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C0500C8-4F27-41B0-B6B9-51D0F7DF8142}"/>
              </a:ext>
            </a:extLst>
          </p:cNvPr>
          <p:cNvSpPr txBox="1"/>
          <p:nvPr/>
        </p:nvSpPr>
        <p:spPr>
          <a:xfrm>
            <a:off x="603682" y="328474"/>
            <a:ext cx="10999433" cy="1323439"/>
          </a:xfrm>
          <a:prstGeom prst="rect">
            <a:avLst/>
          </a:prstGeom>
          <a:noFill/>
        </p:spPr>
        <p:txBody>
          <a:bodyPr wrap="square" rtlCol="0">
            <a:spAutoFit/>
          </a:bodyPr>
          <a:lstStyle/>
          <a:p>
            <a:r>
              <a:rPr lang="en-GB" sz="4000" b="1" dirty="0">
                <a:latin typeface="Cavolini" panose="03000502040302020204" pitchFamily="66" charset="0"/>
                <a:cs typeface="Cavolini" panose="03000502040302020204" pitchFamily="66" charset="0"/>
              </a:rPr>
              <a:t>Can you think of any other ways of attacking a castle?</a:t>
            </a:r>
          </a:p>
        </p:txBody>
      </p:sp>
      <p:pic>
        <p:nvPicPr>
          <p:cNvPr id="7172" name="Picture 4" descr="Image result for archers middle ages">
            <a:extLst>
              <a:ext uri="{FF2B5EF4-FFF2-40B4-BE49-F238E27FC236}">
                <a16:creationId xmlns:a16="http://schemas.microsoft.com/office/drawing/2014/main" id="{BC232E16-0BAA-490A-9A7E-C748CCDBF44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7200" y="2119313"/>
            <a:ext cx="3067050" cy="3976687"/>
          </a:xfrm>
          <a:prstGeom prst="rect">
            <a:avLst/>
          </a:prstGeom>
          <a:noFill/>
          <a:extLst>
            <a:ext uri="{909E8E84-426E-40DD-AFC4-6F175D3DCCD1}">
              <a14:hiddenFill xmlns:a14="http://schemas.microsoft.com/office/drawing/2010/main">
                <a:solidFill>
                  <a:srgbClr val="FFFFFF"/>
                </a:solidFill>
              </a14:hiddenFill>
            </a:ext>
          </a:extLst>
        </p:spPr>
      </p:pic>
      <p:pic>
        <p:nvPicPr>
          <p:cNvPr id="7174" name="Picture 6" descr="Image result for fire as a weapon middle ages">
            <a:extLst>
              <a:ext uri="{FF2B5EF4-FFF2-40B4-BE49-F238E27FC236}">
                <a16:creationId xmlns:a16="http://schemas.microsoft.com/office/drawing/2014/main" id="{1DE4D929-E761-4F27-B432-58AC30F5C40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41786" y="1962150"/>
            <a:ext cx="2213037" cy="4133850"/>
          </a:xfrm>
          <a:prstGeom prst="rect">
            <a:avLst/>
          </a:prstGeom>
          <a:noFill/>
          <a:extLst>
            <a:ext uri="{909E8E84-426E-40DD-AFC4-6F175D3DCCD1}">
              <a14:hiddenFill xmlns:a14="http://schemas.microsoft.com/office/drawing/2010/main">
                <a:solidFill>
                  <a:srgbClr val="FFFFFF"/>
                </a:solidFill>
              </a14:hiddenFill>
            </a:ext>
          </a:extLst>
        </p:spPr>
      </p:pic>
      <p:pic>
        <p:nvPicPr>
          <p:cNvPr id="7176" name="Picture 8" descr="Image result for middle ages cavalry">
            <a:extLst>
              <a:ext uri="{FF2B5EF4-FFF2-40B4-BE49-F238E27FC236}">
                <a16:creationId xmlns:a16="http://schemas.microsoft.com/office/drawing/2014/main" id="{93090B15-76DA-46C7-9125-985AEED049D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143875" y="1838325"/>
            <a:ext cx="3381375" cy="43815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0EF79F33-B4C8-45EB-A1C6-38C32FA3F389}"/>
              </a:ext>
            </a:extLst>
          </p:cNvPr>
          <p:cNvSpPr txBox="1"/>
          <p:nvPr/>
        </p:nvSpPr>
        <p:spPr>
          <a:xfrm>
            <a:off x="1116274" y="6221571"/>
            <a:ext cx="1748901" cy="461665"/>
          </a:xfrm>
          <a:prstGeom prst="rect">
            <a:avLst/>
          </a:prstGeom>
          <a:noFill/>
        </p:spPr>
        <p:txBody>
          <a:bodyPr wrap="square" rtlCol="0">
            <a:spAutoFit/>
          </a:bodyPr>
          <a:lstStyle/>
          <a:p>
            <a:r>
              <a:rPr lang="en-GB" sz="2400" b="1" dirty="0">
                <a:latin typeface="Cavolini" panose="03000502040302020204" pitchFamily="66" charset="0"/>
                <a:cs typeface="Cavolini" panose="03000502040302020204" pitchFamily="66" charset="0"/>
              </a:rPr>
              <a:t>Archers</a:t>
            </a:r>
          </a:p>
        </p:txBody>
      </p:sp>
      <p:sp>
        <p:nvSpPr>
          <p:cNvPr id="6" name="TextBox 5">
            <a:extLst>
              <a:ext uri="{FF2B5EF4-FFF2-40B4-BE49-F238E27FC236}">
                <a16:creationId xmlns:a16="http://schemas.microsoft.com/office/drawing/2014/main" id="{0908130A-E924-42BD-BCAA-A61A50AE737C}"/>
              </a:ext>
            </a:extLst>
          </p:cNvPr>
          <p:cNvSpPr txBox="1"/>
          <p:nvPr/>
        </p:nvSpPr>
        <p:spPr>
          <a:xfrm>
            <a:off x="3117541" y="6298693"/>
            <a:ext cx="2885243" cy="461665"/>
          </a:xfrm>
          <a:prstGeom prst="rect">
            <a:avLst/>
          </a:prstGeom>
          <a:noFill/>
        </p:spPr>
        <p:txBody>
          <a:bodyPr wrap="square" rtlCol="0">
            <a:spAutoFit/>
          </a:bodyPr>
          <a:lstStyle/>
          <a:p>
            <a:pPr algn="ctr"/>
            <a:r>
              <a:rPr lang="en-GB" sz="2400" b="1" dirty="0">
                <a:latin typeface="Cavolini" panose="03000502040302020204" pitchFamily="66" charset="0"/>
                <a:cs typeface="Cavolini" panose="03000502040302020204" pitchFamily="66" charset="0"/>
              </a:rPr>
              <a:t>Fire</a:t>
            </a:r>
          </a:p>
        </p:txBody>
      </p:sp>
      <p:sp>
        <p:nvSpPr>
          <p:cNvPr id="7" name="TextBox 6">
            <a:extLst>
              <a:ext uri="{FF2B5EF4-FFF2-40B4-BE49-F238E27FC236}">
                <a16:creationId xmlns:a16="http://schemas.microsoft.com/office/drawing/2014/main" id="{609A4A48-5113-4867-BE8A-2D28459F262A}"/>
              </a:ext>
            </a:extLst>
          </p:cNvPr>
          <p:cNvSpPr txBox="1"/>
          <p:nvPr/>
        </p:nvSpPr>
        <p:spPr>
          <a:xfrm>
            <a:off x="8772109" y="6219825"/>
            <a:ext cx="3506679" cy="461665"/>
          </a:xfrm>
          <a:prstGeom prst="rect">
            <a:avLst/>
          </a:prstGeom>
          <a:noFill/>
        </p:spPr>
        <p:txBody>
          <a:bodyPr wrap="square" rtlCol="0">
            <a:spAutoFit/>
          </a:bodyPr>
          <a:lstStyle/>
          <a:p>
            <a:r>
              <a:rPr lang="en-GB" sz="2400" b="1" dirty="0">
                <a:latin typeface="Cavolini" panose="03000502040302020204" pitchFamily="66" charset="0"/>
                <a:cs typeface="Cavolini" panose="03000502040302020204" pitchFamily="66" charset="0"/>
              </a:rPr>
              <a:t>Cavalry</a:t>
            </a:r>
          </a:p>
        </p:txBody>
      </p:sp>
      <p:pic>
        <p:nvPicPr>
          <p:cNvPr id="12" name="Picture 11">
            <a:extLst>
              <a:ext uri="{FF2B5EF4-FFF2-40B4-BE49-F238E27FC236}">
                <a16:creationId xmlns:a16="http://schemas.microsoft.com/office/drawing/2014/main" id="{8AE2D01C-F739-42C0-947D-261FFD7312C2}"/>
              </a:ext>
            </a:extLst>
          </p:cNvPr>
          <p:cNvPicPr/>
          <p:nvPr/>
        </p:nvPicPr>
        <p:blipFill>
          <a:blip r:embed="rId5" cstate="print"/>
          <a:srcRect/>
          <a:stretch>
            <a:fillRect/>
          </a:stretch>
        </p:blipFill>
        <p:spPr bwMode="auto">
          <a:xfrm>
            <a:off x="6018828" y="2119312"/>
            <a:ext cx="2039322" cy="3976687"/>
          </a:xfrm>
          <a:prstGeom prst="rect">
            <a:avLst/>
          </a:prstGeom>
          <a:noFill/>
          <a:ln w="9525">
            <a:noFill/>
            <a:miter lim="800000"/>
            <a:headEnd/>
            <a:tailEnd/>
          </a:ln>
        </p:spPr>
      </p:pic>
      <p:sp>
        <p:nvSpPr>
          <p:cNvPr id="8" name="TextBox 7">
            <a:extLst>
              <a:ext uri="{FF2B5EF4-FFF2-40B4-BE49-F238E27FC236}">
                <a16:creationId xmlns:a16="http://schemas.microsoft.com/office/drawing/2014/main" id="{96847549-EBB8-4E47-A878-99C100873C0F}"/>
              </a:ext>
            </a:extLst>
          </p:cNvPr>
          <p:cNvSpPr txBox="1"/>
          <p:nvPr/>
        </p:nvSpPr>
        <p:spPr>
          <a:xfrm>
            <a:off x="6189218" y="6343651"/>
            <a:ext cx="2039322" cy="369332"/>
          </a:xfrm>
          <a:prstGeom prst="rect">
            <a:avLst/>
          </a:prstGeom>
          <a:noFill/>
        </p:spPr>
        <p:txBody>
          <a:bodyPr wrap="square" rtlCol="0">
            <a:spAutoFit/>
          </a:bodyPr>
          <a:lstStyle/>
          <a:p>
            <a:pPr algn="ctr"/>
            <a:r>
              <a:rPr lang="en-GB" b="1" dirty="0">
                <a:latin typeface="Cavolini" panose="03000502040302020204" pitchFamily="66" charset="0"/>
                <a:cs typeface="Cavolini" panose="03000502040302020204" pitchFamily="66" charset="0"/>
              </a:rPr>
              <a:t>Spade</a:t>
            </a:r>
          </a:p>
        </p:txBody>
      </p:sp>
    </p:spTree>
    <p:extLst>
      <p:ext uri="{BB962C8B-B14F-4D97-AF65-F5344CB8AC3E}">
        <p14:creationId xmlns:p14="http://schemas.microsoft.com/office/powerpoint/2010/main" val="5784347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17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17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17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30138EC-B7AF-48B9-A707-2721EE2533A6}"/>
              </a:ext>
            </a:extLst>
          </p:cNvPr>
          <p:cNvSpPr txBox="1"/>
          <p:nvPr/>
        </p:nvSpPr>
        <p:spPr>
          <a:xfrm>
            <a:off x="550416" y="426128"/>
            <a:ext cx="11381172" cy="707886"/>
          </a:xfrm>
          <a:prstGeom prst="rect">
            <a:avLst/>
          </a:prstGeom>
          <a:solidFill>
            <a:srgbClr val="FFFF00"/>
          </a:solidFill>
        </p:spPr>
        <p:txBody>
          <a:bodyPr wrap="square" rtlCol="0">
            <a:spAutoFit/>
          </a:bodyPr>
          <a:lstStyle/>
          <a:p>
            <a:pPr algn="ctr"/>
            <a:r>
              <a:rPr lang="en-GB" sz="4000" b="1" dirty="0">
                <a:latin typeface="Cavolini" panose="03000502040302020204" pitchFamily="66" charset="0"/>
                <a:cs typeface="Cavolini" panose="03000502040302020204" pitchFamily="66" charset="0"/>
              </a:rPr>
              <a:t>Battle Time</a:t>
            </a:r>
          </a:p>
        </p:txBody>
      </p:sp>
      <p:sp>
        <p:nvSpPr>
          <p:cNvPr id="3" name="TextBox 2">
            <a:extLst>
              <a:ext uri="{FF2B5EF4-FFF2-40B4-BE49-F238E27FC236}">
                <a16:creationId xmlns:a16="http://schemas.microsoft.com/office/drawing/2014/main" id="{043B9E43-3ECB-4DC2-B7F9-1EB5716AD5C1}"/>
              </a:ext>
            </a:extLst>
          </p:cNvPr>
          <p:cNvSpPr txBox="1"/>
          <p:nvPr/>
        </p:nvSpPr>
        <p:spPr>
          <a:xfrm>
            <a:off x="488272" y="1502714"/>
            <a:ext cx="11443316" cy="5262979"/>
          </a:xfrm>
          <a:prstGeom prst="rect">
            <a:avLst/>
          </a:prstGeom>
          <a:noFill/>
        </p:spPr>
        <p:txBody>
          <a:bodyPr wrap="square" rtlCol="0">
            <a:spAutoFit/>
          </a:bodyPr>
          <a:lstStyle/>
          <a:p>
            <a:r>
              <a:rPr lang="en-GB" sz="2400" b="1" dirty="0">
                <a:latin typeface="Cavolini" panose="03000502040302020204" pitchFamily="66" charset="0"/>
                <a:cs typeface="Cavolini" panose="03000502040302020204" pitchFamily="66" charset="0"/>
              </a:rPr>
              <a:t>In your groups, you have each been given a role – either attacking or defending a </a:t>
            </a:r>
            <a:r>
              <a:rPr lang="en-GB" sz="2400" b="1" u="sng" dirty="0">
                <a:latin typeface="Cavolini" panose="03000502040302020204" pitchFamily="66" charset="0"/>
                <a:cs typeface="Cavolini" panose="03000502040302020204" pitchFamily="66" charset="0"/>
              </a:rPr>
              <a:t>STONE KEEP </a:t>
            </a:r>
            <a:r>
              <a:rPr lang="en-GB" sz="2400" b="1" dirty="0">
                <a:latin typeface="Cavolini" panose="03000502040302020204" pitchFamily="66" charset="0"/>
                <a:cs typeface="Cavolini" panose="03000502040302020204" pitchFamily="66" charset="0"/>
              </a:rPr>
              <a:t>castle. You now have to prepare your army using a limited amount of money.</a:t>
            </a:r>
          </a:p>
          <a:p>
            <a:endParaRPr lang="en-GB" sz="2400" b="1" dirty="0">
              <a:latin typeface="Cavolini" panose="03000502040302020204" pitchFamily="66" charset="0"/>
              <a:cs typeface="Cavolini" panose="03000502040302020204" pitchFamily="66" charset="0"/>
            </a:endParaRPr>
          </a:p>
          <a:p>
            <a:r>
              <a:rPr lang="en-GB" sz="2400" b="1" dirty="0">
                <a:latin typeface="Cavolini" panose="03000502040302020204" pitchFamily="66" charset="0"/>
                <a:cs typeface="Cavolini" panose="03000502040302020204" pitchFamily="66" charset="0"/>
              </a:rPr>
              <a:t>You each have £4,000.00 </a:t>
            </a:r>
            <a:r>
              <a:rPr lang="en-GB" sz="2400" b="1" u="sng" dirty="0">
                <a:latin typeface="Cavolini" panose="03000502040302020204" pitchFamily="66" charset="0"/>
                <a:cs typeface="Cavolini" panose="03000502040302020204" pitchFamily="66" charset="0"/>
              </a:rPr>
              <a:t>PER GROUP. Your price lists are on your table.</a:t>
            </a:r>
          </a:p>
          <a:p>
            <a:endParaRPr lang="en-GB" sz="2400" b="1" u="sng" dirty="0">
              <a:latin typeface="Cavolini" panose="03000502040302020204" pitchFamily="66" charset="0"/>
              <a:cs typeface="Cavolini" panose="03000502040302020204" pitchFamily="66" charset="0"/>
            </a:endParaRPr>
          </a:p>
          <a:p>
            <a:r>
              <a:rPr lang="en-GB" sz="2400" b="1" dirty="0">
                <a:latin typeface="Cavolini" panose="03000502040302020204" pitchFamily="66" charset="0"/>
                <a:cs typeface="Cavolini" panose="03000502040302020204" pitchFamily="66" charset="0"/>
              </a:rPr>
              <a:t>Work out what you will buy and then decide in which order you will use them. You will then go to battle with another table.</a:t>
            </a:r>
          </a:p>
          <a:p>
            <a:endParaRPr lang="en-GB" sz="2400" b="1" dirty="0">
              <a:latin typeface="Cavolini" panose="03000502040302020204" pitchFamily="66" charset="0"/>
              <a:cs typeface="Cavolini" panose="03000502040302020204" pitchFamily="66" charset="0"/>
            </a:endParaRPr>
          </a:p>
          <a:p>
            <a:r>
              <a:rPr lang="en-GB" sz="2400" b="1" u="sng" dirty="0">
                <a:latin typeface="Cavolini" panose="03000502040302020204" pitchFamily="66" charset="0"/>
                <a:cs typeface="Cavolini" panose="03000502040302020204" pitchFamily="66" charset="0"/>
              </a:rPr>
              <a:t>If you go over your limit, you automatically lose. </a:t>
            </a:r>
          </a:p>
          <a:p>
            <a:r>
              <a:rPr lang="en-GB" sz="2400" b="1" dirty="0">
                <a:latin typeface="Cavolini" panose="03000502040302020204" pitchFamily="66" charset="0"/>
                <a:cs typeface="Cavolini" panose="03000502040302020204" pitchFamily="66" charset="0"/>
              </a:rPr>
              <a:t>Remember, weapons can be used for attack AND defence.</a:t>
            </a:r>
          </a:p>
          <a:p>
            <a:endParaRPr lang="en-GB" sz="2400" b="1" dirty="0">
              <a:latin typeface="Cavolini" panose="03000502040302020204" pitchFamily="66" charset="0"/>
              <a:cs typeface="Cavolini" panose="03000502040302020204" pitchFamily="66" charset="0"/>
            </a:endParaRPr>
          </a:p>
          <a:p>
            <a:r>
              <a:rPr lang="en-GB" sz="2400" b="1" dirty="0">
                <a:latin typeface="Cavolini" panose="03000502040302020204" pitchFamily="66" charset="0"/>
                <a:cs typeface="Cavolini" panose="03000502040302020204" pitchFamily="66" charset="0"/>
              </a:rPr>
              <a:t>You have 10 minutes!</a:t>
            </a:r>
          </a:p>
        </p:txBody>
      </p:sp>
      <mc:AlternateContent xmlns:mc="http://schemas.openxmlformats.org/markup-compatibility/2006" xmlns:we="http://schemas.microsoft.com/office/webextensions/webextension/2010/11" xmlns:pca="http://schemas.microsoft.com/office/powerpoint/2013/contentapp">
        <mc:Choice Requires="we pca">
          <p:graphicFrame>
            <p:nvGraphicFramePr>
              <p:cNvPr id="4" name="Add-in 3" title="Slice Timer">
                <a:extLst>
                  <a:ext uri="{FF2B5EF4-FFF2-40B4-BE49-F238E27FC236}">
                    <a16:creationId xmlns:a16="http://schemas.microsoft.com/office/drawing/2014/main" id="{9E8F2D27-C29C-4B83-A9AD-CDCFEFB0356C}"/>
                  </a:ext>
                </a:extLst>
              </p:cNvPr>
              <p:cNvGraphicFramePr>
                <a:graphicFrameLocks noGrp="1"/>
              </p:cNvGraphicFramePr>
              <p:nvPr>
                <p:extLst>
                  <p:ext uri="{D42A27DB-BD31-4B8C-83A1-F6EECF244321}">
                    <p14:modId xmlns:p14="http://schemas.microsoft.com/office/powerpoint/2010/main" val="2441411464"/>
                  </p:ext>
                </p:extLst>
              </p:nvPr>
            </p:nvGraphicFramePr>
            <p:xfrm>
              <a:off x="10431262" y="5355285"/>
              <a:ext cx="1624614" cy="1311845"/>
            </p:xfrm>
            <a:graphic>
              <a:graphicData uri="http://schemas.microsoft.com/office/webextensions/webextension/2010/11">
                <we:webextensionref xmlns:we="http://schemas.microsoft.com/office/webextensions/webextension/2010/11" xmlns:r="http://schemas.openxmlformats.org/officeDocument/2006/relationships" r:id="rId2"/>
              </a:graphicData>
            </a:graphic>
          </p:graphicFrame>
        </mc:Choice>
        <mc:Fallback xmlns="">
          <p:pic>
            <p:nvPicPr>
              <p:cNvPr id="4" name="Add-in 3" title="Slice Timer">
                <a:extLst>
                  <a:ext uri="{FF2B5EF4-FFF2-40B4-BE49-F238E27FC236}">
                    <a16:creationId xmlns:a16="http://schemas.microsoft.com/office/drawing/2014/main" id="{9E8F2D27-C29C-4B83-A9AD-CDCFEFB0356C}"/>
                  </a:ext>
                </a:extLst>
              </p:cNvPr>
              <p:cNvPicPr>
                <a:picLocks noGrp="1" noRot="1" noChangeAspect="1" noMove="1" noResize="1" noEditPoints="1" noAdjustHandles="1" noChangeArrowheads="1" noChangeShapeType="1"/>
              </p:cNvPicPr>
              <p:nvPr/>
            </p:nvPicPr>
            <p:blipFill>
              <a:blip r:embed="rId3">
                <a:clrChange>
                  <a:clrFrom>
                    <a:prstClr val="black"/>
                  </a:clrFrom>
                  <a:clrTo>
                    <a:prstClr val="black">
                      <a:alpha val="0"/>
                    </a:prstClr>
                  </a:clrTo>
                </a:clrChange>
              </a:blip>
              <a:stretch>
                <a:fillRect/>
              </a:stretch>
            </p:blipFill>
            <p:spPr>
              <a:xfrm>
                <a:off x="10431262" y="5355285"/>
                <a:ext cx="1624614" cy="1311845"/>
              </a:xfrm>
              <a:prstGeom prst="rect">
                <a:avLst/>
              </a:prstGeom>
            </p:spPr>
          </p:pic>
        </mc:Fallback>
      </mc:AlternateContent>
    </p:spTree>
    <p:extLst>
      <p:ext uri="{BB962C8B-B14F-4D97-AF65-F5344CB8AC3E}">
        <p14:creationId xmlns:p14="http://schemas.microsoft.com/office/powerpoint/2010/main" val="19266676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190299D-F6B2-4556-BCD1-7EB0702953CF}"/>
              </a:ext>
            </a:extLst>
          </p:cNvPr>
          <p:cNvSpPr txBox="1"/>
          <p:nvPr/>
        </p:nvSpPr>
        <p:spPr>
          <a:xfrm>
            <a:off x="692458" y="550416"/>
            <a:ext cx="10741981" cy="707886"/>
          </a:xfrm>
          <a:prstGeom prst="rect">
            <a:avLst/>
          </a:prstGeom>
          <a:solidFill>
            <a:srgbClr val="66FF66"/>
          </a:solidFill>
        </p:spPr>
        <p:txBody>
          <a:bodyPr wrap="square" rtlCol="0">
            <a:spAutoFit/>
          </a:bodyPr>
          <a:lstStyle/>
          <a:p>
            <a:pPr algn="ctr"/>
            <a:r>
              <a:rPr lang="en-GB" sz="4000" b="1" dirty="0">
                <a:latin typeface="Cavolini" panose="03000502040302020204" pitchFamily="66" charset="0"/>
                <a:cs typeface="Cavolini" panose="03000502040302020204" pitchFamily="66" charset="0"/>
              </a:rPr>
              <a:t>Plenary Task</a:t>
            </a:r>
          </a:p>
        </p:txBody>
      </p:sp>
      <p:pic>
        <p:nvPicPr>
          <p:cNvPr id="8194" name="Picture 2" descr="Related image">
            <a:extLst>
              <a:ext uri="{FF2B5EF4-FFF2-40B4-BE49-F238E27FC236}">
                <a16:creationId xmlns:a16="http://schemas.microsoft.com/office/drawing/2014/main" id="{DF9EA610-74EC-432E-91F2-DE37EE199FB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3289" y="1643063"/>
            <a:ext cx="9246186" cy="43957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0458814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webextension1.xml.rels><?xml version="1.0" encoding="UTF-8" standalone="yes"?>
<Relationships xmlns="http://schemas.openxmlformats.org/package/2006/relationships"><Relationship Id="rId1" Type="http://schemas.openxmlformats.org/officeDocument/2006/relationships/image" Target="../media/image4.png"/></Relationships>
</file>

<file path=ppt/webextensions/webextension1.xml><?xml version="1.0" encoding="utf-8"?>
<we:webextension xmlns:we="http://schemas.microsoft.com/office/webextensions/webextension/2010/11" id="{2D460150-8527-42FD-8985-3BB138907D68}">
  <we:reference id="wa104218071" version="1.0.0.0" store="en-US" storeType="OMEX"/>
  <we:alternateReferences>
    <we:reference id="WA104218071" version="1.0.0.0" store="WA104218071" storeType="OMEX"/>
  </we:alternateReferences>
  <we:properties>
    <we:property name="countdown" value="180"/>
    <we:property name="autostart" value="false"/>
  </we:properties>
  <we:bindings/>
  <we:snapshot xmlns:r="http://schemas.openxmlformats.org/officeDocument/2006/relationships" r:embed="rId1"/>
</we:webextension>
</file>

<file path=ppt/webextensions/webextension2.xml><?xml version="1.0" encoding="utf-8"?>
<we:webextension xmlns:we="http://schemas.microsoft.com/office/webextensions/webextension/2010/11" id="{7A3E5E0E-0DAA-4F80-BDA6-C5AE836859E0}">
  <we:reference id="wa104218071" version="1.0.0.0" store="en-US" storeType="OMEX"/>
  <we:alternateReferences>
    <we:reference id="wa104218071" version="1.0.0.0" store="wa104218071" storeType="OMEX"/>
  </we:alternateReferences>
  <we:properties>
    <we:property name="countdown" value="180"/>
    <we:property name="autostart" value="false"/>
  </we:properties>
  <we:bindings/>
  <we:snapshot xmlns:r="http://schemas.openxmlformats.org/officeDocument/2006/relationships"/>
</we:webextension>
</file>

<file path=ppt/webextensions/webextension3.xml><?xml version="1.0" encoding="utf-8"?>
<we:webextension xmlns:we="http://schemas.microsoft.com/office/webextensions/webextension/2010/11" id="{6AC0B1F9-4832-44B0-83F6-20AB24620E00}">
  <we:reference id="wa104218071" version="1.0.0.0" store="en-US" storeType="OMEX"/>
  <we:alternateReferences>
    <we:reference id="wa104218071" version="1.0.0.0" store="wa104218071" storeType="OMEX"/>
  </we:alternateReferences>
  <we:properties>
    <we:property name="countdown" value="180"/>
    <we:property name="autostart" value="false"/>
  </we:properties>
  <we:bindings/>
  <we:snapshot xmlns:r="http://schemas.openxmlformats.org/officeDocument/2006/relationships"/>
</we:webextension>
</file>

<file path=ppt/webextensions/webextension4.xml><?xml version="1.0" encoding="utf-8"?>
<we:webextension xmlns:we="http://schemas.microsoft.com/office/webextensions/webextension/2010/11" id="{908E7378-BC4E-40B1-B204-D28C5DB12327}">
  <we:reference id="wa104218071" version="1.0.0.0" store="en-US" storeType="OMEX"/>
  <we:alternateReferences>
    <we:reference id="wa104218071" version="1.0.0.0" store="wa104218071" storeType="OMEX"/>
  </we:alternateReferences>
  <we:properties>
    <we:property name="countdown" value="180"/>
    <we:property name="autostart" value="false"/>
  </we:properties>
  <we:bindings/>
  <we:snapshot xmlns:r="http://schemas.openxmlformats.org/officeDocument/2006/relationships"/>
</we:webextension>
</file>

<file path=ppt/webextensions/webextension5.xml><?xml version="1.0" encoding="utf-8"?>
<we:webextension xmlns:we="http://schemas.microsoft.com/office/webextensions/webextension/2010/11" id="{F861B0A8-D0E9-44D8-80BD-1C970FC36DF1}">
  <we:reference id="wa104218071" version="1.0.0.0" store="en-US" storeType="OMEX"/>
  <we:alternateReferences>
    <we:reference id="wa104218071" version="1.0.0.0" store="wa104218071" storeType="OMEX"/>
  </we:alternateReferences>
  <we:properties>
    <we:property name="countdown" value="600"/>
    <we:property name="autostart" value="false"/>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D3B00B9D084464B970E6F5A4ABBB667" ma:contentTypeVersion="12" ma:contentTypeDescription="Create a new document." ma:contentTypeScope="" ma:versionID="b3c1325d404b2213c3de27786e069653">
  <xsd:schema xmlns:xsd="http://www.w3.org/2001/XMLSchema" xmlns:xs="http://www.w3.org/2001/XMLSchema" xmlns:p="http://schemas.microsoft.com/office/2006/metadata/properties" xmlns:ns3="921765a0-fcf6-47d1-8ac4-5d670786d758" xmlns:ns4="46b8f10f-f56e-4e87-af4a-2384ac144562" targetNamespace="http://schemas.microsoft.com/office/2006/metadata/properties" ma:root="true" ma:fieldsID="da71fb54eaaf12ba750d1624e58e69b1" ns3:_="" ns4:_="">
    <xsd:import namespace="921765a0-fcf6-47d1-8ac4-5d670786d758"/>
    <xsd:import namespace="46b8f10f-f56e-4e87-af4a-2384ac144562"/>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Tags" minOccurs="0"/>
                <xsd:element ref="ns4:MediaServiceGenerationTime" minOccurs="0"/>
                <xsd:element ref="ns4:MediaServiceEventHashCode" minOccurs="0"/>
                <xsd:element ref="ns4:MediaServiceDateTaken" minOccurs="0"/>
                <xsd:element ref="ns4:MediaServiceOCR"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1765a0-fcf6-47d1-8ac4-5d670786d75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6b8f10f-f56e-4e87-af4a-2384ac144562"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ternalName="MediaServiceDateTaken"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44833AC-1697-4EC5-A5D2-F61D1C266E80}">
  <ds:schemaRefs>
    <ds:schemaRef ds:uri="46b8f10f-f56e-4e87-af4a-2384ac144562"/>
    <ds:schemaRef ds:uri="921765a0-fcf6-47d1-8ac4-5d670786d758"/>
    <ds:schemaRef ds:uri="http://purl.org/dc/terms/"/>
    <ds:schemaRef ds:uri="http://schemas.microsoft.com/office/2006/metadata/properties"/>
    <ds:schemaRef ds:uri="http://schemas.microsoft.com/office/2006/documentManagement/types"/>
    <ds:schemaRef ds:uri="http://schemas.microsoft.com/office/infopath/2007/PartnerControls"/>
    <ds:schemaRef ds:uri="http://purl.org/dc/elements/1.1/"/>
    <ds:schemaRef ds:uri="http://schemas.openxmlformats.org/package/2006/metadata/core-properties"/>
    <ds:schemaRef ds:uri="http://www.w3.org/XML/1998/namespace"/>
    <ds:schemaRef ds:uri="http://purl.org/dc/dcmitype/"/>
  </ds:schemaRefs>
</ds:datastoreItem>
</file>

<file path=customXml/itemProps2.xml><?xml version="1.0" encoding="utf-8"?>
<ds:datastoreItem xmlns:ds="http://schemas.openxmlformats.org/officeDocument/2006/customXml" ds:itemID="{D3D934C7-4C2F-45FD-A335-78B7DE4C205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1765a0-fcf6-47d1-8ac4-5d670786d758"/>
    <ds:schemaRef ds:uri="46b8f10f-f56e-4e87-af4a-2384ac14456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F05254F-E773-443E-A384-71C2FE176C2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182</TotalTime>
  <Words>659</Words>
  <Application>Microsoft Office PowerPoint</Application>
  <PresentationFormat>Widescreen</PresentationFormat>
  <Paragraphs>61</Paragraphs>
  <Slides>12</Slides>
  <Notes>0</Notes>
  <HiddenSlides>0</HiddenSlides>
  <MMClips>2</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Arial</vt:lpstr>
      <vt:lpstr>Calibri</vt:lpstr>
      <vt:lpstr>Calibri Light</vt:lpstr>
      <vt:lpstr>Cavolini</vt:lpstr>
      <vt:lpstr>Comic Sans MS</vt:lpstr>
      <vt:lpstr>inherit</vt:lpstr>
      <vt:lpstr>Office Theme</vt:lpstr>
      <vt:lpstr>PowerPoint Presentation</vt:lpstr>
      <vt:lpstr>Lesson Aims/Nodau Gwers</vt:lpstr>
      <vt:lpstr> Starter Activity</vt:lpstr>
      <vt:lpstr>Activity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Cerianne Scully</dc:creator>
  <cp:lastModifiedBy>Cerianne Scully (1900100)</cp:lastModifiedBy>
  <cp:revision>17</cp:revision>
  <dcterms:created xsi:type="dcterms:W3CDTF">2020-01-19T16:57:09Z</dcterms:created>
  <dcterms:modified xsi:type="dcterms:W3CDTF">2020-05-06T12:47:08Z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0x010100AD3B00B9D084464B970E6F5A4ABBB667</vt:lpwstr>
  </property>
</Properties>
</file>