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8" r:id="rId2"/>
    <p:sldId id="257" r:id="rId3"/>
    <p:sldId id="258" r:id="rId4"/>
    <p:sldId id="259" r:id="rId5"/>
    <p:sldId id="260" r:id="rId6"/>
    <p:sldId id="261" r:id="rId7"/>
    <p:sldId id="262" r:id="rId8"/>
    <p:sldId id="263" r:id="rId9"/>
    <p:sldId id="269"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396" y="78"/>
      </p:cViewPr>
      <p:guideLst/>
    </p:cSldViewPr>
  </p:slideViewPr>
  <p:notesTextViewPr>
    <p:cViewPr>
      <p:scale>
        <a:sx n="1" d="1"/>
        <a:sy n="1" d="1"/>
      </p:scale>
      <p:origin x="0" y="-39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A5B99A-D57D-4486-A503-87EF0674EEA4}" type="datetimeFigureOut">
              <a:rPr lang="en-IN" smtClean="0"/>
              <a:t>25-03-2023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E51D1C-74A1-47F6-A8E8-57349BAF99B3}" type="slidenum">
              <a:rPr lang="en-IN" smtClean="0"/>
              <a:t>‹#›</a:t>
            </a:fld>
            <a:endParaRPr lang="en-IN"/>
          </a:p>
        </p:txBody>
      </p:sp>
    </p:spTree>
    <p:extLst>
      <p:ext uri="{BB962C8B-B14F-4D97-AF65-F5344CB8AC3E}">
        <p14:creationId xmlns:p14="http://schemas.microsoft.com/office/powerpoint/2010/main" val="4020559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Barclays Plc is a well-known banking organization. It has engagement in the business of providing wealth management banking, retail banking, investment and corporate banking, and credit cards (Barclays, 2020). The business operations of the company operated through two divisions such as Barclays International and Barclays UK. The UK division of the company comprises the UK consumer credit card business, UK retail banking operations, corporate banking for small businesses, and UK wealth management business. Whereas the international division of the bank comprises the investment bank, the corporate banking franchise, the international card business, and international wealth management. The company was established in 1896 and is headquartered in London (Forbes, 2023). </a:t>
            </a:r>
            <a:endParaRPr lang="en-US"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2E51D1C-74A1-47F6-A8E8-57349BAF99B3}" type="slidenum">
              <a:rPr lang="en-IN" smtClean="0"/>
              <a:t>2</a:t>
            </a:fld>
            <a:endParaRPr lang="en-IN"/>
          </a:p>
        </p:txBody>
      </p:sp>
    </p:spTree>
    <p:extLst>
      <p:ext uri="{BB962C8B-B14F-4D97-AF65-F5344CB8AC3E}">
        <p14:creationId xmlns:p14="http://schemas.microsoft.com/office/powerpoint/2010/main" val="3874380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Barclays is the top Universal private limited company so the HR professional of this organisation is required to have some crucial knowledge for the development of the organisation. In this way, there is necessary knowledge regarding streamlined succession planning that refers to having pipelined qualified leaders. After that, there is required knowledge regarding a person's performance in Barclays and how to share culture in the organisation. </a:t>
            </a:r>
            <a:endParaRPr lang="en-IN" dirty="0"/>
          </a:p>
        </p:txBody>
      </p:sp>
      <p:sp>
        <p:nvSpPr>
          <p:cNvPr id="4" name="Slide Number Placeholder 3"/>
          <p:cNvSpPr>
            <a:spLocks noGrp="1"/>
          </p:cNvSpPr>
          <p:nvPr>
            <p:ph type="sldNum" sz="quarter" idx="5"/>
          </p:nvPr>
        </p:nvSpPr>
        <p:spPr/>
        <p:txBody>
          <a:bodyPr/>
          <a:lstStyle/>
          <a:p>
            <a:fld id="{E2E51D1C-74A1-47F6-A8E8-57349BAF99B3}" type="slidenum">
              <a:rPr lang="en-IN" smtClean="0"/>
              <a:t>3</a:t>
            </a:fld>
            <a:endParaRPr lang="en-IN"/>
          </a:p>
        </p:txBody>
      </p:sp>
    </p:spTree>
    <p:extLst>
      <p:ext uri="{BB962C8B-B14F-4D97-AF65-F5344CB8AC3E}">
        <p14:creationId xmlns:p14="http://schemas.microsoft.com/office/powerpoint/2010/main" val="3663361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Barclays' human resource  need some important skills. The skills are related to analytical ability because The person has the responsibility of the various works. In this way, in the banking sector, there is required to have technical skills in the organisation (</a:t>
            </a:r>
            <a:r>
              <a:rPr lang="en-IN" sz="1800" dirty="0" err="1">
                <a:effectLst/>
                <a:latin typeface="Times New Roman" panose="02020603050405020304" pitchFamily="18" charset="0"/>
                <a:ea typeface="Times New Roman" panose="02020603050405020304" pitchFamily="18" charset="0"/>
              </a:rPr>
              <a:t>Careeraddict</a:t>
            </a:r>
            <a:r>
              <a:rPr lang="en-IN" sz="1800" dirty="0">
                <a:effectLst/>
                <a:latin typeface="Times New Roman" panose="02020603050405020304" pitchFamily="18" charset="0"/>
                <a:ea typeface="Times New Roman" panose="02020603050405020304" pitchFamily="18" charset="0"/>
              </a:rPr>
              <a:t>, 2023). In this position, there are many responsibilities so it is essential to deal with the stress and also skills related to managing risk so that the person can support the development of Barclays. </a:t>
            </a:r>
          </a:p>
          <a:p>
            <a:endParaRPr lang="en-IN" dirty="0"/>
          </a:p>
        </p:txBody>
      </p:sp>
      <p:sp>
        <p:nvSpPr>
          <p:cNvPr id="4" name="Slide Number Placeholder 3"/>
          <p:cNvSpPr>
            <a:spLocks noGrp="1"/>
          </p:cNvSpPr>
          <p:nvPr>
            <p:ph type="sldNum" sz="quarter" idx="5"/>
          </p:nvPr>
        </p:nvSpPr>
        <p:spPr/>
        <p:txBody>
          <a:bodyPr/>
          <a:lstStyle/>
          <a:p>
            <a:fld id="{E2E51D1C-74A1-47F6-A8E8-57349BAF99B3}" type="slidenum">
              <a:rPr lang="en-IN" smtClean="0"/>
              <a:t>4</a:t>
            </a:fld>
            <a:endParaRPr lang="en-IN"/>
          </a:p>
        </p:txBody>
      </p:sp>
    </p:spTree>
    <p:extLst>
      <p:ext uri="{BB962C8B-B14F-4D97-AF65-F5344CB8AC3E}">
        <p14:creationId xmlns:p14="http://schemas.microsoft.com/office/powerpoint/2010/main" val="3223857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HR professional should focus on the behaviour related to work on the goal orientations and also there is a requirement to work in a focused way in Barclays. This organisation is related to the banking sector so the HR professionals face many complications in this job role so the managers need to have solution-oriented behaviour in Barclays (</a:t>
            </a:r>
            <a:r>
              <a:rPr lang="en-IN" sz="1800" dirty="0" err="1">
                <a:effectLst/>
                <a:latin typeface="Times New Roman" panose="02020603050405020304" pitchFamily="18" charset="0"/>
                <a:ea typeface="Times New Roman" panose="02020603050405020304" pitchFamily="18" charset="0"/>
              </a:rPr>
              <a:t>Linkedin</a:t>
            </a:r>
            <a:r>
              <a:rPr lang="en-IN" sz="1800" dirty="0">
                <a:effectLst/>
                <a:latin typeface="Times New Roman" panose="02020603050405020304" pitchFamily="18" charset="0"/>
                <a:ea typeface="Times New Roman" panose="02020603050405020304" pitchFamily="18" charset="0"/>
              </a:rPr>
              <a:t>, 2023). In addition to this, there is required to maintain transparency in the organisation so that it can be worked effectively. </a:t>
            </a:r>
          </a:p>
          <a:p>
            <a:endParaRPr lang="en-IN" dirty="0"/>
          </a:p>
        </p:txBody>
      </p:sp>
      <p:sp>
        <p:nvSpPr>
          <p:cNvPr id="4" name="Slide Number Placeholder 3"/>
          <p:cNvSpPr>
            <a:spLocks noGrp="1"/>
          </p:cNvSpPr>
          <p:nvPr>
            <p:ph type="sldNum" sz="quarter" idx="5"/>
          </p:nvPr>
        </p:nvSpPr>
        <p:spPr/>
        <p:txBody>
          <a:bodyPr/>
          <a:lstStyle/>
          <a:p>
            <a:fld id="{E2E51D1C-74A1-47F6-A8E8-57349BAF99B3}" type="slidenum">
              <a:rPr lang="en-IN" smtClean="0"/>
              <a:t>5</a:t>
            </a:fld>
            <a:endParaRPr lang="en-IN"/>
          </a:p>
        </p:txBody>
      </p:sp>
    </p:spTree>
    <p:extLst>
      <p:ext uri="{BB962C8B-B14F-4D97-AF65-F5344CB8AC3E}">
        <p14:creationId xmlns:p14="http://schemas.microsoft.com/office/powerpoint/2010/main" val="1158813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There are some strengths and weaknesses associated with becoming a specialist HR professional at Barclays. Flexible working creates opportunities for the growth of employees and organisations. Lacking operations creates threats to organisational failure and this way the table is prepared. There is required more training in the weaknesses (</a:t>
            </a:r>
            <a:r>
              <a:rPr lang="en-IN" sz="1800" dirty="0" err="1">
                <a:effectLst/>
                <a:latin typeface="Times New Roman" panose="02020603050405020304" pitchFamily="18" charset="0"/>
                <a:ea typeface="Times New Roman" panose="02020603050405020304" pitchFamily="18" charset="0"/>
              </a:rPr>
              <a:t>Fejfarová</a:t>
            </a:r>
            <a:r>
              <a:rPr lang="en-IN" sz="1800" dirty="0">
                <a:effectLst/>
                <a:latin typeface="Times New Roman" panose="02020603050405020304" pitchFamily="18" charset="0"/>
                <a:ea typeface="Times New Roman" panose="02020603050405020304" pitchFamily="18" charset="0"/>
              </a:rPr>
              <a:t> and </a:t>
            </a:r>
            <a:r>
              <a:rPr lang="en-IN" sz="1800" dirty="0" err="1">
                <a:effectLst/>
                <a:latin typeface="Times New Roman" panose="02020603050405020304" pitchFamily="18" charset="0"/>
                <a:ea typeface="Times New Roman" panose="02020603050405020304" pitchFamily="18" charset="0"/>
              </a:rPr>
              <a:t>Fejfar</a:t>
            </a:r>
            <a:r>
              <a:rPr lang="en-IN" sz="1800" dirty="0">
                <a:effectLst/>
                <a:latin typeface="Times New Roman" panose="02020603050405020304" pitchFamily="18" charset="0"/>
                <a:ea typeface="Times New Roman" panose="02020603050405020304" pitchFamily="18" charset="0"/>
              </a:rPr>
              <a:t>, 2022). </a:t>
            </a:r>
          </a:p>
          <a:p>
            <a:endParaRPr lang="en-IN" dirty="0"/>
          </a:p>
        </p:txBody>
      </p:sp>
      <p:sp>
        <p:nvSpPr>
          <p:cNvPr id="4" name="Slide Number Placeholder 3"/>
          <p:cNvSpPr>
            <a:spLocks noGrp="1"/>
          </p:cNvSpPr>
          <p:nvPr>
            <p:ph type="sldNum" sz="quarter" idx="5"/>
          </p:nvPr>
        </p:nvSpPr>
        <p:spPr/>
        <p:txBody>
          <a:bodyPr/>
          <a:lstStyle/>
          <a:p>
            <a:fld id="{E2E51D1C-74A1-47F6-A8E8-57349BAF99B3}" type="slidenum">
              <a:rPr lang="en-IN" smtClean="0"/>
              <a:t>6</a:t>
            </a:fld>
            <a:endParaRPr lang="en-IN"/>
          </a:p>
        </p:txBody>
      </p:sp>
    </p:spTree>
    <p:extLst>
      <p:ext uri="{BB962C8B-B14F-4D97-AF65-F5344CB8AC3E}">
        <p14:creationId xmlns:p14="http://schemas.microsoft.com/office/powerpoint/2010/main" val="1497739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skills audit clearly shows the competencies for working in that post and the areas that need to put more effort into their development in Barclays. As an HRO in this organisation, there is a need to do more practice for stress management, develop leadership  and communication is a must because this is used at the time of communication with others. </a:t>
            </a:r>
          </a:p>
          <a:p>
            <a:endParaRPr lang="en-IN" dirty="0"/>
          </a:p>
        </p:txBody>
      </p:sp>
      <p:sp>
        <p:nvSpPr>
          <p:cNvPr id="4" name="Slide Number Placeholder 3"/>
          <p:cNvSpPr>
            <a:spLocks noGrp="1"/>
          </p:cNvSpPr>
          <p:nvPr>
            <p:ph type="sldNum" sz="quarter" idx="5"/>
          </p:nvPr>
        </p:nvSpPr>
        <p:spPr/>
        <p:txBody>
          <a:bodyPr/>
          <a:lstStyle/>
          <a:p>
            <a:fld id="{E2E51D1C-74A1-47F6-A8E8-57349BAF99B3}" type="slidenum">
              <a:rPr lang="en-IN" smtClean="0"/>
              <a:t>7</a:t>
            </a:fld>
            <a:endParaRPr lang="en-IN"/>
          </a:p>
        </p:txBody>
      </p:sp>
    </p:spTree>
    <p:extLst>
      <p:ext uri="{BB962C8B-B14F-4D97-AF65-F5344CB8AC3E}">
        <p14:creationId xmlns:p14="http://schemas.microsoft.com/office/powerpoint/2010/main" val="3302150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There are many benefits of training and development because training leads to increasing the overall capacity and also knowing about some new methods to drive the organisation effectively (</a:t>
            </a:r>
            <a:r>
              <a:rPr lang="en-IN" sz="1800" dirty="0" err="1">
                <a:effectLst/>
                <a:latin typeface="Times New Roman" panose="02020603050405020304" pitchFamily="18" charset="0"/>
                <a:ea typeface="Times New Roman" panose="02020603050405020304" pitchFamily="18" charset="0"/>
              </a:rPr>
              <a:t>Djibo</a:t>
            </a:r>
            <a:r>
              <a:rPr lang="en-IN" sz="1800" dirty="0">
                <a:effectLst/>
                <a:latin typeface="Times New Roman" panose="02020603050405020304" pitchFamily="18" charset="0"/>
                <a:ea typeface="Times New Roman" panose="02020603050405020304" pitchFamily="18" charset="0"/>
              </a:rPr>
              <a:t> and Moumouni, 2022). After that, it leads to changing the mindset and improving job satisfaction through developing capabilities</a:t>
            </a:r>
            <a:endParaRPr lang="en-IN" dirty="0"/>
          </a:p>
        </p:txBody>
      </p:sp>
      <p:sp>
        <p:nvSpPr>
          <p:cNvPr id="4" name="Slide Number Placeholder 3"/>
          <p:cNvSpPr>
            <a:spLocks noGrp="1"/>
          </p:cNvSpPr>
          <p:nvPr>
            <p:ph type="sldNum" sz="quarter" idx="5"/>
          </p:nvPr>
        </p:nvSpPr>
        <p:spPr/>
        <p:txBody>
          <a:bodyPr/>
          <a:lstStyle/>
          <a:p>
            <a:fld id="{E2E51D1C-74A1-47F6-A8E8-57349BAF99B3}" type="slidenum">
              <a:rPr lang="en-IN" smtClean="0"/>
              <a:t>8</a:t>
            </a:fld>
            <a:endParaRPr lang="en-IN"/>
          </a:p>
        </p:txBody>
      </p:sp>
    </p:spTree>
    <p:extLst>
      <p:ext uri="{BB962C8B-B14F-4D97-AF65-F5344CB8AC3E}">
        <p14:creationId xmlns:p14="http://schemas.microsoft.com/office/powerpoint/2010/main" val="5575480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Summing up all the slides with the clear understanding that this is one of the great banks at the internal level and as an HR professional have some specific knowledge skills and behaviour. In addition to this there is a need to focus on weakness and through the help of skills audit it represents clearly. There is a need to make more focus on communication skills, adaptability skills and leadership skills because they will add more value to the development of the organisation and the inner ability of the organisation to play an effective role. The training and development aids to develop all the weaknesses and increase productivity. </a:t>
            </a:r>
          </a:p>
          <a:p>
            <a:endParaRPr lang="en-IN" dirty="0"/>
          </a:p>
        </p:txBody>
      </p:sp>
      <p:sp>
        <p:nvSpPr>
          <p:cNvPr id="4" name="Slide Number Placeholder 3"/>
          <p:cNvSpPr>
            <a:spLocks noGrp="1"/>
          </p:cNvSpPr>
          <p:nvPr>
            <p:ph type="sldNum" sz="quarter" idx="5"/>
          </p:nvPr>
        </p:nvSpPr>
        <p:spPr/>
        <p:txBody>
          <a:bodyPr/>
          <a:lstStyle/>
          <a:p>
            <a:fld id="{E2E51D1C-74A1-47F6-A8E8-57349BAF99B3}" type="slidenum">
              <a:rPr lang="en-IN" smtClean="0"/>
              <a:t>10</a:t>
            </a:fld>
            <a:endParaRPr lang="en-IN"/>
          </a:p>
        </p:txBody>
      </p:sp>
    </p:spTree>
    <p:extLst>
      <p:ext uri="{BB962C8B-B14F-4D97-AF65-F5344CB8AC3E}">
        <p14:creationId xmlns:p14="http://schemas.microsoft.com/office/powerpoint/2010/main" val="3134339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F7588-F676-9FC1-FD6C-37D483334C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361FD67-B97F-0862-95D5-1C403BE69C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47571FA-C2FB-B742-2EAA-61E53DD8A914}"/>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5" name="Footer Placeholder 4">
            <a:extLst>
              <a:ext uri="{FF2B5EF4-FFF2-40B4-BE49-F238E27FC236}">
                <a16:creationId xmlns:a16="http://schemas.microsoft.com/office/drawing/2014/main" id="{0AF13480-57AD-3709-D74C-B50022E1050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E5640B7-789D-6654-D9A6-704A4317154E}"/>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261570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80F4-7D60-331D-32A9-C4E17EE8CDC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4D25EE1-8D6F-9B89-F1F2-080A4AF0F3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019115A-3542-7182-507D-EE36BE85A9EF}"/>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5" name="Footer Placeholder 4">
            <a:extLst>
              <a:ext uri="{FF2B5EF4-FFF2-40B4-BE49-F238E27FC236}">
                <a16:creationId xmlns:a16="http://schemas.microsoft.com/office/drawing/2014/main" id="{B11AE87E-1455-36A2-4552-DB32FF632AE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F08B8D8-F6A5-41E9-6B6E-C338B9D3B036}"/>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1438519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2A52F-F031-4765-5417-C830224915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E62B684-A9AC-FDE0-7809-E12354E992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8592A6-9978-26B1-3398-489145342595}"/>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5" name="Footer Placeholder 4">
            <a:extLst>
              <a:ext uri="{FF2B5EF4-FFF2-40B4-BE49-F238E27FC236}">
                <a16:creationId xmlns:a16="http://schemas.microsoft.com/office/drawing/2014/main" id="{69BCA892-5B33-C337-93F7-4BBA4A5EA9D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AAC0B46-DCF8-AEB5-F451-9266902455D4}"/>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2123362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88868-D8CC-7587-1606-36C3C4DAE94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38DB8AE-0AE2-035B-F6EB-885ED28B5A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5B7AEBB-847B-66DA-13C1-A651055753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8ECC4A2F-ECC9-4B2B-9568-8B0164E08AD7}"/>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6" name="Footer Placeholder 5">
            <a:extLst>
              <a:ext uri="{FF2B5EF4-FFF2-40B4-BE49-F238E27FC236}">
                <a16:creationId xmlns:a16="http://schemas.microsoft.com/office/drawing/2014/main" id="{72910B99-E9F1-227B-262D-8AFF70175CA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445B45C-ED02-50C9-0BF1-BE8CC4CAFBCC}"/>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358013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90F10-65FB-59C0-FF06-528DF024800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41956B2-66B2-160A-5625-DD88C669C6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848EC5-61C4-675B-B000-436DB05F6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798AAE0-4EBA-7AE4-D74F-BEFA656E4E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B127DE-E6F7-80F3-629F-67A9B7825E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8E748B4-7757-90BF-44DB-2D9C06148B64}"/>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8" name="Footer Placeholder 7">
            <a:extLst>
              <a:ext uri="{FF2B5EF4-FFF2-40B4-BE49-F238E27FC236}">
                <a16:creationId xmlns:a16="http://schemas.microsoft.com/office/drawing/2014/main" id="{7C9ACA90-C08A-908F-7B6D-76B704AE36E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B448155-5487-3065-F8AB-A4D0489DB467}"/>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464113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691DE-2FAD-25F6-F39D-FEA91CCAB13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BDA0532-9B3A-583E-D089-04817C6EDAD5}"/>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4" name="Footer Placeholder 3">
            <a:extLst>
              <a:ext uri="{FF2B5EF4-FFF2-40B4-BE49-F238E27FC236}">
                <a16:creationId xmlns:a16="http://schemas.microsoft.com/office/drawing/2014/main" id="{4C043575-A243-F350-5627-F1E464C6761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69EFC3A-2E7D-D7D3-C9A6-270C20172EAB}"/>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2846824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BDDB98-2BF8-AE95-52AF-641E99E7971F}"/>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3" name="Footer Placeholder 2">
            <a:extLst>
              <a:ext uri="{FF2B5EF4-FFF2-40B4-BE49-F238E27FC236}">
                <a16:creationId xmlns:a16="http://schemas.microsoft.com/office/drawing/2014/main" id="{FB7C1F3A-06F2-9BB3-02A0-151792E139B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027AA8B-D75F-FB27-2627-294E658B6E73}"/>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997557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9345-8598-AB71-E05F-F280543961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F1B4FE5-B2EC-58D1-F7B7-0E4479DAE5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69EE8BC-E634-1902-57BB-0E730712ED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90D21B-BD11-767A-4462-337307027998}"/>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6" name="Footer Placeholder 5">
            <a:extLst>
              <a:ext uri="{FF2B5EF4-FFF2-40B4-BE49-F238E27FC236}">
                <a16:creationId xmlns:a16="http://schemas.microsoft.com/office/drawing/2014/main" id="{C939227F-6027-ACC5-E021-4A833A727C2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4364EE1-5AC2-4F8E-D0D2-55A224CB11D8}"/>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1057838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39DF0-45AA-21FD-0F46-79ADA05AA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FC60E904-F749-8080-75D5-0E2D1F2DA6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A80B47E3-165D-94C2-BB96-2C554D8762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FA1F02-D8E4-FE36-A781-871C8F0DBBF1}"/>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6" name="Footer Placeholder 5">
            <a:extLst>
              <a:ext uri="{FF2B5EF4-FFF2-40B4-BE49-F238E27FC236}">
                <a16:creationId xmlns:a16="http://schemas.microsoft.com/office/drawing/2014/main" id="{4B5A2A3D-ABBB-B295-6A0E-898CEB262A8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395EDA8-8087-7112-910F-4EC3DE19EFDE}"/>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2660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13CD-8C1F-43DA-77B2-A71899C0E96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E9C92A5-2997-3D32-D8BD-3A0467071C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C6B24BF-93B4-648F-B2C2-A8C9980F5AD6}"/>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5" name="Footer Placeholder 4">
            <a:extLst>
              <a:ext uri="{FF2B5EF4-FFF2-40B4-BE49-F238E27FC236}">
                <a16:creationId xmlns:a16="http://schemas.microsoft.com/office/drawing/2014/main" id="{DA0316C1-9C42-D795-2BD9-CC7CA46F33A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D489FC5-14F6-E05C-4989-FCD1D0F2FFE2}"/>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3558473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D8FCAF-6611-17DD-684E-A0FDC0E4216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8A9A3CF-F726-FA5E-92FC-43E7ECABDB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E5BE337-6E1A-0971-2712-8E97C9F1E67B}"/>
              </a:ext>
            </a:extLst>
          </p:cNvPr>
          <p:cNvSpPr>
            <a:spLocks noGrp="1"/>
          </p:cNvSpPr>
          <p:nvPr>
            <p:ph type="dt" sz="half" idx="10"/>
          </p:nvPr>
        </p:nvSpPr>
        <p:spPr/>
        <p:txBody>
          <a:bodyPr/>
          <a:lstStyle/>
          <a:p>
            <a:fld id="{83628E68-ADB5-4FDF-9EC0-9028A9D6C109}" type="datetimeFigureOut">
              <a:rPr lang="en-IN" smtClean="0"/>
              <a:t>25-03-2023</a:t>
            </a:fld>
            <a:endParaRPr lang="en-IN"/>
          </a:p>
        </p:txBody>
      </p:sp>
      <p:sp>
        <p:nvSpPr>
          <p:cNvPr id="5" name="Footer Placeholder 4">
            <a:extLst>
              <a:ext uri="{FF2B5EF4-FFF2-40B4-BE49-F238E27FC236}">
                <a16:creationId xmlns:a16="http://schemas.microsoft.com/office/drawing/2014/main" id="{7B15F5C2-1D53-C523-9682-359ABFFECBE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E94EAD6-3A0D-A836-B5AA-82502D422C88}"/>
              </a:ext>
            </a:extLst>
          </p:cNvPr>
          <p:cNvSpPr>
            <a:spLocks noGrp="1"/>
          </p:cNvSpPr>
          <p:nvPr>
            <p:ph type="sldNum" sz="quarter" idx="12"/>
          </p:nvPr>
        </p:nvSpPr>
        <p:spPr/>
        <p:txBody>
          <a:bodyPr/>
          <a:lstStyle/>
          <a:p>
            <a:fld id="{27E0B8A4-920F-436F-AE05-4739A273C727}" type="slidenum">
              <a:rPr lang="en-IN" smtClean="0"/>
              <a:t>‹#›</a:t>
            </a:fld>
            <a:endParaRPr lang="en-IN"/>
          </a:p>
        </p:txBody>
      </p:sp>
    </p:spTree>
    <p:extLst>
      <p:ext uri="{BB962C8B-B14F-4D97-AF65-F5344CB8AC3E}">
        <p14:creationId xmlns:p14="http://schemas.microsoft.com/office/powerpoint/2010/main" val="2516914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E10221-2C0E-A9C3-5239-6593A181B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1CB25ED-9EF0-B0F4-D8E6-5E86FD6642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4FA4D29-1DA1-639E-224D-84BEF9C2C1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628E68-ADB5-4FDF-9EC0-9028A9D6C109}" type="datetimeFigureOut">
              <a:rPr lang="en-IN" smtClean="0"/>
              <a:t>25-03-2023</a:t>
            </a:fld>
            <a:endParaRPr lang="en-IN"/>
          </a:p>
        </p:txBody>
      </p:sp>
      <p:sp>
        <p:nvSpPr>
          <p:cNvPr id="5" name="Footer Placeholder 4">
            <a:extLst>
              <a:ext uri="{FF2B5EF4-FFF2-40B4-BE49-F238E27FC236}">
                <a16:creationId xmlns:a16="http://schemas.microsoft.com/office/drawing/2014/main" id="{2C58ABB1-F196-75C2-B2B2-8AA9FDDD2C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C57222D-C6E2-F3B0-33C0-9DD3E98A1D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E0B8A4-920F-436F-AE05-4739A273C727}" type="slidenum">
              <a:rPr lang="en-IN" smtClean="0"/>
              <a:t>‹#›</a:t>
            </a:fld>
            <a:endParaRPr lang="en-IN"/>
          </a:p>
        </p:txBody>
      </p:sp>
    </p:spTree>
    <p:extLst>
      <p:ext uri="{BB962C8B-B14F-4D97-AF65-F5344CB8AC3E}">
        <p14:creationId xmlns:p14="http://schemas.microsoft.com/office/powerpoint/2010/main" val="37248016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167652986@N06/48552083071"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AE240-B3A0-FC4D-2FE2-07F73C5F9C9F}"/>
              </a:ext>
            </a:extLst>
          </p:cNvPr>
          <p:cNvSpPr>
            <a:spLocks noGrp="1"/>
          </p:cNvSpPr>
          <p:nvPr>
            <p:ph type="title"/>
          </p:nvPr>
        </p:nvSpPr>
        <p:spPr>
          <a:xfrm>
            <a:off x="572493" y="238539"/>
            <a:ext cx="11018520" cy="1434415"/>
          </a:xfrm>
        </p:spPr>
        <p:txBody>
          <a:bodyPr anchor="b">
            <a:normAutofit/>
          </a:bodyPr>
          <a:lstStyle/>
          <a:p>
            <a:r>
              <a:rPr lang="en-US" sz="4600" b="1" dirty="0">
                <a:solidFill>
                  <a:schemeClr val="bg1"/>
                </a:solidFill>
                <a:latin typeface="Times New Roman" panose="02020603050405020304" pitchFamily="18" charset="0"/>
                <a:cs typeface="Times New Roman" panose="02020603050405020304" pitchFamily="18" charset="0"/>
              </a:rPr>
              <a:t>Training and Development needs for a HR officer</a:t>
            </a:r>
            <a:endParaRPr lang="en-GB" sz="4600" b="1" dirty="0">
              <a:solidFill>
                <a:schemeClr val="bg1"/>
              </a:solidFill>
              <a:latin typeface="Times New Roman" panose="02020603050405020304" pitchFamily="18" charset="0"/>
              <a:cs typeface="Times New Roman" panose="02020603050405020304" pitchFamily="18" charset="0"/>
            </a:endParaRP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BCF0E2-80CC-1B83-B80E-F14D62CF9839}"/>
              </a:ext>
            </a:extLst>
          </p:cNvPr>
          <p:cNvSpPr>
            <a:spLocks noGrp="1"/>
          </p:cNvSpPr>
          <p:nvPr>
            <p:ph idx="1"/>
          </p:nvPr>
        </p:nvSpPr>
        <p:spPr>
          <a:xfrm>
            <a:off x="572493" y="2071316"/>
            <a:ext cx="6713552" cy="4119172"/>
          </a:xfrm>
        </p:spPr>
        <p:txBody>
          <a:bodyPr anchor="t">
            <a:normAutofit/>
          </a:bodyPr>
          <a:lstStyle/>
          <a:p>
            <a:pPr marL="0" indent="0">
              <a:buNone/>
            </a:pPr>
            <a:endParaRPr lang="en-IN" sz="22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r>
              <a:rPr lang="en-IN" sz="2200" b="1" dirty="0">
                <a:latin typeface="Times New Roman" panose="02020603050405020304" pitchFamily="18" charset="0"/>
                <a:ea typeface="Times New Roman" panose="02020603050405020304" pitchFamily="18" charset="0"/>
                <a:cs typeface="Times New Roman" panose="02020603050405020304" pitchFamily="18" charset="0"/>
              </a:rPr>
              <a:t>        </a:t>
            </a:r>
            <a:r>
              <a:rPr lang="en-IN"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Student Name :  Ana Cojan</a:t>
            </a:r>
            <a:br>
              <a:rPr lang="en-IN"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IN"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Student Number :2109647</a:t>
            </a:r>
          </a:p>
          <a:p>
            <a:pPr marL="0" indent="0">
              <a:buNone/>
            </a:pPr>
            <a:br>
              <a:rPr lang="en-IN"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IN"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Lecturer name :</a:t>
            </a:r>
            <a:r>
              <a:rPr lang="en-US" sz="2400" b="1" dirty="0">
                <a:solidFill>
                  <a:schemeClr val="bg1"/>
                </a:solidFill>
                <a:latin typeface="Times New Roman" panose="02020603050405020304" pitchFamily="18" charset="0"/>
                <a:cs typeface="Times New Roman" panose="02020603050405020304" pitchFamily="18" charset="0"/>
              </a:rPr>
              <a:t>Aparna Venkatesan</a:t>
            </a:r>
          </a:p>
          <a:p>
            <a:pPr marL="0" indent="0">
              <a:buNone/>
            </a:pP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br>
              <a:rPr lang="en-IN"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IN"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400" b="1" dirty="0">
                <a:solidFill>
                  <a:schemeClr val="bg1"/>
                </a:solidFill>
                <a:latin typeface="Times New Roman" panose="02020603050405020304" pitchFamily="18" charset="0"/>
                <a:cs typeface="Times New Roman" panose="02020603050405020304" pitchFamily="18" charset="0"/>
              </a:rPr>
              <a:t>Module code: BMSW5102</a:t>
            </a:r>
            <a:br>
              <a:rPr lang="en-US" sz="2400" b="1" dirty="0">
                <a:solidFill>
                  <a:schemeClr val="bg1"/>
                </a:solidFill>
                <a:latin typeface="Times New Roman" panose="02020603050405020304" pitchFamily="18" charset="0"/>
                <a:cs typeface="Times New Roman" panose="02020603050405020304" pitchFamily="18" charset="0"/>
              </a:rPr>
            </a:br>
            <a:r>
              <a:rPr lang="en-US" sz="2400" b="1" dirty="0">
                <a:solidFill>
                  <a:schemeClr val="bg1"/>
                </a:solidFill>
                <a:latin typeface="Times New Roman" panose="02020603050405020304" pitchFamily="18" charset="0"/>
                <a:cs typeface="Times New Roman" panose="02020603050405020304" pitchFamily="18" charset="0"/>
              </a:rPr>
              <a:t> Module title: Developing Relationship and Workplace Achievement</a:t>
            </a:r>
            <a:endParaRPr lang="en-GB" sz="2400" b="1" dirty="0">
              <a:solidFill>
                <a:schemeClr val="bg1"/>
              </a:solidFill>
              <a:latin typeface="Times New Roman" panose="02020603050405020304" pitchFamily="18" charset="0"/>
              <a:cs typeface="Times New Roman" panose="02020603050405020304" pitchFamily="18" charset="0"/>
            </a:endParaRPr>
          </a:p>
        </p:txBody>
      </p:sp>
      <p:pic>
        <p:nvPicPr>
          <p:cNvPr id="5" name="Picture 4" descr="Graphical user interface&#10;&#10;Description automatically generated">
            <a:extLst>
              <a:ext uri="{FF2B5EF4-FFF2-40B4-BE49-F238E27FC236}">
                <a16:creationId xmlns:a16="http://schemas.microsoft.com/office/drawing/2014/main" id="{3B411ADE-2EDB-9601-F01A-158DEEEA15C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378" r="20406" b="2"/>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3F7B6CDE-1CBF-0365-CC52-23179B82892B}"/>
              </a:ext>
            </a:extLst>
          </p:cNvPr>
          <p:cNvSpPr txBox="1"/>
          <p:nvPr/>
        </p:nvSpPr>
        <p:spPr>
          <a:xfrm>
            <a:off x="9429906" y="5990433"/>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167652986@N06/4855208307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034477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A256D6-4589-E73C-0576-D391AA148A23}"/>
              </a:ext>
            </a:extLst>
          </p:cNvPr>
          <p:cNvSpPr>
            <a:spLocks noGrp="1"/>
          </p:cNvSpPr>
          <p:nvPr>
            <p:ph type="title"/>
          </p:nvPr>
        </p:nvSpPr>
        <p:spPr>
          <a:xfrm>
            <a:off x="594360" y="640263"/>
            <a:ext cx="3822192" cy="1344975"/>
          </a:xfrm>
        </p:spPr>
        <p:txBody>
          <a:bodyPr>
            <a:normAutofit/>
          </a:bodyPr>
          <a:lstStyle/>
          <a:p>
            <a:r>
              <a:rPr lang="en-IN" sz="3600" b="1" dirty="0">
                <a:solidFill>
                  <a:schemeClr val="bg1"/>
                </a:solidFill>
                <a:effectLst/>
                <a:latin typeface="Times New Roman" panose="02020603050405020304" pitchFamily="18" charset="0"/>
                <a:ea typeface="Times New Roman" panose="02020603050405020304" pitchFamily="18" charset="0"/>
              </a:rPr>
              <a:t>Introduction of the company </a:t>
            </a:r>
            <a:endParaRPr lang="en-IN" sz="3600" dirty="0">
              <a:solidFill>
                <a:schemeClr val="bg1"/>
              </a:solidFill>
            </a:endParaRPr>
          </a:p>
        </p:txBody>
      </p:sp>
      <p:cxnSp>
        <p:nvCxnSpPr>
          <p:cNvPr id="3081" name="Straight Connector 3080">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28D0F0-3489-9BB9-BDBD-CFDC5DF8BCF8}"/>
              </a:ext>
            </a:extLst>
          </p:cNvPr>
          <p:cNvSpPr>
            <a:spLocks noGrp="1"/>
          </p:cNvSpPr>
          <p:nvPr>
            <p:ph idx="1"/>
          </p:nvPr>
        </p:nvSpPr>
        <p:spPr>
          <a:xfrm>
            <a:off x="593610" y="2121763"/>
            <a:ext cx="3822192" cy="3773010"/>
          </a:xfrm>
        </p:spPr>
        <p:txBody>
          <a:bodyPr>
            <a:normAutofit/>
          </a:bodyPr>
          <a:lstStyle/>
          <a:p>
            <a:pPr marL="342900" lvl="0" indent="-342900">
              <a:buFont typeface="Arial" panose="020B0604020202020204" pitchFamily="34" charset="0"/>
              <a:buChar char="●"/>
            </a:pPr>
            <a:r>
              <a:rPr lang="en-IN" sz="2000" u="none" strike="noStrike" dirty="0">
                <a:solidFill>
                  <a:schemeClr val="bg1"/>
                </a:solidFill>
                <a:effectLst/>
                <a:latin typeface="Times New Roman" panose="02020603050405020304" pitchFamily="18" charset="0"/>
                <a:ea typeface="Times New Roman" panose="02020603050405020304" pitchFamily="18" charset="0"/>
              </a:rPr>
              <a:t>Barclays is a great British universal bank in the UK</a:t>
            </a:r>
          </a:p>
          <a:p>
            <a:pPr marL="342900" indent="-34290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It is headquartered in London</a:t>
            </a:r>
            <a:r>
              <a:rPr lang="en-US" sz="2000" dirty="0">
                <a:effectLst/>
                <a:latin typeface="Times New Roman" panose="02020603050405020304" pitchFamily="18" charset="0"/>
                <a:ea typeface="Times New Roman" panose="02020603050405020304" pitchFamily="18" charset="0"/>
              </a:rPr>
              <a:t> </a:t>
            </a:r>
            <a:r>
              <a:rPr lang="en-US" sz="2000" dirty="0">
                <a:solidFill>
                  <a:schemeClr val="bg1"/>
                </a:solidFill>
                <a:effectLst/>
                <a:latin typeface="Times New Roman" panose="02020603050405020304" pitchFamily="18" charset="0"/>
                <a:ea typeface="Times New Roman" panose="02020603050405020304" pitchFamily="18" charset="0"/>
              </a:rPr>
              <a:t>(Forbes, 2023). </a:t>
            </a:r>
          </a:p>
          <a:p>
            <a:pPr marL="342900" indent="-342900">
              <a:buFont typeface="Arial" panose="020B0604020202020204" pitchFamily="34" charset="0"/>
              <a:buChar char="●"/>
            </a:pPr>
            <a:r>
              <a:rPr lang="en-IN" sz="2000" u="none" strike="noStrike" dirty="0">
                <a:solidFill>
                  <a:schemeClr val="bg1"/>
                </a:solidFill>
                <a:effectLst/>
                <a:latin typeface="Times New Roman" panose="02020603050405020304" pitchFamily="18" charset="0"/>
                <a:ea typeface="Times New Roman" panose="02020603050405020304" pitchFamily="18" charset="0"/>
              </a:rPr>
              <a:t>The legal status of Barclays bank is a public limited company (</a:t>
            </a:r>
            <a:r>
              <a:rPr lang="en-US" sz="2000" dirty="0">
                <a:solidFill>
                  <a:schemeClr val="bg1"/>
                </a:solidFill>
                <a:effectLst/>
                <a:latin typeface="Times New Roman" panose="02020603050405020304" pitchFamily="18" charset="0"/>
                <a:ea typeface="Times New Roman" panose="02020603050405020304" pitchFamily="18" charset="0"/>
              </a:rPr>
              <a:t>Barclays, 2020).</a:t>
            </a:r>
            <a:endParaRPr lang="en-US" sz="2000" dirty="0">
              <a:effectLst/>
              <a:latin typeface="Times New Roman" panose="02020603050405020304" pitchFamily="18" charset="0"/>
              <a:ea typeface="Times New Roman" panose="02020603050405020304" pitchFamily="18" charset="0"/>
            </a:endParaRPr>
          </a:p>
          <a:p>
            <a:pPr marL="342900" indent="-342900">
              <a:buFont typeface="Arial" panose="020B0604020202020204" pitchFamily="34" charset="0"/>
              <a:buChar char="●"/>
            </a:pPr>
            <a:endParaRPr lang="en-US" sz="2000"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2000" u="none" strike="noStrike" dirty="0">
                <a:solidFill>
                  <a:schemeClr val="bg1"/>
                </a:solidFill>
                <a:effectLst/>
                <a:latin typeface="Times New Roman" panose="02020603050405020304" pitchFamily="18" charset="0"/>
                <a:ea typeface="Times New Roman" panose="02020603050405020304" pitchFamily="18" charset="0"/>
              </a:rPr>
              <a:t>The company operate as two division named Barclays International and Barclays UK</a:t>
            </a:r>
          </a:p>
          <a:p>
            <a:pPr marL="0" indent="0">
              <a:buNone/>
            </a:pPr>
            <a:endParaRPr lang="en-IN" sz="2000" dirty="0">
              <a:solidFill>
                <a:schemeClr val="bg1"/>
              </a:solidFill>
            </a:endParaRPr>
          </a:p>
        </p:txBody>
      </p:sp>
      <p:pic>
        <p:nvPicPr>
          <p:cNvPr id="3074" name="Picture 2" descr="Barclays Bank Takes GBP Deposits For New UK Bitcoin Exchange Bit121">
            <a:extLst>
              <a:ext uri="{FF2B5EF4-FFF2-40B4-BE49-F238E27FC236}">
                <a16:creationId xmlns:a16="http://schemas.microsoft.com/office/drawing/2014/main" id="{D663795A-9641-08CE-CE5E-D1A87B788D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10716" y="1156389"/>
            <a:ext cx="6596652" cy="4389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943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E54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EE06D1-EC43-9A39-9163-A83586A0B232}"/>
              </a:ext>
            </a:extLst>
          </p:cNvPr>
          <p:cNvSpPr>
            <a:spLocks noGrp="1"/>
          </p:cNvSpPr>
          <p:nvPr>
            <p:ph type="title"/>
          </p:nvPr>
        </p:nvSpPr>
        <p:spPr>
          <a:xfrm>
            <a:off x="524256" y="516804"/>
            <a:ext cx="6594189" cy="1625210"/>
          </a:xfrm>
        </p:spPr>
        <p:txBody>
          <a:bodyPr>
            <a:normAutofit/>
          </a:bodyPr>
          <a:lstStyle/>
          <a:p>
            <a:r>
              <a:rPr lang="en-IN" sz="3700" b="1" dirty="0">
                <a:solidFill>
                  <a:schemeClr val="bg1"/>
                </a:solidFill>
                <a:latin typeface="Times New Roman" panose="02020603050405020304" pitchFamily="18" charset="0"/>
                <a:ea typeface="Times New Roman" panose="02020603050405020304" pitchFamily="18" charset="0"/>
              </a:rPr>
              <a:t>K</a:t>
            </a:r>
            <a:r>
              <a:rPr lang="en-IN" sz="3700" b="1" dirty="0">
                <a:solidFill>
                  <a:schemeClr val="bg1"/>
                </a:solidFill>
                <a:effectLst/>
                <a:latin typeface="Times New Roman" panose="02020603050405020304" pitchFamily="18" charset="0"/>
                <a:ea typeface="Times New Roman" panose="02020603050405020304" pitchFamily="18" charset="0"/>
              </a:rPr>
              <a:t>nowledge of HRO</a:t>
            </a:r>
            <a:endParaRPr lang="en-IN" sz="3700" dirty="0">
              <a:solidFill>
                <a:schemeClr val="bg1"/>
              </a:solidFill>
            </a:endParaRPr>
          </a:p>
        </p:txBody>
      </p:sp>
      <p:sp>
        <p:nvSpPr>
          <p:cNvPr id="5129" name="Rectangle 512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hat Is HR Professional Day? Activities &amp; Gifts to Celebrate It">
            <a:extLst>
              <a:ext uri="{FF2B5EF4-FFF2-40B4-BE49-F238E27FC236}">
                <a16:creationId xmlns:a16="http://schemas.microsoft.com/office/drawing/2014/main" id="{0A324E0A-CA03-838F-B7D4-675571A445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0550" y="2660287"/>
            <a:ext cx="6512298" cy="3646887"/>
          </a:xfrm>
          <a:prstGeom prst="rect">
            <a:avLst/>
          </a:prstGeom>
          <a:noFill/>
          <a:extLst>
            <a:ext uri="{909E8E84-426E-40DD-AFC4-6F175D3DCCD1}">
              <a14:hiddenFill xmlns:a14="http://schemas.microsoft.com/office/drawing/2010/main">
                <a:solidFill>
                  <a:srgbClr val="FFFFFF"/>
                </a:solidFill>
              </a14:hiddenFill>
            </a:ext>
          </a:extLst>
        </p:spPr>
      </p:pic>
      <p:sp>
        <p:nvSpPr>
          <p:cNvPr id="5131" name="Rectangle 513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D49B5AB-E80A-463F-ACAF-AD50CA50AC36}"/>
              </a:ext>
            </a:extLst>
          </p:cNvPr>
          <p:cNvSpPr>
            <a:spLocks noGrp="1"/>
          </p:cNvSpPr>
          <p:nvPr>
            <p:ph idx="1"/>
          </p:nvPr>
        </p:nvSpPr>
        <p:spPr>
          <a:xfrm>
            <a:off x="7582563" y="917724"/>
            <a:ext cx="4085181" cy="5275811"/>
          </a:xfrm>
        </p:spPr>
        <p:txBody>
          <a:bodyPr anchor="ctr">
            <a:normAutofit/>
          </a:bodyPr>
          <a:lstStyle/>
          <a:p>
            <a:pPr marL="342900" lvl="0" indent="-342900">
              <a:buFont typeface="Arial" panose="020B0604020202020204" pitchFamily="34" charset="0"/>
              <a:buChar char="●"/>
            </a:pPr>
            <a:r>
              <a:rPr lang="en-IN" sz="2400" u="none" strike="noStrike" dirty="0">
                <a:solidFill>
                  <a:srgbClr val="FFFFFF"/>
                </a:solidFill>
                <a:effectLst/>
                <a:latin typeface="Times New Roman" panose="02020603050405020304" pitchFamily="18" charset="0"/>
                <a:ea typeface="Times New Roman" panose="02020603050405020304" pitchFamily="18" charset="0"/>
              </a:rPr>
              <a:t>The HR  requires knowledge of streamlined succession planning</a:t>
            </a:r>
          </a:p>
          <a:p>
            <a:pPr marL="342900" lvl="0" indent="-342900">
              <a:buFont typeface="Arial" panose="020B0604020202020204" pitchFamily="34" charset="0"/>
              <a:buChar char="●"/>
            </a:pPr>
            <a:r>
              <a:rPr lang="en-IN" sz="2400" u="none" strike="noStrike" dirty="0">
                <a:solidFill>
                  <a:srgbClr val="FFFFFF"/>
                </a:solidFill>
                <a:effectLst/>
                <a:latin typeface="Times New Roman" panose="02020603050405020304" pitchFamily="18" charset="0"/>
                <a:ea typeface="Times New Roman" panose="02020603050405020304" pitchFamily="18" charset="0"/>
              </a:rPr>
              <a:t>Knowledge regarding effective evaluation system</a:t>
            </a:r>
          </a:p>
          <a:p>
            <a:pPr marL="342900" lvl="0" indent="-342900">
              <a:buFont typeface="Arial" panose="020B0604020202020204" pitchFamily="34" charset="0"/>
              <a:buChar char="●"/>
            </a:pPr>
            <a:r>
              <a:rPr lang="en-IN" sz="2400" u="none" strike="noStrike" dirty="0">
                <a:solidFill>
                  <a:srgbClr val="FFFFFF"/>
                </a:solidFill>
                <a:effectLst/>
                <a:latin typeface="Times New Roman" panose="02020603050405020304" pitchFamily="18" charset="0"/>
                <a:ea typeface="Times New Roman" panose="02020603050405020304" pitchFamily="18" charset="0"/>
              </a:rPr>
              <a:t>Knowledge regarding sharing culture </a:t>
            </a:r>
          </a:p>
          <a:p>
            <a:pPr marL="342900" indent="-342900">
              <a:buFont typeface="Arial" panose="020B0604020202020204" pitchFamily="34" charset="0"/>
              <a:buChar char="●"/>
            </a:pPr>
            <a:r>
              <a:rPr lang="en-IN" sz="2400" u="none" strike="noStrike" dirty="0">
                <a:solidFill>
                  <a:srgbClr val="FFFFFF"/>
                </a:solidFill>
                <a:effectLst/>
                <a:latin typeface="Times New Roman" panose="02020603050405020304" pitchFamily="18" charset="0"/>
                <a:ea typeface="Times New Roman" panose="02020603050405020304" pitchFamily="18" charset="0"/>
              </a:rPr>
              <a:t> Knowledge of flexible working elements </a:t>
            </a:r>
          </a:p>
          <a:p>
            <a:pPr marL="342900" lvl="0" indent="-342900">
              <a:buFont typeface="Arial" panose="020B0604020202020204" pitchFamily="34" charset="0"/>
              <a:buChar char="●"/>
            </a:pPr>
            <a:endParaRPr lang="en-IN" sz="2000" u="none" strike="noStrike"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endParaRPr lang="en-IN" sz="2000" u="none" strike="noStrike" dirty="0">
              <a:solidFill>
                <a:srgbClr val="FFFFFF"/>
              </a:solidFill>
              <a:effectLst/>
              <a:latin typeface="Times New Roman" panose="02020603050405020304" pitchFamily="18" charset="0"/>
              <a:ea typeface="Times New Roman" panose="02020603050405020304" pitchFamily="18" charset="0"/>
            </a:endParaRPr>
          </a:p>
          <a:p>
            <a:pPr marL="0" lvl="0" indent="0">
              <a:buNone/>
            </a:pPr>
            <a:r>
              <a:rPr lang="en-IN" sz="2000" u="none" strike="noStrike" dirty="0">
                <a:solidFill>
                  <a:srgbClr val="FFFFFF"/>
                </a:solidFill>
                <a:effectLst/>
                <a:latin typeface="Times New Roman" panose="02020603050405020304" pitchFamily="18" charset="0"/>
                <a:ea typeface="Times New Roman" panose="02020603050405020304" pitchFamily="18" charset="0"/>
              </a:rPr>
              <a:t> </a:t>
            </a:r>
            <a:endParaRPr lang="en-IN" sz="2000" dirty="0">
              <a:solidFill>
                <a:srgbClr val="FFFFFF"/>
              </a:solidFill>
            </a:endParaRPr>
          </a:p>
        </p:txBody>
      </p:sp>
    </p:spTree>
    <p:extLst>
      <p:ext uri="{BB962C8B-B14F-4D97-AF65-F5344CB8AC3E}">
        <p14:creationId xmlns:p14="http://schemas.microsoft.com/office/powerpoint/2010/main" val="336835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useBgFill="1">
        <p:nvSpPr>
          <p:cNvPr id="6151"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19E80-F2D9-9489-8E5A-FE1391891301}"/>
              </a:ext>
            </a:extLst>
          </p:cNvPr>
          <p:cNvSpPr>
            <a:spLocks noGrp="1"/>
          </p:cNvSpPr>
          <p:nvPr>
            <p:ph type="title"/>
          </p:nvPr>
        </p:nvSpPr>
        <p:spPr>
          <a:xfrm>
            <a:off x="3218687" y="301752"/>
            <a:ext cx="4526281" cy="1197864"/>
          </a:xfrm>
        </p:spPr>
        <p:txBody>
          <a:bodyPr>
            <a:normAutofit/>
          </a:bodyPr>
          <a:lstStyle/>
          <a:p>
            <a:r>
              <a:rPr lang="en-US" sz="4000" b="1" dirty="0">
                <a:latin typeface="Times New Roman" panose="02020603050405020304" pitchFamily="18" charset="0"/>
                <a:cs typeface="Times New Roman" panose="02020603050405020304" pitchFamily="18" charset="0"/>
              </a:rPr>
              <a:t>Skills of HRO</a:t>
            </a:r>
            <a:endParaRPr lang="en-IN" sz="3700" b="1" dirty="0">
              <a:latin typeface="Times New Roman" panose="02020603050405020304" pitchFamily="18" charset="0"/>
              <a:cs typeface="Times New Roman" panose="02020603050405020304" pitchFamily="18" charset="0"/>
            </a:endParaRPr>
          </a:p>
        </p:txBody>
      </p:sp>
      <p:sp>
        <p:nvSpPr>
          <p:cNvPr id="6153" name="!!Line">
            <a:extLst>
              <a:ext uri="{FF2B5EF4-FFF2-40B4-BE49-F238E27FC236}">
                <a16:creationId xmlns:a16="http://schemas.microsoft.com/office/drawing/2014/main" id="{B0161EF8-C8C6-4F2A-9D5C-49BD28A2B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585216"/>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R Laws &amp; Regulations Every HR Professional Should Know">
            <a:extLst>
              <a:ext uri="{FF2B5EF4-FFF2-40B4-BE49-F238E27FC236}">
                <a16:creationId xmlns:a16="http://schemas.microsoft.com/office/drawing/2014/main" id="{A23FE7D6-E02B-FB81-6F0F-C1E4D3B967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5" r="-2" b="-2"/>
          <a:stretch/>
        </p:blipFill>
        <p:spPr bwMode="auto">
          <a:xfrm>
            <a:off x="466344" y="2338324"/>
            <a:ext cx="5711048" cy="383282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AF87691-53C3-0FE8-67BA-506A6D5A16D7}"/>
              </a:ext>
            </a:extLst>
          </p:cNvPr>
          <p:cNvSpPr>
            <a:spLocks noGrp="1"/>
          </p:cNvSpPr>
          <p:nvPr>
            <p:ph idx="1"/>
          </p:nvPr>
        </p:nvSpPr>
        <p:spPr>
          <a:xfrm>
            <a:off x="6646986" y="585216"/>
            <a:ext cx="5366823" cy="5585930"/>
          </a:xfrm>
        </p:spPr>
        <p:txBody>
          <a:bodyPr anchor="ctr">
            <a:normAutofit/>
          </a:bodyPr>
          <a:lstStyle/>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HR  need to have analytical ability</a:t>
            </a:r>
          </a:p>
          <a:p>
            <a:pPr marL="342900" lvl="0" indent="-342900">
              <a:buFont typeface="Arial" panose="020B0604020202020204" pitchFamily="34" charset="0"/>
              <a:buChar char="●"/>
            </a:pPr>
            <a:r>
              <a:rPr lang="en-IN" sz="2400" dirty="0">
                <a:latin typeface="Times New Roman" panose="02020603050405020304" pitchFamily="18" charset="0"/>
                <a:ea typeface="Times New Roman" panose="02020603050405020304" pitchFamily="18" charset="0"/>
              </a:rPr>
              <a:t>W</a:t>
            </a:r>
            <a:r>
              <a:rPr lang="en-IN" sz="2400" u="none" strike="noStrike" dirty="0">
                <a:effectLst/>
                <a:latin typeface="Times New Roman" panose="02020603050405020304" pitchFamily="18" charset="0"/>
                <a:ea typeface="Times New Roman" panose="02020603050405020304" pitchFamily="18" charset="0"/>
              </a:rPr>
              <a:t>ork ethics and technical skills are required in Barclays</a:t>
            </a:r>
          </a:p>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There is a requirement to have stress and risk management for HR professionals (</a:t>
            </a:r>
            <a:r>
              <a:rPr lang="en-IN" sz="2400" u="none" strike="noStrike" dirty="0" err="1">
                <a:effectLst/>
                <a:latin typeface="Times New Roman" panose="02020603050405020304" pitchFamily="18" charset="0"/>
                <a:ea typeface="Times New Roman" panose="02020603050405020304" pitchFamily="18" charset="0"/>
              </a:rPr>
              <a:t>Careeraddict</a:t>
            </a:r>
            <a:r>
              <a:rPr lang="en-IN" sz="2400" u="none" strike="noStrike" dirty="0">
                <a:effectLst/>
                <a:latin typeface="Times New Roman" panose="02020603050405020304" pitchFamily="18" charset="0"/>
                <a:ea typeface="Times New Roman" panose="02020603050405020304" pitchFamily="18" charset="0"/>
              </a:rPr>
              <a:t>, 2023).</a:t>
            </a:r>
          </a:p>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Commercial awareness and confidence for the HR professional</a:t>
            </a:r>
          </a:p>
          <a:p>
            <a:endParaRPr lang="en-IN" sz="2000" dirty="0"/>
          </a:p>
        </p:txBody>
      </p:sp>
    </p:spTree>
    <p:extLst>
      <p:ext uri="{BB962C8B-B14F-4D97-AF65-F5344CB8AC3E}">
        <p14:creationId xmlns:p14="http://schemas.microsoft.com/office/powerpoint/2010/main" val="198928828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B55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EA4BFB-AF83-3573-7B09-983D2BF0C93B}"/>
              </a:ext>
            </a:extLst>
          </p:cNvPr>
          <p:cNvSpPr>
            <a:spLocks noGrp="1"/>
          </p:cNvSpPr>
          <p:nvPr>
            <p:ph type="title"/>
          </p:nvPr>
        </p:nvSpPr>
        <p:spPr>
          <a:xfrm>
            <a:off x="524256" y="516804"/>
            <a:ext cx="6594189" cy="1625210"/>
          </a:xfrm>
        </p:spPr>
        <p:txBody>
          <a:bodyPr>
            <a:normAutofit/>
          </a:bodyPr>
          <a:lstStyle/>
          <a:p>
            <a:r>
              <a:rPr lang="en-IN" sz="3700" b="1" dirty="0">
                <a:solidFill>
                  <a:srgbClr val="FFFFFF"/>
                </a:solidFill>
                <a:effectLst/>
                <a:latin typeface="Times New Roman" panose="02020603050405020304" pitchFamily="18" charset="0"/>
                <a:ea typeface="Times New Roman" panose="02020603050405020304" pitchFamily="18" charset="0"/>
              </a:rPr>
              <a:t>Behaviour required by HRO</a:t>
            </a:r>
            <a:endParaRPr lang="en-IN" sz="3700" b="1" dirty="0">
              <a:solidFill>
                <a:srgbClr val="FFFFFF"/>
              </a:solidFill>
            </a:endParaRPr>
          </a:p>
        </p:txBody>
      </p:sp>
      <p:sp>
        <p:nvSpPr>
          <p:cNvPr id="7177" name="Rectangle 7176">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10 Tips to Become a Leading HR Professional | College for Adult Learning">
            <a:extLst>
              <a:ext uri="{FF2B5EF4-FFF2-40B4-BE49-F238E27FC236}">
                <a16:creationId xmlns:a16="http://schemas.microsoft.com/office/drawing/2014/main" id="{12450297-B485-2E37-D300-7D857277A3C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744" y="2833564"/>
            <a:ext cx="6579910" cy="3300333"/>
          </a:xfrm>
          <a:prstGeom prst="rect">
            <a:avLst/>
          </a:prstGeom>
          <a:noFill/>
          <a:extLst>
            <a:ext uri="{909E8E84-426E-40DD-AFC4-6F175D3DCCD1}">
              <a14:hiddenFill xmlns:a14="http://schemas.microsoft.com/office/drawing/2010/main">
                <a:solidFill>
                  <a:srgbClr val="FFFFFF"/>
                </a:solidFill>
              </a14:hiddenFill>
            </a:ext>
          </a:extLst>
        </p:spPr>
      </p:pic>
      <p:sp>
        <p:nvSpPr>
          <p:cNvPr id="7179" name="Rectangle 717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39B4AF2-6AAC-C6B3-5DF9-33179B76EB04}"/>
              </a:ext>
            </a:extLst>
          </p:cNvPr>
          <p:cNvSpPr>
            <a:spLocks noGrp="1"/>
          </p:cNvSpPr>
          <p:nvPr>
            <p:ph idx="1"/>
          </p:nvPr>
        </p:nvSpPr>
        <p:spPr>
          <a:xfrm>
            <a:off x="7534655" y="516804"/>
            <a:ext cx="4133089" cy="5253283"/>
          </a:xfrm>
        </p:spPr>
        <p:txBody>
          <a:bodyPr anchor="ctr">
            <a:normAutofit/>
          </a:bodyPr>
          <a:lstStyle/>
          <a:p>
            <a:pPr marL="342900" lvl="0" indent="-342900">
              <a:buFont typeface="Arial" panose="020B0604020202020204" pitchFamily="34" charset="0"/>
              <a:buChar char="●"/>
            </a:pPr>
            <a:r>
              <a:rPr lang="en-IN" sz="2400" u="none" strike="noStrike" dirty="0">
                <a:solidFill>
                  <a:srgbClr val="FFFFFF"/>
                </a:solidFill>
                <a:effectLst/>
                <a:latin typeface="Times New Roman" panose="02020603050405020304" pitchFamily="18" charset="0"/>
                <a:ea typeface="Times New Roman" panose="02020603050405020304" pitchFamily="18" charset="0"/>
              </a:rPr>
              <a:t>HR professionals required focussed and goal-oriented behaviour</a:t>
            </a:r>
          </a:p>
          <a:p>
            <a:pPr marL="342900" lvl="0" indent="-342900">
              <a:buFont typeface="Arial" panose="020B0604020202020204" pitchFamily="34" charset="0"/>
              <a:buChar char="●"/>
            </a:pPr>
            <a:r>
              <a:rPr lang="en-IN" sz="2400" u="none" strike="noStrike" dirty="0">
                <a:solidFill>
                  <a:srgbClr val="FFFFFF"/>
                </a:solidFill>
                <a:effectLst/>
                <a:latin typeface="Times New Roman" panose="02020603050405020304" pitchFamily="18" charset="0"/>
                <a:ea typeface="Times New Roman" panose="02020603050405020304" pitchFamily="18" charset="0"/>
              </a:rPr>
              <a:t>There is required solution-oriented behaviour in HR professionals (LinkedIn, (2023).</a:t>
            </a:r>
          </a:p>
          <a:p>
            <a:pPr marL="342900" lvl="0" indent="-342900">
              <a:buFont typeface="Arial" panose="020B0604020202020204" pitchFamily="34" charset="0"/>
              <a:buChar char="●"/>
            </a:pPr>
            <a:r>
              <a:rPr lang="en-IN" sz="2400" u="none" strike="noStrike" dirty="0">
                <a:solidFill>
                  <a:srgbClr val="FFFFFF"/>
                </a:solidFill>
                <a:effectLst/>
                <a:latin typeface="Times New Roman" panose="02020603050405020304" pitchFamily="18" charset="0"/>
                <a:ea typeface="Times New Roman" panose="02020603050405020304" pitchFamily="18" charset="0"/>
              </a:rPr>
              <a:t>Maintain trustworthiness and transparency in Barclays</a:t>
            </a:r>
          </a:p>
          <a:p>
            <a:endParaRPr lang="en-IN" sz="2000" dirty="0">
              <a:solidFill>
                <a:srgbClr val="FFFFFF"/>
              </a:solidFill>
            </a:endParaRPr>
          </a:p>
        </p:txBody>
      </p:sp>
    </p:spTree>
    <p:extLst>
      <p:ext uri="{BB962C8B-B14F-4D97-AF65-F5344CB8AC3E}">
        <p14:creationId xmlns:p14="http://schemas.microsoft.com/office/powerpoint/2010/main" val="2448689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BF5F4-5E6B-03AD-EA3B-B105C7C3E46F}"/>
              </a:ext>
            </a:extLst>
          </p:cNvPr>
          <p:cNvSpPr>
            <a:spLocks noGrp="1"/>
          </p:cNvSpPr>
          <p:nvPr>
            <p:ph type="title"/>
          </p:nvPr>
        </p:nvSpPr>
        <p:spPr/>
        <p:txBody>
          <a:bodyPr>
            <a:normAutofit/>
          </a:bodyPr>
          <a:lstStyle/>
          <a:p>
            <a:r>
              <a:rPr lang="en-IN" sz="3200" b="1" dirty="0">
                <a:solidFill>
                  <a:schemeClr val="bg1"/>
                </a:solidFill>
                <a:effectLst/>
                <a:latin typeface="Times New Roman" panose="02020603050405020304" pitchFamily="18" charset="0"/>
                <a:ea typeface="Times New Roman" panose="02020603050405020304" pitchFamily="18" charset="0"/>
              </a:rPr>
              <a:t>Constructive SWOT analysis</a:t>
            </a:r>
            <a:endParaRPr lang="en-IN" sz="3200" b="1" dirty="0">
              <a:solidFill>
                <a:schemeClr val="bg1"/>
              </a:solidFill>
            </a:endParaRPr>
          </a:p>
        </p:txBody>
      </p:sp>
      <p:graphicFrame>
        <p:nvGraphicFramePr>
          <p:cNvPr id="4" name="Content Placeholder 3">
            <a:extLst>
              <a:ext uri="{FF2B5EF4-FFF2-40B4-BE49-F238E27FC236}">
                <a16:creationId xmlns:a16="http://schemas.microsoft.com/office/drawing/2014/main" id="{DDD11D8F-1D89-1329-BECA-88C6D50AE660}"/>
              </a:ext>
            </a:extLst>
          </p:cNvPr>
          <p:cNvGraphicFramePr>
            <a:graphicFrameLocks noGrp="1"/>
          </p:cNvGraphicFramePr>
          <p:nvPr>
            <p:ph idx="1"/>
            <p:extLst>
              <p:ext uri="{D42A27DB-BD31-4B8C-83A1-F6EECF244321}">
                <p14:modId xmlns:p14="http://schemas.microsoft.com/office/powerpoint/2010/main" val="1760662528"/>
              </p:ext>
            </p:extLst>
          </p:nvPr>
        </p:nvGraphicFramePr>
        <p:xfrm>
          <a:off x="838200" y="1690688"/>
          <a:ext cx="6479540" cy="4991465"/>
        </p:xfrm>
        <a:graphic>
          <a:graphicData uri="http://schemas.openxmlformats.org/drawingml/2006/table">
            <a:tbl>
              <a:tblPr>
                <a:tableStyleId>{5C22544A-7EE6-4342-B048-85BDC9FD1C3A}</a:tableStyleId>
              </a:tblPr>
              <a:tblGrid>
                <a:gridCol w="3239770">
                  <a:extLst>
                    <a:ext uri="{9D8B030D-6E8A-4147-A177-3AD203B41FA5}">
                      <a16:colId xmlns:a16="http://schemas.microsoft.com/office/drawing/2014/main" val="818997905"/>
                    </a:ext>
                  </a:extLst>
                </a:gridCol>
                <a:gridCol w="3239770">
                  <a:extLst>
                    <a:ext uri="{9D8B030D-6E8A-4147-A177-3AD203B41FA5}">
                      <a16:colId xmlns:a16="http://schemas.microsoft.com/office/drawing/2014/main" val="1680735705"/>
                    </a:ext>
                  </a:extLst>
                </a:gridCol>
              </a:tblGrid>
              <a:tr h="583900">
                <a:tc>
                  <a:txBody>
                    <a:bodyPr/>
                    <a:lstStyle/>
                    <a:p>
                      <a:pPr algn="ctr">
                        <a:lnSpc>
                          <a:spcPct val="150000"/>
                        </a:lnSpc>
                      </a:pPr>
                      <a:r>
                        <a:rPr lang="en-IN" sz="1600" b="1" dirty="0">
                          <a:effectLst/>
                          <a:latin typeface="Times New Roman" panose="02020603050405020304" pitchFamily="18" charset="0"/>
                          <a:cs typeface="Times New Roman" panose="02020603050405020304" pitchFamily="18" charset="0"/>
                        </a:rPr>
                        <a:t>Strengths</a:t>
                      </a:r>
                      <a:endParaRPr lang="en-IN" sz="16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ctr">
                        <a:lnSpc>
                          <a:spcPct val="150000"/>
                        </a:lnSpc>
                      </a:pPr>
                      <a:r>
                        <a:rPr lang="en-IN" sz="1600" b="1" dirty="0">
                          <a:effectLst/>
                          <a:latin typeface="Times New Roman" panose="02020603050405020304" pitchFamily="18" charset="0"/>
                          <a:cs typeface="Times New Roman" panose="02020603050405020304" pitchFamily="18" charset="0"/>
                        </a:rPr>
                        <a:t>Weaknesses</a:t>
                      </a:r>
                      <a:endParaRPr lang="en-IN" sz="16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85136853"/>
                  </a:ext>
                </a:extLst>
              </a:tr>
              <a:tr h="1560762">
                <a:tc>
                  <a:txBody>
                    <a:bodyPr/>
                    <a:lstStyle/>
                    <a:p>
                      <a:pPr marL="342900" lvl="0" indent="-342900" algn="l">
                        <a:lnSpc>
                          <a:spcPct val="150000"/>
                        </a:lnSpc>
                        <a:buFont typeface="Arial" panose="020B0604020202020204" pitchFamily="34" charset="0"/>
                        <a:buChar char="●"/>
                      </a:pPr>
                      <a:r>
                        <a:rPr lang="en-IN" sz="1600" u="none" strike="noStrike" dirty="0">
                          <a:effectLst/>
                        </a:rPr>
                        <a:t>Maintain flexible working</a:t>
                      </a:r>
                    </a:p>
                    <a:p>
                      <a:pPr marL="342900" lvl="0" indent="-342900" algn="l">
                        <a:lnSpc>
                          <a:spcPct val="150000"/>
                        </a:lnSpc>
                        <a:buFont typeface="Arial" panose="020B0604020202020204" pitchFamily="34" charset="0"/>
                        <a:buChar char="●"/>
                      </a:pPr>
                      <a:r>
                        <a:rPr lang="en-IN" sz="1600" u="none" strike="noStrike" dirty="0">
                          <a:effectLst/>
                        </a:rPr>
                        <a:t>Focused and goal orientation behaviour</a:t>
                      </a:r>
                    </a:p>
                    <a:p>
                      <a:pPr marL="342900" lvl="0" indent="-342900" algn="l">
                        <a:lnSpc>
                          <a:spcPct val="150000"/>
                        </a:lnSpc>
                        <a:buFont typeface="Arial" panose="020B0604020202020204" pitchFamily="34" charset="0"/>
                        <a:buChar char="●"/>
                      </a:pPr>
                      <a:r>
                        <a:rPr lang="en-IN" sz="1600" u="none" strike="noStrike" dirty="0">
                          <a:effectLst/>
                        </a:rPr>
                        <a:t>Continuous learning habit</a:t>
                      </a:r>
                      <a:endParaRPr lang="en-IN" sz="1600" u="none" strike="noStrike" dirty="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marL="342900" lvl="0" indent="-342900" algn="l">
                        <a:lnSpc>
                          <a:spcPct val="150000"/>
                        </a:lnSpc>
                        <a:buFont typeface="Arial" panose="020B0604020202020204" pitchFamily="34" charset="0"/>
                        <a:buChar char="●"/>
                      </a:pPr>
                      <a:r>
                        <a:rPr lang="en-IN" sz="1600" u="none" strike="noStrike" dirty="0">
                          <a:effectLst/>
                          <a:latin typeface="Times New Roman" panose="02020603050405020304" pitchFamily="18" charset="0"/>
                          <a:cs typeface="Times New Roman" panose="02020603050405020304" pitchFamily="18" charset="0"/>
                        </a:rPr>
                        <a:t>Lacking in operation</a:t>
                      </a:r>
                    </a:p>
                    <a:p>
                      <a:pPr marL="342900" lvl="0" indent="-342900" algn="l">
                        <a:lnSpc>
                          <a:spcPct val="150000"/>
                        </a:lnSpc>
                        <a:buFont typeface="Arial" panose="020B0604020202020204" pitchFamily="34" charset="0"/>
                        <a:buChar char="●"/>
                      </a:pPr>
                      <a:r>
                        <a:rPr lang="en-IN" sz="1600" u="none" strike="noStrike" dirty="0">
                          <a:effectLst/>
                          <a:latin typeface="Times New Roman" panose="02020603050405020304" pitchFamily="18" charset="0"/>
                          <a:cs typeface="Times New Roman" panose="02020603050405020304" pitchFamily="18" charset="0"/>
                        </a:rPr>
                        <a:t>Lacking the employee retention</a:t>
                      </a:r>
                    </a:p>
                    <a:p>
                      <a:pPr marL="342900" lvl="0" indent="-342900" algn="l">
                        <a:lnSpc>
                          <a:spcPct val="150000"/>
                        </a:lnSpc>
                        <a:buFont typeface="Arial" panose="020B0604020202020204" pitchFamily="34" charset="0"/>
                        <a:buChar char="●"/>
                      </a:pPr>
                      <a:r>
                        <a:rPr lang="en-IN" sz="1600" u="none" strike="noStrike" dirty="0">
                          <a:effectLst/>
                          <a:latin typeface="Times New Roman" panose="02020603050405020304" pitchFamily="18" charset="0"/>
                          <a:cs typeface="Times New Roman" panose="02020603050405020304" pitchFamily="18" charset="0"/>
                        </a:rPr>
                        <a:t>Not having a strategic foundation</a:t>
                      </a:r>
                      <a:endPar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469535364"/>
                  </a:ext>
                </a:extLst>
              </a:tr>
              <a:tr h="583900">
                <a:tc>
                  <a:txBody>
                    <a:bodyPr/>
                    <a:lstStyle/>
                    <a:p>
                      <a:pPr algn="ctr">
                        <a:lnSpc>
                          <a:spcPct val="150000"/>
                        </a:lnSpc>
                      </a:pPr>
                      <a:r>
                        <a:rPr lang="en-IN" sz="1600" b="1" dirty="0">
                          <a:effectLst/>
                          <a:latin typeface="Times New Roman" panose="02020603050405020304" pitchFamily="18" charset="0"/>
                          <a:cs typeface="Times New Roman" panose="02020603050405020304" pitchFamily="18" charset="0"/>
                        </a:rPr>
                        <a:t>Opportunities </a:t>
                      </a:r>
                      <a:endParaRPr lang="en-IN" sz="16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ctr">
                        <a:lnSpc>
                          <a:spcPct val="150000"/>
                        </a:lnSpc>
                      </a:pPr>
                      <a:r>
                        <a:rPr lang="en-IN" sz="1600" b="1" dirty="0">
                          <a:effectLst/>
                          <a:latin typeface="Times New Roman" panose="02020603050405020304" pitchFamily="18" charset="0"/>
                          <a:cs typeface="Times New Roman" panose="02020603050405020304" pitchFamily="18" charset="0"/>
                        </a:rPr>
                        <a:t>Threats </a:t>
                      </a:r>
                      <a:endParaRPr lang="en-IN" sz="16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221367619"/>
                  </a:ext>
                </a:extLst>
              </a:tr>
              <a:tr h="2262903">
                <a:tc>
                  <a:txBody>
                    <a:bodyPr/>
                    <a:lstStyle/>
                    <a:p>
                      <a:pPr marL="342900" lvl="0" indent="-342900" algn="l">
                        <a:lnSpc>
                          <a:spcPct val="150000"/>
                        </a:lnSpc>
                        <a:buFont typeface="Arial" panose="020B0604020202020204" pitchFamily="34" charset="0"/>
                        <a:buChar char="●"/>
                      </a:pPr>
                      <a:r>
                        <a:rPr lang="en-IN" sz="1600" u="none" strike="noStrike" dirty="0">
                          <a:effectLst/>
                        </a:rPr>
                        <a:t>Growth of the employee and organisation</a:t>
                      </a:r>
                    </a:p>
                    <a:p>
                      <a:pPr marL="342900" lvl="0" indent="-342900" algn="l">
                        <a:lnSpc>
                          <a:spcPct val="150000"/>
                        </a:lnSpc>
                        <a:buFont typeface="Arial" panose="020B0604020202020204" pitchFamily="34" charset="0"/>
                        <a:buChar char="●"/>
                      </a:pPr>
                      <a:r>
                        <a:rPr lang="en-IN" sz="1600" u="none" strike="noStrike" dirty="0">
                          <a:effectLst/>
                        </a:rPr>
                        <a:t>The accomplished goal in time boundary</a:t>
                      </a:r>
                    </a:p>
                    <a:p>
                      <a:pPr marL="342900" lvl="0" indent="-342900" algn="l">
                        <a:lnSpc>
                          <a:spcPct val="150000"/>
                        </a:lnSpc>
                        <a:buFont typeface="Arial" panose="020B0604020202020204" pitchFamily="34" charset="0"/>
                        <a:buChar char="●"/>
                      </a:pPr>
                      <a:r>
                        <a:rPr lang="en-IN" sz="1600" u="none" strike="noStrike" dirty="0">
                          <a:effectLst/>
                        </a:rPr>
                        <a:t>Find the development areas</a:t>
                      </a:r>
                      <a:endParaRPr lang="en-IN" sz="1600" u="none" strike="noStrike" dirty="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marL="342900" lvl="0" indent="-342900" algn="l">
                        <a:lnSpc>
                          <a:spcPct val="150000"/>
                        </a:lnSpc>
                        <a:buFont typeface="Arial" panose="020B0604020202020204" pitchFamily="34" charset="0"/>
                        <a:buChar char="●"/>
                      </a:pPr>
                      <a:r>
                        <a:rPr lang="en-IN" sz="1600" u="none" strike="noStrike" dirty="0">
                          <a:effectLst/>
                          <a:latin typeface="Times New Roman" panose="02020603050405020304" pitchFamily="18" charset="0"/>
                          <a:cs typeface="Times New Roman" panose="02020603050405020304" pitchFamily="18" charset="0"/>
                        </a:rPr>
                        <a:t>Chances to organisational failure</a:t>
                      </a:r>
                    </a:p>
                    <a:p>
                      <a:pPr marL="342900" lvl="0" indent="-342900" algn="l">
                        <a:lnSpc>
                          <a:spcPct val="150000"/>
                        </a:lnSpc>
                        <a:buFont typeface="Arial" panose="020B0604020202020204" pitchFamily="34" charset="0"/>
                        <a:buChar char="●"/>
                      </a:pPr>
                      <a:r>
                        <a:rPr lang="en-IN" sz="1600" u="none" strike="noStrike" dirty="0">
                          <a:effectLst/>
                          <a:latin typeface="Times New Roman" panose="02020603050405020304" pitchFamily="18" charset="0"/>
                          <a:cs typeface="Times New Roman" panose="02020603050405020304" pitchFamily="18" charset="0"/>
                        </a:rPr>
                        <a:t>It can lead to collapse of entire systems </a:t>
                      </a:r>
                    </a:p>
                    <a:p>
                      <a:pPr marL="342900" lvl="0" indent="-342900" algn="l">
                        <a:lnSpc>
                          <a:spcPct val="150000"/>
                        </a:lnSpc>
                        <a:buFont typeface="Arial" panose="020B0604020202020204" pitchFamily="34" charset="0"/>
                        <a:buChar char="●"/>
                      </a:pPr>
                      <a:r>
                        <a:rPr lang="en-IN" sz="1600" u="none" strike="noStrike" dirty="0">
                          <a:effectLst/>
                          <a:latin typeface="Times New Roman" panose="02020603050405020304" pitchFamily="18" charset="0"/>
                          <a:cs typeface="Times New Roman" panose="02020603050405020304" pitchFamily="18" charset="0"/>
                        </a:rPr>
                        <a:t>Slow growth</a:t>
                      </a:r>
                      <a:endPar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626045193"/>
                  </a:ext>
                </a:extLst>
              </a:tr>
            </a:tbl>
          </a:graphicData>
        </a:graphic>
      </p:graphicFrame>
      <p:pic>
        <p:nvPicPr>
          <p:cNvPr id="1026" name="Picture 2" descr="Yes, HR Professionals, You Are Consultants">
            <a:extLst>
              <a:ext uri="{FF2B5EF4-FFF2-40B4-BE49-F238E27FC236}">
                <a16:creationId xmlns:a16="http://schemas.microsoft.com/office/drawing/2014/main" id="{9ABB993F-4623-5ED9-4055-C21CB4222D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1383" y="1817914"/>
            <a:ext cx="4249360" cy="4169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0589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0538-D6F7-C3F1-BFE1-1D22C6C1C775}"/>
              </a:ext>
            </a:extLst>
          </p:cNvPr>
          <p:cNvSpPr>
            <a:spLocks noGrp="1"/>
          </p:cNvSpPr>
          <p:nvPr>
            <p:ph type="title"/>
          </p:nvPr>
        </p:nvSpPr>
        <p:spPr>
          <a:xfrm>
            <a:off x="838200" y="365125"/>
            <a:ext cx="10515600" cy="816561"/>
          </a:xfrm>
        </p:spPr>
        <p:txBody>
          <a:bodyPr>
            <a:normAutofit/>
          </a:bodyPr>
          <a:lstStyle/>
          <a:p>
            <a:r>
              <a:rPr lang="en-IN" sz="2800" b="1" dirty="0">
                <a:solidFill>
                  <a:schemeClr val="bg1"/>
                </a:solidFill>
                <a:effectLst/>
                <a:latin typeface="Times New Roman" panose="02020603050405020304" pitchFamily="18" charset="0"/>
                <a:ea typeface="Times New Roman" panose="02020603050405020304" pitchFamily="18" charset="0"/>
              </a:rPr>
              <a:t>Skills audit of HR professional</a:t>
            </a:r>
            <a:endParaRPr lang="en-IN" sz="2800" dirty="0">
              <a:solidFill>
                <a:schemeClr val="bg1"/>
              </a:solidFill>
            </a:endParaRPr>
          </a:p>
        </p:txBody>
      </p:sp>
      <p:graphicFrame>
        <p:nvGraphicFramePr>
          <p:cNvPr id="7" name="Content Placeholder 6">
            <a:extLst>
              <a:ext uri="{FF2B5EF4-FFF2-40B4-BE49-F238E27FC236}">
                <a16:creationId xmlns:a16="http://schemas.microsoft.com/office/drawing/2014/main" id="{4B41F20F-7518-4E6B-B58F-0F86032B474E}"/>
              </a:ext>
            </a:extLst>
          </p:cNvPr>
          <p:cNvGraphicFramePr>
            <a:graphicFrameLocks noGrp="1"/>
          </p:cNvGraphicFramePr>
          <p:nvPr>
            <p:ph idx="1"/>
            <p:extLst>
              <p:ext uri="{D42A27DB-BD31-4B8C-83A1-F6EECF244321}">
                <p14:modId xmlns:p14="http://schemas.microsoft.com/office/powerpoint/2010/main" val="2776558006"/>
              </p:ext>
            </p:extLst>
          </p:nvPr>
        </p:nvGraphicFramePr>
        <p:xfrm>
          <a:off x="552027" y="1315096"/>
          <a:ext cx="5909734" cy="5353050"/>
        </p:xfrm>
        <a:graphic>
          <a:graphicData uri="http://schemas.openxmlformats.org/drawingml/2006/table">
            <a:tbl>
              <a:tblPr>
                <a:tableStyleId>{5C22544A-7EE6-4342-B048-85BDC9FD1C3A}</a:tableStyleId>
              </a:tblPr>
              <a:tblGrid>
                <a:gridCol w="2954867">
                  <a:extLst>
                    <a:ext uri="{9D8B030D-6E8A-4147-A177-3AD203B41FA5}">
                      <a16:colId xmlns:a16="http://schemas.microsoft.com/office/drawing/2014/main" val="3766952418"/>
                    </a:ext>
                  </a:extLst>
                </a:gridCol>
                <a:gridCol w="2954867">
                  <a:extLst>
                    <a:ext uri="{9D8B030D-6E8A-4147-A177-3AD203B41FA5}">
                      <a16:colId xmlns:a16="http://schemas.microsoft.com/office/drawing/2014/main" val="419596301"/>
                    </a:ext>
                  </a:extLst>
                </a:gridCol>
              </a:tblGrid>
              <a:tr h="414004">
                <a:tc>
                  <a:txBody>
                    <a:bodyPr/>
                    <a:lstStyle/>
                    <a:p>
                      <a:pPr algn="l">
                        <a:lnSpc>
                          <a:spcPct val="150000"/>
                        </a:lnSpc>
                      </a:pPr>
                      <a:r>
                        <a:rPr lang="en-IN" sz="2000">
                          <a:effectLst/>
                        </a:rPr>
                        <a:t>Skills (HR professionals)</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a:effectLst/>
                        </a:rPr>
                        <a:t>Rating (out of 10)</a:t>
                      </a:r>
                      <a:endParaRPr lang="en-IN" sz="20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728652874"/>
                  </a:ext>
                </a:extLst>
              </a:tr>
              <a:tr h="414004">
                <a:tc>
                  <a:txBody>
                    <a:bodyPr/>
                    <a:lstStyle/>
                    <a:p>
                      <a:pPr algn="just">
                        <a:lnSpc>
                          <a:spcPct val="150000"/>
                        </a:lnSpc>
                      </a:pPr>
                      <a:r>
                        <a:rPr lang="en-IN" sz="2000">
                          <a:effectLst/>
                        </a:rPr>
                        <a:t>Analytical skills</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a:effectLst/>
                        </a:rPr>
                        <a:t>8</a:t>
                      </a:r>
                      <a:endParaRPr lang="en-IN" sz="20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2421182758"/>
                  </a:ext>
                </a:extLst>
              </a:tr>
              <a:tr h="414004">
                <a:tc>
                  <a:txBody>
                    <a:bodyPr/>
                    <a:lstStyle/>
                    <a:p>
                      <a:pPr algn="just">
                        <a:lnSpc>
                          <a:spcPct val="150000"/>
                        </a:lnSpc>
                      </a:pPr>
                      <a:r>
                        <a:rPr lang="en-IN" sz="2000">
                          <a:effectLst/>
                        </a:rPr>
                        <a:t>Attention to detail</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dirty="0">
                          <a:effectLst/>
                        </a:rPr>
                        <a:t>6</a:t>
                      </a:r>
                      <a:endParaRPr lang="en-IN" sz="2000" dirty="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4085470510"/>
                  </a:ext>
                </a:extLst>
              </a:tr>
              <a:tr h="414004">
                <a:tc>
                  <a:txBody>
                    <a:bodyPr/>
                    <a:lstStyle/>
                    <a:p>
                      <a:pPr algn="just">
                        <a:lnSpc>
                          <a:spcPct val="150000"/>
                        </a:lnSpc>
                      </a:pPr>
                      <a:r>
                        <a:rPr lang="en-IN" sz="2000">
                          <a:effectLst/>
                        </a:rPr>
                        <a:t>Work ethic</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dirty="0">
                          <a:effectLst/>
                        </a:rPr>
                        <a:t>8</a:t>
                      </a:r>
                      <a:endParaRPr lang="en-IN" sz="2000" dirty="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3222250862"/>
                  </a:ext>
                </a:extLst>
              </a:tr>
              <a:tr h="414004">
                <a:tc>
                  <a:txBody>
                    <a:bodyPr/>
                    <a:lstStyle/>
                    <a:p>
                      <a:pPr algn="just">
                        <a:lnSpc>
                          <a:spcPct val="150000"/>
                        </a:lnSpc>
                      </a:pPr>
                      <a:r>
                        <a:rPr lang="en-IN" sz="2000">
                          <a:effectLst/>
                        </a:rPr>
                        <a:t>Technical skills</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a:effectLst/>
                        </a:rPr>
                        <a:t>9</a:t>
                      </a:r>
                      <a:endParaRPr lang="en-IN" sz="20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294584621"/>
                  </a:ext>
                </a:extLst>
              </a:tr>
              <a:tr h="414004">
                <a:tc>
                  <a:txBody>
                    <a:bodyPr/>
                    <a:lstStyle/>
                    <a:p>
                      <a:pPr algn="just">
                        <a:lnSpc>
                          <a:spcPct val="150000"/>
                        </a:lnSpc>
                      </a:pPr>
                      <a:r>
                        <a:rPr lang="en-IN" sz="2000">
                          <a:effectLst/>
                        </a:rPr>
                        <a:t>Stress management</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a:effectLst/>
                        </a:rPr>
                        <a:t>6</a:t>
                      </a:r>
                      <a:endParaRPr lang="en-IN" sz="20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2102118948"/>
                  </a:ext>
                </a:extLst>
              </a:tr>
              <a:tr h="414004">
                <a:tc>
                  <a:txBody>
                    <a:bodyPr/>
                    <a:lstStyle/>
                    <a:p>
                      <a:pPr algn="just">
                        <a:lnSpc>
                          <a:spcPct val="150000"/>
                        </a:lnSpc>
                      </a:pPr>
                      <a:r>
                        <a:rPr lang="en-IN" sz="2000">
                          <a:effectLst/>
                        </a:rPr>
                        <a:t>Leadership skills</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a:effectLst/>
                        </a:rPr>
                        <a:t>5</a:t>
                      </a:r>
                      <a:endParaRPr lang="en-IN" sz="20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229691722"/>
                  </a:ext>
                </a:extLst>
              </a:tr>
              <a:tr h="414004">
                <a:tc>
                  <a:txBody>
                    <a:bodyPr/>
                    <a:lstStyle/>
                    <a:p>
                      <a:pPr algn="just">
                        <a:lnSpc>
                          <a:spcPct val="150000"/>
                        </a:lnSpc>
                      </a:pPr>
                      <a:r>
                        <a:rPr lang="en-IN" sz="2000">
                          <a:effectLst/>
                        </a:rPr>
                        <a:t>Adaptability</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dirty="0">
                          <a:effectLst/>
                          <a:latin typeface="Times New Roman" panose="02020603050405020304" pitchFamily="18" charset="0"/>
                          <a:ea typeface="Times New Roman" panose="02020603050405020304" pitchFamily="18" charset="0"/>
                        </a:rPr>
                        <a:t>8</a:t>
                      </a:r>
                    </a:p>
                  </a:txBody>
                  <a:tcPr marL="63500" marR="63500" marT="63500" marB="63500"/>
                </a:tc>
                <a:extLst>
                  <a:ext uri="{0D108BD9-81ED-4DB2-BD59-A6C34878D82A}">
                    <a16:rowId xmlns:a16="http://schemas.microsoft.com/office/drawing/2014/main" val="73457213"/>
                  </a:ext>
                </a:extLst>
              </a:tr>
              <a:tr h="414004">
                <a:tc>
                  <a:txBody>
                    <a:bodyPr/>
                    <a:lstStyle/>
                    <a:p>
                      <a:pPr algn="just">
                        <a:lnSpc>
                          <a:spcPct val="150000"/>
                        </a:lnSpc>
                      </a:pPr>
                      <a:r>
                        <a:rPr lang="en-IN" sz="2000">
                          <a:effectLst/>
                        </a:rPr>
                        <a:t>Communication skills </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a:effectLst/>
                        </a:rPr>
                        <a:t>5</a:t>
                      </a:r>
                      <a:endParaRPr lang="en-IN" sz="20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507802562"/>
                  </a:ext>
                </a:extLst>
              </a:tr>
              <a:tr h="414004">
                <a:tc>
                  <a:txBody>
                    <a:bodyPr/>
                    <a:lstStyle/>
                    <a:p>
                      <a:pPr algn="just">
                        <a:lnSpc>
                          <a:spcPct val="150000"/>
                        </a:lnSpc>
                      </a:pPr>
                      <a:r>
                        <a:rPr lang="en-IN" sz="2000">
                          <a:effectLst/>
                        </a:rPr>
                        <a:t>Commercial awareness </a:t>
                      </a:r>
                      <a:endParaRPr lang="en-IN" sz="2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pPr>
                      <a:r>
                        <a:rPr lang="en-IN" sz="2000" dirty="0">
                          <a:effectLst/>
                        </a:rPr>
                        <a:t>6</a:t>
                      </a:r>
                      <a:endParaRPr lang="en-IN" sz="2000" dirty="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3931498781"/>
                  </a:ext>
                </a:extLst>
              </a:tr>
            </a:tbl>
          </a:graphicData>
        </a:graphic>
      </p:graphicFrame>
      <p:pic>
        <p:nvPicPr>
          <p:cNvPr id="2050" name="Picture 2" descr="Employee Skills Audit Template | Manager Advice | Robert Half UK">
            <a:extLst>
              <a:ext uri="{FF2B5EF4-FFF2-40B4-BE49-F238E27FC236}">
                <a16:creationId xmlns:a16="http://schemas.microsoft.com/office/drawing/2014/main" id="{F2CCE79E-659F-2989-0533-D538CD0FFB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1781560"/>
            <a:ext cx="3623733" cy="3998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3241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useBgFill="1">
        <p:nvSpPr>
          <p:cNvPr id="8199"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3E569-70D9-6F13-EA75-79A6964F7F76}"/>
              </a:ext>
            </a:extLst>
          </p:cNvPr>
          <p:cNvSpPr>
            <a:spLocks noGrp="1"/>
          </p:cNvSpPr>
          <p:nvPr>
            <p:ph type="title"/>
          </p:nvPr>
        </p:nvSpPr>
        <p:spPr>
          <a:xfrm>
            <a:off x="841247" y="474146"/>
            <a:ext cx="10515593" cy="1197864"/>
          </a:xfrm>
        </p:spPr>
        <p:txBody>
          <a:bodyPr>
            <a:normAutofit/>
          </a:bodyPr>
          <a:lstStyle/>
          <a:p>
            <a:r>
              <a:rPr lang="en-IN" sz="3700" b="1">
                <a:effectLst/>
                <a:latin typeface="Times New Roman" panose="02020603050405020304" pitchFamily="18" charset="0"/>
                <a:ea typeface="Times New Roman" panose="02020603050405020304" pitchFamily="18" charset="0"/>
              </a:rPr>
              <a:t>Benefits of training and development for HR professionals in Barclays </a:t>
            </a:r>
            <a:endParaRPr lang="en-IN" sz="3700"/>
          </a:p>
        </p:txBody>
      </p:sp>
      <p:sp>
        <p:nvSpPr>
          <p:cNvPr id="8201" name="!!Line">
            <a:extLst>
              <a:ext uri="{FF2B5EF4-FFF2-40B4-BE49-F238E27FC236}">
                <a16:creationId xmlns:a16="http://schemas.microsoft.com/office/drawing/2014/main" id="{B0161EF8-C8C6-4F2A-9D5C-49BD28A2B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585216"/>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18 Benefits and Importance of Training &amp; Development - HRM Function">
            <a:extLst>
              <a:ext uri="{FF2B5EF4-FFF2-40B4-BE49-F238E27FC236}">
                <a16:creationId xmlns:a16="http://schemas.microsoft.com/office/drawing/2014/main" id="{01250279-D048-77FE-0179-3891900899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67" r="7692" b="1"/>
          <a:stretch/>
        </p:blipFill>
        <p:spPr bwMode="auto">
          <a:xfrm>
            <a:off x="835153" y="2002117"/>
            <a:ext cx="6215794" cy="417156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F9A44C4-B1AF-F810-E3A0-EFFA1F839297}"/>
              </a:ext>
            </a:extLst>
          </p:cNvPr>
          <p:cNvSpPr>
            <a:spLocks noGrp="1"/>
          </p:cNvSpPr>
          <p:nvPr>
            <p:ph idx="1"/>
          </p:nvPr>
        </p:nvSpPr>
        <p:spPr>
          <a:xfrm>
            <a:off x="7050948" y="1317803"/>
            <a:ext cx="4822184" cy="4853343"/>
          </a:xfrm>
        </p:spPr>
        <p:txBody>
          <a:bodyPr anchor="ctr">
            <a:normAutofit/>
          </a:bodyPr>
          <a:lstStyle/>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Increase capacity for working </a:t>
            </a:r>
          </a:p>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Know about new methods in the organisation (</a:t>
            </a:r>
            <a:r>
              <a:rPr lang="en-IN" sz="2400" u="none" strike="noStrike" dirty="0" err="1">
                <a:effectLst/>
                <a:latin typeface="Times New Roman" panose="02020603050405020304" pitchFamily="18" charset="0"/>
                <a:ea typeface="Times New Roman" panose="02020603050405020304" pitchFamily="18" charset="0"/>
              </a:rPr>
              <a:t>Djibo</a:t>
            </a:r>
            <a:r>
              <a:rPr lang="en-IN" sz="2400" u="none" strike="noStrike" dirty="0">
                <a:effectLst/>
                <a:latin typeface="Times New Roman" panose="02020603050405020304" pitchFamily="18" charset="0"/>
                <a:ea typeface="Times New Roman" panose="02020603050405020304" pitchFamily="18" charset="0"/>
              </a:rPr>
              <a:t> and Moumouni, 2022).</a:t>
            </a:r>
          </a:p>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Training and development lead to change in mindset </a:t>
            </a:r>
          </a:p>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Increase morale and job satisfaction</a:t>
            </a:r>
          </a:p>
          <a:p>
            <a:endParaRPr lang="en-IN" sz="2000" dirty="0"/>
          </a:p>
        </p:txBody>
      </p:sp>
    </p:spTree>
    <p:extLst>
      <p:ext uri="{BB962C8B-B14F-4D97-AF65-F5344CB8AC3E}">
        <p14:creationId xmlns:p14="http://schemas.microsoft.com/office/powerpoint/2010/main" val="329996867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F150AA-E2A9-765C-A2D4-3A7C5B9AB02D}"/>
              </a:ext>
            </a:extLst>
          </p:cNvPr>
          <p:cNvSpPr>
            <a:spLocks noGrp="1"/>
          </p:cNvSpPr>
          <p:nvPr>
            <p:ph type="title"/>
          </p:nvPr>
        </p:nvSpPr>
        <p:spPr>
          <a:xfrm>
            <a:off x="1137034" y="609597"/>
            <a:ext cx="9392421" cy="1330841"/>
          </a:xfrm>
        </p:spPr>
        <p:txBody>
          <a:bodyPr>
            <a:normAutofit/>
          </a:bodyPr>
          <a:lstStyle/>
          <a:p>
            <a:r>
              <a:rPr lang="en-GB" b="1" dirty="0">
                <a:solidFill>
                  <a:schemeClr val="bg1"/>
                </a:solidFill>
                <a:latin typeface="Times New Roman" panose="02020603050405020304" pitchFamily="18" charset="0"/>
                <a:cs typeface="Times New Roman" panose="02020603050405020304" pitchFamily="18" charset="0"/>
              </a:rPr>
              <a:t>Benefits of training and development for HR professionals in Barclays </a:t>
            </a:r>
          </a:p>
        </p:txBody>
      </p:sp>
      <p:sp>
        <p:nvSpPr>
          <p:cNvPr id="3" name="Content Placeholder 2">
            <a:extLst>
              <a:ext uri="{FF2B5EF4-FFF2-40B4-BE49-F238E27FC236}">
                <a16:creationId xmlns:a16="http://schemas.microsoft.com/office/drawing/2014/main" id="{4A97EC4B-EB30-9810-7DA8-D6F713121BA6}"/>
              </a:ext>
            </a:extLst>
          </p:cNvPr>
          <p:cNvSpPr>
            <a:spLocks noGrp="1"/>
          </p:cNvSpPr>
          <p:nvPr>
            <p:ph idx="1"/>
          </p:nvPr>
        </p:nvSpPr>
        <p:spPr>
          <a:xfrm>
            <a:off x="280219" y="2198362"/>
            <a:ext cx="5815781" cy="3917773"/>
          </a:xfrm>
        </p:spPr>
        <p:txBody>
          <a:bodyPr>
            <a:normAutofit/>
          </a:bodyPr>
          <a:lstStyle/>
          <a:p>
            <a:r>
              <a:rPr lang="en-GB" dirty="0">
                <a:solidFill>
                  <a:schemeClr val="bg1"/>
                </a:solidFill>
                <a:latin typeface="Times New Roman" panose="02020603050405020304" pitchFamily="18" charset="0"/>
                <a:cs typeface="Times New Roman" panose="02020603050405020304" pitchFamily="18" charset="0"/>
              </a:rPr>
              <a:t>Increase clients satisfaction </a:t>
            </a:r>
          </a:p>
          <a:p>
            <a:r>
              <a:rPr lang="en-GB" dirty="0">
                <a:solidFill>
                  <a:schemeClr val="bg1"/>
                </a:solidFill>
                <a:latin typeface="Times New Roman" panose="02020603050405020304" pitchFamily="18" charset="0"/>
                <a:cs typeface="Times New Roman" panose="02020603050405020304" pitchFamily="18" charset="0"/>
              </a:rPr>
              <a:t>Retention of the top talent (</a:t>
            </a:r>
            <a:r>
              <a:rPr lang="en-GB" dirty="0" err="1">
                <a:solidFill>
                  <a:schemeClr val="bg1"/>
                </a:solidFill>
                <a:latin typeface="Times New Roman" panose="02020603050405020304" pitchFamily="18" charset="0"/>
                <a:cs typeface="Times New Roman" panose="02020603050405020304" pitchFamily="18" charset="0"/>
              </a:rPr>
              <a:t>Aruldoss</a:t>
            </a:r>
            <a:r>
              <a:rPr lang="en-GB" dirty="0">
                <a:solidFill>
                  <a:schemeClr val="bg1"/>
                </a:solidFill>
                <a:latin typeface="Times New Roman" panose="02020603050405020304" pitchFamily="18" charset="0"/>
                <a:cs typeface="Times New Roman" panose="02020603050405020304" pitchFamily="18" charset="0"/>
              </a:rPr>
              <a:t> et al., 2022).</a:t>
            </a:r>
          </a:p>
          <a:p>
            <a:r>
              <a:rPr lang="en-GB" dirty="0">
                <a:solidFill>
                  <a:schemeClr val="bg1"/>
                </a:solidFill>
                <a:latin typeface="Times New Roman" panose="02020603050405020304" pitchFamily="18" charset="0"/>
                <a:cs typeface="Times New Roman" panose="02020603050405020304" pitchFamily="18" charset="0"/>
              </a:rPr>
              <a:t>Motivate employees through improving communication</a:t>
            </a:r>
          </a:p>
          <a:p>
            <a:r>
              <a:rPr lang="en-GB" dirty="0">
                <a:solidFill>
                  <a:schemeClr val="bg1"/>
                </a:solidFill>
                <a:latin typeface="Times New Roman" panose="02020603050405020304" pitchFamily="18" charset="0"/>
                <a:cs typeface="Times New Roman" panose="02020603050405020304" pitchFamily="18" charset="0"/>
              </a:rPr>
              <a:t>Ultimately it leads to increase productivity </a:t>
            </a:r>
          </a:p>
          <a:p>
            <a:endParaRPr lang="en-GB" sz="2000" dirty="0"/>
          </a:p>
        </p:txBody>
      </p:sp>
      <p:pic>
        <p:nvPicPr>
          <p:cNvPr id="4" name="Picture 2" descr="Importance of Training &amp; Development - 10 Benefits Explained">
            <a:extLst>
              <a:ext uri="{FF2B5EF4-FFF2-40B4-BE49-F238E27FC236}">
                <a16:creationId xmlns:a16="http://schemas.microsoft.com/office/drawing/2014/main" id="{09900B8C-8FEF-B7B8-6C91-06219574930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49747" y="3099695"/>
            <a:ext cx="4788505" cy="3162473"/>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29460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46944C8-827C-9458-6D35-FD0CA597DCB2}"/>
              </a:ext>
            </a:extLst>
          </p:cNvPr>
          <p:cNvSpPr>
            <a:spLocks noGrp="1"/>
          </p:cNvSpPr>
          <p:nvPr>
            <p:ph type="title"/>
          </p:nvPr>
        </p:nvSpPr>
        <p:spPr>
          <a:xfrm>
            <a:off x="672435" y="694944"/>
            <a:ext cx="4929556" cy="512699"/>
          </a:xfrm>
        </p:spPr>
        <p:txBody>
          <a:bodyPr anchor="b">
            <a:normAutofit fontScale="90000"/>
          </a:bodyPr>
          <a:lstStyle/>
          <a:p>
            <a:r>
              <a:rPr lang="en-IN" sz="4000" b="1" dirty="0">
                <a:effectLst/>
                <a:latin typeface="Times New Roman" panose="02020603050405020304" pitchFamily="18" charset="0"/>
                <a:ea typeface="Times New Roman" panose="02020603050405020304" pitchFamily="18" charset="0"/>
              </a:rPr>
              <a:t>Conclusion</a:t>
            </a:r>
            <a:endParaRPr lang="en-IN" sz="4000" dirty="0"/>
          </a:p>
        </p:txBody>
      </p:sp>
      <p:sp>
        <p:nvSpPr>
          <p:cNvPr id="3" name="Content Placeholder 2">
            <a:extLst>
              <a:ext uri="{FF2B5EF4-FFF2-40B4-BE49-F238E27FC236}">
                <a16:creationId xmlns:a16="http://schemas.microsoft.com/office/drawing/2014/main" id="{AB9A44EE-1AA7-BFBF-11E8-5100526BE29D}"/>
              </a:ext>
            </a:extLst>
          </p:cNvPr>
          <p:cNvSpPr>
            <a:spLocks noGrp="1"/>
          </p:cNvSpPr>
          <p:nvPr>
            <p:ph idx="1"/>
          </p:nvPr>
        </p:nvSpPr>
        <p:spPr>
          <a:xfrm>
            <a:off x="841248" y="1744394"/>
            <a:ext cx="4929556" cy="4418662"/>
          </a:xfrm>
        </p:spPr>
        <p:txBody>
          <a:bodyPr>
            <a:normAutofit/>
          </a:bodyPr>
          <a:lstStyle/>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Knowing flexible working  and technical skills </a:t>
            </a:r>
            <a:r>
              <a:rPr lang="en-IN" sz="2400" dirty="0">
                <a:latin typeface="Times New Roman" panose="02020603050405020304" pitchFamily="18" charset="0"/>
                <a:ea typeface="Times New Roman" panose="02020603050405020304" pitchFamily="18" charset="0"/>
              </a:rPr>
              <a:t>are critical for a HRO</a:t>
            </a:r>
            <a:endParaRPr lang="en-IN" sz="2400" u="none" strike="noStrike"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Behaviour related to focus working</a:t>
            </a:r>
          </a:p>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SWOT and skills audits show the areas of development</a:t>
            </a:r>
          </a:p>
          <a:p>
            <a:pPr marL="342900" lvl="0" indent="-342900">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Training and development aids to increase overall performance</a:t>
            </a:r>
          </a:p>
          <a:p>
            <a:endParaRPr lang="en-IN" sz="2000" dirty="0"/>
          </a:p>
        </p:txBody>
      </p:sp>
      <p:cxnSp>
        <p:nvCxnSpPr>
          <p:cNvPr id="10251" name="Straight Connector 10250">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0244" name="Picture 4" descr="Barclays Online Banking and High Yield Savings (UK) – Reviews | Complaints  – Market Consensus">
            <a:extLst>
              <a:ext uri="{FF2B5EF4-FFF2-40B4-BE49-F238E27FC236}">
                <a16:creationId xmlns:a16="http://schemas.microsoft.com/office/drawing/2014/main" id="{0AFD8B32-4AB5-0B94-3B06-2718CFDAE9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22" r="1" b="3472"/>
          <a:stretch/>
        </p:blipFill>
        <p:spPr bwMode="auto">
          <a:xfrm>
            <a:off x="6818278" y="343454"/>
            <a:ext cx="4853685" cy="2934000"/>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Top Technological HR Skills for the HR Professional">
            <a:extLst>
              <a:ext uri="{FF2B5EF4-FFF2-40B4-BE49-F238E27FC236}">
                <a16:creationId xmlns:a16="http://schemas.microsoft.com/office/drawing/2014/main" id="{5D20D689-1651-C0A3-CBE5-10EB261717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445" r="-2" b="-2"/>
          <a:stretch/>
        </p:blipFill>
        <p:spPr bwMode="auto">
          <a:xfrm>
            <a:off x="6818278" y="3597883"/>
            <a:ext cx="4853685" cy="2936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58178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170AC-23E4-4176-F8EF-BB6619FFD4AF}"/>
              </a:ext>
            </a:extLst>
          </p:cNvPr>
          <p:cNvSpPr>
            <a:spLocks noGrp="1"/>
          </p:cNvSpPr>
          <p:nvPr>
            <p:ph type="title"/>
          </p:nvPr>
        </p:nvSpPr>
        <p:spPr>
          <a:xfrm>
            <a:off x="838200" y="963877"/>
            <a:ext cx="3635326" cy="2465123"/>
          </a:xfrm>
        </p:spPr>
        <p:txBody>
          <a:bodyPr>
            <a:normAutofit/>
          </a:bodyPr>
          <a:lstStyle/>
          <a:p>
            <a:pPr algn="r"/>
            <a:r>
              <a:rPr lang="en-IN" b="1" dirty="0">
                <a:effectLst/>
                <a:latin typeface="Times New Roman" panose="02020603050405020304" pitchFamily="18" charset="0"/>
                <a:ea typeface="Times New Roman" panose="02020603050405020304" pitchFamily="18" charset="0"/>
              </a:rPr>
              <a:t>References</a:t>
            </a:r>
            <a:endParaRPr lang="en-IN" dirty="0"/>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D02552-498A-F5A0-3E18-BDBEEB9EDA0F}"/>
              </a:ext>
            </a:extLst>
          </p:cNvPr>
          <p:cNvSpPr>
            <a:spLocks noGrp="1"/>
          </p:cNvSpPr>
          <p:nvPr>
            <p:ph idx="1"/>
          </p:nvPr>
        </p:nvSpPr>
        <p:spPr>
          <a:xfrm>
            <a:off x="4976031" y="963877"/>
            <a:ext cx="6377769" cy="4930246"/>
          </a:xfrm>
        </p:spPr>
        <p:txBody>
          <a:bodyPr anchor="ctr">
            <a:normAutofit/>
          </a:bodyPr>
          <a:lstStyle/>
          <a:p>
            <a:r>
              <a:rPr lang="en-IN" sz="1400" dirty="0" err="1">
                <a:effectLst/>
                <a:latin typeface="Times New Roman" panose="02020603050405020304" pitchFamily="18" charset="0"/>
                <a:ea typeface="Times New Roman" panose="02020603050405020304" pitchFamily="18" charset="0"/>
              </a:rPr>
              <a:t>Aruldoss</a:t>
            </a:r>
            <a:r>
              <a:rPr lang="en-IN" sz="1400" dirty="0">
                <a:effectLst/>
                <a:latin typeface="Times New Roman" panose="02020603050405020304" pitchFamily="18" charset="0"/>
                <a:ea typeface="Times New Roman" panose="02020603050405020304" pitchFamily="18" charset="0"/>
              </a:rPr>
              <a:t>, A., Berube Kowalski, K., Travis, M.L. and </a:t>
            </a:r>
            <a:r>
              <a:rPr lang="en-IN" sz="1400" dirty="0" err="1">
                <a:effectLst/>
                <a:latin typeface="Times New Roman" panose="02020603050405020304" pitchFamily="18" charset="0"/>
                <a:ea typeface="Times New Roman" panose="02020603050405020304" pitchFamily="18" charset="0"/>
              </a:rPr>
              <a:t>Parayitam</a:t>
            </a:r>
            <a:r>
              <a:rPr lang="en-IN" sz="1400" dirty="0">
                <a:effectLst/>
                <a:latin typeface="Times New Roman" panose="02020603050405020304" pitchFamily="18" charset="0"/>
                <a:ea typeface="Times New Roman" panose="02020603050405020304" pitchFamily="18" charset="0"/>
              </a:rPr>
              <a:t>, S., (2022). The relationship between work–life balance and job satisfaction: Moderating role of training and development and work environment. Journal of Advances in Management Research, 19(2), pp.240-271.</a:t>
            </a:r>
          </a:p>
          <a:p>
            <a:pPr>
              <a:spcBef>
                <a:spcPts val="1200"/>
              </a:spcBef>
              <a:spcAft>
                <a:spcPts val="1200"/>
              </a:spcAft>
            </a:pPr>
            <a:r>
              <a:rPr lang="en-IN" sz="1400" dirty="0">
                <a:effectLst/>
                <a:latin typeface="Times New Roman" panose="02020603050405020304" pitchFamily="18" charset="0"/>
                <a:ea typeface="Times New Roman" panose="02020603050405020304" pitchFamily="18" charset="0"/>
              </a:rPr>
              <a:t>Barclays.co.uk, (2023). </a:t>
            </a:r>
            <a:r>
              <a:rPr lang="en-IN" sz="1400" i="1" dirty="0">
                <a:effectLst/>
                <a:latin typeface="Times New Roman" panose="02020603050405020304" pitchFamily="18" charset="0"/>
                <a:ea typeface="Times New Roman" panose="02020603050405020304" pitchFamily="18" charset="0"/>
              </a:rPr>
              <a:t>Important information</a:t>
            </a:r>
            <a:r>
              <a:rPr lang="en-IN" sz="1400" dirty="0">
                <a:effectLst/>
                <a:latin typeface="Times New Roman" panose="02020603050405020304" pitchFamily="18" charset="0"/>
                <a:ea typeface="Times New Roman" panose="02020603050405020304" pitchFamily="18" charset="0"/>
              </a:rPr>
              <a:t> </a:t>
            </a:r>
            <a:r>
              <a:rPr lang="en-IN" sz="1400" i="1" dirty="0">
                <a:effectLst/>
                <a:latin typeface="Times New Roman" panose="02020603050405020304" pitchFamily="18" charset="0"/>
                <a:ea typeface="Times New Roman" panose="02020603050405020304" pitchFamily="18" charset="0"/>
              </a:rPr>
              <a:t>Barclays</a:t>
            </a:r>
            <a:r>
              <a:rPr lang="en-IN" sz="1400" dirty="0">
                <a:effectLst/>
                <a:latin typeface="Times New Roman" panose="02020603050405020304" pitchFamily="18" charset="0"/>
                <a:ea typeface="Times New Roman" panose="02020603050405020304" pitchFamily="18" charset="0"/>
              </a:rPr>
              <a:t>. Available at: https://www.barclays.co.uk/important-information/ (Accessed: March 3, 2023). </a:t>
            </a:r>
          </a:p>
          <a:p>
            <a:pPr>
              <a:spcBef>
                <a:spcPts val="1200"/>
              </a:spcBef>
              <a:spcAft>
                <a:spcPts val="1200"/>
              </a:spcAft>
            </a:pPr>
            <a:r>
              <a:rPr lang="en-IN" sz="1400" dirty="0" err="1">
                <a:effectLst/>
                <a:latin typeface="Times New Roman" panose="02020603050405020304" pitchFamily="18" charset="0"/>
                <a:ea typeface="Times New Roman" panose="02020603050405020304" pitchFamily="18" charset="0"/>
              </a:rPr>
              <a:t>Careeraddict</a:t>
            </a:r>
            <a:r>
              <a:rPr lang="en-IN" sz="1400" dirty="0">
                <a:effectLst/>
                <a:latin typeface="Times New Roman" panose="02020603050405020304" pitchFamily="18" charset="0"/>
                <a:ea typeface="Times New Roman" panose="02020603050405020304" pitchFamily="18" charset="0"/>
              </a:rPr>
              <a:t>, (2023) </a:t>
            </a:r>
            <a:r>
              <a:rPr lang="en-IN" sz="1400" i="1" dirty="0">
                <a:effectLst/>
                <a:latin typeface="Times New Roman" panose="02020603050405020304" pitchFamily="18" charset="0"/>
                <a:ea typeface="Times New Roman" panose="02020603050405020304" pitchFamily="18" charset="0"/>
              </a:rPr>
              <a:t>Top 10 skills needed for a job in banking</a:t>
            </a:r>
            <a:r>
              <a:rPr lang="en-IN" sz="1400" dirty="0">
                <a:effectLst/>
                <a:latin typeface="Times New Roman" panose="02020603050405020304" pitchFamily="18" charset="0"/>
                <a:ea typeface="Times New Roman" panose="02020603050405020304" pitchFamily="18" charset="0"/>
              </a:rPr>
              <a:t>, </a:t>
            </a:r>
            <a:r>
              <a:rPr lang="en-IN" sz="1400" i="1" dirty="0" err="1">
                <a:effectLst/>
                <a:latin typeface="Times New Roman" panose="02020603050405020304" pitchFamily="18" charset="0"/>
                <a:ea typeface="Times New Roman" panose="02020603050405020304" pitchFamily="18" charset="0"/>
              </a:rPr>
              <a:t>CareerAddict</a:t>
            </a:r>
            <a:r>
              <a:rPr lang="en-IN" sz="1400" dirty="0">
                <a:effectLst/>
                <a:latin typeface="Times New Roman" panose="02020603050405020304" pitchFamily="18" charset="0"/>
                <a:ea typeface="Times New Roman" panose="02020603050405020304" pitchFamily="18" charset="0"/>
              </a:rPr>
              <a:t>. Available at: https://www.careeraddict.com/top-10-skills-needed-for-a-job-in-banking (Accessed: March 3, 2023). </a:t>
            </a:r>
          </a:p>
          <a:p>
            <a:r>
              <a:rPr lang="en-IN" sz="1400" dirty="0" err="1">
                <a:effectLst/>
                <a:latin typeface="Times New Roman" panose="02020603050405020304" pitchFamily="18" charset="0"/>
                <a:ea typeface="Times New Roman" panose="02020603050405020304" pitchFamily="18" charset="0"/>
              </a:rPr>
              <a:t>Djibo</a:t>
            </a:r>
            <a:r>
              <a:rPr lang="en-IN" sz="1400" dirty="0">
                <a:effectLst/>
                <a:latin typeface="Times New Roman" panose="02020603050405020304" pitchFamily="18" charset="0"/>
                <a:ea typeface="Times New Roman" panose="02020603050405020304" pitchFamily="18" charset="0"/>
              </a:rPr>
              <a:t>, R.H. and Moumouni, Y., (2022), February. Efficacy of Training and Development on the Productivity of Employees: Case of the Higher Colleges of Technology. In 2022 Advances in Science and Engineering Technology International Conferences (ASET) (pp. 1-6). IEEE.</a:t>
            </a:r>
          </a:p>
          <a:p>
            <a:r>
              <a:rPr lang="en-IN" sz="1400" dirty="0" err="1">
                <a:effectLst/>
                <a:latin typeface="Times New Roman" panose="02020603050405020304" pitchFamily="18" charset="0"/>
                <a:ea typeface="Times New Roman" panose="02020603050405020304" pitchFamily="18" charset="0"/>
              </a:rPr>
              <a:t>Fejfarová</a:t>
            </a:r>
            <a:r>
              <a:rPr lang="en-IN" sz="1400" dirty="0">
                <a:effectLst/>
                <a:latin typeface="Times New Roman" panose="02020603050405020304" pitchFamily="18" charset="0"/>
                <a:ea typeface="Times New Roman" panose="02020603050405020304" pitchFamily="18" charset="0"/>
              </a:rPr>
              <a:t>, M. and </a:t>
            </a:r>
            <a:r>
              <a:rPr lang="en-IN" sz="1400" dirty="0" err="1">
                <a:effectLst/>
                <a:latin typeface="Times New Roman" panose="02020603050405020304" pitchFamily="18" charset="0"/>
                <a:ea typeface="Times New Roman" panose="02020603050405020304" pitchFamily="18" charset="0"/>
              </a:rPr>
              <a:t>Fejfar</a:t>
            </a:r>
            <a:r>
              <a:rPr lang="en-IN" sz="1400" dirty="0">
                <a:effectLst/>
                <a:latin typeface="Times New Roman" panose="02020603050405020304" pitchFamily="18" charset="0"/>
                <a:ea typeface="Times New Roman" panose="02020603050405020304" pitchFamily="18" charset="0"/>
              </a:rPr>
              <a:t>, J., (2022). Employee Training and Development and Competency-Based Approach: Any Relationship?. Journal on Efficiency and Responsibility in Education and Science, 15(4), pp.242-250.</a:t>
            </a:r>
          </a:p>
          <a:p>
            <a:pPr>
              <a:spcBef>
                <a:spcPts val="1200"/>
              </a:spcBef>
              <a:spcAft>
                <a:spcPts val="1200"/>
              </a:spcAft>
            </a:pPr>
            <a:r>
              <a:rPr lang="en-IN" sz="1400" dirty="0" err="1">
                <a:effectLst/>
                <a:latin typeface="Times New Roman" panose="02020603050405020304" pitchFamily="18" charset="0"/>
                <a:ea typeface="Times New Roman" panose="02020603050405020304" pitchFamily="18" charset="0"/>
              </a:rPr>
              <a:t>Linkedin</a:t>
            </a:r>
            <a:r>
              <a:rPr lang="en-IN" sz="1400" dirty="0">
                <a:effectLst/>
                <a:latin typeface="Times New Roman" panose="02020603050405020304" pitchFamily="18" charset="0"/>
                <a:ea typeface="Times New Roman" panose="02020603050405020304" pitchFamily="18" charset="0"/>
              </a:rPr>
              <a:t>, (2023) </a:t>
            </a:r>
            <a:r>
              <a:rPr lang="en-IN" sz="1400" i="1" dirty="0">
                <a:effectLst/>
                <a:latin typeface="Times New Roman" panose="02020603050405020304" pitchFamily="18" charset="0"/>
                <a:ea typeface="Times New Roman" panose="02020603050405020304" pitchFamily="18" charset="0"/>
              </a:rPr>
              <a:t>Behavioural traits of HR professionals</a:t>
            </a:r>
            <a:r>
              <a:rPr lang="en-IN" sz="1400" dirty="0">
                <a:effectLst/>
                <a:latin typeface="Times New Roman" panose="02020603050405020304" pitchFamily="18" charset="0"/>
                <a:ea typeface="Times New Roman" panose="02020603050405020304" pitchFamily="18" charset="0"/>
              </a:rPr>
              <a:t>, </a:t>
            </a:r>
            <a:r>
              <a:rPr lang="en-IN" sz="1400" i="1" dirty="0">
                <a:effectLst/>
                <a:latin typeface="Times New Roman" panose="02020603050405020304" pitchFamily="18" charset="0"/>
                <a:ea typeface="Times New Roman" panose="02020603050405020304" pitchFamily="18" charset="0"/>
              </a:rPr>
              <a:t>LinkedIn</a:t>
            </a:r>
            <a:r>
              <a:rPr lang="en-IN" sz="1400" dirty="0">
                <a:effectLst/>
                <a:latin typeface="Times New Roman" panose="02020603050405020304" pitchFamily="18" charset="0"/>
                <a:ea typeface="Times New Roman" panose="02020603050405020304" pitchFamily="18" charset="0"/>
              </a:rPr>
              <a:t>. Available at: https://www.linkedin.com/pulse/behavioural-traits-hr-professionals-amit-ranjan  (Accessed: March 3, 2023). </a:t>
            </a:r>
          </a:p>
          <a:p>
            <a:endParaRPr lang="en-IN" sz="1300" dirty="0"/>
          </a:p>
        </p:txBody>
      </p:sp>
    </p:spTree>
    <p:extLst>
      <p:ext uri="{BB962C8B-B14F-4D97-AF65-F5344CB8AC3E}">
        <p14:creationId xmlns:p14="http://schemas.microsoft.com/office/powerpoint/2010/main" val="326132622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3C1C0E-C532-E87E-0FC9-926A10D5416F}"/>
              </a:ext>
            </a:extLst>
          </p:cNvPr>
          <p:cNvSpPr>
            <a:spLocks noGrp="1"/>
          </p:cNvSpPr>
          <p:nvPr>
            <p:ph type="title"/>
          </p:nvPr>
        </p:nvSpPr>
        <p:spPr>
          <a:xfrm>
            <a:off x="1371597" y="348865"/>
            <a:ext cx="10044023" cy="877729"/>
          </a:xfrm>
        </p:spPr>
        <p:txBody>
          <a:bodyPr anchor="ctr">
            <a:normAutofit/>
          </a:bodyPr>
          <a:lstStyle/>
          <a:p>
            <a:r>
              <a:rPr lang="en-IN" sz="4000" dirty="0">
                <a:solidFill>
                  <a:srgbClr val="FFFFFF"/>
                </a:solidFill>
              </a:rPr>
              <a:t>Appendix</a:t>
            </a:r>
          </a:p>
        </p:txBody>
      </p:sp>
      <p:graphicFrame>
        <p:nvGraphicFramePr>
          <p:cNvPr id="4" name="Content Placeholder 3">
            <a:extLst>
              <a:ext uri="{FF2B5EF4-FFF2-40B4-BE49-F238E27FC236}">
                <a16:creationId xmlns:a16="http://schemas.microsoft.com/office/drawing/2014/main" id="{5BA5E9AF-8752-9B21-9CFC-A8FB44BD9365}"/>
              </a:ext>
            </a:extLst>
          </p:cNvPr>
          <p:cNvGraphicFramePr>
            <a:graphicFrameLocks noGrp="1"/>
          </p:cNvGraphicFramePr>
          <p:nvPr>
            <p:ph idx="1"/>
            <p:extLst>
              <p:ext uri="{D42A27DB-BD31-4B8C-83A1-F6EECF244321}">
                <p14:modId xmlns:p14="http://schemas.microsoft.com/office/powerpoint/2010/main" val="1022389181"/>
              </p:ext>
            </p:extLst>
          </p:nvPr>
        </p:nvGraphicFramePr>
        <p:xfrm>
          <a:off x="644056" y="1674055"/>
          <a:ext cx="10927834" cy="4598780"/>
        </p:xfrm>
        <a:graphic>
          <a:graphicData uri="http://schemas.openxmlformats.org/drawingml/2006/table">
            <a:tbl>
              <a:tblPr/>
              <a:tblGrid>
                <a:gridCol w="2870342">
                  <a:extLst>
                    <a:ext uri="{9D8B030D-6E8A-4147-A177-3AD203B41FA5}">
                      <a16:colId xmlns:a16="http://schemas.microsoft.com/office/drawing/2014/main" val="3488172958"/>
                    </a:ext>
                  </a:extLst>
                </a:gridCol>
                <a:gridCol w="1499414">
                  <a:extLst>
                    <a:ext uri="{9D8B030D-6E8A-4147-A177-3AD203B41FA5}">
                      <a16:colId xmlns:a16="http://schemas.microsoft.com/office/drawing/2014/main" val="2348540608"/>
                    </a:ext>
                  </a:extLst>
                </a:gridCol>
                <a:gridCol w="2209918">
                  <a:extLst>
                    <a:ext uri="{9D8B030D-6E8A-4147-A177-3AD203B41FA5}">
                      <a16:colId xmlns:a16="http://schemas.microsoft.com/office/drawing/2014/main" val="1137193032"/>
                    </a:ext>
                  </a:extLst>
                </a:gridCol>
                <a:gridCol w="1219281">
                  <a:extLst>
                    <a:ext uri="{9D8B030D-6E8A-4147-A177-3AD203B41FA5}">
                      <a16:colId xmlns:a16="http://schemas.microsoft.com/office/drawing/2014/main" val="2183321704"/>
                    </a:ext>
                  </a:extLst>
                </a:gridCol>
                <a:gridCol w="698141">
                  <a:extLst>
                    <a:ext uri="{9D8B030D-6E8A-4147-A177-3AD203B41FA5}">
                      <a16:colId xmlns:a16="http://schemas.microsoft.com/office/drawing/2014/main" val="531583633"/>
                    </a:ext>
                  </a:extLst>
                </a:gridCol>
                <a:gridCol w="729441">
                  <a:extLst>
                    <a:ext uri="{9D8B030D-6E8A-4147-A177-3AD203B41FA5}">
                      <a16:colId xmlns:a16="http://schemas.microsoft.com/office/drawing/2014/main" val="920754651"/>
                    </a:ext>
                  </a:extLst>
                </a:gridCol>
                <a:gridCol w="1701297">
                  <a:extLst>
                    <a:ext uri="{9D8B030D-6E8A-4147-A177-3AD203B41FA5}">
                      <a16:colId xmlns:a16="http://schemas.microsoft.com/office/drawing/2014/main" val="1181311079"/>
                    </a:ext>
                  </a:extLst>
                </a:gridCol>
              </a:tblGrid>
              <a:tr h="744514">
                <a:tc>
                  <a:txBody>
                    <a:bodyPr/>
                    <a:lstStyle/>
                    <a:p>
                      <a:pPr algn="just" fontAlgn="t">
                        <a:lnSpc>
                          <a:spcPct val="150000"/>
                        </a:lnSpc>
                        <a:spcBef>
                          <a:spcPts val="0"/>
                        </a:spcBef>
                        <a:spcAft>
                          <a:spcPts val="0"/>
                        </a:spcAft>
                      </a:pPr>
                      <a:r>
                        <a:rPr lang="en-IN" sz="1200" b="0" i="0" u="none" strike="noStrike" dirty="0">
                          <a:effectLst/>
                          <a:latin typeface="Times New Roman" panose="02020603050405020304" pitchFamily="18" charset="0"/>
                          <a:ea typeface="Times New Roman" panose="02020603050405020304" pitchFamily="18" charset="0"/>
                        </a:rPr>
                        <a:t>Development objectives</a:t>
                      </a:r>
                      <a:endParaRPr lang="en-IN" sz="1200" b="0" i="0" u="none" strike="noStrike" dirty="0">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Priority</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Active to be undertaken</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Resources</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Target Start Date</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Target End Date</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Criteria for Success</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570343133"/>
                  </a:ext>
                </a:extLst>
              </a:tr>
              <a:tr h="1035104">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Employment operations improve through effective team members that develop effective communication and collaboration among the working forces. </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This is very important for the operational process in the organisation.</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Effective leadership, available information and an effective reviewing process increase the ability. </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Performance measure through the training procedure. </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Recent time </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4 to 7 months</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 </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887050357"/>
                  </a:ext>
                </a:extLst>
              </a:tr>
              <a:tr h="1325693">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The organisation should promote the extensive feedback process and recognises the effects of the stuff that decreases Employee retention</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This is important for the operation process of the organisation.</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The organisation should promote training that promotes strong leadership and recognises the opportunity to promote work-life balance.</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Professional speaker, strong leadership in the resources.</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Present time </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5 to 8 months</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A career road map helps to identify employee retention success. </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568148504"/>
                  </a:ext>
                </a:extLst>
              </a:tr>
              <a:tr h="1035104">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The organisation should implement a strategic  process that determines strategic initiatives foundation</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This is important from a business perspective. </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Encouraging through problem-solving behaviour.</a:t>
                      </a:r>
                      <a:endParaRPr lang="en-IN" sz="1200" b="0" i="0" u="none" strike="noStrike">
                        <a:effectLst/>
                        <a:latin typeface="Arial" panose="020B0604020202020204" pitchFamily="34" charset="0"/>
                      </a:endParaRPr>
                    </a:p>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Foster cultural aspects.</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Active communication, and training.</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Recent time </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a:effectLst/>
                          <a:latin typeface="Times New Roman" panose="02020603050405020304" pitchFamily="18" charset="0"/>
                          <a:ea typeface="Times New Roman" panose="02020603050405020304" pitchFamily="18" charset="0"/>
                        </a:rPr>
                        <a:t>3 to 6 months</a:t>
                      </a:r>
                      <a:endParaRPr lang="en-IN" sz="1200" b="0" i="0" u="none" strike="noStrike">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fontAlgn="t">
                        <a:lnSpc>
                          <a:spcPct val="150000"/>
                        </a:lnSpc>
                        <a:spcBef>
                          <a:spcPts val="0"/>
                        </a:spcBef>
                        <a:spcAft>
                          <a:spcPts val="0"/>
                        </a:spcAft>
                      </a:pPr>
                      <a:r>
                        <a:rPr lang="en-IN" sz="1200" b="0" i="0" u="none" strike="noStrike" dirty="0">
                          <a:effectLst/>
                          <a:latin typeface="Times New Roman" panose="02020603050405020304" pitchFamily="18" charset="0"/>
                          <a:ea typeface="Times New Roman" panose="02020603050405020304" pitchFamily="18" charset="0"/>
                        </a:rPr>
                        <a:t>I will check through the tool that identifies my capability in that areas.</a:t>
                      </a:r>
                      <a:endParaRPr lang="en-IN" sz="1200" b="0" i="0" u="none" strike="noStrike" dirty="0">
                        <a:effectLst/>
                        <a:latin typeface="Arial" panose="020B0604020202020204" pitchFamily="34" charset="0"/>
                      </a:endParaRPr>
                    </a:p>
                  </a:txBody>
                  <a:tcPr marL="45306" marR="45306" marT="45306" marB="453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654954850"/>
                  </a:ext>
                </a:extLst>
              </a:tr>
            </a:tbl>
          </a:graphicData>
        </a:graphic>
      </p:graphicFrame>
    </p:spTree>
    <p:extLst>
      <p:ext uri="{BB962C8B-B14F-4D97-AF65-F5344CB8AC3E}">
        <p14:creationId xmlns:p14="http://schemas.microsoft.com/office/powerpoint/2010/main" val="6860433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411</TotalTime>
  <Words>1552</Words>
  <Application>Microsoft Office PowerPoint</Application>
  <PresentationFormat>Widescreen</PresentationFormat>
  <Paragraphs>136</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Tw Cen MT</vt:lpstr>
      <vt:lpstr>Office Theme</vt:lpstr>
      <vt:lpstr>Training and Development needs for a HR officer</vt:lpstr>
      <vt:lpstr>Introduction of the company </vt:lpstr>
      <vt:lpstr>Knowledge of HRO</vt:lpstr>
      <vt:lpstr>Skills of HRO</vt:lpstr>
      <vt:lpstr>Behaviour required by HRO</vt:lpstr>
      <vt:lpstr>Constructive SWOT analysis</vt:lpstr>
      <vt:lpstr>Skills audit of HR professional</vt:lpstr>
      <vt:lpstr>Benefits of training and development for HR professionals in Barclays </vt:lpstr>
      <vt:lpstr>Benefits of training and development for HR professionals in Barclays </vt:lpstr>
      <vt:lpstr>Conclusion</vt:lpstr>
      <vt:lpstr>References</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    Student Number Lecturer name -  Unit Name -  Programme Name - BA (Hons) Leadership and Management Skills for the Workplace</dc:title>
  <dc:creator>amt new five</dc:creator>
  <cp:lastModifiedBy>Ionut Cojan</cp:lastModifiedBy>
  <cp:revision>8</cp:revision>
  <dcterms:created xsi:type="dcterms:W3CDTF">2023-03-03T08:07:29Z</dcterms:created>
  <dcterms:modified xsi:type="dcterms:W3CDTF">2023-03-25T19:27:33Z</dcterms:modified>
</cp:coreProperties>
</file>