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asponline.org/resources-and-publications/resources/diversity/social-justice/intersectionality-and-school-psychology-implications-for-practice" TargetMode="External"/><Relationship Id="rId3" Type="http://schemas.openxmlformats.org/officeDocument/2006/relationships/hyperlink" Target="https://doi.org/10.1002/pa,.2022" TargetMode="External"/><Relationship Id="rId7" Type="http://schemas.openxmlformats.org/officeDocument/2006/relationships/hyperlink" Target="https://www.bbc.co.uk/news/education-34538222" TargetMode="External"/><Relationship Id="rId2" Type="http://schemas.openxmlformats.org/officeDocument/2006/relationships/hyperlink" Target="https://www.theguardian.com/politics/2018/may/11/damien-hinds-defends-50m-grammar-school-fund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dependent.co.uk/news/uk/home-news/grammar-schools-what-are-they-education-explainer-controversy-theresa-may-a7233531.html" TargetMode="External"/><Relationship Id="rId5" Type="http://schemas.openxmlformats.org/officeDocument/2006/relationships/hyperlink" Target="https://dera.ioe.ac.uk/6578/7/Academies_Prospectus_Redacted.pdf" TargetMode="External"/><Relationship Id="rId4" Type="http://schemas.openxmlformats.org/officeDocument/2006/relationships/hyperlink" Target="https://www.conservatives.com/manifesto" TargetMode="External"/><Relationship Id="rId9" Type="http://schemas.openxmlformats.org/officeDocument/2006/relationships/hyperlink" Target="https://www.walesonline.co.uk/news/politcs/grammar-schools-agenda-wales--selective-1259984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7E2C3-D574-4CD0-A442-29A5666F03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Grammar school debate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D2C362-23ED-40C1-B31D-7B73B603A19B}"/>
              </a:ext>
            </a:extLst>
          </p:cNvPr>
          <p:cNvSpPr txBox="1"/>
          <p:nvPr/>
        </p:nvSpPr>
        <p:spPr>
          <a:xfrm>
            <a:off x="8398276" y="1300785"/>
            <a:ext cx="2210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Selective education.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A65D86-25D1-4D14-8369-503409969398}"/>
              </a:ext>
            </a:extLst>
          </p:cNvPr>
          <p:cNvSpPr txBox="1"/>
          <p:nvPr/>
        </p:nvSpPr>
        <p:spPr>
          <a:xfrm>
            <a:off x="5397623" y="2077375"/>
            <a:ext cx="18110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Entry exam at the age of 11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B807AB-8774-43FB-952D-A3EE9C05EC21}"/>
              </a:ext>
            </a:extLst>
          </p:cNvPr>
          <p:cNvSpPr txBox="1"/>
          <p:nvPr/>
        </p:nvSpPr>
        <p:spPr>
          <a:xfrm>
            <a:off x="1020932" y="1855433"/>
            <a:ext cx="3222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Political Parties are opposing.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1B441C-C393-450A-9020-2936250B4158}"/>
              </a:ext>
            </a:extLst>
          </p:cNvPr>
          <p:cNvSpPr txBox="1"/>
          <p:nvPr/>
        </p:nvSpPr>
        <p:spPr>
          <a:xfrm>
            <a:off x="763479" y="4252404"/>
            <a:ext cx="23792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Currently a ban on new grammar schools.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49A3CD-3F53-46B9-A42E-D9CB5EBE79C2}"/>
              </a:ext>
            </a:extLst>
          </p:cNvPr>
          <p:cNvSpPr txBox="1"/>
          <p:nvPr/>
        </p:nvSpPr>
        <p:spPr>
          <a:xfrm>
            <a:off x="3941685" y="5246703"/>
            <a:ext cx="2077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Meritocracy.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2852EA-E64C-4CDB-94F0-6DE0FE8DC7A0}"/>
              </a:ext>
            </a:extLst>
          </p:cNvPr>
          <p:cNvSpPr txBox="1"/>
          <p:nvPr/>
        </p:nvSpPr>
        <p:spPr>
          <a:xfrm>
            <a:off x="6356412" y="4421080"/>
            <a:ext cx="2521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Social Mobility.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439628-C2D6-477C-8530-6A9CBE88E9E5}"/>
              </a:ext>
            </a:extLst>
          </p:cNvPr>
          <p:cNvSpPr txBox="1"/>
          <p:nvPr/>
        </p:nvSpPr>
        <p:spPr>
          <a:xfrm>
            <a:off x="8016536" y="5397623"/>
            <a:ext cx="2254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Social Stratification.</a:t>
            </a:r>
          </a:p>
        </p:txBody>
      </p:sp>
    </p:spTree>
    <p:extLst>
      <p:ext uri="{BB962C8B-B14F-4D97-AF65-F5344CB8AC3E}">
        <p14:creationId xmlns:p14="http://schemas.microsoft.com/office/powerpoint/2010/main" val="34271304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DE1DFD5-7DB6-432F-8ECF-794FA4910457}"/>
              </a:ext>
            </a:extLst>
          </p:cNvPr>
          <p:cNvSpPr/>
          <p:nvPr/>
        </p:nvSpPr>
        <p:spPr>
          <a:xfrm>
            <a:off x="1367161" y="665825"/>
            <a:ext cx="8495930" cy="59708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Cleaver, M. (2018) ‘Damien Hinds defends £50m grammar school fund’, </a:t>
            </a:r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Guardian, 11</a:t>
            </a:r>
            <a:r>
              <a:rPr lang="en-GB" sz="1400" i="1" baseline="30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th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May. Available at: </a:t>
            </a:r>
            <a:r>
              <a:rPr lang="en-GB" sz="1400" i="1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https://www.theguardian.com/politics/2018/may/11/damien-hinds-defends-50m-grammar-school-funds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(Accessed: 16</a:t>
            </a:r>
            <a:r>
              <a:rPr lang="en-GB" sz="1400" i="1" baseline="30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th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January 2019).  </a:t>
            </a:r>
          </a:p>
          <a:p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Clotfelter, C. (2001) ‘Are Whites Still Fleeing? ‘Racial Patterns and </a:t>
            </a:r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Enrolment Shifts in Urban Public Schools, 1987-1996' Journal of Policy Analysis and Management, 20, pp.199-221 (Accessed: 16</a:t>
            </a:r>
            <a:r>
              <a:rPr lang="en-GB" sz="1400" i="1" baseline="30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th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January 2019). DOI: </a:t>
            </a:r>
            <a:r>
              <a:rPr lang="en-GB" sz="1400" i="1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hlinkClick r:id="rId3"/>
              </a:rPr>
              <a:t>https://doi.org/10.1002/pa,.2022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 </a:t>
            </a:r>
          </a:p>
          <a:p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Collins, P and Bilge, S. (2016) Intersectionality. Cambridge: Polity Press.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</a:p>
          <a:p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Conservative (2017) </a:t>
            </a:r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Manifesto. Available at: </a:t>
            </a:r>
            <a:r>
              <a:rPr lang="en-GB" sz="1400" i="1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hlinkClick r:id="rId4"/>
              </a:rPr>
              <a:t>https://www.conservatives.com/manifesto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(Accessed: 16</a:t>
            </a:r>
            <a:r>
              <a:rPr lang="en-GB" sz="1400" i="1" baseline="30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th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January 2019). </a:t>
            </a:r>
          </a:p>
          <a:p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DCSF (2017) </a:t>
            </a:r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Academies and Independent Schools Prospectus. Available at: </a:t>
            </a:r>
            <a:r>
              <a:rPr lang="en-GB" sz="1400" i="1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hlinkClick r:id="rId5"/>
              </a:rPr>
              <a:t>https://dera.ioe.ac.uk/6578/7/Academies_Prospectus_Redacted.pdf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(Accessed: 16</a:t>
            </a:r>
            <a:r>
              <a:rPr lang="en-GB" sz="1400" i="1" baseline="300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th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4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January 2019.)</a:t>
            </a:r>
            <a:r>
              <a:rPr lang="en-GB" sz="1400" i="1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400" i="1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400" i="1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400" dirty="0"/>
              <a:t>England, C. (2016) ‘Why is the return of grammar schools so controversial?’, </a:t>
            </a:r>
            <a:r>
              <a:rPr lang="en-GB" sz="1400" i="1" dirty="0"/>
              <a:t>The Independent, 9</a:t>
            </a:r>
            <a:r>
              <a:rPr lang="en-GB" sz="1400" i="1" baseline="30000" dirty="0"/>
              <a:t>th</a:t>
            </a:r>
            <a:r>
              <a:rPr lang="en-GB" sz="1400" i="1" dirty="0"/>
              <a:t> September. Available at: </a:t>
            </a:r>
            <a:r>
              <a:rPr lang="en-GB" sz="1400" i="1" u="sng" dirty="0">
                <a:hlinkClick r:id="rId6"/>
              </a:rPr>
              <a:t>https://www.independent.co.uk/news/uk/home-news/grammar-schools-what-are-they-education-explainer-controversy-theresa-may-a7233531.html</a:t>
            </a:r>
            <a:r>
              <a:rPr lang="en-GB" sz="1400" i="1" dirty="0"/>
              <a:t> (Accessed: 16</a:t>
            </a:r>
            <a:r>
              <a:rPr lang="en-GB" sz="1400" i="1" baseline="30000" dirty="0"/>
              <a:t>th</a:t>
            </a:r>
            <a:r>
              <a:rPr lang="en-GB" sz="1400" i="1" dirty="0"/>
              <a:t> January 2019).  </a:t>
            </a:r>
          </a:p>
          <a:p>
            <a:r>
              <a:rPr lang="en-GB" sz="1400" i="1" dirty="0"/>
              <a:t>Richardson, H. (2016) ‘Grammar schools: What are they and why are they controversial?’, BBC News, 8</a:t>
            </a:r>
            <a:r>
              <a:rPr lang="en-GB" sz="1400" i="1" baseline="30000" dirty="0"/>
              <a:t>th</a:t>
            </a:r>
            <a:r>
              <a:rPr lang="en-GB" sz="1400" i="1" dirty="0"/>
              <a:t> September. Available at: </a:t>
            </a:r>
            <a:r>
              <a:rPr lang="en-GB" sz="1400" i="1" u="sng" dirty="0">
                <a:hlinkClick r:id="rId7"/>
              </a:rPr>
              <a:t>https://www.bbc.co.uk/news/education-34538222</a:t>
            </a:r>
            <a:r>
              <a:rPr lang="en-GB" sz="1400" i="1" dirty="0"/>
              <a:t> (Accessed: 16</a:t>
            </a:r>
            <a:r>
              <a:rPr lang="en-GB" sz="1400" i="1" baseline="30000" dirty="0"/>
              <a:t>th</a:t>
            </a:r>
            <a:r>
              <a:rPr lang="en-GB" sz="1400" i="1" dirty="0"/>
              <a:t> January 2019).   </a:t>
            </a:r>
          </a:p>
          <a:p>
            <a:r>
              <a:rPr lang="en-GB" sz="1400" i="1" dirty="0"/>
              <a:t>Sherrie, L. (2017) Intersectionality and School Psychology. Available at: </a:t>
            </a:r>
            <a:r>
              <a:rPr lang="en-GB" sz="1400" i="1" u="sng" dirty="0">
                <a:hlinkClick r:id="rId8"/>
              </a:rPr>
              <a:t>https://www.nasponline.org/resources-and-publications/resources/diversity/social-justice/intersectionality-and-school-psychology-implications-for-practice</a:t>
            </a:r>
            <a:r>
              <a:rPr lang="en-GB" sz="1400" i="1" dirty="0"/>
              <a:t> (Accessed: 16</a:t>
            </a:r>
            <a:r>
              <a:rPr lang="en-GB" sz="1400" i="1" baseline="30000" dirty="0"/>
              <a:t>th</a:t>
            </a:r>
            <a:r>
              <a:rPr lang="en-GB" sz="1400" i="1" dirty="0"/>
              <a:t> January 2019).  </a:t>
            </a:r>
          </a:p>
          <a:p>
            <a:r>
              <a:rPr lang="en-GB" sz="1400" i="1" dirty="0"/>
              <a:t>Ware, A. (2017) ‘ Grammar schools, a policy of social mobility and selection-why?’, Political quarterly, 88, pp.280-290. (Accessed: 16</a:t>
            </a:r>
            <a:r>
              <a:rPr lang="en-GB" sz="1400" i="1" baseline="30000" dirty="0"/>
              <a:t>th</a:t>
            </a:r>
            <a:r>
              <a:rPr lang="en-GB" sz="1400" i="1" dirty="0"/>
              <a:t> January 2019). DOI: 10.1111/1467-923X.12344   </a:t>
            </a:r>
          </a:p>
          <a:p>
            <a:r>
              <a:rPr lang="en-GB" sz="1400" i="1" dirty="0"/>
              <a:t>Williamson, D. (2017) ‘Grammar schools are off the agenda in Wales but selective education is on the way back in England.’, Wales Online, 13</a:t>
            </a:r>
            <a:r>
              <a:rPr lang="en-GB" sz="1400" i="1" baseline="30000" dirty="0"/>
              <a:t>th</a:t>
            </a:r>
            <a:r>
              <a:rPr lang="en-GB" sz="1400" i="1" dirty="0"/>
              <a:t> February. Available at: </a:t>
            </a:r>
            <a:r>
              <a:rPr lang="en-GB" sz="1400" i="1" u="sng" dirty="0">
                <a:hlinkClick r:id="rId9"/>
              </a:rPr>
              <a:t>https://www.walesonline.co.uk/news/politcs/grammar-schools-agenda-wales--selective-12599849</a:t>
            </a:r>
            <a:r>
              <a:rPr lang="en-GB" sz="1400" i="1" dirty="0"/>
              <a:t> (Accessed: 16</a:t>
            </a:r>
            <a:r>
              <a:rPr lang="en-GB" sz="1400" i="1" baseline="30000" dirty="0"/>
              <a:t>th</a:t>
            </a:r>
            <a:r>
              <a:rPr lang="en-GB" sz="1400" i="1" dirty="0"/>
              <a:t> January 2019). </a:t>
            </a:r>
            <a:r>
              <a:rPr lang="en-GB" i="1" dirty="0"/>
              <a:t> </a:t>
            </a:r>
            <a:endParaRPr lang="en-GB" sz="14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400" i="1" dirty="0">
              <a:latin typeface="Times New Roman" panose="02020603050405020304" pitchFamily="18" charset="0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4728218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11</TotalTime>
  <Words>84</Words>
  <Application>Microsoft Office PowerPoint</Application>
  <PresentationFormat>Widescreen</PresentationFormat>
  <Paragraphs>19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Times New Roman</vt:lpstr>
      <vt:lpstr>Tw Cen MT</vt:lpstr>
      <vt:lpstr>Droplet</vt:lpstr>
      <vt:lpstr>Grammar school debate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Grammar school debate</dc:title>
  <dc:creator>Hannah-louise Thomas (1600215)</dc:creator>
  <cp:lastModifiedBy>Hannah-louise Thomas (1600215)</cp:lastModifiedBy>
  <cp:revision>2</cp:revision>
  <dcterms:created xsi:type="dcterms:W3CDTF">2019-01-21T17:45:42Z</dcterms:created>
  <dcterms:modified xsi:type="dcterms:W3CDTF">2019-01-21T17:56:59Z</dcterms:modified>
</cp:coreProperties>
</file>