
<file path=[Content_Types].xml><?xml version="1.0" encoding="utf-8"?>
<Types xmlns="http://schemas.openxmlformats.org/package/2006/content-types">
  <Default Extension="m4a" ContentType="audio/mp4"/>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BBE7E1-E69A-62B4-15DB-5EF1939C6BAE}" v="2" dt="2026-10-20T16:58:06.7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77778" autoAdjust="0"/>
  </p:normalViewPr>
  <p:slideViewPr>
    <p:cSldViewPr snapToGrid="0" snapToObjects="1">
      <p:cViewPr varScale="1">
        <p:scale>
          <a:sx n="90" d="100"/>
          <a:sy n="90" d="100"/>
        </p:scale>
        <p:origin x="60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urayya Khan (2323459)" userId="S::2323459@student.uwtsd.ac.uk::29c5d5a5-ff24-4108-9148-e81239d2ca9e" providerId="AD" clId="Web-{00000000-0000-0000-0000-000000000000}"/>
    <pc:docChg chg="modSld">
      <pc:chgData name="Surayya Khan (2323459)" userId="S::2323459@student.uwtsd.ac.uk::29c5d5a5-ff24-4108-9148-e81239d2ca9e" providerId="AD" clId="Web-{00000000-0000-0000-0000-000000000000}" dt="2026-09-28T18:29:31.590" v="29" actId="20577"/>
      <pc:docMkLst>
        <pc:docMk/>
      </pc:docMkLst>
      <pc:sldChg chg="modSp">
        <pc:chgData name="Surayya Khan (2323459)" userId="S::2323459@student.uwtsd.ac.uk::29c5d5a5-ff24-4108-9148-e81239d2ca9e" providerId="AD" clId="Web-{00000000-0000-0000-0000-000000000000}" dt="2026-09-28T18:29:31.590" v="29" actId="20577"/>
        <pc:sldMkLst>
          <pc:docMk/>
          <pc:sldMk cId="0" sldId="256"/>
        </pc:sldMkLst>
        <pc:spChg chg="mod">
          <ac:chgData name="Surayya Khan (2323459)" userId="S::2323459@student.uwtsd.ac.uk::29c5d5a5-ff24-4108-9148-e81239d2ca9e" providerId="AD" clId="Web-{00000000-0000-0000-0000-000000000000}" dt="2026-09-28T18:29:31.590" v="29" actId="20577"/>
          <ac:spMkLst>
            <pc:docMk/>
            <pc:sldMk cId="0" sldId="256"/>
            <ac:spMk id="6" creationId="{00000000-0000-0000-0000-000000000000}"/>
          </ac:spMkLst>
        </pc:spChg>
      </pc:sldChg>
    </pc:docChg>
  </pc:docChgLst>
  <pc:docChgLst>
    <pc:chgData name="Surayya Khan (2323459)" userId="S::2323459@student.uwtsd.ac.uk::29c5d5a5-ff24-4108-9148-e81239d2ca9e" providerId="AD" clId="Web-{6FBBE7E1-E69A-62B4-15DB-5EF1939C6BAE}"/>
    <pc:docChg chg="modSld">
      <pc:chgData name="Surayya Khan (2323459)" userId="S::2323459@student.uwtsd.ac.uk::29c5d5a5-ff24-4108-9148-e81239d2ca9e" providerId="AD" clId="Web-{6FBBE7E1-E69A-62B4-15DB-5EF1939C6BAE}" dt="2026-10-20T16:58:06.789" v="1" actId="1076"/>
      <pc:docMkLst>
        <pc:docMk/>
      </pc:docMkLst>
      <pc:sldChg chg="modSp">
        <pc:chgData name="Surayya Khan (2323459)" userId="S::2323459@student.uwtsd.ac.uk::29c5d5a5-ff24-4108-9148-e81239d2ca9e" providerId="AD" clId="Web-{6FBBE7E1-E69A-62B4-15DB-5EF1939C6BAE}" dt="2026-10-20T16:58:06.789" v="1" actId="1076"/>
        <pc:sldMkLst>
          <pc:docMk/>
          <pc:sldMk cId="0" sldId="261"/>
        </pc:sldMkLst>
        <pc:picChg chg="mod">
          <ac:chgData name="Surayya Khan (2323459)" userId="S::2323459@student.uwtsd.ac.uk::29c5d5a5-ff24-4108-9148-e81239d2ca9e" providerId="AD" clId="Web-{6FBBE7E1-E69A-62B4-15DB-5EF1939C6BAE}" dt="2026-10-20T16:58:06.789" v="1" actId="1076"/>
          <ac:picMkLst>
            <pc:docMk/>
            <pc:sldMk cId="0" sldId="261"/>
            <ac:picMk id="26" creationId="{8D04327A-2A02-FA5E-9045-38235E02BB63}"/>
          </ac:picMkLst>
        </pc:picChg>
      </pc:sldChg>
      <pc:sldChg chg="modSp">
        <pc:chgData name="Surayya Khan (2323459)" userId="S::2323459@student.uwtsd.ac.uk::29c5d5a5-ff24-4108-9148-e81239d2ca9e" providerId="AD" clId="Web-{6FBBE7E1-E69A-62B4-15DB-5EF1939C6BAE}" dt="2026-10-20T16:56:53.175" v="0" actId="1076"/>
        <pc:sldMkLst>
          <pc:docMk/>
          <pc:sldMk cId="0" sldId="271"/>
        </pc:sldMkLst>
        <pc:spChg chg="mod">
          <ac:chgData name="Surayya Khan (2323459)" userId="S::2323459@student.uwtsd.ac.uk::29c5d5a5-ff24-4108-9148-e81239d2ca9e" providerId="AD" clId="Web-{6FBBE7E1-E69A-62B4-15DB-5EF1939C6BAE}" dt="2026-10-20T16:56:53.175" v="0" actId="1076"/>
          <ac:spMkLst>
            <pc:docMk/>
            <pc:sldMk cId="0" sldId="271"/>
            <ac:spMk id="5" creationId="{00000000-0000-0000-0000-000000000000}"/>
          </ac:spMkLst>
        </pc:spChg>
      </pc:sldChg>
    </pc:docChg>
  </pc:docChgLst>
</pc:chgInfo>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1"/>
  <c:style val="2"/>
  <c:chart>
    <c:title>
      <c:tx>
        <c:rich>
          <a:bodyPr/>
          <a:lstStyle/>
          <a:p>
            <a:pPr>
              <a:defRPr sz="1300" b="0" i="0" u="none" strike="noStrike">
                <a:solidFill>
                  <a:srgbClr val="22302E"/>
                </a:solidFill>
                <a:latin typeface="Calibri"/>
              </a:defRPr>
            </a:pPr>
            <a:r>
              <a:rPr lang="en-GB" sz="1300" b="0" i="0" u="none" strike="noStrike">
                <a:solidFill>
                  <a:srgbClr val="22302E"/>
                </a:solidFill>
                <a:latin typeface="Calibri"/>
              </a:rPr>
              <a:t>UK population aged 85+ (millions)</a:t>
            </a:r>
          </a:p>
        </c:rich>
      </c:tx>
      <c:overlay val="0"/>
    </c:title>
    <c:autoTitleDeleted val="0"/>
    <c:plotArea>
      <c:layout/>
      <c:barChart>
        <c:barDir val="col"/>
        <c:grouping val="clustered"/>
        <c:varyColors val="0"/>
        <c:ser>
          <c:idx val="0"/>
          <c:order val="0"/>
          <c:tx>
            <c:strRef>
              <c:f>Sheet1!$B$1</c:f>
              <c:strCache>
                <c:ptCount val="1"/>
                <c:pt idx="0">
                  <c:v>Aged 85+</c:v>
                </c:pt>
              </c:strCache>
            </c:strRef>
          </c:tx>
          <c:spPr>
            <a:solidFill>
              <a:srgbClr val="1F4E4A"/>
            </a:solidFill>
            <a:effectLst/>
          </c:spPr>
          <c:invertIfNegative val="0"/>
          <c:dLbls>
            <c:numFmt formatCode="0.00" sourceLinked="0"/>
            <c:spPr>
              <a:noFill/>
              <a:ln>
                <a:noFill/>
              </a:ln>
              <a:effectLst/>
            </c:spPr>
            <c:txPr>
              <a:bodyPr/>
              <a:lstStyle/>
              <a:p>
                <a:pPr>
                  <a:defRPr sz="1300" b="0" i="0" u="none" strike="noStrike">
                    <a:solidFill>
                      <a:srgbClr val="22302E"/>
                    </a:solidFill>
                    <a:latin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Mid-2024</c:v>
                </c:pt>
                <c:pt idx="1">
                  <c:v>Mid-2049</c:v>
                </c:pt>
              </c:strCache>
            </c:strRef>
          </c:cat>
          <c:val>
            <c:numRef>
              <c:f>Sheet1!$B$2:$B$3</c:f>
              <c:numCache>
                <c:formatCode>General</c:formatCode>
                <c:ptCount val="2"/>
                <c:pt idx="0">
                  <c:v>1.75</c:v>
                </c:pt>
                <c:pt idx="1">
                  <c:v>3.6</c:v>
                </c:pt>
              </c:numCache>
            </c:numRef>
          </c:val>
          <c:extLst>
            <c:ext xmlns:c16="http://schemas.microsoft.com/office/drawing/2014/chart" uri="{C3380CC4-5D6E-409C-BE32-E72D297353CC}">
              <c16:uniqueId val="{00000000-5405-40D8-A648-8F82B8DA094E}"/>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200" b="0" i="0" u="none" strike="noStrike">
                <a:solidFill>
                  <a:srgbClr val="22302E"/>
                </a:solidFill>
                <a:latin typeface="Arial"/>
              </a:defRPr>
            </a:pPr>
            <a:endParaRPr lang="en-US"/>
          </a:p>
        </c:txPr>
        <c:crossAx val="2094734552"/>
        <c:crosses val="autoZero"/>
        <c:auto val="1"/>
        <c:lblAlgn val="ctr"/>
        <c:lblOffset val="100"/>
        <c:noMultiLvlLbl val="1"/>
      </c:catAx>
      <c:valAx>
        <c:axId val="2094734552"/>
        <c:scaling>
          <c:orientation val="minMax"/>
          <c:max val="4"/>
          <c:min val="0"/>
        </c:scaling>
        <c:delete val="0"/>
        <c:axPos val="l"/>
        <c:majorGridlines>
          <c:spPr>
            <a:ln w="6350" cap="flat">
              <a:solidFill>
                <a:srgbClr val="E3E9E7"/>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200" b="0" i="0" u="none" strike="noStrike">
                <a:solidFill>
                  <a:srgbClr val="5B6B68"/>
                </a:solidFill>
                <a:latin typeface="Arial"/>
              </a:defRPr>
            </a:pPr>
            <a:endParaRPr lang="en-US"/>
          </a:p>
        </c:txPr>
        <c:crossAx val="2094734554"/>
        <c:crosses val="autoZero"/>
        <c:crossBetween val="between"/>
      </c:valAx>
      <c:spPr>
        <a:noFill/>
        <a:ln>
          <a:noFill/>
        </a:ln>
        <a:effectLst/>
      </c:spPr>
    </c:plotArea>
    <c:plotVisOnly val="1"/>
    <c:dispBlanksAs val="span"/>
    <c:showDLblsOverMax val="1"/>
  </c:chart>
  <c:spPr>
    <a:noFill/>
    <a:ln>
      <a:noFill/>
    </a:ln>
    <a:effectLst/>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318588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Hi my name Surayya Khan. In this presentation, I will look at the care, empowerment and support needs of older people in the UK, looking at current care and support settings, and the role of technology.</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presentation aims to consider the care, empowerment and support needs of older people through the use of theory, policy, care settings, technology and case studies. Well, what is ageing? According to López-</a:t>
            </a:r>
            <a:r>
              <a:rPr lang="en-GB" sz="1200" kern="1200" dirty="0" err="1">
                <a:solidFill>
                  <a:schemeClr val="tx1"/>
                </a:solidFill>
                <a:effectLst/>
                <a:latin typeface="+mn-lt"/>
                <a:ea typeface="+mn-ea"/>
                <a:cs typeface="+mn-cs"/>
              </a:rPr>
              <a:t>Otín</a:t>
            </a:r>
            <a:r>
              <a:rPr lang="en-GB" sz="1200" kern="1200" dirty="0">
                <a:solidFill>
                  <a:schemeClr val="tx1"/>
                </a:solidFill>
                <a:effectLst/>
                <a:latin typeface="+mn-lt"/>
                <a:ea typeface="+mn-ea"/>
                <a:cs typeface="+mn-cs"/>
              </a:rPr>
              <a:t> et al. (2023), biological ageing is characterized by a progressive decline in physiological integrity that leads to a decrease in function and enhances disease and mortality risks. They are able to recognize a collection of 'hallmarks' of ageing, such as mitochondrial dysfunction, in which the energy systems of cells are impaired, and cellular senescence, in which cells permanently cease dividing (López-</a:t>
            </a:r>
            <a:r>
              <a:rPr lang="en-GB" sz="1200" kern="1200" dirty="0" err="1">
                <a:solidFill>
                  <a:schemeClr val="tx1"/>
                </a:solidFill>
                <a:effectLst/>
                <a:latin typeface="+mn-lt"/>
                <a:ea typeface="+mn-ea"/>
                <a:cs typeface="+mn-cs"/>
              </a:rPr>
              <a:t>Otín</a:t>
            </a:r>
            <a:r>
              <a:rPr lang="en-GB" sz="1200" kern="1200" dirty="0">
                <a:solidFill>
                  <a:schemeClr val="tx1"/>
                </a:solidFill>
                <a:effectLst/>
                <a:latin typeface="+mn-lt"/>
                <a:ea typeface="+mn-ea"/>
                <a:cs typeface="+mn-cs"/>
              </a:rPr>
              <a:t> et al., 2023). But, ageing isn't just biological. Values and social, material and environmental capacities also play a role in healthy ageing, according to Gonot-</a:t>
            </a:r>
            <a:r>
              <a:rPr lang="en-GB" sz="1200" kern="1200" dirty="0" err="1">
                <a:solidFill>
                  <a:schemeClr val="tx1"/>
                </a:solidFill>
                <a:effectLst/>
                <a:latin typeface="+mn-lt"/>
                <a:ea typeface="+mn-ea"/>
                <a:cs typeface="+mn-cs"/>
              </a:rPr>
              <a:t>Schoupinsky</a:t>
            </a:r>
            <a:r>
              <a:rPr lang="en-GB" sz="1200" kern="1200" dirty="0">
                <a:solidFill>
                  <a:schemeClr val="tx1"/>
                </a:solidFill>
                <a:effectLst/>
                <a:latin typeface="+mn-lt"/>
                <a:ea typeface="+mn-ea"/>
                <a:cs typeface="+mn-cs"/>
              </a:rPr>
              <a:t>, Garip and Sheffield (2021).</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Why is this important? The population in the UK is becoming increasingly older. The Office for National Statistics (2026) forecast that the number of individuals aged 85 and older will almost double from 1.75 million to 3.6 million by mid-2049 and the number of people of pensionable age will grow from 12.4 million to 15.3 million. The care system is straining a lot already. According to Sinclair et al. (2025) there are 1.5 million people in England aged over 65 years who have unmet care needs and between 3% and 14% of older people are estimated to be frail. They also found that wealth is a significant predictor of who will become frail, with clear inequalities between the poorest and richest older people, based on their analysis of the English Longitudinal Study of Ageing (Sinclair et al., 2025).</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There are three theories of social to account for the shaping of care. Cumming and Henry (1961) cited by Gonot-</a:t>
            </a:r>
            <a:r>
              <a:rPr lang="en-GB" sz="1200" kern="1200" dirty="0" err="1">
                <a:solidFill>
                  <a:schemeClr val="tx1"/>
                </a:solidFill>
                <a:effectLst/>
                <a:latin typeface="+mn-lt"/>
                <a:ea typeface="+mn-ea"/>
                <a:cs typeface="+mn-cs"/>
              </a:rPr>
              <a:t>Schoupinsky</a:t>
            </a:r>
            <a:r>
              <a:rPr lang="en-GB" sz="1200" kern="1200" dirty="0">
                <a:solidFill>
                  <a:schemeClr val="tx1"/>
                </a:solidFill>
                <a:effectLst/>
                <a:latin typeface="+mn-lt"/>
                <a:ea typeface="+mn-ea"/>
                <a:cs typeface="+mn-cs"/>
              </a:rPr>
              <a:t> et al. (2021) proposed disengagement theory which focuses on the natural decline of social contacts as people grow older. Practice can lead to isolation and low expectations, which is a risk to the student. Active older persons being happier has been claimed in activity theory (Havighurst and Albrecht, 1953 cited in Gonot-</a:t>
            </a:r>
            <a:r>
              <a:rPr lang="en-GB" sz="1200" kern="1200" dirty="0" err="1">
                <a:solidFill>
                  <a:schemeClr val="tx1"/>
                </a:solidFill>
                <a:effectLst/>
                <a:latin typeface="+mn-lt"/>
                <a:ea typeface="+mn-ea"/>
                <a:cs typeface="+mn-cs"/>
              </a:rPr>
              <a:t>Schoupinsky</a:t>
            </a:r>
            <a:r>
              <a:rPr lang="en-GB" sz="1200" kern="1200" dirty="0">
                <a:solidFill>
                  <a:schemeClr val="tx1"/>
                </a:solidFill>
                <a:effectLst/>
                <a:latin typeface="+mn-lt"/>
                <a:ea typeface="+mn-ea"/>
                <a:cs typeface="+mn-cs"/>
              </a:rPr>
              <a:t> et al., 2021), which has been criticized because it discards frail persons who cannot keep active. Atchley's (1989 as cited in Gonot-</a:t>
            </a:r>
            <a:r>
              <a:rPr lang="en-GB" sz="1200" kern="1200" dirty="0" err="1">
                <a:solidFill>
                  <a:schemeClr val="tx1"/>
                </a:solidFill>
                <a:effectLst/>
                <a:latin typeface="+mn-lt"/>
                <a:ea typeface="+mn-ea"/>
                <a:cs typeface="+mn-cs"/>
              </a:rPr>
              <a:t>Schoupinsky</a:t>
            </a:r>
            <a:r>
              <a:rPr lang="en-GB" sz="1200" kern="1200" dirty="0">
                <a:solidFill>
                  <a:schemeClr val="tx1"/>
                </a:solidFill>
                <a:effectLst/>
                <a:latin typeface="+mn-lt"/>
                <a:ea typeface="+mn-ea"/>
                <a:cs typeface="+mn-cs"/>
              </a:rPr>
              <a:t> et al., 2021) continuity theory holds that individuals adapt to preserve their current lifestyle and identity. Gonot-</a:t>
            </a:r>
            <a:r>
              <a:rPr lang="en-GB" sz="1200" kern="1200" dirty="0" err="1">
                <a:solidFill>
                  <a:schemeClr val="tx1"/>
                </a:solidFill>
                <a:effectLst/>
                <a:latin typeface="+mn-lt"/>
                <a:ea typeface="+mn-ea"/>
                <a:cs typeface="+mn-cs"/>
              </a:rPr>
              <a:t>Schoupinsky</a:t>
            </a:r>
            <a:r>
              <a:rPr lang="en-GB" sz="1200" kern="1200" dirty="0">
                <a:solidFill>
                  <a:schemeClr val="tx1"/>
                </a:solidFill>
                <a:effectLst/>
                <a:latin typeface="+mn-lt"/>
                <a:ea typeface="+mn-ea"/>
                <a:cs typeface="+mn-cs"/>
              </a:rPr>
              <a:t> et al. (2021) suggest none of these theories is fully applicable to the oldest-old, and advocate for a balance of engagement with the capabilities, values and resources of each individual. I believe this balanced perspective, and continuity theory, to be the most helpful for person-centred care.</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There are several laws and policies that influence the care of elderly people. The key is the Care Act 2014. It puts a responsibility on local authorities to improve wellbeing, to prevent the need to arise and to provide tailored support using personal budgets. Age is a protected characteristic under the Equality Act 2010 and services are not allowed to discriminate because of age. The Mental Capacity Act 2005 requires professionals to assume capacity and respect people's right to make unwise decisions, which is key to empowerment. In health, the NHS Long Term Plan (NHS England, 2019) stated that there would be improved support for ageing well which would include urgent community response and improved health in care homes. The 10 Year Health Plan (Department of Health and Social Care, 2025a) identifies three shifts, one of which being from analogue to digital. This is related to the Telecare National Action Plan (Department of Health and Social Care, 2025b) which is intended to ensure that those who use Telecare will not be put at risk as phone lines are digitalised.</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is a general overview of provision, starting from lower to higher intensity. A significant proportion of care is provided by unpaid carers. People can receive domiciliary care (also known as homecare) in their homes, while day centres provide social support and respite for carers. The short-term support offered after illness or a hospital stay to help the person get their daily functioning back to normal is called reablement and systematic reviews of trials have shown reablement can enhance daily functioning (Bennett et al., 2022). Extra care housing and care homes provide more extensive support. But it is not being delivered to all: Spiers et al. (2022) identified that those with low incomes and more functional limitations are more likely to have unmet need. I will now critically analyse two settings in greater depth; domiciliary care and residential care.</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Setting 1 is Domiciliary care. Its key advantage, its ability to keep people in their homes, is consistent with continuity theory, and with most older adults' desires. It is designed to promote wellbeing, independence and choice in accordance with the duty of the Care Act 2014. It can follow reablement to develop their daily living skills (Bennett et al., 2022) and can be used alongside telecare (Fothergill et al., 2025). There is need for ongoing support, as found by Bennett et al. (2022) who showed that reablement benefits did not last at 6 months, compared with 3 months. Studies have suggested that unmet care needs are associated with poor healthy ageing (Spiers et al., 2025) and that unmet need is more prevalent amongst those with low income (Spiers et al., 2022). Last but not least, if visits are task-oriented, then people may stay isolated, and Wang et al. (2023) reported that social isolation and loneliness are associated with increased mortality.</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second type is residential and nursing care. It provides continuous support and protection for those with complex needs including those suffering from advanced dementia and the ten principles of good homes, emphasize social contact and activity. The evidence for small, homelike settings is promising: Krier et al. (2023) discovered early evidence that compared to traditional nursing homes, small, homelike settings exhibited better physical functioning, social participation and quality of life. But the transition to a traditional home can disrupt familiar routines. This is an issue that conflict with continuity theory. Staffing is also a crucial factor. English care homes with higher numbers of vacant positions were less likely to be rated as good or outstanding, and higher staff retention was associated with higher quality, found Allan and </a:t>
            </a:r>
            <a:r>
              <a:rPr lang="en-GB" sz="1200" kern="1200" dirty="0" err="1">
                <a:solidFill>
                  <a:schemeClr val="tx1"/>
                </a:solidFill>
                <a:effectLst/>
                <a:latin typeface="+mn-lt"/>
                <a:ea typeface="+mn-ea"/>
                <a:cs typeface="+mn-cs"/>
              </a:rPr>
              <a:t>Vadean</a:t>
            </a:r>
            <a:r>
              <a:rPr lang="en-GB" sz="1200" kern="1200" dirty="0">
                <a:solidFill>
                  <a:schemeClr val="tx1"/>
                </a:solidFill>
                <a:effectLst/>
                <a:latin typeface="+mn-lt"/>
                <a:ea typeface="+mn-ea"/>
                <a:cs typeface="+mn-cs"/>
              </a:rPr>
              <a:t> (2021). This is also uneven, with less access to and outcomes for poorer older people at greater risk of frailty (Sinclair et al., 2025).</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In every setting, there are a number of issues regarding maintaining independence among older people. Frailty diminishes the ability to cope with physiological stress, and a sudden loss of function occurs when a minor infection or fall occurs (Kim and Rockwood, 2024). Social isolation and loneliness are associated with an increased risk of death (Wang et al., 2023). Digital exclusion is an issue as well: Lu, Yao and Jin (2022) found that internet users older than 60 years old are more likely to be functionally dependent. Low wealth is a predictor of frailty and of unmet need (Sinclair et al., 2025; Spiers et al., 2022). Another barrier is ageism, as </a:t>
            </a:r>
            <a:r>
              <a:rPr lang="en-GB" sz="1200" kern="1200" dirty="0" err="1">
                <a:solidFill>
                  <a:schemeClr val="tx1"/>
                </a:solidFill>
                <a:effectLst/>
                <a:latin typeface="+mn-lt"/>
                <a:ea typeface="+mn-ea"/>
                <a:cs typeface="+mn-cs"/>
              </a:rPr>
              <a:t>Jeyasingam</a:t>
            </a:r>
            <a:r>
              <a:rPr lang="en-GB" sz="1200" kern="1200" dirty="0">
                <a:solidFill>
                  <a:schemeClr val="tx1"/>
                </a:solidFill>
                <a:effectLst/>
                <a:latin typeface="+mn-lt"/>
                <a:ea typeface="+mn-ea"/>
                <a:cs typeface="+mn-cs"/>
              </a:rPr>
              <a:t> et al. (2023) identified, where attitudes of the health system regarding ageing influence the attitudes of professionals. Last but not least, there is the issue of staffing. There is an association between lower quality of care and having fewer staff available (Allan and </a:t>
            </a:r>
            <a:r>
              <a:rPr lang="en-GB" sz="1200" kern="1200" dirty="0" err="1">
                <a:solidFill>
                  <a:schemeClr val="tx1"/>
                </a:solidFill>
                <a:effectLst/>
                <a:latin typeface="+mn-lt"/>
                <a:ea typeface="+mn-ea"/>
                <a:cs typeface="+mn-cs"/>
              </a:rPr>
              <a:t>Vadean</a:t>
            </a:r>
            <a:r>
              <a:rPr lang="en-GB" sz="1200" kern="1200" dirty="0">
                <a:solidFill>
                  <a:schemeClr val="tx1"/>
                </a:solidFill>
                <a:effectLst/>
                <a:latin typeface="+mn-lt"/>
                <a:ea typeface="+mn-ea"/>
                <a:cs typeface="+mn-cs"/>
              </a:rPr>
              <a:t>, 2021).</a:t>
            </a:r>
          </a:p>
          <a:p>
            <a:r>
              <a:rPr lang="en-GB" sz="1200" kern="1200" dirty="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Telecare and remote monitoring, such as pendant alarms, fall detectors and home sensors, is the first technology. Telecare can provide reassurance and confidence to older people that they can live in their own home, aligning with realist review evidence by Fothergill et al. (2025), and the Department of Health and Social Care's implementation of a 10 Year Health Plan with a move from analogue to digital (Department of Health and Social Care, 2025b). They also discovered that there is some mixed evidence, that fear of privacy can diminish autonomy, and that telecare is not effective when it is not tailored to the individual and is not 'plug and play'. Digital barriers are also very real: Money et al. (2024) identified that adults aged 75 and older have a low confidence and sense of being 'the last generation' before digital services. Older analogue alarms are at risk due to the switch to digital phone lines (Department of Health and Social Care, 2025b).</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The second innovation is socially assistive robots. An example of this is Papadopoulos et al. (2022)'s CARESSES trial, which tested Pepper robots that were programmed to learn how to adapt to residents' cultural backgrounds to care homes in England and Japan. The robots provide conversation, reminders and companionship, and there were some positive signs of wellbeing in the trial that were carried out (Papadopoulos et al., 2022). But I would say it is still circumstantial: Only 33 residents participated in the trial, which lasted two weeks, so results cannot be extrapolated (Papadopoulos et al., 2022). There are also ethical issues around the privacy of the robot, consent of people with dementia and potential for replacing humans with robots in a profession that already suffers from staffing shortages, which compromises quality of service provision (Allan and </a:t>
            </a:r>
            <a:r>
              <a:rPr lang="en-GB" sz="1200" kern="1200" dirty="0" err="1">
                <a:solidFill>
                  <a:schemeClr val="tx1"/>
                </a:solidFill>
                <a:effectLst/>
                <a:latin typeface="+mn-lt"/>
                <a:ea typeface="+mn-ea"/>
                <a:cs typeface="+mn-cs"/>
              </a:rPr>
              <a:t>Vadean</a:t>
            </a:r>
            <a:r>
              <a:rPr lang="en-GB" sz="1200" kern="1200" dirty="0">
                <a:solidFill>
                  <a:schemeClr val="tx1"/>
                </a:solidFill>
                <a:effectLst/>
                <a:latin typeface="+mn-lt"/>
                <a:ea typeface="+mn-ea"/>
                <a:cs typeface="+mn-cs"/>
              </a:rPr>
              <a:t>, 2021).</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My first case study is that of the first dementia village, </a:t>
            </a:r>
            <a:r>
              <a:rPr lang="en-GB" sz="1200" kern="1200" dirty="0" err="1">
                <a:solidFill>
                  <a:schemeClr val="tx1"/>
                </a:solidFill>
                <a:effectLst/>
                <a:latin typeface="+mn-lt"/>
                <a:ea typeface="+mn-ea"/>
                <a:cs typeface="+mn-cs"/>
              </a:rPr>
              <a:t>Hogeweyk</a:t>
            </a:r>
            <a:r>
              <a:rPr lang="en-GB" sz="1200" kern="1200" dirty="0">
                <a:solidFill>
                  <a:schemeClr val="tx1"/>
                </a:solidFill>
                <a:effectLst/>
                <a:latin typeface="+mn-lt"/>
                <a:ea typeface="+mn-ea"/>
                <a:cs typeface="+mn-cs"/>
              </a:rPr>
              <a:t> in the Netherlands. According to Roberts (2024), it opened in 2009 in a 4-acre area as a traditional Dutch neighbourhood for people to live in, a space with a single main entrance, featuring supermarkets, restaurants and cafés. This is related to continuity theory as people continue with their normal lives, and to activity theory, due to daily activities such as shopping. Roberts (2024) secures that the design allows for the greatest possible autonomy whilst keeping the risks of safety under control, and that it has been reproduced in other countries. Krier et al. (2023) also found that there were positive findings regarding quality of life in small, homelike care settings. I would be leery, however. There was no quantitative evaluation of dementia villages yet published (Krier et al., 2023) and the model would be expensive to replicate in the UK with evidence being mainly descriptive.</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second case study uses theory and policy for an illustrative composite case, which is typical of cases in practice in the United Kingdom. Is 84, widowed, lives alone and is mildly frail. She collapses in the middle of the day and spends a few days in hospital, where she grows fearful of leaving the house. She is assessed under the Care Act 2014 using her strengths and her wish to remain living at home is supported under the Mental Capacity Act 2005, even though her family would prefer her to be living in a care home. She is offered reablement, which is free for 6 weeks, a pendant for telecare and begins to go to a day centre. The skills are restored and she remains at home (continuity theory) and reconstructs the social roles (activity theory). But there are real gaps: her advances could erode if they are not consolidated (Bennett et al., 2022); any need that is not met could have negative consequences for her healthy ageing (Spiers et al., 2025); her analogue alarm could be compromised during the digital switchover (Department of Health and Social Care, 2025b).</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Based on this assessment I make five recommendations. First, invest in staff. Allan and </a:t>
            </a:r>
            <a:r>
              <a:rPr lang="en-GB" sz="1200" kern="1200" dirty="0" err="1">
                <a:solidFill>
                  <a:schemeClr val="tx1"/>
                </a:solidFill>
                <a:effectLst/>
                <a:latin typeface="+mn-lt"/>
                <a:ea typeface="+mn-ea"/>
                <a:cs typeface="+mn-cs"/>
              </a:rPr>
              <a:t>Vadean</a:t>
            </a:r>
            <a:r>
              <a:rPr lang="en-GB" sz="1200" kern="1200" dirty="0">
                <a:solidFill>
                  <a:schemeClr val="tx1"/>
                </a:solidFill>
                <a:effectLst/>
                <a:latin typeface="+mn-lt"/>
                <a:ea typeface="+mn-ea"/>
                <a:cs typeface="+mn-cs"/>
              </a:rPr>
              <a:t> (2021) found that better staff retention is correlated with better care quality. Second, invest in prevention, with routine frailty assessment and reablement with follow-up (Kim and Rockwood, 2024). Third, ensure digital inclusion through support and offline provision, in line with the Equality Act 2010, and a recent review of digital exclusion interventions (Wale et al., 2025). Fourth, humanise care homes, with small homelike models, which is associated with better quality of life (Krier et al., 2023) and more autonomy (Roberts, 2024). Fifth, aim for low wealth groups that have the highest unmet need and fragility (Spiers et al., 2022; Sinclair et al., 2025).</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But there are barriers to these recommendations. Funding is the biggest. The poorest older people are most likely to require greater funding and a long-term, cross-party funding agreement is necessary. (Spiers et al., 2022) Retention is linked to quality (Allan and </a:t>
            </a:r>
            <a:r>
              <a:rPr lang="en-GB" sz="1200" kern="1200" dirty="0" err="1">
                <a:solidFill>
                  <a:schemeClr val="tx1"/>
                </a:solidFill>
                <a:effectLst/>
                <a:latin typeface="+mn-lt"/>
                <a:ea typeface="+mn-ea"/>
                <a:cs typeface="+mn-cs"/>
              </a:rPr>
              <a:t>Vadean</a:t>
            </a:r>
            <a:r>
              <a:rPr lang="en-GB" sz="1200" kern="1200" dirty="0">
                <a:solidFill>
                  <a:schemeClr val="tx1"/>
                </a:solidFill>
                <a:effectLst/>
                <a:latin typeface="+mn-lt"/>
                <a:ea typeface="+mn-ea"/>
                <a:cs typeface="+mn-cs"/>
              </a:rPr>
              <a:t>, 2021), and a national pay scale and career pathway may be a solution to workforce shortages. Digital inclusion is not simple either: Wale et al. (2025) remind us that some older people do not want to go online, so services must not leave them behind and I would suggest a ‘tech plus human' model to fit the bill. The attitudes of ageism are influenced by the larger system (</a:t>
            </a:r>
            <a:r>
              <a:rPr lang="en-GB" sz="1200" kern="1200" dirty="0" err="1">
                <a:solidFill>
                  <a:schemeClr val="tx1"/>
                </a:solidFill>
                <a:effectLst/>
                <a:latin typeface="+mn-lt"/>
                <a:ea typeface="+mn-ea"/>
                <a:cs typeface="+mn-cs"/>
              </a:rPr>
              <a:t>Jeyasingam</a:t>
            </a:r>
            <a:r>
              <a:rPr lang="en-GB" sz="1200" kern="1200" dirty="0">
                <a:solidFill>
                  <a:schemeClr val="tx1"/>
                </a:solidFill>
                <a:effectLst/>
                <a:latin typeface="+mn-lt"/>
                <a:ea typeface="+mn-ea"/>
                <a:cs typeface="+mn-cs"/>
              </a:rPr>
              <a:t> et al., 2023), which means training does not work as a standalone approach, and organisations need to undergo changes as well. Last but not least, there is a lack of integrated working between health and social care, and it is important that health and social care budgets are combined within an integrated care board.</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closing, I wish you to see the following four points. Firstly, the theory has to inform practice, and continuity theory that takes into consideration the abilities, values and resources of individual older people best describes what older people value (Gonot-</a:t>
            </a:r>
            <a:r>
              <a:rPr lang="en-GB" sz="1200" kern="1200" dirty="0" err="1">
                <a:solidFill>
                  <a:schemeClr val="tx1"/>
                </a:solidFill>
                <a:effectLst/>
                <a:latin typeface="+mn-lt"/>
                <a:ea typeface="+mn-ea"/>
                <a:cs typeface="+mn-cs"/>
              </a:rPr>
              <a:t>Schoupinsky</a:t>
            </a:r>
            <a:r>
              <a:rPr lang="en-GB" sz="1200" kern="1200" dirty="0">
                <a:solidFill>
                  <a:schemeClr val="tx1"/>
                </a:solidFill>
                <a:effectLst/>
                <a:latin typeface="+mn-lt"/>
                <a:ea typeface="+mn-ea"/>
                <a:cs typeface="+mn-cs"/>
              </a:rPr>
              <a:t> et al., 2021). Second, the UK has good legislation, including the Care Act 2014 and the Equality Act 2010, but this is not being fulfilled due to unmet need, inequality and staffing issues (Spiers et al., 2022; Allan and </a:t>
            </a:r>
            <a:r>
              <a:rPr lang="en-GB" sz="1200" kern="1200" dirty="0" err="1">
                <a:solidFill>
                  <a:schemeClr val="tx1"/>
                </a:solidFill>
                <a:effectLst/>
                <a:latin typeface="+mn-lt"/>
                <a:ea typeface="+mn-ea"/>
                <a:cs typeface="+mn-cs"/>
              </a:rPr>
              <a:t>Vadean</a:t>
            </a:r>
            <a:r>
              <a:rPr lang="en-GB" sz="1200" kern="1200" dirty="0">
                <a:solidFill>
                  <a:schemeClr val="tx1"/>
                </a:solidFill>
                <a:effectLst/>
                <a:latin typeface="+mn-lt"/>
                <a:ea typeface="+mn-ea"/>
                <a:cs typeface="+mn-cs"/>
              </a:rPr>
              <a:t>, 2021). Thirdly, the use of technology like telecare and social robots can assist with the care, but only when it is reliable, inclusive and matched to the person (Fothergill et al., 2025). Last but not least, empowerment is system-wide. Outcomes for older people will be helped by the integration of theory and policy in the design of settings, communities and technology. Thanks for listening.</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1.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png"/><Relationship Id="rId5" Type="http://schemas.openxmlformats.org/officeDocument/2006/relationships/chart" Target="../charts/chart1.xml"/><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1.xml"/><Relationship Id="rId7" Type="http://schemas.openxmlformats.org/officeDocument/2006/relationships/image" Target="../media/image6.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1.xml"/><Relationship Id="rId7" Type="http://schemas.openxmlformats.org/officeDocument/2006/relationships/image" Target="../media/image9.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8.png"/><Relationship Id="rId11" Type="http://schemas.openxmlformats.org/officeDocument/2006/relationships/image" Target="../media/image1.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notesSlide" Target="../notesSlides/notesSlide5.xml"/><Relationship Id="rId9"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1.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1.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slideLayout" Target="../slideLayouts/slideLayout1.xml"/><Relationship Id="rId7" Type="http://schemas.openxmlformats.org/officeDocument/2006/relationships/image" Target="../media/image17.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6.png"/><Relationship Id="rId11" Type="http://schemas.openxmlformats.org/officeDocument/2006/relationships/image" Target="../media/image1.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notesSlide" Target="../notesSlides/notesSlide9.xml"/><Relationship Id="rId9"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1.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1.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1.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1.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1.pn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11.png"/><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F4E4A"/>
        </a:solidFill>
        <a:effectLst/>
      </p:bgPr>
    </p:bg>
    <p:spTree>
      <p:nvGrpSpPr>
        <p:cNvPr id="1" name=""/>
        <p:cNvGrpSpPr/>
        <p:nvPr/>
      </p:nvGrpSpPr>
      <p:grpSpPr>
        <a:xfrm>
          <a:off x="0" y="0"/>
          <a:ext cx="0" cy="0"/>
          <a:chOff x="0" y="0"/>
          <a:chExt cx="0" cy="0"/>
        </a:xfrm>
      </p:grpSpPr>
      <p:sp>
        <p:nvSpPr>
          <p:cNvPr id="6" name="Text 3"/>
          <p:cNvSpPr txBox="1"/>
          <p:nvPr/>
        </p:nvSpPr>
        <p:spPr>
          <a:xfrm>
            <a:off x="134470" y="152401"/>
            <a:ext cx="9009530" cy="4894728"/>
          </a:xfrm>
          <a:prstGeom prst="rect">
            <a:avLst/>
          </a:prstGeom>
          <a:noFill/>
          <a:ln/>
        </p:spPr>
        <p:txBody>
          <a:bodyPr wrap="square" lIns="0" tIns="0" rIns="0" bIns="0" rtlCol="0" anchor="ctr"/>
          <a:lstStyle/>
          <a:p>
            <a:pPr>
              <a:lnSpc>
                <a:spcPct val="200000"/>
              </a:lnSpc>
            </a:pPr>
            <a:endParaRPr lang="en-US" sz="1400" dirty="0">
              <a:solidFill>
                <a:schemeClr val="bg2"/>
              </a:solidFill>
              <a:latin typeface="Arial" pitchFamily="34" charset="0"/>
              <a:ea typeface="Arial" pitchFamily="34" charset="-122"/>
              <a:cs typeface="Arial" pitchFamily="34" charset="-120"/>
            </a:endParaRPr>
          </a:p>
          <a:p>
            <a:pPr>
              <a:lnSpc>
                <a:spcPct val="200000"/>
              </a:lnSpc>
            </a:pPr>
            <a:r>
              <a:rPr lang="en-US" sz="1400" dirty="0">
                <a:solidFill>
                  <a:schemeClr val="bg2"/>
                </a:solidFill>
                <a:latin typeface="Arial"/>
                <a:ea typeface="Arial" pitchFamily="34" charset="-122"/>
                <a:cs typeface="Arial"/>
              </a:rPr>
              <a:t>Programmme Name: BSc (Hons) Health and Social Care</a:t>
            </a:r>
          </a:p>
          <a:p>
            <a:pPr>
              <a:lnSpc>
                <a:spcPct val="100000"/>
              </a:lnSpc>
            </a:pPr>
            <a:r>
              <a:rPr lang="en-US" sz="1400" dirty="0">
                <a:solidFill>
                  <a:schemeClr val="bg2"/>
                </a:solidFill>
                <a:latin typeface="Arial" pitchFamily="34" charset="0"/>
                <a:ea typeface="Arial" pitchFamily="34" charset="-122"/>
                <a:cs typeface="Arial" pitchFamily="34" charset="-120"/>
              </a:rPr>
              <a:t>Module Name: </a:t>
            </a:r>
            <a:r>
              <a:rPr lang="en-GB" b="1" dirty="0">
                <a:solidFill>
                  <a:schemeClr val="bg2"/>
                </a:solidFill>
              </a:rPr>
              <a:t>Empowering the Older Person</a:t>
            </a:r>
            <a:endParaRPr lang="en-US" sz="1400" dirty="0">
              <a:solidFill>
                <a:schemeClr val="bg2"/>
              </a:solidFill>
              <a:latin typeface="Arial" pitchFamily="34" charset="0"/>
              <a:ea typeface="Arial" pitchFamily="34" charset="-122"/>
              <a:cs typeface="Arial" pitchFamily="34" charset="-120"/>
            </a:endParaRPr>
          </a:p>
          <a:p>
            <a:pPr>
              <a:lnSpc>
                <a:spcPct val="100000"/>
              </a:lnSpc>
            </a:pPr>
            <a:r>
              <a:rPr lang="en-US" sz="1400" dirty="0">
                <a:solidFill>
                  <a:schemeClr val="bg2"/>
                </a:solidFill>
                <a:latin typeface="Arial"/>
                <a:ea typeface="Arial" pitchFamily="34" charset="-122"/>
                <a:cs typeface="Arial"/>
              </a:rPr>
              <a:t>Assessement Title: </a:t>
            </a:r>
            <a:r>
              <a:rPr lang="en-GB" b="1" dirty="0">
                <a:solidFill>
                  <a:schemeClr val="bg2"/>
                </a:solidFill>
              </a:rPr>
              <a:t>Individual Presentation (PowerPoint with Voice-Over)</a:t>
            </a:r>
            <a:endParaRPr lang="en-US" sz="1400" dirty="0">
              <a:solidFill>
                <a:schemeClr val="bg2"/>
              </a:solidFill>
              <a:latin typeface="Arial" pitchFamily="34" charset="0"/>
              <a:ea typeface="Arial" pitchFamily="34" charset="-122"/>
              <a:cs typeface="Arial" pitchFamily="34" charset="-120"/>
            </a:endParaRPr>
          </a:p>
          <a:p>
            <a:pPr>
              <a:lnSpc>
                <a:spcPct val="200000"/>
              </a:lnSpc>
            </a:pPr>
            <a:r>
              <a:rPr lang="en-US" sz="1400" dirty="0">
                <a:solidFill>
                  <a:schemeClr val="bg2"/>
                </a:solidFill>
                <a:latin typeface="Arial" pitchFamily="34" charset="0"/>
                <a:cs typeface="Arial" pitchFamily="34" charset="-120"/>
              </a:rPr>
              <a:t>Student Number: 2323459</a:t>
            </a:r>
          </a:p>
          <a:p>
            <a:pPr>
              <a:lnSpc>
                <a:spcPct val="200000"/>
              </a:lnSpc>
            </a:pPr>
            <a:r>
              <a:rPr lang="en-US" sz="1400" dirty="0">
                <a:solidFill>
                  <a:schemeClr val="bg2"/>
                </a:solidFill>
                <a:latin typeface="Arial" pitchFamily="34" charset="0"/>
                <a:cs typeface="Arial" pitchFamily="34" charset="-120"/>
              </a:rPr>
              <a:t>Student Name: Surayya Khan</a:t>
            </a:r>
          </a:p>
          <a:p>
            <a:pPr>
              <a:lnSpc>
                <a:spcPct val="200000"/>
              </a:lnSpc>
            </a:pPr>
            <a:r>
              <a:rPr lang="en-US" sz="1400" dirty="0">
                <a:solidFill>
                  <a:schemeClr val="bg2"/>
                </a:solidFill>
                <a:latin typeface="Arial"/>
                <a:cs typeface="Arial"/>
              </a:rPr>
              <a:t>Tutor Name: Tomy Adattu Chacko</a:t>
            </a:r>
            <a:endParaRPr lang="en-US" sz="1400" dirty="0">
              <a:solidFill>
                <a:schemeClr val="bg2"/>
              </a:solidFill>
              <a:latin typeface="Arial" pitchFamily="34" charset="0"/>
              <a:cs typeface="Arial" pitchFamily="34" charset="-120"/>
            </a:endParaRPr>
          </a:p>
          <a:p>
            <a:pPr>
              <a:lnSpc>
                <a:spcPct val="200000"/>
              </a:lnSpc>
            </a:pPr>
            <a:endParaRPr lang="en-US" sz="1400" dirty="0">
              <a:solidFill>
                <a:schemeClr val="bg2"/>
              </a:solidFill>
              <a:latin typeface="Arial"/>
              <a:cs typeface="Arial"/>
            </a:endParaRPr>
          </a:p>
          <a:p>
            <a:pPr marL="0" indent="0">
              <a:spcAft>
                <a:spcPts val="300"/>
              </a:spcAft>
              <a:buNone/>
            </a:pPr>
            <a:endParaRPr lang="en-US" sz="1400" dirty="0">
              <a:solidFill>
                <a:schemeClr val="bg2"/>
              </a:solidFill>
            </a:endParaRPr>
          </a:p>
        </p:txBody>
      </p:sp>
      <p:pic>
        <p:nvPicPr>
          <p:cNvPr id="13" name="Audio 12">
            <a:hlinkClick r:id="" action="ppaction://media"/>
            <a:extLst>
              <a:ext uri="{FF2B5EF4-FFF2-40B4-BE49-F238E27FC236}">
                <a16:creationId xmlns:a16="http://schemas.microsoft.com/office/drawing/2014/main" id="{BC3415C5-6721-068F-6C1A-11B0A8B30880}"/>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39844" t="-139844" r="-139844" b="-139844"/>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14955"/>
    </mc:Choice>
    <mc:Fallback xmlns="">
      <p:transition spd="slow" advTm="149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457200" y="274320"/>
            <a:ext cx="8229600" cy="685800"/>
          </a:xfrm>
          <a:prstGeom prst="rect">
            <a:avLst/>
          </a:prstGeom>
          <a:noFill/>
          <a:ln/>
        </p:spPr>
        <p:txBody>
          <a:bodyPr wrap="square" lIns="0" tIns="0" rIns="0" bIns="0" rtlCol="0" anchor="ctr"/>
          <a:lstStyle/>
          <a:p>
            <a:pPr marL="0" indent="0">
              <a:buNone/>
            </a:pPr>
            <a:r>
              <a:rPr lang="en-US" sz="3000" b="1" dirty="0">
                <a:solidFill>
                  <a:srgbClr val="1F4E4A"/>
                </a:solidFill>
                <a:latin typeface="Cambria" pitchFamily="34" charset="0"/>
                <a:ea typeface="Cambria" pitchFamily="34" charset="-122"/>
                <a:cs typeface="Cambria" pitchFamily="34" charset="-120"/>
              </a:rPr>
              <a:t>Introduction: what is ageing?</a:t>
            </a:r>
            <a:endParaRPr lang="en-US" sz="3000" dirty="0"/>
          </a:p>
        </p:txBody>
      </p:sp>
      <p:sp>
        <p:nvSpPr>
          <p:cNvPr id="3" name="Text 1"/>
          <p:cNvSpPr txBox="1"/>
          <p:nvPr/>
        </p:nvSpPr>
        <p:spPr>
          <a:xfrm>
            <a:off x="457200" y="1097280"/>
            <a:ext cx="4480560" cy="3474720"/>
          </a:xfrm>
          <a:prstGeom prst="rect">
            <a:avLst/>
          </a:prstGeom>
          <a:noFill/>
          <a:ln/>
        </p:spPr>
        <p:txBody>
          <a:bodyPr wrap="square" lIns="0" tIns="0" rIns="0" bIns="0" rtlCol="0" anchor="t"/>
          <a:lstStyle/>
          <a:p>
            <a:pPr marL="0" indent="0">
              <a:spcAft>
                <a:spcPts val="500"/>
              </a:spcAft>
              <a:buNone/>
            </a:pPr>
            <a:r>
              <a:rPr lang="en-US" sz="1400" b="1" dirty="0">
                <a:solidFill>
                  <a:srgbClr val="C8553D"/>
                </a:solidFill>
                <a:latin typeface="Calibri" pitchFamily="34" charset="0"/>
                <a:ea typeface="Calibri" pitchFamily="34" charset="-122"/>
                <a:cs typeface="Calibri" pitchFamily="34" charset="-120"/>
              </a:rPr>
              <a:t>Purpose</a:t>
            </a:r>
            <a:endParaRPr lang="en-US" sz="1400" dirty="0"/>
          </a:p>
          <a:p>
            <a:pPr marL="342900" indent="-342900">
              <a:spcAft>
                <a:spcPts val="500"/>
              </a:spcAft>
              <a:buSzPct val="100000"/>
              <a:buChar char="•"/>
            </a:pPr>
            <a:r>
              <a:rPr lang="en-US" sz="1400" dirty="0">
                <a:solidFill>
                  <a:srgbClr val="22302E"/>
                </a:solidFill>
                <a:latin typeface="Calibri" pitchFamily="34" charset="0"/>
                <a:ea typeface="Calibri" pitchFamily="34" charset="-122"/>
                <a:cs typeface="Calibri" pitchFamily="34" charset="-120"/>
              </a:rPr>
              <a:t>Evaluate care, empowerment and support needs</a:t>
            </a:r>
            <a:endParaRPr lang="en-US" sz="1400" dirty="0"/>
          </a:p>
          <a:p>
            <a:pPr marL="342900" indent="-342900">
              <a:spcAft>
                <a:spcPts val="500"/>
              </a:spcAft>
              <a:buSzPct val="100000"/>
              <a:buChar char="•"/>
            </a:pPr>
            <a:r>
              <a:rPr lang="en-US" sz="1400" dirty="0">
                <a:solidFill>
                  <a:srgbClr val="22302E"/>
                </a:solidFill>
                <a:latin typeface="Calibri" pitchFamily="34" charset="0"/>
                <a:ea typeface="Calibri" pitchFamily="34" charset="-122"/>
                <a:cs typeface="Calibri" pitchFamily="34" charset="-120"/>
              </a:rPr>
              <a:t>Theory, policy, settings, technology, case studies</a:t>
            </a:r>
            <a:endParaRPr lang="en-US" sz="1400" dirty="0"/>
          </a:p>
          <a:p>
            <a:pPr marL="0" indent="0">
              <a:spcAft>
                <a:spcPts val="500"/>
              </a:spcAft>
              <a:buNone/>
            </a:pPr>
            <a:r>
              <a:rPr lang="en-US" sz="600" dirty="0">
                <a:solidFill>
                  <a:srgbClr val="22302E"/>
                </a:solidFill>
                <a:latin typeface="Calibri" pitchFamily="34" charset="0"/>
                <a:ea typeface="Calibri" pitchFamily="34" charset="-122"/>
                <a:cs typeface="Calibri" pitchFamily="34" charset="-120"/>
              </a:rPr>
              <a:t> </a:t>
            </a:r>
            <a:endParaRPr lang="en-US" sz="1400" dirty="0"/>
          </a:p>
          <a:p>
            <a:pPr marL="0" indent="0">
              <a:spcAft>
                <a:spcPts val="500"/>
              </a:spcAft>
              <a:buNone/>
            </a:pPr>
            <a:r>
              <a:rPr lang="en-US" sz="1400" b="1" dirty="0">
                <a:solidFill>
                  <a:srgbClr val="C8553D"/>
                </a:solidFill>
                <a:latin typeface="Calibri" pitchFamily="34" charset="0"/>
                <a:ea typeface="Calibri" pitchFamily="34" charset="-122"/>
                <a:cs typeface="Calibri" pitchFamily="34" charset="-120"/>
              </a:rPr>
              <a:t>Defining ageing</a:t>
            </a:r>
            <a:endParaRPr lang="en-US" sz="1400" dirty="0"/>
          </a:p>
          <a:p>
            <a:pPr marL="342900" indent="-342900">
              <a:spcAft>
                <a:spcPts val="500"/>
              </a:spcAft>
              <a:buSzPct val="100000"/>
              <a:buChar char="•"/>
            </a:pPr>
            <a:r>
              <a:rPr lang="en-US" sz="1400" dirty="0">
                <a:solidFill>
                  <a:srgbClr val="22302E"/>
                </a:solidFill>
                <a:latin typeface="Calibri" pitchFamily="34" charset="0"/>
                <a:ea typeface="Calibri" pitchFamily="34" charset="-122"/>
                <a:cs typeface="Calibri" pitchFamily="34" charset="-120"/>
              </a:rPr>
              <a:t>Gradual loss of physiological integrity and rising vulnerability (López-Otín et al., 2023)</a:t>
            </a:r>
            <a:endParaRPr lang="en-US" sz="1400" dirty="0"/>
          </a:p>
          <a:p>
            <a:pPr marL="342900" indent="-342900">
              <a:spcAft>
                <a:spcPts val="500"/>
              </a:spcAft>
              <a:buSzPct val="100000"/>
              <a:buChar char="•"/>
            </a:pPr>
            <a:r>
              <a:rPr lang="en-US" sz="1400" dirty="0">
                <a:solidFill>
                  <a:srgbClr val="22302E"/>
                </a:solidFill>
                <a:latin typeface="Calibri" pitchFamily="34" charset="0"/>
                <a:ea typeface="Calibri" pitchFamily="34" charset="-122"/>
                <a:cs typeface="Calibri" pitchFamily="34" charset="-120"/>
              </a:rPr>
              <a:t>Also a social process shaped by roles and resources (Gonot-Schoupinsky et al., 2021)</a:t>
            </a:r>
            <a:endParaRPr lang="en-US" sz="1400" dirty="0"/>
          </a:p>
        </p:txBody>
      </p:sp>
      <p:sp>
        <p:nvSpPr>
          <p:cNvPr id="4" name="Shape 2"/>
          <p:cNvSpPr/>
          <p:nvPr/>
        </p:nvSpPr>
        <p:spPr>
          <a:xfrm>
            <a:off x="5212080" y="1097280"/>
            <a:ext cx="3474720" cy="1554480"/>
          </a:xfrm>
          <a:prstGeom prst="roundRect">
            <a:avLst>
              <a:gd name="adj" fmla="val 5882"/>
            </a:avLst>
          </a:prstGeom>
          <a:solidFill>
            <a:srgbClr val="EAF1EE"/>
          </a:solidFill>
          <a:ln w="12700">
            <a:solidFill>
              <a:srgbClr val="EAF1EE"/>
            </a:solidFill>
            <a:prstDash val="solid"/>
          </a:ln>
        </p:spPr>
        <p:txBody>
          <a:bodyPr/>
          <a:lstStyle/>
          <a:p>
            <a:endParaRPr lang="en-GB"/>
          </a:p>
        </p:txBody>
      </p:sp>
      <p:sp>
        <p:nvSpPr>
          <p:cNvPr id="5" name="Shape 3"/>
          <p:cNvSpPr/>
          <p:nvPr/>
        </p:nvSpPr>
        <p:spPr>
          <a:xfrm>
            <a:off x="5394960" y="1280160"/>
            <a:ext cx="502920" cy="502920"/>
          </a:xfrm>
          <a:prstGeom prst="ellipse">
            <a:avLst/>
          </a:prstGeom>
          <a:solidFill>
            <a:srgbClr val="1F4E4A"/>
          </a:solidFill>
          <a:ln w="12700">
            <a:solidFill>
              <a:srgbClr val="1F4E4A"/>
            </a:solidFill>
            <a:prstDash val="solid"/>
          </a:ln>
        </p:spPr>
        <p:txBody>
          <a:bodyPr/>
          <a:lstStyle/>
          <a:p>
            <a:endParaRPr lang="en-GB"/>
          </a:p>
        </p:txBody>
      </p:sp>
      <p:pic>
        <p:nvPicPr>
          <p:cNvPr id="6" name="Image 0" descr="preencoded.png"/>
          <p:cNvPicPr>
            <a:picLocks noChangeAspect="1"/>
          </p:cNvPicPr>
          <p:nvPr/>
        </p:nvPicPr>
        <p:blipFill>
          <a:blip r:embed="rId5"/>
          <a:stretch>
            <a:fillRect/>
          </a:stretch>
        </p:blipFill>
        <p:spPr>
          <a:xfrm>
            <a:off x="5505602" y="1390802"/>
            <a:ext cx="281635" cy="281635"/>
          </a:xfrm>
          <a:prstGeom prst="rect">
            <a:avLst/>
          </a:prstGeom>
        </p:spPr>
      </p:pic>
      <p:sp>
        <p:nvSpPr>
          <p:cNvPr id="7" name="Text 4"/>
          <p:cNvSpPr txBox="1"/>
          <p:nvPr/>
        </p:nvSpPr>
        <p:spPr>
          <a:xfrm>
            <a:off x="6035040" y="1280160"/>
            <a:ext cx="2560320" cy="502920"/>
          </a:xfrm>
          <a:prstGeom prst="rect">
            <a:avLst/>
          </a:prstGeom>
          <a:noFill/>
          <a:ln/>
        </p:spPr>
        <p:txBody>
          <a:bodyPr wrap="square" lIns="0" tIns="0" rIns="0" bIns="0" rtlCol="0" anchor="ctr"/>
          <a:lstStyle/>
          <a:p>
            <a:pPr marL="0" indent="0">
              <a:buNone/>
            </a:pPr>
            <a:r>
              <a:rPr lang="en-US" sz="1500" b="1" dirty="0">
                <a:solidFill>
                  <a:srgbClr val="1F4E4A"/>
                </a:solidFill>
                <a:latin typeface="Cambria" pitchFamily="34" charset="0"/>
                <a:ea typeface="Cambria" pitchFamily="34" charset="-122"/>
                <a:cs typeface="Cambria" pitchFamily="34" charset="-120"/>
              </a:rPr>
              <a:t>Mitochondrial dysfunction</a:t>
            </a:r>
            <a:endParaRPr lang="en-US" sz="1500" dirty="0"/>
          </a:p>
        </p:txBody>
      </p:sp>
      <p:sp>
        <p:nvSpPr>
          <p:cNvPr id="8" name="Text 5"/>
          <p:cNvSpPr txBox="1"/>
          <p:nvPr/>
        </p:nvSpPr>
        <p:spPr>
          <a:xfrm>
            <a:off x="5394960" y="1920240"/>
            <a:ext cx="3108960" cy="640080"/>
          </a:xfrm>
          <a:prstGeom prst="rect">
            <a:avLst/>
          </a:prstGeom>
          <a:noFill/>
          <a:ln/>
        </p:spPr>
        <p:txBody>
          <a:bodyPr wrap="square" lIns="0" tIns="0" rIns="0" bIns="0" rtlCol="0" anchor="t"/>
          <a:lstStyle/>
          <a:p>
            <a:pPr marL="0" indent="0">
              <a:buNone/>
            </a:pPr>
            <a:r>
              <a:rPr lang="en-US" sz="1250" dirty="0">
                <a:solidFill>
                  <a:srgbClr val="22302E"/>
                </a:solidFill>
                <a:latin typeface="Calibri" pitchFamily="34" charset="0"/>
                <a:ea typeface="Calibri" pitchFamily="34" charset="-122"/>
                <a:cs typeface="Calibri" pitchFamily="34" charset="-120"/>
              </a:rPr>
              <a:t>Damaged cell energy systems: a hallmark of ageing (López-Otín et al., 2023)</a:t>
            </a:r>
            <a:endParaRPr lang="en-US" sz="1250" dirty="0"/>
          </a:p>
        </p:txBody>
      </p:sp>
      <p:sp>
        <p:nvSpPr>
          <p:cNvPr id="9" name="Shape 6"/>
          <p:cNvSpPr/>
          <p:nvPr/>
        </p:nvSpPr>
        <p:spPr>
          <a:xfrm>
            <a:off x="5212080" y="2834640"/>
            <a:ext cx="3474720" cy="1554480"/>
          </a:xfrm>
          <a:prstGeom prst="roundRect">
            <a:avLst>
              <a:gd name="adj" fmla="val 5882"/>
            </a:avLst>
          </a:prstGeom>
          <a:solidFill>
            <a:srgbClr val="EAF1EE"/>
          </a:solidFill>
          <a:ln w="12700">
            <a:solidFill>
              <a:srgbClr val="EAF1EE"/>
            </a:solidFill>
            <a:prstDash val="solid"/>
          </a:ln>
        </p:spPr>
        <p:txBody>
          <a:bodyPr/>
          <a:lstStyle/>
          <a:p>
            <a:endParaRPr lang="en-GB"/>
          </a:p>
        </p:txBody>
      </p:sp>
      <p:sp>
        <p:nvSpPr>
          <p:cNvPr id="10" name="Shape 7"/>
          <p:cNvSpPr/>
          <p:nvPr/>
        </p:nvSpPr>
        <p:spPr>
          <a:xfrm>
            <a:off x="5394960" y="3017520"/>
            <a:ext cx="502920" cy="502920"/>
          </a:xfrm>
          <a:prstGeom prst="ellipse">
            <a:avLst/>
          </a:prstGeom>
          <a:solidFill>
            <a:srgbClr val="C8553D"/>
          </a:solidFill>
          <a:ln w="12700">
            <a:solidFill>
              <a:srgbClr val="C8553D"/>
            </a:solidFill>
            <a:prstDash val="solid"/>
          </a:ln>
        </p:spPr>
        <p:txBody>
          <a:bodyPr/>
          <a:lstStyle/>
          <a:p>
            <a:endParaRPr lang="en-GB"/>
          </a:p>
        </p:txBody>
      </p:sp>
      <p:pic>
        <p:nvPicPr>
          <p:cNvPr id="11" name="Image 1" descr="preencoded.png"/>
          <p:cNvPicPr>
            <a:picLocks noChangeAspect="1"/>
          </p:cNvPicPr>
          <p:nvPr/>
        </p:nvPicPr>
        <p:blipFill>
          <a:blip r:embed="rId6"/>
          <a:stretch>
            <a:fillRect/>
          </a:stretch>
        </p:blipFill>
        <p:spPr>
          <a:xfrm>
            <a:off x="5505602" y="3128162"/>
            <a:ext cx="281635" cy="281635"/>
          </a:xfrm>
          <a:prstGeom prst="rect">
            <a:avLst/>
          </a:prstGeom>
        </p:spPr>
      </p:pic>
      <p:sp>
        <p:nvSpPr>
          <p:cNvPr id="12" name="Text 8"/>
          <p:cNvSpPr txBox="1"/>
          <p:nvPr/>
        </p:nvSpPr>
        <p:spPr>
          <a:xfrm>
            <a:off x="6035040" y="3017520"/>
            <a:ext cx="2560320" cy="502920"/>
          </a:xfrm>
          <a:prstGeom prst="rect">
            <a:avLst/>
          </a:prstGeom>
          <a:noFill/>
          <a:ln/>
        </p:spPr>
        <p:txBody>
          <a:bodyPr wrap="square" lIns="0" tIns="0" rIns="0" bIns="0" rtlCol="0" anchor="ctr"/>
          <a:lstStyle/>
          <a:p>
            <a:pPr marL="0" indent="0">
              <a:buNone/>
            </a:pPr>
            <a:r>
              <a:rPr lang="en-US" sz="1500" b="1" dirty="0">
                <a:solidFill>
                  <a:srgbClr val="1F4E4A"/>
                </a:solidFill>
                <a:latin typeface="Cambria" pitchFamily="34" charset="0"/>
                <a:ea typeface="Cambria" pitchFamily="34" charset="-122"/>
                <a:cs typeface="Cambria" pitchFamily="34" charset="-120"/>
              </a:rPr>
              <a:t>Cellular senescence</a:t>
            </a:r>
            <a:endParaRPr lang="en-US" sz="1500" dirty="0"/>
          </a:p>
        </p:txBody>
      </p:sp>
      <p:sp>
        <p:nvSpPr>
          <p:cNvPr id="13" name="Text 9"/>
          <p:cNvSpPr txBox="1"/>
          <p:nvPr/>
        </p:nvSpPr>
        <p:spPr>
          <a:xfrm>
            <a:off x="5394960" y="3657600"/>
            <a:ext cx="3108960" cy="640080"/>
          </a:xfrm>
          <a:prstGeom prst="rect">
            <a:avLst/>
          </a:prstGeom>
          <a:noFill/>
          <a:ln/>
        </p:spPr>
        <p:txBody>
          <a:bodyPr wrap="square" lIns="0" tIns="0" rIns="0" bIns="0" rtlCol="0" anchor="t"/>
          <a:lstStyle/>
          <a:p>
            <a:pPr marL="0" indent="0">
              <a:buNone/>
            </a:pPr>
            <a:r>
              <a:rPr lang="en-US" sz="1250" dirty="0">
                <a:solidFill>
                  <a:srgbClr val="22302E"/>
                </a:solidFill>
                <a:latin typeface="Calibri" pitchFamily="34" charset="0"/>
                <a:ea typeface="Calibri" pitchFamily="34" charset="-122"/>
                <a:cs typeface="Calibri" pitchFamily="34" charset="-120"/>
              </a:rPr>
              <a:t>Cells stop dividing: a hallmark of ageing (López-Otín et al., 2023)</a:t>
            </a:r>
            <a:endParaRPr lang="en-US" sz="1250" dirty="0"/>
          </a:p>
        </p:txBody>
      </p:sp>
      <p:pic>
        <p:nvPicPr>
          <p:cNvPr id="22" name="Audio 21">
            <a:hlinkClick r:id="" action="ppaction://media"/>
            <a:extLst>
              <a:ext uri="{FF2B5EF4-FFF2-40B4-BE49-F238E27FC236}">
                <a16:creationId xmlns:a16="http://schemas.microsoft.com/office/drawing/2014/main" id="{D23DBB1C-678F-6D26-A49C-93D148F28112}"/>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39844" t="-139844" r="-139844" b="-139844"/>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87484"/>
    </mc:Choice>
    <mc:Fallback xmlns="">
      <p:transition spd="slow" advTm="874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457200" y="274320"/>
            <a:ext cx="8229600" cy="685800"/>
          </a:xfrm>
          <a:prstGeom prst="rect">
            <a:avLst/>
          </a:prstGeom>
          <a:noFill/>
          <a:ln/>
        </p:spPr>
        <p:txBody>
          <a:bodyPr wrap="square" lIns="0" tIns="0" rIns="0" bIns="0" rtlCol="0" anchor="ctr"/>
          <a:lstStyle/>
          <a:p>
            <a:pPr marL="0" indent="0">
              <a:buNone/>
            </a:pPr>
            <a:r>
              <a:rPr lang="en-US" sz="3000" b="1" dirty="0">
                <a:solidFill>
                  <a:srgbClr val="1F4E4A"/>
                </a:solidFill>
                <a:latin typeface="Cambria" pitchFamily="34" charset="0"/>
                <a:ea typeface="Cambria" pitchFamily="34" charset="-122"/>
                <a:cs typeface="Cambria" pitchFamily="34" charset="-120"/>
              </a:rPr>
              <a:t>Scope: why ageing matters</a:t>
            </a:r>
            <a:endParaRPr lang="en-US" sz="3000" dirty="0"/>
          </a:p>
        </p:txBody>
      </p:sp>
      <p:graphicFrame>
        <p:nvGraphicFramePr>
          <p:cNvPr id="3" name="Chart 0"/>
          <p:cNvGraphicFramePr/>
          <p:nvPr/>
        </p:nvGraphicFramePr>
        <p:xfrm>
          <a:off x="457200" y="1051560"/>
          <a:ext cx="3931920" cy="3566160"/>
        </p:xfrm>
        <a:graphic>
          <a:graphicData uri="http://schemas.openxmlformats.org/drawingml/2006/chart">
            <c:chart xmlns:c="http://schemas.openxmlformats.org/drawingml/2006/chart" xmlns:r="http://schemas.openxmlformats.org/officeDocument/2006/relationships" r:id="rId5"/>
          </a:graphicData>
        </a:graphic>
      </p:graphicFrame>
      <p:sp>
        <p:nvSpPr>
          <p:cNvPr id="4" name="Shape 1"/>
          <p:cNvSpPr/>
          <p:nvPr/>
        </p:nvSpPr>
        <p:spPr>
          <a:xfrm>
            <a:off x="4754880" y="1097280"/>
            <a:ext cx="3931920" cy="1024128"/>
          </a:xfrm>
          <a:prstGeom prst="roundRect">
            <a:avLst>
              <a:gd name="adj" fmla="val 8929"/>
            </a:avLst>
          </a:prstGeom>
          <a:solidFill>
            <a:srgbClr val="EAF1EE"/>
          </a:solidFill>
          <a:ln w="12700">
            <a:solidFill>
              <a:srgbClr val="EAF1EE"/>
            </a:solidFill>
            <a:prstDash val="solid"/>
          </a:ln>
        </p:spPr>
        <p:txBody>
          <a:bodyPr/>
          <a:lstStyle/>
          <a:p>
            <a:endParaRPr lang="en-GB"/>
          </a:p>
        </p:txBody>
      </p:sp>
      <p:sp>
        <p:nvSpPr>
          <p:cNvPr id="5" name="Text 2"/>
          <p:cNvSpPr txBox="1"/>
          <p:nvPr/>
        </p:nvSpPr>
        <p:spPr>
          <a:xfrm>
            <a:off x="4937760" y="1188720"/>
            <a:ext cx="3657600" cy="457200"/>
          </a:xfrm>
          <a:prstGeom prst="rect">
            <a:avLst/>
          </a:prstGeom>
          <a:noFill/>
          <a:ln/>
        </p:spPr>
        <p:txBody>
          <a:bodyPr wrap="square" lIns="0" tIns="0" rIns="0" bIns="0" rtlCol="0" anchor="ctr"/>
          <a:lstStyle/>
          <a:p>
            <a:pPr marL="0" indent="0">
              <a:buNone/>
            </a:pPr>
            <a:r>
              <a:rPr lang="en-US" sz="2400" b="1" dirty="0">
                <a:solidFill>
                  <a:srgbClr val="1F4E4A"/>
                </a:solidFill>
                <a:latin typeface="Cambria" pitchFamily="34" charset="0"/>
                <a:ea typeface="Cambria" pitchFamily="34" charset="-122"/>
                <a:cs typeface="Cambria" pitchFamily="34" charset="-120"/>
              </a:rPr>
              <a:t>12.4m → 15.3m</a:t>
            </a:r>
            <a:endParaRPr lang="en-US" sz="2400" dirty="0"/>
          </a:p>
        </p:txBody>
      </p:sp>
      <p:sp>
        <p:nvSpPr>
          <p:cNvPr id="6" name="Text 3"/>
          <p:cNvSpPr txBox="1"/>
          <p:nvPr/>
        </p:nvSpPr>
        <p:spPr>
          <a:xfrm>
            <a:off x="4937760" y="1664208"/>
            <a:ext cx="3657600" cy="365760"/>
          </a:xfrm>
          <a:prstGeom prst="rect">
            <a:avLst/>
          </a:prstGeom>
          <a:noFill/>
          <a:ln/>
        </p:spPr>
        <p:txBody>
          <a:bodyPr wrap="square" lIns="0" tIns="0" rIns="0" bIns="0" rtlCol="0" anchor="ctr"/>
          <a:lstStyle/>
          <a:p>
            <a:pPr marL="0" indent="0">
              <a:buNone/>
            </a:pPr>
            <a:r>
              <a:rPr lang="en-US" sz="1200" dirty="0">
                <a:solidFill>
                  <a:srgbClr val="22302E"/>
                </a:solidFill>
                <a:latin typeface="Calibri" pitchFamily="34" charset="0"/>
                <a:ea typeface="Calibri" pitchFamily="34" charset="-122"/>
                <a:cs typeface="Calibri" pitchFamily="34" charset="-120"/>
              </a:rPr>
              <a:t>people of pensionable age, 2024 to 2049 (ONS, 2026)</a:t>
            </a:r>
            <a:endParaRPr lang="en-US" sz="1200" dirty="0"/>
          </a:p>
        </p:txBody>
      </p:sp>
      <p:sp>
        <p:nvSpPr>
          <p:cNvPr id="7" name="Shape 4"/>
          <p:cNvSpPr/>
          <p:nvPr/>
        </p:nvSpPr>
        <p:spPr>
          <a:xfrm>
            <a:off x="4754880" y="2286000"/>
            <a:ext cx="3931920" cy="1024128"/>
          </a:xfrm>
          <a:prstGeom prst="roundRect">
            <a:avLst>
              <a:gd name="adj" fmla="val 8929"/>
            </a:avLst>
          </a:prstGeom>
          <a:solidFill>
            <a:srgbClr val="F6E9E4"/>
          </a:solidFill>
          <a:ln w="12700">
            <a:solidFill>
              <a:srgbClr val="F6E9E4"/>
            </a:solidFill>
            <a:prstDash val="solid"/>
          </a:ln>
        </p:spPr>
        <p:txBody>
          <a:bodyPr/>
          <a:lstStyle/>
          <a:p>
            <a:endParaRPr lang="en-GB"/>
          </a:p>
        </p:txBody>
      </p:sp>
      <p:sp>
        <p:nvSpPr>
          <p:cNvPr id="8" name="Text 5"/>
          <p:cNvSpPr txBox="1"/>
          <p:nvPr/>
        </p:nvSpPr>
        <p:spPr>
          <a:xfrm>
            <a:off x="4937760" y="2377440"/>
            <a:ext cx="3657600" cy="457200"/>
          </a:xfrm>
          <a:prstGeom prst="rect">
            <a:avLst/>
          </a:prstGeom>
          <a:noFill/>
          <a:ln/>
        </p:spPr>
        <p:txBody>
          <a:bodyPr wrap="square" lIns="0" tIns="0" rIns="0" bIns="0" rtlCol="0" anchor="ctr"/>
          <a:lstStyle/>
          <a:p>
            <a:pPr marL="0" indent="0">
              <a:buNone/>
            </a:pPr>
            <a:r>
              <a:rPr lang="en-US" sz="2400" b="1" dirty="0">
                <a:solidFill>
                  <a:srgbClr val="C8553D"/>
                </a:solidFill>
                <a:latin typeface="Cambria" pitchFamily="34" charset="0"/>
                <a:ea typeface="Cambria" pitchFamily="34" charset="-122"/>
                <a:cs typeface="Cambria" pitchFamily="34" charset="-120"/>
              </a:rPr>
              <a:t>1.5 million</a:t>
            </a:r>
            <a:endParaRPr lang="en-US" sz="2400" dirty="0"/>
          </a:p>
        </p:txBody>
      </p:sp>
      <p:sp>
        <p:nvSpPr>
          <p:cNvPr id="9" name="Text 6"/>
          <p:cNvSpPr txBox="1"/>
          <p:nvPr/>
        </p:nvSpPr>
        <p:spPr>
          <a:xfrm>
            <a:off x="4937760" y="2852928"/>
            <a:ext cx="3657600" cy="365760"/>
          </a:xfrm>
          <a:prstGeom prst="rect">
            <a:avLst/>
          </a:prstGeom>
          <a:noFill/>
          <a:ln/>
        </p:spPr>
        <p:txBody>
          <a:bodyPr wrap="square" lIns="0" tIns="0" rIns="0" bIns="0" rtlCol="0" anchor="ctr"/>
          <a:lstStyle/>
          <a:p>
            <a:pPr marL="0" indent="0">
              <a:buNone/>
            </a:pPr>
            <a:r>
              <a:rPr lang="en-US" sz="1200" dirty="0">
                <a:solidFill>
                  <a:srgbClr val="22302E"/>
                </a:solidFill>
                <a:latin typeface="Calibri" pitchFamily="34" charset="0"/>
                <a:ea typeface="Calibri" pitchFamily="34" charset="-122"/>
                <a:cs typeface="Calibri" pitchFamily="34" charset="-120"/>
              </a:rPr>
              <a:t>people aged 65+ in England with unmet care needs (Sinclair et al., 2025)</a:t>
            </a:r>
            <a:endParaRPr lang="en-US" sz="1200" dirty="0"/>
          </a:p>
        </p:txBody>
      </p:sp>
      <p:sp>
        <p:nvSpPr>
          <p:cNvPr id="10" name="Shape 7"/>
          <p:cNvSpPr/>
          <p:nvPr/>
        </p:nvSpPr>
        <p:spPr>
          <a:xfrm>
            <a:off x="4754880" y="3474720"/>
            <a:ext cx="3931920" cy="1024128"/>
          </a:xfrm>
          <a:prstGeom prst="roundRect">
            <a:avLst>
              <a:gd name="adj" fmla="val 8929"/>
            </a:avLst>
          </a:prstGeom>
          <a:solidFill>
            <a:srgbClr val="EAF1EE"/>
          </a:solidFill>
          <a:ln w="12700">
            <a:solidFill>
              <a:srgbClr val="EAF1EE"/>
            </a:solidFill>
            <a:prstDash val="solid"/>
          </a:ln>
        </p:spPr>
        <p:txBody>
          <a:bodyPr/>
          <a:lstStyle/>
          <a:p>
            <a:endParaRPr lang="en-GB"/>
          </a:p>
        </p:txBody>
      </p:sp>
      <p:sp>
        <p:nvSpPr>
          <p:cNvPr id="11" name="Text 8"/>
          <p:cNvSpPr txBox="1"/>
          <p:nvPr/>
        </p:nvSpPr>
        <p:spPr>
          <a:xfrm>
            <a:off x="4937760" y="3566160"/>
            <a:ext cx="3657600" cy="457200"/>
          </a:xfrm>
          <a:prstGeom prst="rect">
            <a:avLst/>
          </a:prstGeom>
          <a:noFill/>
          <a:ln/>
        </p:spPr>
        <p:txBody>
          <a:bodyPr wrap="square" lIns="0" tIns="0" rIns="0" bIns="0" rtlCol="0" anchor="ctr"/>
          <a:lstStyle/>
          <a:p>
            <a:pPr marL="0" indent="0">
              <a:buNone/>
            </a:pPr>
            <a:r>
              <a:rPr lang="en-US" sz="2400" b="1" dirty="0">
                <a:solidFill>
                  <a:srgbClr val="1F4E4A"/>
                </a:solidFill>
                <a:latin typeface="Cambria" pitchFamily="34" charset="0"/>
                <a:ea typeface="Cambria" pitchFamily="34" charset="-122"/>
                <a:cs typeface="Cambria" pitchFamily="34" charset="-120"/>
              </a:rPr>
              <a:t>3–14%</a:t>
            </a:r>
            <a:endParaRPr lang="en-US" sz="2400" dirty="0"/>
          </a:p>
        </p:txBody>
      </p:sp>
      <p:sp>
        <p:nvSpPr>
          <p:cNvPr id="12" name="Text 9"/>
          <p:cNvSpPr txBox="1"/>
          <p:nvPr/>
        </p:nvSpPr>
        <p:spPr>
          <a:xfrm>
            <a:off x="4937760" y="4041648"/>
            <a:ext cx="3657600" cy="365760"/>
          </a:xfrm>
          <a:prstGeom prst="rect">
            <a:avLst/>
          </a:prstGeom>
          <a:noFill/>
          <a:ln/>
        </p:spPr>
        <p:txBody>
          <a:bodyPr wrap="square" lIns="0" tIns="0" rIns="0" bIns="0" rtlCol="0" anchor="ctr"/>
          <a:lstStyle/>
          <a:p>
            <a:pPr marL="0" indent="0">
              <a:buNone/>
            </a:pPr>
            <a:r>
              <a:rPr lang="en-US" sz="1200" dirty="0">
                <a:solidFill>
                  <a:srgbClr val="22302E"/>
                </a:solidFill>
                <a:latin typeface="Calibri" pitchFamily="34" charset="0"/>
                <a:ea typeface="Calibri" pitchFamily="34" charset="-122"/>
                <a:cs typeface="Calibri" pitchFamily="34" charset="-120"/>
              </a:rPr>
              <a:t>of older people in England estimated to be frail (Sinclair et al., 2025)</a:t>
            </a:r>
            <a:endParaRPr lang="en-US" sz="1200" dirty="0"/>
          </a:p>
        </p:txBody>
      </p:sp>
      <p:sp>
        <p:nvSpPr>
          <p:cNvPr id="13" name="Text 10"/>
          <p:cNvSpPr txBox="1"/>
          <p:nvPr/>
        </p:nvSpPr>
        <p:spPr>
          <a:xfrm>
            <a:off x="457200" y="4754880"/>
            <a:ext cx="8229600" cy="274320"/>
          </a:xfrm>
          <a:prstGeom prst="rect">
            <a:avLst/>
          </a:prstGeom>
          <a:noFill/>
          <a:ln/>
        </p:spPr>
        <p:txBody>
          <a:bodyPr wrap="square" lIns="0" tIns="0" rIns="0" bIns="0" rtlCol="0" anchor="ctr"/>
          <a:lstStyle/>
          <a:p>
            <a:pPr marL="0" indent="0">
              <a:buNone/>
            </a:pPr>
            <a:r>
              <a:rPr lang="en-US" sz="900" i="1" dirty="0">
                <a:solidFill>
                  <a:srgbClr val="5B6B68"/>
                </a:solidFill>
                <a:latin typeface="Calibri" pitchFamily="34" charset="0"/>
                <a:ea typeface="Calibri" pitchFamily="34" charset="-122"/>
                <a:cs typeface="Calibri" pitchFamily="34" charset="-120"/>
              </a:rPr>
              <a:t>Sources: ONS (2026); Sinclair et al. (2025)</a:t>
            </a:r>
            <a:endParaRPr lang="en-US" sz="900" dirty="0"/>
          </a:p>
        </p:txBody>
      </p:sp>
      <p:pic>
        <p:nvPicPr>
          <p:cNvPr id="20" name="Audio 19">
            <a:hlinkClick r:id="" action="ppaction://media"/>
            <a:extLst>
              <a:ext uri="{FF2B5EF4-FFF2-40B4-BE49-F238E27FC236}">
                <a16:creationId xmlns:a16="http://schemas.microsoft.com/office/drawing/2014/main" id="{B780E7FD-8962-E9BC-769F-811B39266232}"/>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39844" t="-139844" r="-139844" b="-139844"/>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82116"/>
    </mc:Choice>
    <mc:Fallback xmlns="">
      <p:transition spd="slow" advTm="821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0"/>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457200" y="274320"/>
            <a:ext cx="8229600" cy="685800"/>
          </a:xfrm>
          <a:prstGeom prst="rect">
            <a:avLst/>
          </a:prstGeom>
          <a:noFill/>
          <a:ln/>
        </p:spPr>
        <p:txBody>
          <a:bodyPr wrap="square" lIns="0" tIns="0" rIns="0" bIns="0" rtlCol="0" anchor="ctr"/>
          <a:lstStyle/>
          <a:p>
            <a:pPr marL="0" indent="0">
              <a:buNone/>
            </a:pPr>
            <a:r>
              <a:rPr lang="en-US" sz="3000" b="1" dirty="0">
                <a:solidFill>
                  <a:srgbClr val="1F4E4A"/>
                </a:solidFill>
                <a:latin typeface="Cambria" pitchFamily="34" charset="0"/>
                <a:ea typeface="Cambria" pitchFamily="34" charset="-122"/>
                <a:cs typeface="Cambria" pitchFamily="34" charset="-120"/>
              </a:rPr>
              <a:t>Theoretical framework</a:t>
            </a:r>
            <a:endParaRPr lang="en-US" sz="3000" dirty="0"/>
          </a:p>
        </p:txBody>
      </p:sp>
      <p:sp>
        <p:nvSpPr>
          <p:cNvPr id="3" name="Shape 1"/>
          <p:cNvSpPr/>
          <p:nvPr/>
        </p:nvSpPr>
        <p:spPr>
          <a:xfrm>
            <a:off x="457200" y="1097280"/>
            <a:ext cx="2606040" cy="3520440"/>
          </a:xfrm>
          <a:prstGeom prst="roundRect">
            <a:avLst>
              <a:gd name="adj" fmla="val 3509"/>
            </a:avLst>
          </a:prstGeom>
          <a:solidFill>
            <a:srgbClr val="F6E9E4"/>
          </a:solidFill>
          <a:ln w="12700">
            <a:solidFill>
              <a:srgbClr val="F6E9E4"/>
            </a:solidFill>
            <a:prstDash val="solid"/>
          </a:ln>
        </p:spPr>
        <p:txBody>
          <a:bodyPr/>
          <a:lstStyle/>
          <a:p>
            <a:endParaRPr lang="en-GB"/>
          </a:p>
        </p:txBody>
      </p:sp>
      <p:sp>
        <p:nvSpPr>
          <p:cNvPr id="4" name="Shape 2"/>
          <p:cNvSpPr/>
          <p:nvPr/>
        </p:nvSpPr>
        <p:spPr>
          <a:xfrm>
            <a:off x="640080" y="1280160"/>
            <a:ext cx="548640" cy="548640"/>
          </a:xfrm>
          <a:prstGeom prst="ellipse">
            <a:avLst/>
          </a:prstGeom>
          <a:solidFill>
            <a:srgbClr val="C8553D"/>
          </a:solidFill>
          <a:ln w="12700">
            <a:solidFill>
              <a:srgbClr val="C8553D"/>
            </a:solidFill>
            <a:prstDash val="solid"/>
          </a:ln>
        </p:spPr>
        <p:txBody>
          <a:bodyPr/>
          <a:lstStyle/>
          <a:p>
            <a:endParaRPr lang="en-GB"/>
          </a:p>
        </p:txBody>
      </p:sp>
      <p:pic>
        <p:nvPicPr>
          <p:cNvPr id="5" name="Image 0" descr="preencoded.png"/>
          <p:cNvPicPr>
            <a:picLocks noChangeAspect="1"/>
          </p:cNvPicPr>
          <p:nvPr/>
        </p:nvPicPr>
        <p:blipFill>
          <a:blip r:embed="rId5"/>
          <a:stretch>
            <a:fillRect/>
          </a:stretch>
        </p:blipFill>
        <p:spPr>
          <a:xfrm>
            <a:off x="760781" y="1400861"/>
            <a:ext cx="307238" cy="307238"/>
          </a:xfrm>
          <a:prstGeom prst="rect">
            <a:avLst/>
          </a:prstGeom>
        </p:spPr>
      </p:pic>
      <p:sp>
        <p:nvSpPr>
          <p:cNvPr id="6" name="Text 3"/>
          <p:cNvSpPr txBox="1"/>
          <p:nvPr/>
        </p:nvSpPr>
        <p:spPr>
          <a:xfrm>
            <a:off x="640080" y="1920240"/>
            <a:ext cx="2240280" cy="365760"/>
          </a:xfrm>
          <a:prstGeom prst="rect">
            <a:avLst/>
          </a:prstGeom>
          <a:noFill/>
          <a:ln/>
        </p:spPr>
        <p:txBody>
          <a:bodyPr wrap="square" lIns="0" tIns="0" rIns="0" bIns="0" rtlCol="0" anchor="ctr"/>
          <a:lstStyle/>
          <a:p>
            <a:pPr marL="0" indent="0">
              <a:buNone/>
            </a:pPr>
            <a:r>
              <a:rPr lang="en-US" sz="1700" b="1" dirty="0">
                <a:solidFill>
                  <a:srgbClr val="1F4E4A"/>
                </a:solidFill>
                <a:latin typeface="Cambria" pitchFamily="34" charset="0"/>
                <a:ea typeface="Cambria" pitchFamily="34" charset="-122"/>
                <a:cs typeface="Cambria" pitchFamily="34" charset="-120"/>
              </a:rPr>
              <a:t>Disengagement</a:t>
            </a:r>
            <a:endParaRPr lang="en-US" sz="1700" dirty="0"/>
          </a:p>
        </p:txBody>
      </p:sp>
      <p:sp>
        <p:nvSpPr>
          <p:cNvPr id="7" name="Text 4"/>
          <p:cNvSpPr txBox="1"/>
          <p:nvPr/>
        </p:nvSpPr>
        <p:spPr>
          <a:xfrm>
            <a:off x="640080" y="2267712"/>
            <a:ext cx="2240280" cy="274320"/>
          </a:xfrm>
          <a:prstGeom prst="rect">
            <a:avLst/>
          </a:prstGeom>
          <a:noFill/>
          <a:ln/>
        </p:spPr>
        <p:txBody>
          <a:bodyPr wrap="square" lIns="0" tIns="0" rIns="0" bIns="0" rtlCol="0" anchor="ctr"/>
          <a:lstStyle/>
          <a:p>
            <a:pPr marL="0" indent="0">
              <a:buNone/>
            </a:pPr>
            <a:r>
              <a:rPr lang="en-US" sz="1100" i="1" dirty="0">
                <a:solidFill>
                  <a:srgbClr val="5B6B68"/>
                </a:solidFill>
                <a:latin typeface="Calibri" pitchFamily="34" charset="0"/>
                <a:ea typeface="Calibri" pitchFamily="34" charset="-122"/>
                <a:cs typeface="Calibri" pitchFamily="34" charset="-120"/>
              </a:rPr>
              <a:t>Cumming and Henry (1961)*</a:t>
            </a:r>
            <a:endParaRPr lang="en-US" sz="1100" dirty="0"/>
          </a:p>
        </p:txBody>
      </p:sp>
      <p:sp>
        <p:nvSpPr>
          <p:cNvPr id="8" name="Text 5"/>
          <p:cNvSpPr txBox="1"/>
          <p:nvPr/>
        </p:nvSpPr>
        <p:spPr>
          <a:xfrm>
            <a:off x="640080" y="2651760"/>
            <a:ext cx="2240280" cy="822960"/>
          </a:xfrm>
          <a:prstGeom prst="rect">
            <a:avLst/>
          </a:prstGeom>
          <a:noFill/>
          <a:ln/>
        </p:spPr>
        <p:txBody>
          <a:bodyPr wrap="square" lIns="0" tIns="0" rIns="0" bIns="0" rtlCol="0" anchor="t"/>
          <a:lstStyle/>
          <a:p>
            <a:pPr marL="0" indent="0">
              <a:buNone/>
            </a:pPr>
            <a:r>
              <a:rPr lang="en-US" sz="1300" dirty="0">
                <a:solidFill>
                  <a:srgbClr val="22302E"/>
                </a:solidFill>
                <a:latin typeface="Calibri" pitchFamily="34" charset="0"/>
                <a:ea typeface="Calibri" pitchFamily="34" charset="-122"/>
                <a:cs typeface="Calibri" pitchFamily="34" charset="-120"/>
              </a:rPr>
              <a:t>Withdrawal from society is natural and mutual</a:t>
            </a:r>
            <a:endParaRPr lang="en-US" sz="1300" dirty="0"/>
          </a:p>
        </p:txBody>
      </p:sp>
      <p:sp>
        <p:nvSpPr>
          <p:cNvPr id="9" name="Text 6"/>
          <p:cNvSpPr txBox="1"/>
          <p:nvPr/>
        </p:nvSpPr>
        <p:spPr>
          <a:xfrm>
            <a:off x="640080" y="3566160"/>
            <a:ext cx="2240280" cy="914400"/>
          </a:xfrm>
          <a:prstGeom prst="rect">
            <a:avLst/>
          </a:prstGeom>
          <a:noFill/>
          <a:ln/>
        </p:spPr>
        <p:txBody>
          <a:bodyPr wrap="square" lIns="0" tIns="0" rIns="0" bIns="0" rtlCol="0" anchor="t"/>
          <a:lstStyle/>
          <a:p>
            <a:pPr marL="0" indent="0">
              <a:buNone/>
            </a:pPr>
            <a:r>
              <a:rPr lang="en-US" sz="1250" b="1" dirty="0">
                <a:solidFill>
                  <a:srgbClr val="C8553D"/>
                </a:solidFill>
                <a:latin typeface="Calibri" pitchFamily="34" charset="0"/>
                <a:ea typeface="Calibri" pitchFamily="34" charset="-122"/>
                <a:cs typeface="Calibri" pitchFamily="34" charset="-120"/>
              </a:rPr>
              <a:t>Risk: justifies isolation and low expectations in care</a:t>
            </a:r>
            <a:endParaRPr lang="en-US" sz="1250" dirty="0"/>
          </a:p>
        </p:txBody>
      </p:sp>
      <p:sp>
        <p:nvSpPr>
          <p:cNvPr id="10" name="Shape 7"/>
          <p:cNvSpPr/>
          <p:nvPr/>
        </p:nvSpPr>
        <p:spPr>
          <a:xfrm>
            <a:off x="3246120" y="1097280"/>
            <a:ext cx="2606040" cy="3520440"/>
          </a:xfrm>
          <a:prstGeom prst="roundRect">
            <a:avLst>
              <a:gd name="adj" fmla="val 3509"/>
            </a:avLst>
          </a:prstGeom>
          <a:solidFill>
            <a:srgbClr val="EAF1EE"/>
          </a:solidFill>
          <a:ln w="12700">
            <a:solidFill>
              <a:srgbClr val="EAF1EE"/>
            </a:solidFill>
            <a:prstDash val="solid"/>
          </a:ln>
        </p:spPr>
        <p:txBody>
          <a:bodyPr/>
          <a:lstStyle/>
          <a:p>
            <a:endParaRPr lang="en-GB"/>
          </a:p>
        </p:txBody>
      </p:sp>
      <p:sp>
        <p:nvSpPr>
          <p:cNvPr id="11" name="Shape 8"/>
          <p:cNvSpPr/>
          <p:nvPr/>
        </p:nvSpPr>
        <p:spPr>
          <a:xfrm>
            <a:off x="3429000" y="1280160"/>
            <a:ext cx="548640" cy="548640"/>
          </a:xfrm>
          <a:prstGeom prst="ellipse">
            <a:avLst/>
          </a:prstGeom>
          <a:solidFill>
            <a:srgbClr val="1F4E4A"/>
          </a:solidFill>
          <a:ln w="12700">
            <a:solidFill>
              <a:srgbClr val="1F4E4A"/>
            </a:solidFill>
            <a:prstDash val="solid"/>
          </a:ln>
        </p:spPr>
        <p:txBody>
          <a:bodyPr/>
          <a:lstStyle/>
          <a:p>
            <a:endParaRPr lang="en-GB"/>
          </a:p>
        </p:txBody>
      </p:sp>
      <p:pic>
        <p:nvPicPr>
          <p:cNvPr id="12" name="Image 1" descr="preencoded.png"/>
          <p:cNvPicPr>
            <a:picLocks noChangeAspect="1"/>
          </p:cNvPicPr>
          <p:nvPr/>
        </p:nvPicPr>
        <p:blipFill>
          <a:blip r:embed="rId6"/>
          <a:stretch>
            <a:fillRect/>
          </a:stretch>
        </p:blipFill>
        <p:spPr>
          <a:xfrm>
            <a:off x="3549701" y="1400861"/>
            <a:ext cx="307238" cy="307238"/>
          </a:xfrm>
          <a:prstGeom prst="rect">
            <a:avLst/>
          </a:prstGeom>
        </p:spPr>
      </p:pic>
      <p:sp>
        <p:nvSpPr>
          <p:cNvPr id="13" name="Text 9"/>
          <p:cNvSpPr txBox="1"/>
          <p:nvPr/>
        </p:nvSpPr>
        <p:spPr>
          <a:xfrm>
            <a:off x="3429000" y="1920240"/>
            <a:ext cx="2240280" cy="365760"/>
          </a:xfrm>
          <a:prstGeom prst="rect">
            <a:avLst/>
          </a:prstGeom>
          <a:noFill/>
          <a:ln/>
        </p:spPr>
        <p:txBody>
          <a:bodyPr wrap="square" lIns="0" tIns="0" rIns="0" bIns="0" rtlCol="0" anchor="ctr"/>
          <a:lstStyle/>
          <a:p>
            <a:pPr marL="0" indent="0">
              <a:buNone/>
            </a:pPr>
            <a:r>
              <a:rPr lang="en-US" sz="1700" b="1" dirty="0">
                <a:solidFill>
                  <a:srgbClr val="1F4E4A"/>
                </a:solidFill>
                <a:latin typeface="Cambria" pitchFamily="34" charset="0"/>
                <a:ea typeface="Cambria" pitchFamily="34" charset="-122"/>
                <a:cs typeface="Cambria" pitchFamily="34" charset="-120"/>
              </a:rPr>
              <a:t>Activity</a:t>
            </a:r>
            <a:endParaRPr lang="en-US" sz="1700" dirty="0"/>
          </a:p>
        </p:txBody>
      </p:sp>
      <p:sp>
        <p:nvSpPr>
          <p:cNvPr id="14" name="Text 10"/>
          <p:cNvSpPr txBox="1"/>
          <p:nvPr/>
        </p:nvSpPr>
        <p:spPr>
          <a:xfrm>
            <a:off x="3429000" y="2267712"/>
            <a:ext cx="2240280" cy="274320"/>
          </a:xfrm>
          <a:prstGeom prst="rect">
            <a:avLst/>
          </a:prstGeom>
          <a:noFill/>
          <a:ln/>
        </p:spPr>
        <p:txBody>
          <a:bodyPr wrap="square" lIns="0" tIns="0" rIns="0" bIns="0" rtlCol="0" anchor="ctr"/>
          <a:lstStyle/>
          <a:p>
            <a:pPr marL="0" indent="0">
              <a:buNone/>
            </a:pPr>
            <a:r>
              <a:rPr lang="en-US" sz="1100" i="1" dirty="0">
                <a:solidFill>
                  <a:srgbClr val="5B6B68"/>
                </a:solidFill>
                <a:latin typeface="Calibri" pitchFamily="34" charset="0"/>
                <a:ea typeface="Calibri" pitchFamily="34" charset="-122"/>
                <a:cs typeface="Calibri" pitchFamily="34" charset="-120"/>
              </a:rPr>
              <a:t>Havighurst and Albrecht (1953)*</a:t>
            </a:r>
            <a:endParaRPr lang="en-US" sz="1100" dirty="0"/>
          </a:p>
        </p:txBody>
      </p:sp>
      <p:sp>
        <p:nvSpPr>
          <p:cNvPr id="15" name="Text 11"/>
          <p:cNvSpPr txBox="1"/>
          <p:nvPr/>
        </p:nvSpPr>
        <p:spPr>
          <a:xfrm>
            <a:off x="3429000" y="2651760"/>
            <a:ext cx="2240280" cy="822960"/>
          </a:xfrm>
          <a:prstGeom prst="rect">
            <a:avLst/>
          </a:prstGeom>
          <a:noFill/>
          <a:ln/>
        </p:spPr>
        <p:txBody>
          <a:bodyPr wrap="square" lIns="0" tIns="0" rIns="0" bIns="0" rtlCol="0" anchor="t"/>
          <a:lstStyle/>
          <a:p>
            <a:pPr marL="0" indent="0">
              <a:buNone/>
            </a:pPr>
            <a:r>
              <a:rPr lang="en-US" sz="1300" dirty="0">
                <a:solidFill>
                  <a:srgbClr val="22302E"/>
                </a:solidFill>
                <a:latin typeface="Calibri" pitchFamily="34" charset="0"/>
                <a:ea typeface="Calibri" pitchFamily="34" charset="-122"/>
                <a:cs typeface="Calibri" pitchFamily="34" charset="-120"/>
              </a:rPr>
              <a:t>Staying active and keeping roles supports wellbeing</a:t>
            </a:r>
            <a:endParaRPr lang="en-US" sz="1300" dirty="0"/>
          </a:p>
        </p:txBody>
      </p:sp>
      <p:sp>
        <p:nvSpPr>
          <p:cNvPr id="16" name="Text 12"/>
          <p:cNvSpPr txBox="1"/>
          <p:nvPr/>
        </p:nvSpPr>
        <p:spPr>
          <a:xfrm>
            <a:off x="3429000" y="3566160"/>
            <a:ext cx="2240280" cy="914400"/>
          </a:xfrm>
          <a:prstGeom prst="rect">
            <a:avLst/>
          </a:prstGeom>
          <a:noFill/>
          <a:ln/>
        </p:spPr>
        <p:txBody>
          <a:bodyPr wrap="square" lIns="0" tIns="0" rIns="0" bIns="0" rtlCol="0" anchor="t"/>
          <a:lstStyle/>
          <a:p>
            <a:pPr marL="0" indent="0">
              <a:buNone/>
            </a:pPr>
            <a:r>
              <a:rPr lang="en-US" sz="1250" b="1" dirty="0">
                <a:solidFill>
                  <a:srgbClr val="3E7C74"/>
                </a:solidFill>
                <a:latin typeface="Calibri" pitchFamily="34" charset="0"/>
                <a:ea typeface="Calibri" pitchFamily="34" charset="-122"/>
                <a:cs typeface="Calibri" pitchFamily="34" charset="-120"/>
              </a:rPr>
              <a:t>Critique: can exclude frail people who cannot stay active</a:t>
            </a:r>
            <a:endParaRPr lang="en-US" sz="1250" dirty="0"/>
          </a:p>
        </p:txBody>
      </p:sp>
      <p:sp>
        <p:nvSpPr>
          <p:cNvPr id="17" name="Shape 13"/>
          <p:cNvSpPr/>
          <p:nvPr/>
        </p:nvSpPr>
        <p:spPr>
          <a:xfrm>
            <a:off x="6035040" y="1097280"/>
            <a:ext cx="2606040" cy="3520440"/>
          </a:xfrm>
          <a:prstGeom prst="roundRect">
            <a:avLst>
              <a:gd name="adj" fmla="val 3509"/>
            </a:avLst>
          </a:prstGeom>
          <a:solidFill>
            <a:srgbClr val="EAF1EE"/>
          </a:solidFill>
          <a:ln w="12700">
            <a:solidFill>
              <a:srgbClr val="EAF1EE"/>
            </a:solidFill>
            <a:prstDash val="solid"/>
          </a:ln>
        </p:spPr>
        <p:txBody>
          <a:bodyPr/>
          <a:lstStyle/>
          <a:p>
            <a:endParaRPr lang="en-GB"/>
          </a:p>
        </p:txBody>
      </p:sp>
      <p:sp>
        <p:nvSpPr>
          <p:cNvPr id="18" name="Shape 14"/>
          <p:cNvSpPr/>
          <p:nvPr/>
        </p:nvSpPr>
        <p:spPr>
          <a:xfrm>
            <a:off x="6217920" y="1280160"/>
            <a:ext cx="548640" cy="548640"/>
          </a:xfrm>
          <a:prstGeom prst="ellipse">
            <a:avLst/>
          </a:prstGeom>
          <a:solidFill>
            <a:srgbClr val="1F4E4A"/>
          </a:solidFill>
          <a:ln w="12700">
            <a:solidFill>
              <a:srgbClr val="1F4E4A"/>
            </a:solidFill>
            <a:prstDash val="solid"/>
          </a:ln>
        </p:spPr>
        <p:txBody>
          <a:bodyPr/>
          <a:lstStyle/>
          <a:p>
            <a:endParaRPr lang="en-GB"/>
          </a:p>
        </p:txBody>
      </p:sp>
      <p:pic>
        <p:nvPicPr>
          <p:cNvPr id="19" name="Image 2" descr="preencoded.png"/>
          <p:cNvPicPr>
            <a:picLocks noChangeAspect="1"/>
          </p:cNvPicPr>
          <p:nvPr/>
        </p:nvPicPr>
        <p:blipFill>
          <a:blip r:embed="rId7"/>
          <a:stretch>
            <a:fillRect/>
          </a:stretch>
        </p:blipFill>
        <p:spPr>
          <a:xfrm>
            <a:off x="6338621" y="1400861"/>
            <a:ext cx="307238" cy="307238"/>
          </a:xfrm>
          <a:prstGeom prst="rect">
            <a:avLst/>
          </a:prstGeom>
        </p:spPr>
      </p:pic>
      <p:sp>
        <p:nvSpPr>
          <p:cNvPr id="20" name="Text 15"/>
          <p:cNvSpPr txBox="1"/>
          <p:nvPr/>
        </p:nvSpPr>
        <p:spPr>
          <a:xfrm>
            <a:off x="6217920" y="1920240"/>
            <a:ext cx="2240280" cy="365760"/>
          </a:xfrm>
          <a:prstGeom prst="rect">
            <a:avLst/>
          </a:prstGeom>
          <a:noFill/>
          <a:ln/>
        </p:spPr>
        <p:txBody>
          <a:bodyPr wrap="square" lIns="0" tIns="0" rIns="0" bIns="0" rtlCol="0" anchor="ctr"/>
          <a:lstStyle/>
          <a:p>
            <a:pPr marL="0" indent="0">
              <a:buNone/>
            </a:pPr>
            <a:r>
              <a:rPr lang="en-US" sz="1700" b="1" dirty="0">
                <a:solidFill>
                  <a:srgbClr val="1F4E4A"/>
                </a:solidFill>
                <a:latin typeface="Cambria" pitchFamily="34" charset="0"/>
                <a:ea typeface="Cambria" pitchFamily="34" charset="-122"/>
                <a:cs typeface="Cambria" pitchFamily="34" charset="-120"/>
              </a:rPr>
              <a:t>Continuity</a:t>
            </a:r>
            <a:endParaRPr lang="en-US" sz="1700" dirty="0"/>
          </a:p>
        </p:txBody>
      </p:sp>
      <p:sp>
        <p:nvSpPr>
          <p:cNvPr id="21" name="Text 16"/>
          <p:cNvSpPr txBox="1"/>
          <p:nvPr/>
        </p:nvSpPr>
        <p:spPr>
          <a:xfrm>
            <a:off x="6217920" y="2267712"/>
            <a:ext cx="2240280" cy="274320"/>
          </a:xfrm>
          <a:prstGeom prst="rect">
            <a:avLst/>
          </a:prstGeom>
          <a:noFill/>
          <a:ln/>
        </p:spPr>
        <p:txBody>
          <a:bodyPr wrap="square" lIns="0" tIns="0" rIns="0" bIns="0" rtlCol="0" anchor="ctr"/>
          <a:lstStyle/>
          <a:p>
            <a:pPr marL="0" indent="0">
              <a:buNone/>
            </a:pPr>
            <a:r>
              <a:rPr lang="en-US" sz="1100" i="1" dirty="0">
                <a:solidFill>
                  <a:srgbClr val="5B6B68"/>
                </a:solidFill>
                <a:latin typeface="Calibri" pitchFamily="34" charset="0"/>
                <a:ea typeface="Calibri" pitchFamily="34" charset="-122"/>
                <a:cs typeface="Calibri" pitchFamily="34" charset="-120"/>
              </a:rPr>
              <a:t>Atchley (1989)*</a:t>
            </a:r>
            <a:endParaRPr lang="en-US" sz="1100" dirty="0"/>
          </a:p>
        </p:txBody>
      </p:sp>
      <p:sp>
        <p:nvSpPr>
          <p:cNvPr id="22" name="Text 17"/>
          <p:cNvSpPr txBox="1"/>
          <p:nvPr/>
        </p:nvSpPr>
        <p:spPr>
          <a:xfrm>
            <a:off x="6217920" y="2651760"/>
            <a:ext cx="2240280" cy="822960"/>
          </a:xfrm>
          <a:prstGeom prst="rect">
            <a:avLst/>
          </a:prstGeom>
          <a:noFill/>
          <a:ln/>
        </p:spPr>
        <p:txBody>
          <a:bodyPr wrap="square" lIns="0" tIns="0" rIns="0" bIns="0" rtlCol="0" anchor="t"/>
          <a:lstStyle/>
          <a:p>
            <a:pPr marL="0" indent="0">
              <a:buNone/>
            </a:pPr>
            <a:r>
              <a:rPr lang="en-US" sz="1300" dirty="0">
                <a:solidFill>
                  <a:srgbClr val="22302E"/>
                </a:solidFill>
                <a:latin typeface="Calibri" pitchFamily="34" charset="0"/>
                <a:ea typeface="Calibri" pitchFamily="34" charset="-122"/>
                <a:cs typeface="Calibri" pitchFamily="34" charset="-120"/>
              </a:rPr>
              <a:t>People keep familiar routines, identity and preferences</a:t>
            </a:r>
            <a:endParaRPr lang="en-US" sz="1300" dirty="0"/>
          </a:p>
        </p:txBody>
      </p:sp>
      <p:sp>
        <p:nvSpPr>
          <p:cNvPr id="23" name="Text 18"/>
          <p:cNvSpPr txBox="1"/>
          <p:nvPr/>
        </p:nvSpPr>
        <p:spPr>
          <a:xfrm>
            <a:off x="6217920" y="3566160"/>
            <a:ext cx="2240280" cy="914400"/>
          </a:xfrm>
          <a:prstGeom prst="rect">
            <a:avLst/>
          </a:prstGeom>
          <a:noFill/>
          <a:ln/>
        </p:spPr>
        <p:txBody>
          <a:bodyPr wrap="square" lIns="0" tIns="0" rIns="0" bIns="0" rtlCol="0" anchor="t"/>
          <a:lstStyle/>
          <a:p>
            <a:pPr marL="0" indent="0">
              <a:buNone/>
            </a:pPr>
            <a:r>
              <a:rPr lang="en-US" sz="1250" b="1" dirty="0">
                <a:solidFill>
                  <a:srgbClr val="3E7C74"/>
                </a:solidFill>
                <a:latin typeface="Calibri" pitchFamily="34" charset="0"/>
                <a:ea typeface="Calibri" pitchFamily="34" charset="-122"/>
                <a:cs typeface="Calibri" pitchFamily="34" charset="-120"/>
              </a:rPr>
              <a:t>Practice: person-centred care plans; keeping routines</a:t>
            </a:r>
            <a:endParaRPr lang="en-US" sz="1250" dirty="0"/>
          </a:p>
        </p:txBody>
      </p:sp>
      <p:sp>
        <p:nvSpPr>
          <p:cNvPr id="24" name="Text 19"/>
          <p:cNvSpPr txBox="1"/>
          <p:nvPr/>
        </p:nvSpPr>
        <p:spPr>
          <a:xfrm>
            <a:off x="457200" y="4754880"/>
            <a:ext cx="8229600" cy="274320"/>
          </a:xfrm>
          <a:prstGeom prst="rect">
            <a:avLst/>
          </a:prstGeom>
          <a:noFill/>
          <a:ln/>
        </p:spPr>
        <p:txBody>
          <a:bodyPr wrap="square" lIns="0" tIns="0" rIns="0" bIns="0" rtlCol="0" anchor="ctr"/>
          <a:lstStyle/>
          <a:p>
            <a:pPr marL="0" indent="0">
              <a:buNone/>
            </a:pPr>
            <a:r>
              <a:rPr lang="en-US" sz="900" i="1" dirty="0">
                <a:solidFill>
                  <a:srgbClr val="5B6B68"/>
                </a:solidFill>
                <a:latin typeface="Calibri" pitchFamily="34" charset="0"/>
                <a:ea typeface="Calibri" pitchFamily="34" charset="-122"/>
                <a:cs typeface="Calibri" pitchFamily="34" charset="-120"/>
              </a:rPr>
              <a:t>*Cited in Gonot-Schoupinsky et al. (2021)</a:t>
            </a:r>
            <a:endParaRPr lang="en-US" sz="900" dirty="0"/>
          </a:p>
        </p:txBody>
      </p:sp>
      <p:pic>
        <p:nvPicPr>
          <p:cNvPr id="27" name="Audio 26">
            <a:hlinkClick r:id="" action="ppaction://media"/>
            <a:extLst>
              <a:ext uri="{FF2B5EF4-FFF2-40B4-BE49-F238E27FC236}">
                <a16:creationId xmlns:a16="http://schemas.microsoft.com/office/drawing/2014/main" id="{A86393F0-4E93-BFA1-FAD9-49C649A751F3}"/>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139844" t="-139844" r="-139844" b="-139844"/>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118491"/>
    </mc:Choice>
    <mc:Fallback xmlns="">
      <p:transition spd="slow" advTm="1184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457200" y="274320"/>
            <a:ext cx="8229600" cy="685800"/>
          </a:xfrm>
          <a:prstGeom prst="rect">
            <a:avLst/>
          </a:prstGeom>
          <a:noFill/>
          <a:ln/>
        </p:spPr>
        <p:txBody>
          <a:bodyPr wrap="square" lIns="0" tIns="0" rIns="0" bIns="0" rtlCol="0" anchor="ctr"/>
          <a:lstStyle/>
          <a:p>
            <a:pPr marL="0" indent="0">
              <a:buNone/>
            </a:pPr>
            <a:r>
              <a:rPr lang="en-US" sz="3000" b="1" dirty="0">
                <a:solidFill>
                  <a:srgbClr val="1F4E4A"/>
                </a:solidFill>
                <a:latin typeface="Cambria" pitchFamily="34" charset="0"/>
                <a:ea typeface="Cambria" pitchFamily="34" charset="-122"/>
                <a:cs typeface="Cambria" pitchFamily="34" charset="-120"/>
              </a:rPr>
              <a:t>Legislation and policy</a:t>
            </a:r>
            <a:endParaRPr lang="en-US" sz="3000" dirty="0"/>
          </a:p>
        </p:txBody>
      </p:sp>
      <p:sp>
        <p:nvSpPr>
          <p:cNvPr id="3" name="Shape 1"/>
          <p:cNvSpPr/>
          <p:nvPr/>
        </p:nvSpPr>
        <p:spPr>
          <a:xfrm>
            <a:off x="457200" y="1143000"/>
            <a:ext cx="548640" cy="548640"/>
          </a:xfrm>
          <a:prstGeom prst="ellipse">
            <a:avLst/>
          </a:prstGeom>
          <a:solidFill>
            <a:srgbClr val="1F4E4A"/>
          </a:solidFill>
          <a:ln w="12700">
            <a:solidFill>
              <a:srgbClr val="1F4E4A"/>
            </a:solidFill>
            <a:prstDash val="solid"/>
          </a:ln>
        </p:spPr>
        <p:txBody>
          <a:bodyPr/>
          <a:lstStyle/>
          <a:p>
            <a:endParaRPr lang="en-GB"/>
          </a:p>
        </p:txBody>
      </p:sp>
      <p:pic>
        <p:nvPicPr>
          <p:cNvPr id="4" name="Image 0" descr="preencoded.png"/>
          <p:cNvPicPr>
            <a:picLocks noChangeAspect="1"/>
          </p:cNvPicPr>
          <p:nvPr/>
        </p:nvPicPr>
        <p:blipFill>
          <a:blip r:embed="rId5"/>
          <a:stretch>
            <a:fillRect/>
          </a:stretch>
        </p:blipFill>
        <p:spPr>
          <a:xfrm>
            <a:off x="577901" y="1263701"/>
            <a:ext cx="307238" cy="307238"/>
          </a:xfrm>
          <a:prstGeom prst="rect">
            <a:avLst/>
          </a:prstGeom>
        </p:spPr>
      </p:pic>
      <p:sp>
        <p:nvSpPr>
          <p:cNvPr id="5" name="Text 2"/>
          <p:cNvSpPr txBox="1"/>
          <p:nvPr/>
        </p:nvSpPr>
        <p:spPr>
          <a:xfrm>
            <a:off x="1188720" y="1097280"/>
            <a:ext cx="3291840" cy="320040"/>
          </a:xfrm>
          <a:prstGeom prst="rect">
            <a:avLst/>
          </a:prstGeom>
          <a:noFill/>
          <a:ln/>
        </p:spPr>
        <p:txBody>
          <a:bodyPr wrap="square" lIns="0" tIns="0" rIns="0" bIns="0" rtlCol="0" anchor="ctr"/>
          <a:lstStyle/>
          <a:p>
            <a:pPr marL="0" indent="0">
              <a:buNone/>
            </a:pPr>
            <a:r>
              <a:rPr lang="en-US" sz="1450" b="1" dirty="0">
                <a:solidFill>
                  <a:srgbClr val="1F4E4A"/>
                </a:solidFill>
                <a:latin typeface="Cambria" pitchFamily="34" charset="0"/>
                <a:ea typeface="Cambria" pitchFamily="34" charset="-122"/>
                <a:cs typeface="Cambria" pitchFamily="34" charset="-120"/>
              </a:rPr>
              <a:t>Care Act 2014</a:t>
            </a:r>
            <a:endParaRPr lang="en-US" sz="1450" dirty="0"/>
          </a:p>
        </p:txBody>
      </p:sp>
      <p:sp>
        <p:nvSpPr>
          <p:cNvPr id="6" name="Text 3"/>
          <p:cNvSpPr txBox="1"/>
          <p:nvPr/>
        </p:nvSpPr>
        <p:spPr>
          <a:xfrm>
            <a:off x="1188720" y="1426464"/>
            <a:ext cx="3291840" cy="685800"/>
          </a:xfrm>
          <a:prstGeom prst="rect">
            <a:avLst/>
          </a:prstGeom>
          <a:noFill/>
          <a:ln/>
        </p:spPr>
        <p:txBody>
          <a:bodyPr wrap="square" lIns="0" tIns="0" rIns="0" bIns="0" rtlCol="0" anchor="t"/>
          <a:lstStyle/>
          <a:p>
            <a:pPr marL="0" indent="0">
              <a:buNone/>
            </a:pPr>
            <a:r>
              <a:rPr lang="en-US" sz="1200" dirty="0">
                <a:solidFill>
                  <a:srgbClr val="22302E"/>
                </a:solidFill>
                <a:latin typeface="Calibri" pitchFamily="34" charset="0"/>
                <a:ea typeface="Calibri" pitchFamily="34" charset="-122"/>
                <a:cs typeface="Calibri" pitchFamily="34" charset="-120"/>
              </a:rPr>
              <a:t>Wellbeing duty, prevention, personalisation and personal budgets</a:t>
            </a:r>
            <a:endParaRPr lang="en-US" sz="1200" dirty="0"/>
          </a:p>
        </p:txBody>
      </p:sp>
      <p:sp>
        <p:nvSpPr>
          <p:cNvPr id="7" name="Shape 4"/>
          <p:cNvSpPr/>
          <p:nvPr/>
        </p:nvSpPr>
        <p:spPr>
          <a:xfrm>
            <a:off x="4663440" y="1143000"/>
            <a:ext cx="548640" cy="548640"/>
          </a:xfrm>
          <a:prstGeom prst="ellipse">
            <a:avLst/>
          </a:prstGeom>
          <a:solidFill>
            <a:srgbClr val="C8553D"/>
          </a:solidFill>
          <a:ln w="12700">
            <a:solidFill>
              <a:srgbClr val="C8553D"/>
            </a:solidFill>
            <a:prstDash val="solid"/>
          </a:ln>
        </p:spPr>
        <p:txBody>
          <a:bodyPr/>
          <a:lstStyle/>
          <a:p>
            <a:endParaRPr lang="en-GB"/>
          </a:p>
        </p:txBody>
      </p:sp>
      <p:pic>
        <p:nvPicPr>
          <p:cNvPr id="8" name="Image 1" descr="preencoded.png"/>
          <p:cNvPicPr>
            <a:picLocks noChangeAspect="1"/>
          </p:cNvPicPr>
          <p:nvPr/>
        </p:nvPicPr>
        <p:blipFill>
          <a:blip r:embed="rId6"/>
          <a:stretch>
            <a:fillRect/>
          </a:stretch>
        </p:blipFill>
        <p:spPr>
          <a:xfrm>
            <a:off x="4784141" y="1263701"/>
            <a:ext cx="307238" cy="307238"/>
          </a:xfrm>
          <a:prstGeom prst="rect">
            <a:avLst/>
          </a:prstGeom>
        </p:spPr>
      </p:pic>
      <p:sp>
        <p:nvSpPr>
          <p:cNvPr id="9" name="Text 5"/>
          <p:cNvSpPr txBox="1"/>
          <p:nvPr/>
        </p:nvSpPr>
        <p:spPr>
          <a:xfrm>
            <a:off x="5394960" y="1097280"/>
            <a:ext cx="3291840" cy="320040"/>
          </a:xfrm>
          <a:prstGeom prst="rect">
            <a:avLst/>
          </a:prstGeom>
          <a:noFill/>
          <a:ln/>
        </p:spPr>
        <p:txBody>
          <a:bodyPr wrap="square" lIns="0" tIns="0" rIns="0" bIns="0" rtlCol="0" anchor="ctr"/>
          <a:lstStyle/>
          <a:p>
            <a:pPr marL="0" indent="0">
              <a:buNone/>
            </a:pPr>
            <a:r>
              <a:rPr lang="en-US" sz="1450" b="1" dirty="0">
                <a:solidFill>
                  <a:srgbClr val="1F4E4A"/>
                </a:solidFill>
                <a:latin typeface="Cambria" pitchFamily="34" charset="0"/>
                <a:ea typeface="Cambria" pitchFamily="34" charset="-122"/>
                <a:cs typeface="Cambria" pitchFamily="34" charset="-120"/>
              </a:rPr>
              <a:t>Equality Act 2010</a:t>
            </a:r>
            <a:endParaRPr lang="en-US" sz="1450" dirty="0"/>
          </a:p>
        </p:txBody>
      </p:sp>
      <p:sp>
        <p:nvSpPr>
          <p:cNvPr id="10" name="Text 6"/>
          <p:cNvSpPr txBox="1"/>
          <p:nvPr/>
        </p:nvSpPr>
        <p:spPr>
          <a:xfrm>
            <a:off x="5394960" y="1426464"/>
            <a:ext cx="3291840" cy="685800"/>
          </a:xfrm>
          <a:prstGeom prst="rect">
            <a:avLst/>
          </a:prstGeom>
          <a:noFill/>
          <a:ln/>
        </p:spPr>
        <p:txBody>
          <a:bodyPr wrap="square" lIns="0" tIns="0" rIns="0" bIns="0" rtlCol="0" anchor="t"/>
          <a:lstStyle/>
          <a:p>
            <a:pPr marL="0" indent="0">
              <a:buNone/>
            </a:pPr>
            <a:r>
              <a:rPr lang="en-US" sz="1200" dirty="0">
                <a:solidFill>
                  <a:srgbClr val="22302E"/>
                </a:solidFill>
                <a:latin typeface="Calibri" pitchFamily="34" charset="0"/>
                <a:ea typeface="Calibri" pitchFamily="34" charset="-122"/>
                <a:cs typeface="Calibri" pitchFamily="34" charset="-120"/>
              </a:rPr>
              <a:t>Age is a protected characteristic; bans age discrimination in services</a:t>
            </a:r>
            <a:endParaRPr lang="en-US" sz="1200" dirty="0"/>
          </a:p>
        </p:txBody>
      </p:sp>
      <p:sp>
        <p:nvSpPr>
          <p:cNvPr id="11" name="Shape 7"/>
          <p:cNvSpPr/>
          <p:nvPr/>
        </p:nvSpPr>
        <p:spPr>
          <a:xfrm>
            <a:off x="457200" y="2331720"/>
            <a:ext cx="548640" cy="548640"/>
          </a:xfrm>
          <a:prstGeom prst="ellipse">
            <a:avLst/>
          </a:prstGeom>
          <a:solidFill>
            <a:srgbClr val="1F4E4A"/>
          </a:solidFill>
          <a:ln w="12700">
            <a:solidFill>
              <a:srgbClr val="1F4E4A"/>
            </a:solidFill>
            <a:prstDash val="solid"/>
          </a:ln>
        </p:spPr>
        <p:txBody>
          <a:bodyPr/>
          <a:lstStyle/>
          <a:p>
            <a:endParaRPr lang="en-GB"/>
          </a:p>
        </p:txBody>
      </p:sp>
      <p:pic>
        <p:nvPicPr>
          <p:cNvPr id="12" name="Image 2" descr="preencoded.png"/>
          <p:cNvPicPr>
            <a:picLocks noChangeAspect="1"/>
          </p:cNvPicPr>
          <p:nvPr/>
        </p:nvPicPr>
        <p:blipFill>
          <a:blip r:embed="rId7"/>
          <a:stretch>
            <a:fillRect/>
          </a:stretch>
        </p:blipFill>
        <p:spPr>
          <a:xfrm>
            <a:off x="577901" y="2452421"/>
            <a:ext cx="307238" cy="307238"/>
          </a:xfrm>
          <a:prstGeom prst="rect">
            <a:avLst/>
          </a:prstGeom>
        </p:spPr>
      </p:pic>
      <p:sp>
        <p:nvSpPr>
          <p:cNvPr id="13" name="Text 8"/>
          <p:cNvSpPr txBox="1"/>
          <p:nvPr/>
        </p:nvSpPr>
        <p:spPr>
          <a:xfrm>
            <a:off x="1188720" y="2286000"/>
            <a:ext cx="3291840" cy="320040"/>
          </a:xfrm>
          <a:prstGeom prst="rect">
            <a:avLst/>
          </a:prstGeom>
          <a:noFill/>
          <a:ln/>
        </p:spPr>
        <p:txBody>
          <a:bodyPr wrap="square" lIns="0" tIns="0" rIns="0" bIns="0" rtlCol="0" anchor="ctr"/>
          <a:lstStyle/>
          <a:p>
            <a:pPr marL="0" indent="0">
              <a:buNone/>
            </a:pPr>
            <a:r>
              <a:rPr lang="en-US" sz="1450" b="1" dirty="0">
                <a:solidFill>
                  <a:srgbClr val="1F4E4A"/>
                </a:solidFill>
                <a:latin typeface="Cambria" pitchFamily="34" charset="0"/>
                <a:ea typeface="Cambria" pitchFamily="34" charset="-122"/>
                <a:cs typeface="Cambria" pitchFamily="34" charset="-120"/>
              </a:rPr>
              <a:t>Mental Capacity Act 2005</a:t>
            </a:r>
            <a:endParaRPr lang="en-US" sz="1450" dirty="0"/>
          </a:p>
        </p:txBody>
      </p:sp>
      <p:sp>
        <p:nvSpPr>
          <p:cNvPr id="14" name="Text 9"/>
          <p:cNvSpPr txBox="1"/>
          <p:nvPr/>
        </p:nvSpPr>
        <p:spPr>
          <a:xfrm>
            <a:off x="1188720" y="2615184"/>
            <a:ext cx="3291840" cy="685800"/>
          </a:xfrm>
          <a:prstGeom prst="rect">
            <a:avLst/>
          </a:prstGeom>
          <a:noFill/>
          <a:ln/>
        </p:spPr>
        <p:txBody>
          <a:bodyPr wrap="square" lIns="0" tIns="0" rIns="0" bIns="0" rtlCol="0" anchor="t"/>
          <a:lstStyle/>
          <a:p>
            <a:pPr marL="0" indent="0">
              <a:buNone/>
            </a:pPr>
            <a:r>
              <a:rPr lang="en-US" sz="1200" dirty="0">
                <a:solidFill>
                  <a:srgbClr val="22302E"/>
                </a:solidFill>
                <a:latin typeface="Calibri" pitchFamily="34" charset="0"/>
                <a:ea typeface="Calibri" pitchFamily="34" charset="-122"/>
                <a:cs typeface="Calibri" pitchFamily="34" charset="-120"/>
              </a:rPr>
              <a:t>Assume capacity; right to make unwise decisions</a:t>
            </a:r>
            <a:endParaRPr lang="en-US" sz="1200" dirty="0"/>
          </a:p>
        </p:txBody>
      </p:sp>
      <p:sp>
        <p:nvSpPr>
          <p:cNvPr id="15" name="Shape 10"/>
          <p:cNvSpPr/>
          <p:nvPr/>
        </p:nvSpPr>
        <p:spPr>
          <a:xfrm>
            <a:off x="4663440" y="2331720"/>
            <a:ext cx="548640" cy="548640"/>
          </a:xfrm>
          <a:prstGeom prst="ellipse">
            <a:avLst/>
          </a:prstGeom>
          <a:solidFill>
            <a:srgbClr val="C8553D"/>
          </a:solidFill>
          <a:ln w="12700">
            <a:solidFill>
              <a:srgbClr val="C8553D"/>
            </a:solidFill>
            <a:prstDash val="solid"/>
          </a:ln>
        </p:spPr>
        <p:txBody>
          <a:bodyPr/>
          <a:lstStyle/>
          <a:p>
            <a:endParaRPr lang="en-GB"/>
          </a:p>
        </p:txBody>
      </p:sp>
      <p:pic>
        <p:nvPicPr>
          <p:cNvPr id="16" name="Image 3" descr="preencoded.png"/>
          <p:cNvPicPr>
            <a:picLocks noChangeAspect="1"/>
          </p:cNvPicPr>
          <p:nvPr/>
        </p:nvPicPr>
        <p:blipFill>
          <a:blip r:embed="rId8"/>
          <a:stretch>
            <a:fillRect/>
          </a:stretch>
        </p:blipFill>
        <p:spPr>
          <a:xfrm>
            <a:off x="4784141" y="2452421"/>
            <a:ext cx="307238" cy="307238"/>
          </a:xfrm>
          <a:prstGeom prst="rect">
            <a:avLst/>
          </a:prstGeom>
        </p:spPr>
      </p:pic>
      <p:sp>
        <p:nvSpPr>
          <p:cNvPr id="17" name="Text 11"/>
          <p:cNvSpPr txBox="1"/>
          <p:nvPr/>
        </p:nvSpPr>
        <p:spPr>
          <a:xfrm>
            <a:off x="5394960" y="2286000"/>
            <a:ext cx="3291840" cy="320040"/>
          </a:xfrm>
          <a:prstGeom prst="rect">
            <a:avLst/>
          </a:prstGeom>
          <a:noFill/>
          <a:ln/>
        </p:spPr>
        <p:txBody>
          <a:bodyPr wrap="square" lIns="0" tIns="0" rIns="0" bIns="0" rtlCol="0" anchor="ctr"/>
          <a:lstStyle/>
          <a:p>
            <a:pPr marL="0" indent="0">
              <a:buNone/>
            </a:pPr>
            <a:r>
              <a:rPr lang="en-US" sz="1450" b="1" dirty="0">
                <a:solidFill>
                  <a:srgbClr val="1F4E4A"/>
                </a:solidFill>
                <a:latin typeface="Cambria" pitchFamily="34" charset="0"/>
                <a:ea typeface="Cambria" pitchFamily="34" charset="-122"/>
                <a:cs typeface="Cambria" pitchFamily="34" charset="-120"/>
              </a:rPr>
              <a:t>NHS Long Term Plan (2019)</a:t>
            </a:r>
            <a:endParaRPr lang="en-US" sz="1450" dirty="0"/>
          </a:p>
        </p:txBody>
      </p:sp>
      <p:sp>
        <p:nvSpPr>
          <p:cNvPr id="18" name="Text 12"/>
          <p:cNvSpPr txBox="1"/>
          <p:nvPr/>
        </p:nvSpPr>
        <p:spPr>
          <a:xfrm>
            <a:off x="5394960" y="2615184"/>
            <a:ext cx="3291840" cy="685800"/>
          </a:xfrm>
          <a:prstGeom prst="rect">
            <a:avLst/>
          </a:prstGeom>
          <a:noFill/>
          <a:ln/>
        </p:spPr>
        <p:txBody>
          <a:bodyPr wrap="square" lIns="0" tIns="0" rIns="0" bIns="0" rtlCol="0" anchor="t"/>
          <a:lstStyle/>
          <a:p>
            <a:pPr marL="0" indent="0">
              <a:buNone/>
            </a:pPr>
            <a:r>
              <a:rPr lang="en-US" sz="1200" dirty="0">
                <a:solidFill>
                  <a:srgbClr val="22302E"/>
                </a:solidFill>
                <a:latin typeface="Calibri" pitchFamily="34" charset="0"/>
                <a:ea typeface="Calibri" pitchFamily="34" charset="-122"/>
                <a:cs typeface="Calibri" pitchFamily="34" charset="-120"/>
              </a:rPr>
              <a:t>Ageing well: urgent community response, care home support</a:t>
            </a:r>
            <a:endParaRPr lang="en-US" sz="1200" dirty="0"/>
          </a:p>
        </p:txBody>
      </p:sp>
      <p:sp>
        <p:nvSpPr>
          <p:cNvPr id="19" name="Shape 13"/>
          <p:cNvSpPr/>
          <p:nvPr/>
        </p:nvSpPr>
        <p:spPr>
          <a:xfrm>
            <a:off x="457200" y="3520440"/>
            <a:ext cx="548640" cy="548640"/>
          </a:xfrm>
          <a:prstGeom prst="ellipse">
            <a:avLst/>
          </a:prstGeom>
          <a:solidFill>
            <a:srgbClr val="1F4E4A"/>
          </a:solidFill>
          <a:ln w="12700">
            <a:solidFill>
              <a:srgbClr val="1F4E4A"/>
            </a:solidFill>
            <a:prstDash val="solid"/>
          </a:ln>
        </p:spPr>
        <p:txBody>
          <a:bodyPr/>
          <a:lstStyle/>
          <a:p>
            <a:endParaRPr lang="en-GB"/>
          </a:p>
        </p:txBody>
      </p:sp>
      <p:pic>
        <p:nvPicPr>
          <p:cNvPr id="20" name="Image 4" descr="preencoded.png"/>
          <p:cNvPicPr>
            <a:picLocks noChangeAspect="1"/>
          </p:cNvPicPr>
          <p:nvPr/>
        </p:nvPicPr>
        <p:blipFill>
          <a:blip r:embed="rId9"/>
          <a:stretch>
            <a:fillRect/>
          </a:stretch>
        </p:blipFill>
        <p:spPr>
          <a:xfrm>
            <a:off x="577901" y="3641141"/>
            <a:ext cx="307238" cy="307238"/>
          </a:xfrm>
          <a:prstGeom prst="rect">
            <a:avLst/>
          </a:prstGeom>
        </p:spPr>
      </p:pic>
      <p:sp>
        <p:nvSpPr>
          <p:cNvPr id="21" name="Text 14"/>
          <p:cNvSpPr txBox="1"/>
          <p:nvPr/>
        </p:nvSpPr>
        <p:spPr>
          <a:xfrm>
            <a:off x="1188720" y="3474720"/>
            <a:ext cx="3291840" cy="320040"/>
          </a:xfrm>
          <a:prstGeom prst="rect">
            <a:avLst/>
          </a:prstGeom>
          <a:noFill/>
          <a:ln/>
        </p:spPr>
        <p:txBody>
          <a:bodyPr wrap="square" lIns="0" tIns="0" rIns="0" bIns="0" rtlCol="0" anchor="ctr"/>
          <a:lstStyle/>
          <a:p>
            <a:pPr marL="0" indent="0">
              <a:buNone/>
            </a:pPr>
            <a:r>
              <a:rPr lang="en-US" sz="1450" b="1" dirty="0">
                <a:solidFill>
                  <a:srgbClr val="1F4E4A"/>
                </a:solidFill>
                <a:latin typeface="Cambria" pitchFamily="34" charset="0"/>
                <a:ea typeface="Cambria" pitchFamily="34" charset="-122"/>
                <a:cs typeface="Cambria" pitchFamily="34" charset="-120"/>
              </a:rPr>
              <a:t>10 Year Health Plan (2025)</a:t>
            </a:r>
            <a:endParaRPr lang="en-US" sz="1450" dirty="0"/>
          </a:p>
        </p:txBody>
      </p:sp>
      <p:sp>
        <p:nvSpPr>
          <p:cNvPr id="22" name="Text 15"/>
          <p:cNvSpPr txBox="1"/>
          <p:nvPr/>
        </p:nvSpPr>
        <p:spPr>
          <a:xfrm>
            <a:off x="1188720" y="3803904"/>
            <a:ext cx="3291840" cy="685800"/>
          </a:xfrm>
          <a:prstGeom prst="rect">
            <a:avLst/>
          </a:prstGeom>
          <a:noFill/>
          <a:ln/>
        </p:spPr>
        <p:txBody>
          <a:bodyPr wrap="square" lIns="0" tIns="0" rIns="0" bIns="0" rtlCol="0" anchor="t"/>
          <a:lstStyle/>
          <a:p>
            <a:pPr marL="0" indent="0">
              <a:buNone/>
            </a:pPr>
            <a:r>
              <a:rPr lang="en-US" sz="1200" dirty="0">
                <a:solidFill>
                  <a:srgbClr val="22302E"/>
                </a:solidFill>
                <a:latin typeface="Calibri" pitchFamily="34" charset="0"/>
                <a:ea typeface="Calibri" pitchFamily="34" charset="-122"/>
                <a:cs typeface="Calibri" pitchFamily="34" charset="-120"/>
              </a:rPr>
              <a:t>Three shifts, incl. analogue to digital (DHSC, 2025a)</a:t>
            </a:r>
            <a:endParaRPr lang="en-US" sz="1200" dirty="0"/>
          </a:p>
        </p:txBody>
      </p:sp>
      <p:sp>
        <p:nvSpPr>
          <p:cNvPr id="23" name="Shape 16"/>
          <p:cNvSpPr/>
          <p:nvPr/>
        </p:nvSpPr>
        <p:spPr>
          <a:xfrm>
            <a:off x="4663440" y="3520440"/>
            <a:ext cx="548640" cy="548640"/>
          </a:xfrm>
          <a:prstGeom prst="ellipse">
            <a:avLst/>
          </a:prstGeom>
          <a:solidFill>
            <a:srgbClr val="C8553D"/>
          </a:solidFill>
          <a:ln w="12700">
            <a:solidFill>
              <a:srgbClr val="C8553D"/>
            </a:solidFill>
            <a:prstDash val="solid"/>
          </a:ln>
        </p:spPr>
        <p:txBody>
          <a:bodyPr/>
          <a:lstStyle/>
          <a:p>
            <a:endParaRPr lang="en-GB"/>
          </a:p>
        </p:txBody>
      </p:sp>
      <p:pic>
        <p:nvPicPr>
          <p:cNvPr id="24" name="Image 5" descr="preencoded.png"/>
          <p:cNvPicPr>
            <a:picLocks noChangeAspect="1"/>
          </p:cNvPicPr>
          <p:nvPr/>
        </p:nvPicPr>
        <p:blipFill>
          <a:blip r:embed="rId10"/>
          <a:stretch>
            <a:fillRect/>
          </a:stretch>
        </p:blipFill>
        <p:spPr>
          <a:xfrm>
            <a:off x="4784141" y="3641141"/>
            <a:ext cx="307238" cy="307238"/>
          </a:xfrm>
          <a:prstGeom prst="rect">
            <a:avLst/>
          </a:prstGeom>
        </p:spPr>
      </p:pic>
      <p:sp>
        <p:nvSpPr>
          <p:cNvPr id="25" name="Text 17"/>
          <p:cNvSpPr txBox="1"/>
          <p:nvPr/>
        </p:nvSpPr>
        <p:spPr>
          <a:xfrm>
            <a:off x="5394960" y="3474720"/>
            <a:ext cx="3291840" cy="320040"/>
          </a:xfrm>
          <a:prstGeom prst="rect">
            <a:avLst/>
          </a:prstGeom>
          <a:noFill/>
          <a:ln/>
        </p:spPr>
        <p:txBody>
          <a:bodyPr wrap="square" lIns="0" tIns="0" rIns="0" bIns="0" rtlCol="0" anchor="ctr"/>
          <a:lstStyle/>
          <a:p>
            <a:pPr marL="0" indent="0">
              <a:buNone/>
            </a:pPr>
            <a:r>
              <a:rPr lang="en-US" sz="1450" b="1" dirty="0">
                <a:solidFill>
                  <a:srgbClr val="1F4E4A"/>
                </a:solidFill>
                <a:latin typeface="Cambria" pitchFamily="34" charset="0"/>
                <a:ea typeface="Cambria" pitchFamily="34" charset="-122"/>
                <a:cs typeface="Cambria" pitchFamily="34" charset="-120"/>
              </a:rPr>
              <a:t>Telecare National Action Plan (2025)</a:t>
            </a:r>
            <a:endParaRPr lang="en-US" sz="1450" dirty="0"/>
          </a:p>
        </p:txBody>
      </p:sp>
      <p:sp>
        <p:nvSpPr>
          <p:cNvPr id="26" name="Text 18"/>
          <p:cNvSpPr txBox="1"/>
          <p:nvPr/>
        </p:nvSpPr>
        <p:spPr>
          <a:xfrm>
            <a:off x="5394960" y="3803904"/>
            <a:ext cx="3291840" cy="685800"/>
          </a:xfrm>
          <a:prstGeom prst="rect">
            <a:avLst/>
          </a:prstGeom>
          <a:noFill/>
          <a:ln/>
        </p:spPr>
        <p:txBody>
          <a:bodyPr wrap="square" lIns="0" tIns="0" rIns="0" bIns="0" rtlCol="0" anchor="t"/>
          <a:lstStyle/>
          <a:p>
            <a:pPr marL="0" indent="0">
              <a:buNone/>
            </a:pPr>
            <a:r>
              <a:rPr lang="en-US" sz="1200" dirty="0">
                <a:solidFill>
                  <a:srgbClr val="22302E"/>
                </a:solidFill>
                <a:latin typeface="Calibri" pitchFamily="34" charset="0"/>
                <a:ea typeface="Calibri" pitchFamily="34" charset="-122"/>
                <a:cs typeface="Calibri" pitchFamily="34" charset="-120"/>
              </a:rPr>
              <a:t>Protecting telecare users in the digital switchover (DHSC, 2025b)</a:t>
            </a:r>
            <a:endParaRPr lang="en-US" sz="1200" dirty="0"/>
          </a:p>
        </p:txBody>
      </p:sp>
      <p:pic>
        <p:nvPicPr>
          <p:cNvPr id="29" name="Audio 28">
            <a:hlinkClick r:id="" action="ppaction://media"/>
            <a:extLst>
              <a:ext uri="{FF2B5EF4-FFF2-40B4-BE49-F238E27FC236}">
                <a16:creationId xmlns:a16="http://schemas.microsoft.com/office/drawing/2014/main" id="{68462965-C86D-9C94-280C-592D037593FB}"/>
              </a:ext>
            </a:extLst>
          </p:cNvPr>
          <p:cNvPicPr>
            <a:picLocks noChangeAspect="1"/>
          </p:cNvPicPr>
          <p:nvPr>
            <a:audioFile r:link="rId2"/>
            <p:extLst>
              <p:ext uri="{DAA4B4D4-6D71-4841-9C94-3DE7FCFB9230}">
                <p14:media xmlns:p14="http://schemas.microsoft.com/office/powerpoint/2010/main" r:embed="rId1"/>
              </p:ext>
            </p:extLst>
          </p:nvPr>
        </p:nvPicPr>
        <p:blipFill>
          <a:blip r:embed="rId11"/>
          <a:srcRect l="-139844" t="-139844" r="-139844" b="-139844"/>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117119"/>
    </mc:Choice>
    <mc:Fallback xmlns="">
      <p:transition spd="slow" advTm="1171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9"/>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457200" y="274320"/>
            <a:ext cx="8229600" cy="685800"/>
          </a:xfrm>
          <a:prstGeom prst="rect">
            <a:avLst/>
          </a:prstGeom>
          <a:noFill/>
          <a:ln/>
        </p:spPr>
        <p:txBody>
          <a:bodyPr wrap="square" lIns="0" tIns="0" rIns="0" bIns="0" rtlCol="0" anchor="ctr"/>
          <a:lstStyle/>
          <a:p>
            <a:pPr marL="0" indent="0">
              <a:buNone/>
            </a:pPr>
            <a:r>
              <a:rPr lang="en-US" sz="3000" b="1" dirty="0">
                <a:solidFill>
                  <a:srgbClr val="1F4E4A"/>
                </a:solidFill>
                <a:latin typeface="Cambria" pitchFamily="34" charset="0"/>
                <a:ea typeface="Cambria" pitchFamily="34" charset="-122"/>
                <a:cs typeface="Cambria" pitchFamily="34" charset="-120"/>
              </a:rPr>
              <a:t>Current provision: an overview</a:t>
            </a:r>
            <a:endParaRPr lang="en-US" sz="3000" dirty="0"/>
          </a:p>
        </p:txBody>
      </p:sp>
      <p:sp>
        <p:nvSpPr>
          <p:cNvPr id="3" name="Shape 1"/>
          <p:cNvSpPr/>
          <p:nvPr/>
        </p:nvSpPr>
        <p:spPr>
          <a:xfrm>
            <a:off x="457200" y="1051560"/>
            <a:ext cx="2926080" cy="502920"/>
          </a:xfrm>
          <a:prstGeom prst="roundRect">
            <a:avLst>
              <a:gd name="adj" fmla="val 14545"/>
            </a:avLst>
          </a:prstGeom>
          <a:solidFill>
            <a:srgbClr val="1F4E4A"/>
          </a:solidFill>
          <a:ln w="12700">
            <a:solidFill>
              <a:srgbClr val="FFFFFF"/>
            </a:solidFill>
            <a:prstDash val="solid"/>
          </a:ln>
        </p:spPr>
        <p:txBody>
          <a:bodyPr/>
          <a:lstStyle/>
          <a:p>
            <a:endParaRPr lang="en-GB"/>
          </a:p>
        </p:txBody>
      </p:sp>
      <p:sp>
        <p:nvSpPr>
          <p:cNvPr id="4" name="Text 2"/>
          <p:cNvSpPr txBox="1"/>
          <p:nvPr/>
        </p:nvSpPr>
        <p:spPr>
          <a:xfrm>
            <a:off x="594360" y="1051560"/>
            <a:ext cx="2743200" cy="502920"/>
          </a:xfrm>
          <a:prstGeom prst="rect">
            <a:avLst/>
          </a:prstGeom>
          <a:noFill/>
          <a:ln/>
        </p:spPr>
        <p:txBody>
          <a:bodyPr wrap="square" lIns="0" tIns="0" rIns="0" bIns="0" rtlCol="0" anchor="ctr"/>
          <a:lstStyle/>
          <a:p>
            <a:pPr marL="0" indent="0">
              <a:buNone/>
            </a:pPr>
            <a:r>
              <a:rPr lang="en-US" sz="1300" b="1" dirty="0">
                <a:solidFill>
                  <a:srgbClr val="FFFFFF"/>
                </a:solidFill>
                <a:latin typeface="Cambria" pitchFamily="34" charset="0"/>
                <a:ea typeface="Cambria" pitchFamily="34" charset="-122"/>
                <a:cs typeface="Cambria" pitchFamily="34" charset="-120"/>
              </a:rPr>
              <a:t>Unpaid carers</a:t>
            </a:r>
            <a:endParaRPr lang="en-US" sz="1300" dirty="0"/>
          </a:p>
        </p:txBody>
      </p:sp>
      <p:sp>
        <p:nvSpPr>
          <p:cNvPr id="5" name="Text 3"/>
          <p:cNvSpPr txBox="1"/>
          <p:nvPr/>
        </p:nvSpPr>
        <p:spPr>
          <a:xfrm>
            <a:off x="3520440" y="1051560"/>
            <a:ext cx="4937760" cy="502920"/>
          </a:xfrm>
          <a:prstGeom prst="rect">
            <a:avLst/>
          </a:prstGeom>
          <a:noFill/>
          <a:ln/>
        </p:spPr>
        <p:txBody>
          <a:bodyPr wrap="square" lIns="0" tIns="0" rIns="0" bIns="0" rtlCol="0" anchor="ctr"/>
          <a:lstStyle/>
          <a:p>
            <a:pPr marL="0" indent="0">
              <a:buNone/>
            </a:pPr>
            <a:r>
              <a:rPr lang="en-US" sz="1200" dirty="0">
                <a:solidFill>
                  <a:srgbClr val="22302E"/>
                </a:solidFill>
                <a:latin typeface="Calibri" pitchFamily="34" charset="0"/>
                <a:ea typeface="Calibri" pitchFamily="34" charset="-122"/>
                <a:cs typeface="Calibri" pitchFamily="34" charset="-120"/>
              </a:rPr>
              <a:t>Family and friends: the largest source of support</a:t>
            </a:r>
            <a:endParaRPr lang="en-US" sz="1200" dirty="0"/>
          </a:p>
        </p:txBody>
      </p:sp>
      <p:sp>
        <p:nvSpPr>
          <p:cNvPr id="6" name="Shape 4"/>
          <p:cNvSpPr/>
          <p:nvPr/>
        </p:nvSpPr>
        <p:spPr>
          <a:xfrm>
            <a:off x="457200" y="1636776"/>
            <a:ext cx="3200400" cy="502920"/>
          </a:xfrm>
          <a:prstGeom prst="roundRect">
            <a:avLst>
              <a:gd name="adj" fmla="val 14545"/>
            </a:avLst>
          </a:prstGeom>
          <a:solidFill>
            <a:srgbClr val="1F4E4A"/>
          </a:solidFill>
          <a:ln w="12700">
            <a:solidFill>
              <a:srgbClr val="FFFFFF"/>
            </a:solidFill>
            <a:prstDash val="solid"/>
          </a:ln>
        </p:spPr>
        <p:txBody>
          <a:bodyPr/>
          <a:lstStyle/>
          <a:p>
            <a:endParaRPr lang="en-GB"/>
          </a:p>
        </p:txBody>
      </p:sp>
      <p:sp>
        <p:nvSpPr>
          <p:cNvPr id="7" name="Text 5"/>
          <p:cNvSpPr txBox="1"/>
          <p:nvPr/>
        </p:nvSpPr>
        <p:spPr>
          <a:xfrm>
            <a:off x="594360" y="1636776"/>
            <a:ext cx="3017520" cy="502920"/>
          </a:xfrm>
          <a:prstGeom prst="rect">
            <a:avLst/>
          </a:prstGeom>
          <a:noFill/>
          <a:ln/>
        </p:spPr>
        <p:txBody>
          <a:bodyPr wrap="square" lIns="0" tIns="0" rIns="0" bIns="0" rtlCol="0" anchor="ctr"/>
          <a:lstStyle/>
          <a:p>
            <a:pPr marL="0" indent="0">
              <a:buNone/>
            </a:pPr>
            <a:r>
              <a:rPr lang="en-US" sz="1300" b="1" dirty="0">
                <a:solidFill>
                  <a:srgbClr val="FFFFFF"/>
                </a:solidFill>
                <a:latin typeface="Cambria" pitchFamily="34" charset="0"/>
                <a:ea typeface="Cambria" pitchFamily="34" charset="-122"/>
                <a:cs typeface="Cambria" pitchFamily="34" charset="-120"/>
              </a:rPr>
              <a:t>Domiciliary care</a:t>
            </a:r>
            <a:endParaRPr lang="en-US" sz="1300" dirty="0"/>
          </a:p>
        </p:txBody>
      </p:sp>
      <p:sp>
        <p:nvSpPr>
          <p:cNvPr id="8" name="Text 6"/>
          <p:cNvSpPr txBox="1"/>
          <p:nvPr/>
        </p:nvSpPr>
        <p:spPr>
          <a:xfrm>
            <a:off x="3794760" y="1636776"/>
            <a:ext cx="4663440" cy="502920"/>
          </a:xfrm>
          <a:prstGeom prst="rect">
            <a:avLst/>
          </a:prstGeom>
          <a:noFill/>
          <a:ln/>
        </p:spPr>
        <p:txBody>
          <a:bodyPr wrap="square" lIns="0" tIns="0" rIns="0" bIns="0" rtlCol="0" anchor="ctr"/>
          <a:lstStyle/>
          <a:p>
            <a:pPr marL="0" indent="0">
              <a:buNone/>
            </a:pPr>
            <a:r>
              <a:rPr lang="en-US" sz="1200" dirty="0">
                <a:solidFill>
                  <a:srgbClr val="22302E"/>
                </a:solidFill>
                <a:latin typeface="Calibri" pitchFamily="34" charset="0"/>
                <a:ea typeface="Calibri" pitchFamily="34" charset="-122"/>
                <a:cs typeface="Calibri" pitchFamily="34" charset="-120"/>
              </a:rPr>
              <a:t>Paid care in a person's own home</a:t>
            </a:r>
            <a:endParaRPr lang="en-US" sz="1200" dirty="0"/>
          </a:p>
        </p:txBody>
      </p:sp>
      <p:sp>
        <p:nvSpPr>
          <p:cNvPr id="9" name="Shape 7"/>
          <p:cNvSpPr/>
          <p:nvPr/>
        </p:nvSpPr>
        <p:spPr>
          <a:xfrm>
            <a:off x="457200" y="2221992"/>
            <a:ext cx="3474720" cy="502920"/>
          </a:xfrm>
          <a:prstGeom prst="roundRect">
            <a:avLst>
              <a:gd name="adj" fmla="val 14545"/>
            </a:avLst>
          </a:prstGeom>
          <a:solidFill>
            <a:srgbClr val="3E7C74"/>
          </a:solidFill>
          <a:ln w="12700">
            <a:solidFill>
              <a:srgbClr val="FFFFFF"/>
            </a:solidFill>
            <a:prstDash val="solid"/>
          </a:ln>
        </p:spPr>
        <p:txBody>
          <a:bodyPr/>
          <a:lstStyle/>
          <a:p>
            <a:endParaRPr lang="en-GB"/>
          </a:p>
        </p:txBody>
      </p:sp>
      <p:sp>
        <p:nvSpPr>
          <p:cNvPr id="10" name="Text 8"/>
          <p:cNvSpPr txBox="1"/>
          <p:nvPr/>
        </p:nvSpPr>
        <p:spPr>
          <a:xfrm>
            <a:off x="594360" y="2221992"/>
            <a:ext cx="3291840" cy="502920"/>
          </a:xfrm>
          <a:prstGeom prst="rect">
            <a:avLst/>
          </a:prstGeom>
          <a:noFill/>
          <a:ln/>
        </p:spPr>
        <p:txBody>
          <a:bodyPr wrap="square" lIns="0" tIns="0" rIns="0" bIns="0" rtlCol="0" anchor="ctr"/>
          <a:lstStyle/>
          <a:p>
            <a:pPr marL="0" indent="0">
              <a:buNone/>
            </a:pPr>
            <a:r>
              <a:rPr lang="en-US" sz="1300" b="1" dirty="0">
                <a:solidFill>
                  <a:srgbClr val="FFFFFF"/>
                </a:solidFill>
                <a:latin typeface="Cambria" pitchFamily="34" charset="0"/>
                <a:ea typeface="Cambria" pitchFamily="34" charset="-122"/>
                <a:cs typeface="Cambria" pitchFamily="34" charset="-120"/>
              </a:rPr>
              <a:t>Day centres</a:t>
            </a:r>
            <a:endParaRPr lang="en-US" sz="1300" dirty="0"/>
          </a:p>
        </p:txBody>
      </p:sp>
      <p:sp>
        <p:nvSpPr>
          <p:cNvPr id="11" name="Text 9"/>
          <p:cNvSpPr txBox="1"/>
          <p:nvPr/>
        </p:nvSpPr>
        <p:spPr>
          <a:xfrm>
            <a:off x="4069080" y="2221992"/>
            <a:ext cx="4389120" cy="502920"/>
          </a:xfrm>
          <a:prstGeom prst="rect">
            <a:avLst/>
          </a:prstGeom>
          <a:noFill/>
          <a:ln/>
        </p:spPr>
        <p:txBody>
          <a:bodyPr wrap="square" lIns="0" tIns="0" rIns="0" bIns="0" rtlCol="0" anchor="ctr"/>
          <a:lstStyle/>
          <a:p>
            <a:pPr marL="0" indent="0">
              <a:buNone/>
            </a:pPr>
            <a:r>
              <a:rPr lang="en-US" sz="1200" dirty="0">
                <a:solidFill>
                  <a:srgbClr val="22302E"/>
                </a:solidFill>
                <a:latin typeface="Calibri" pitchFamily="34" charset="0"/>
                <a:ea typeface="Calibri" pitchFamily="34" charset="-122"/>
                <a:cs typeface="Calibri" pitchFamily="34" charset="-120"/>
              </a:rPr>
              <a:t>Social activity, meals and carer respite</a:t>
            </a:r>
            <a:endParaRPr lang="en-US" sz="1200" dirty="0"/>
          </a:p>
        </p:txBody>
      </p:sp>
      <p:sp>
        <p:nvSpPr>
          <p:cNvPr id="12" name="Shape 10"/>
          <p:cNvSpPr/>
          <p:nvPr/>
        </p:nvSpPr>
        <p:spPr>
          <a:xfrm>
            <a:off x="457200" y="2807208"/>
            <a:ext cx="3749040" cy="502920"/>
          </a:xfrm>
          <a:prstGeom prst="roundRect">
            <a:avLst>
              <a:gd name="adj" fmla="val 14545"/>
            </a:avLst>
          </a:prstGeom>
          <a:solidFill>
            <a:srgbClr val="3E7C74"/>
          </a:solidFill>
          <a:ln w="12700">
            <a:solidFill>
              <a:srgbClr val="FFFFFF"/>
            </a:solidFill>
            <a:prstDash val="solid"/>
          </a:ln>
        </p:spPr>
        <p:txBody>
          <a:bodyPr/>
          <a:lstStyle/>
          <a:p>
            <a:endParaRPr lang="en-GB"/>
          </a:p>
        </p:txBody>
      </p:sp>
      <p:sp>
        <p:nvSpPr>
          <p:cNvPr id="13" name="Text 11"/>
          <p:cNvSpPr txBox="1"/>
          <p:nvPr/>
        </p:nvSpPr>
        <p:spPr>
          <a:xfrm>
            <a:off x="594360" y="2807208"/>
            <a:ext cx="3566160" cy="502920"/>
          </a:xfrm>
          <a:prstGeom prst="rect">
            <a:avLst/>
          </a:prstGeom>
          <a:noFill/>
          <a:ln/>
        </p:spPr>
        <p:txBody>
          <a:bodyPr wrap="square" lIns="0" tIns="0" rIns="0" bIns="0" rtlCol="0" anchor="ctr"/>
          <a:lstStyle/>
          <a:p>
            <a:pPr marL="0" indent="0">
              <a:buNone/>
            </a:pPr>
            <a:r>
              <a:rPr lang="en-US" sz="1300" b="1" dirty="0">
                <a:solidFill>
                  <a:srgbClr val="FFFFFF"/>
                </a:solidFill>
                <a:latin typeface="Cambria" pitchFamily="34" charset="0"/>
                <a:ea typeface="Cambria" pitchFamily="34" charset="-122"/>
                <a:cs typeface="Cambria" pitchFamily="34" charset="-120"/>
              </a:rPr>
              <a:t>Reablement</a:t>
            </a:r>
            <a:endParaRPr lang="en-US" sz="1300" dirty="0"/>
          </a:p>
        </p:txBody>
      </p:sp>
      <p:sp>
        <p:nvSpPr>
          <p:cNvPr id="14" name="Text 12"/>
          <p:cNvSpPr txBox="1"/>
          <p:nvPr/>
        </p:nvSpPr>
        <p:spPr>
          <a:xfrm>
            <a:off x="4343400" y="2807208"/>
            <a:ext cx="4114800" cy="502920"/>
          </a:xfrm>
          <a:prstGeom prst="rect">
            <a:avLst/>
          </a:prstGeom>
          <a:noFill/>
          <a:ln/>
        </p:spPr>
        <p:txBody>
          <a:bodyPr wrap="square" lIns="0" tIns="0" rIns="0" bIns="0" rtlCol="0" anchor="ctr"/>
          <a:lstStyle/>
          <a:p>
            <a:pPr marL="0" indent="0">
              <a:buNone/>
            </a:pPr>
            <a:r>
              <a:rPr lang="en-US" sz="1200" dirty="0">
                <a:solidFill>
                  <a:srgbClr val="22302E"/>
                </a:solidFill>
                <a:latin typeface="Calibri" pitchFamily="34" charset="0"/>
                <a:ea typeface="Calibri" pitchFamily="34" charset="-122"/>
                <a:cs typeface="Calibri" pitchFamily="34" charset="-120"/>
              </a:rPr>
              <a:t>Short-term support to regain daily skills (Bennett et al., 2022)</a:t>
            </a:r>
            <a:endParaRPr lang="en-US" sz="1200" dirty="0"/>
          </a:p>
        </p:txBody>
      </p:sp>
      <p:sp>
        <p:nvSpPr>
          <p:cNvPr id="15" name="Shape 13"/>
          <p:cNvSpPr/>
          <p:nvPr/>
        </p:nvSpPr>
        <p:spPr>
          <a:xfrm>
            <a:off x="457200" y="3392424"/>
            <a:ext cx="4023360" cy="502920"/>
          </a:xfrm>
          <a:prstGeom prst="roundRect">
            <a:avLst>
              <a:gd name="adj" fmla="val 14545"/>
            </a:avLst>
          </a:prstGeom>
          <a:solidFill>
            <a:srgbClr val="C8553D"/>
          </a:solidFill>
          <a:ln w="12700">
            <a:solidFill>
              <a:srgbClr val="FFFFFF"/>
            </a:solidFill>
            <a:prstDash val="solid"/>
          </a:ln>
        </p:spPr>
        <p:txBody>
          <a:bodyPr/>
          <a:lstStyle/>
          <a:p>
            <a:endParaRPr lang="en-GB"/>
          </a:p>
        </p:txBody>
      </p:sp>
      <p:sp>
        <p:nvSpPr>
          <p:cNvPr id="16" name="Text 14"/>
          <p:cNvSpPr txBox="1"/>
          <p:nvPr/>
        </p:nvSpPr>
        <p:spPr>
          <a:xfrm>
            <a:off x="594360" y="3392424"/>
            <a:ext cx="3840480" cy="502920"/>
          </a:xfrm>
          <a:prstGeom prst="rect">
            <a:avLst/>
          </a:prstGeom>
          <a:noFill/>
          <a:ln/>
        </p:spPr>
        <p:txBody>
          <a:bodyPr wrap="square" lIns="0" tIns="0" rIns="0" bIns="0" rtlCol="0" anchor="ctr"/>
          <a:lstStyle/>
          <a:p>
            <a:pPr marL="0" indent="0">
              <a:buNone/>
            </a:pPr>
            <a:r>
              <a:rPr lang="en-US" sz="1300" b="1" dirty="0">
                <a:solidFill>
                  <a:srgbClr val="FFFFFF"/>
                </a:solidFill>
                <a:latin typeface="Cambria" pitchFamily="34" charset="0"/>
                <a:ea typeface="Cambria" pitchFamily="34" charset="-122"/>
                <a:cs typeface="Cambria" pitchFamily="34" charset="-120"/>
              </a:rPr>
              <a:t>Extra care housing</a:t>
            </a:r>
            <a:endParaRPr lang="en-US" sz="1300" dirty="0"/>
          </a:p>
        </p:txBody>
      </p:sp>
      <p:sp>
        <p:nvSpPr>
          <p:cNvPr id="17" name="Text 15"/>
          <p:cNvSpPr txBox="1"/>
          <p:nvPr/>
        </p:nvSpPr>
        <p:spPr>
          <a:xfrm>
            <a:off x="4617720" y="3392424"/>
            <a:ext cx="3840480" cy="502920"/>
          </a:xfrm>
          <a:prstGeom prst="rect">
            <a:avLst/>
          </a:prstGeom>
          <a:noFill/>
          <a:ln/>
        </p:spPr>
        <p:txBody>
          <a:bodyPr wrap="square" lIns="0" tIns="0" rIns="0" bIns="0" rtlCol="0" anchor="ctr"/>
          <a:lstStyle/>
          <a:p>
            <a:pPr marL="0" indent="0">
              <a:buNone/>
            </a:pPr>
            <a:r>
              <a:rPr lang="en-US" sz="1200" dirty="0">
                <a:solidFill>
                  <a:srgbClr val="22302E"/>
                </a:solidFill>
                <a:latin typeface="Calibri" pitchFamily="34" charset="0"/>
                <a:ea typeface="Calibri" pitchFamily="34" charset="-122"/>
                <a:cs typeface="Calibri" pitchFamily="34" charset="-120"/>
              </a:rPr>
              <a:t>Own flat with care on site</a:t>
            </a:r>
            <a:endParaRPr lang="en-US" sz="1200" dirty="0"/>
          </a:p>
        </p:txBody>
      </p:sp>
      <p:sp>
        <p:nvSpPr>
          <p:cNvPr id="18" name="Shape 16"/>
          <p:cNvSpPr/>
          <p:nvPr/>
        </p:nvSpPr>
        <p:spPr>
          <a:xfrm>
            <a:off x="457200" y="3977640"/>
            <a:ext cx="4297680" cy="502920"/>
          </a:xfrm>
          <a:prstGeom prst="roundRect">
            <a:avLst>
              <a:gd name="adj" fmla="val 14545"/>
            </a:avLst>
          </a:prstGeom>
          <a:solidFill>
            <a:srgbClr val="C8553D"/>
          </a:solidFill>
          <a:ln w="12700">
            <a:solidFill>
              <a:srgbClr val="FFFFFF"/>
            </a:solidFill>
            <a:prstDash val="solid"/>
          </a:ln>
        </p:spPr>
        <p:txBody>
          <a:bodyPr/>
          <a:lstStyle/>
          <a:p>
            <a:endParaRPr lang="en-GB"/>
          </a:p>
        </p:txBody>
      </p:sp>
      <p:sp>
        <p:nvSpPr>
          <p:cNvPr id="19" name="Text 17"/>
          <p:cNvSpPr txBox="1"/>
          <p:nvPr/>
        </p:nvSpPr>
        <p:spPr>
          <a:xfrm>
            <a:off x="594360" y="3977640"/>
            <a:ext cx="4114800" cy="502920"/>
          </a:xfrm>
          <a:prstGeom prst="rect">
            <a:avLst/>
          </a:prstGeom>
          <a:noFill/>
          <a:ln/>
        </p:spPr>
        <p:txBody>
          <a:bodyPr wrap="square" lIns="0" tIns="0" rIns="0" bIns="0" rtlCol="0" anchor="ctr"/>
          <a:lstStyle/>
          <a:p>
            <a:pPr marL="0" indent="0">
              <a:buNone/>
            </a:pPr>
            <a:r>
              <a:rPr lang="en-US" sz="1300" b="1" dirty="0">
                <a:solidFill>
                  <a:srgbClr val="FFFFFF"/>
                </a:solidFill>
                <a:latin typeface="Cambria" pitchFamily="34" charset="0"/>
                <a:ea typeface="Cambria" pitchFamily="34" charset="-122"/>
                <a:cs typeface="Cambria" pitchFamily="34" charset="-120"/>
              </a:rPr>
              <a:t>Residential and nursing care</a:t>
            </a:r>
            <a:endParaRPr lang="en-US" sz="1300" dirty="0"/>
          </a:p>
        </p:txBody>
      </p:sp>
      <p:sp>
        <p:nvSpPr>
          <p:cNvPr id="20" name="Text 18"/>
          <p:cNvSpPr txBox="1"/>
          <p:nvPr/>
        </p:nvSpPr>
        <p:spPr>
          <a:xfrm>
            <a:off x="4892040" y="3977640"/>
            <a:ext cx="3566160" cy="502920"/>
          </a:xfrm>
          <a:prstGeom prst="rect">
            <a:avLst/>
          </a:prstGeom>
          <a:noFill/>
          <a:ln/>
        </p:spPr>
        <p:txBody>
          <a:bodyPr wrap="square" lIns="0" tIns="0" rIns="0" bIns="0" rtlCol="0" anchor="ctr"/>
          <a:lstStyle/>
          <a:p>
            <a:pPr marL="0" indent="0">
              <a:buNone/>
            </a:pPr>
            <a:r>
              <a:rPr lang="en-US" sz="1200" dirty="0">
                <a:solidFill>
                  <a:srgbClr val="22302E"/>
                </a:solidFill>
                <a:latin typeface="Calibri" pitchFamily="34" charset="0"/>
                <a:ea typeface="Calibri" pitchFamily="34" charset="-122"/>
                <a:cs typeface="Calibri" pitchFamily="34" charset="-120"/>
              </a:rPr>
              <a:t>24-hour care for higher needs</a:t>
            </a:r>
            <a:endParaRPr lang="en-US" sz="1200" dirty="0"/>
          </a:p>
        </p:txBody>
      </p:sp>
      <p:sp>
        <p:nvSpPr>
          <p:cNvPr id="21" name="Text 19"/>
          <p:cNvSpPr txBox="1"/>
          <p:nvPr/>
        </p:nvSpPr>
        <p:spPr>
          <a:xfrm>
            <a:off x="457200" y="4572000"/>
            <a:ext cx="8229600" cy="274320"/>
          </a:xfrm>
          <a:prstGeom prst="rect">
            <a:avLst/>
          </a:prstGeom>
          <a:noFill/>
          <a:ln/>
        </p:spPr>
        <p:txBody>
          <a:bodyPr wrap="square" lIns="0" tIns="0" rIns="0" bIns="0" rtlCol="0" anchor="ctr"/>
          <a:lstStyle/>
          <a:p>
            <a:pPr marL="0" indent="0">
              <a:buNone/>
            </a:pPr>
            <a:r>
              <a:rPr lang="en-US" sz="1100" i="1" dirty="0">
                <a:solidFill>
                  <a:srgbClr val="5B6B68"/>
                </a:solidFill>
                <a:latin typeface="Calibri" pitchFamily="34" charset="0"/>
                <a:ea typeface="Calibri" pitchFamily="34" charset="-122"/>
                <a:cs typeface="Calibri" pitchFamily="34" charset="-120"/>
              </a:rPr>
              <a:t>Lower intensity  →  higher intensity of care</a:t>
            </a:r>
            <a:endParaRPr lang="en-US" sz="1100" dirty="0"/>
          </a:p>
        </p:txBody>
      </p:sp>
      <p:pic>
        <p:nvPicPr>
          <p:cNvPr id="26" name="Audio 25">
            <a:hlinkClick r:id="" action="ppaction://media"/>
            <a:extLst>
              <a:ext uri="{FF2B5EF4-FFF2-40B4-BE49-F238E27FC236}">
                <a16:creationId xmlns:a16="http://schemas.microsoft.com/office/drawing/2014/main" id="{8D04327A-2A02-FA5E-9045-38235E02BB63}"/>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39844" t="-139844" r="-139844" b="-139844"/>
          <a:stretch>
            <a:fillRect/>
          </a:stretch>
        </p:blipFill>
        <p:spPr>
          <a:xfrm>
            <a:off x="8231467" y="1550552"/>
            <a:ext cx="1543050" cy="154305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87541"/>
    </mc:Choice>
    <mc:Fallback xmlns="">
      <p:transition spd="slow" advTm="875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457200" y="274320"/>
            <a:ext cx="8229600" cy="685800"/>
          </a:xfrm>
          <a:prstGeom prst="rect">
            <a:avLst/>
          </a:prstGeom>
          <a:noFill/>
          <a:ln/>
        </p:spPr>
        <p:txBody>
          <a:bodyPr wrap="square" lIns="0" tIns="0" rIns="0" bIns="0" rtlCol="0" anchor="ctr"/>
          <a:lstStyle/>
          <a:p>
            <a:pPr marL="0" indent="0">
              <a:buNone/>
            </a:pPr>
            <a:r>
              <a:rPr lang="en-US" sz="3000" b="1" dirty="0">
                <a:solidFill>
                  <a:srgbClr val="1F4E4A"/>
                </a:solidFill>
                <a:latin typeface="Cambria" pitchFamily="34" charset="0"/>
                <a:ea typeface="Cambria" pitchFamily="34" charset="-122"/>
                <a:cs typeface="Cambria" pitchFamily="34" charset="-120"/>
              </a:rPr>
              <a:t>Setting 1: domiciliary care (homecare)</a:t>
            </a:r>
            <a:endParaRPr lang="en-US" sz="3000" dirty="0"/>
          </a:p>
        </p:txBody>
      </p:sp>
      <p:sp>
        <p:nvSpPr>
          <p:cNvPr id="3" name="Shape 1"/>
          <p:cNvSpPr/>
          <p:nvPr/>
        </p:nvSpPr>
        <p:spPr>
          <a:xfrm>
            <a:off x="457200" y="1097280"/>
            <a:ext cx="4023360" cy="3017520"/>
          </a:xfrm>
          <a:prstGeom prst="roundRect">
            <a:avLst>
              <a:gd name="adj" fmla="val 3030"/>
            </a:avLst>
          </a:prstGeom>
          <a:solidFill>
            <a:srgbClr val="EAF1EE"/>
          </a:solidFill>
          <a:ln w="12700">
            <a:solidFill>
              <a:srgbClr val="EAF1EE"/>
            </a:solidFill>
            <a:prstDash val="solid"/>
          </a:ln>
        </p:spPr>
        <p:txBody>
          <a:bodyPr/>
          <a:lstStyle/>
          <a:p>
            <a:endParaRPr lang="en-GB"/>
          </a:p>
        </p:txBody>
      </p:sp>
      <p:sp>
        <p:nvSpPr>
          <p:cNvPr id="4" name="Shape 2"/>
          <p:cNvSpPr/>
          <p:nvPr/>
        </p:nvSpPr>
        <p:spPr>
          <a:xfrm>
            <a:off x="685800" y="1280160"/>
            <a:ext cx="411480" cy="411480"/>
          </a:xfrm>
          <a:prstGeom prst="ellipse">
            <a:avLst/>
          </a:prstGeom>
          <a:solidFill>
            <a:srgbClr val="1F4E4A"/>
          </a:solidFill>
          <a:ln w="12700">
            <a:solidFill>
              <a:srgbClr val="1F4E4A"/>
            </a:solidFill>
            <a:prstDash val="solid"/>
          </a:ln>
        </p:spPr>
        <p:txBody>
          <a:bodyPr/>
          <a:lstStyle/>
          <a:p>
            <a:endParaRPr lang="en-GB"/>
          </a:p>
        </p:txBody>
      </p:sp>
      <p:pic>
        <p:nvPicPr>
          <p:cNvPr id="5" name="Image 0" descr="preencoded.png"/>
          <p:cNvPicPr>
            <a:picLocks noChangeAspect="1"/>
          </p:cNvPicPr>
          <p:nvPr/>
        </p:nvPicPr>
        <p:blipFill>
          <a:blip r:embed="rId5"/>
          <a:stretch>
            <a:fillRect/>
          </a:stretch>
        </p:blipFill>
        <p:spPr>
          <a:xfrm>
            <a:off x="776326" y="1370686"/>
            <a:ext cx="230429" cy="230429"/>
          </a:xfrm>
          <a:prstGeom prst="rect">
            <a:avLst/>
          </a:prstGeom>
        </p:spPr>
      </p:pic>
      <p:sp>
        <p:nvSpPr>
          <p:cNvPr id="6" name="Text 3"/>
          <p:cNvSpPr txBox="1"/>
          <p:nvPr/>
        </p:nvSpPr>
        <p:spPr>
          <a:xfrm>
            <a:off x="1234440" y="1280160"/>
            <a:ext cx="3017520" cy="411480"/>
          </a:xfrm>
          <a:prstGeom prst="rect">
            <a:avLst/>
          </a:prstGeom>
          <a:noFill/>
          <a:ln/>
        </p:spPr>
        <p:txBody>
          <a:bodyPr wrap="square" lIns="0" tIns="0" rIns="0" bIns="0" rtlCol="0" anchor="ctr"/>
          <a:lstStyle/>
          <a:p>
            <a:pPr marL="0" indent="0">
              <a:buNone/>
            </a:pPr>
            <a:r>
              <a:rPr lang="en-US" sz="1700" b="1" dirty="0">
                <a:solidFill>
                  <a:srgbClr val="1F4E4A"/>
                </a:solidFill>
                <a:latin typeface="Cambria" pitchFamily="34" charset="0"/>
                <a:ea typeface="Cambria" pitchFamily="34" charset="-122"/>
                <a:cs typeface="Cambria" pitchFamily="34" charset="-120"/>
              </a:rPr>
              <a:t>Strengths</a:t>
            </a:r>
            <a:endParaRPr lang="en-US" sz="1700" dirty="0"/>
          </a:p>
        </p:txBody>
      </p:sp>
      <p:sp>
        <p:nvSpPr>
          <p:cNvPr id="7" name="Text 4"/>
          <p:cNvSpPr txBox="1"/>
          <p:nvPr/>
        </p:nvSpPr>
        <p:spPr>
          <a:xfrm>
            <a:off x="685800" y="1874520"/>
            <a:ext cx="3611880" cy="2103120"/>
          </a:xfrm>
          <a:prstGeom prst="rect">
            <a:avLst/>
          </a:prstGeom>
          <a:noFill/>
          <a:ln/>
        </p:spPr>
        <p:txBody>
          <a:bodyPr wrap="square" lIns="0" tIns="0" rIns="0" bIns="0" rtlCol="0" anchor="t"/>
          <a:lstStyle/>
          <a:p>
            <a:pPr marL="342900" indent="-342900">
              <a:spcAft>
                <a:spcPts val="800"/>
              </a:spcAft>
              <a:buSzPct val="100000"/>
              <a:buChar char="•"/>
            </a:pPr>
            <a:r>
              <a:rPr lang="en-US" sz="1300" dirty="0">
                <a:solidFill>
                  <a:srgbClr val="22302E"/>
                </a:solidFill>
                <a:latin typeface="Calibri" pitchFamily="34" charset="0"/>
                <a:ea typeface="Calibri" pitchFamily="34" charset="-122"/>
                <a:cs typeface="Calibri" pitchFamily="34" charset="-120"/>
              </a:rPr>
              <a:t>Supports staying at home, in line with continuity theory</a:t>
            </a:r>
            <a:endParaRPr lang="en-US" sz="1300" dirty="0"/>
          </a:p>
          <a:p>
            <a:pPr marL="342900" indent="-342900">
              <a:spcAft>
                <a:spcPts val="800"/>
              </a:spcAft>
              <a:buSzPct val="100000"/>
              <a:buChar char="•"/>
            </a:pPr>
            <a:r>
              <a:rPr lang="en-US" sz="1300" dirty="0">
                <a:solidFill>
                  <a:srgbClr val="22302E"/>
                </a:solidFill>
                <a:latin typeface="Calibri" pitchFamily="34" charset="0"/>
                <a:ea typeface="Calibri" pitchFamily="34" charset="-122"/>
                <a:cs typeface="Calibri" pitchFamily="34" charset="-120"/>
              </a:rPr>
              <a:t>Promotes wellbeing and choice (Care Act 2014)</a:t>
            </a:r>
            <a:endParaRPr lang="en-US" sz="1300" dirty="0"/>
          </a:p>
          <a:p>
            <a:pPr marL="342900" indent="-342900">
              <a:spcAft>
                <a:spcPts val="800"/>
              </a:spcAft>
              <a:buSzPct val="100000"/>
              <a:buChar char="•"/>
            </a:pPr>
            <a:r>
              <a:rPr lang="en-US" sz="1300" dirty="0">
                <a:solidFill>
                  <a:srgbClr val="22302E"/>
                </a:solidFill>
                <a:latin typeface="Calibri" pitchFamily="34" charset="0"/>
                <a:ea typeface="Calibri" pitchFamily="34" charset="-122"/>
                <a:cs typeface="Calibri" pitchFamily="34" charset="-120"/>
              </a:rPr>
              <a:t>Reablement improves daily living skills (Bennett et al., 2022)</a:t>
            </a:r>
            <a:endParaRPr lang="en-US" sz="1300" dirty="0"/>
          </a:p>
          <a:p>
            <a:pPr marL="342900" indent="-342900">
              <a:spcAft>
                <a:spcPts val="800"/>
              </a:spcAft>
              <a:buSzPct val="100000"/>
              <a:buChar char="•"/>
            </a:pPr>
            <a:r>
              <a:rPr lang="en-US" sz="1300" dirty="0">
                <a:solidFill>
                  <a:srgbClr val="22302E"/>
                </a:solidFill>
                <a:latin typeface="Calibri" pitchFamily="34" charset="0"/>
                <a:ea typeface="Calibri" pitchFamily="34" charset="-122"/>
                <a:cs typeface="Calibri" pitchFamily="34" charset="-120"/>
              </a:rPr>
              <a:t>Can combine with telecare (Fothergill et al., 2025)</a:t>
            </a:r>
            <a:endParaRPr lang="en-US" sz="1300" dirty="0"/>
          </a:p>
        </p:txBody>
      </p:sp>
      <p:sp>
        <p:nvSpPr>
          <p:cNvPr id="8" name="Shape 5"/>
          <p:cNvSpPr/>
          <p:nvPr/>
        </p:nvSpPr>
        <p:spPr>
          <a:xfrm>
            <a:off x="4663440" y="1097280"/>
            <a:ext cx="4023360" cy="3017520"/>
          </a:xfrm>
          <a:prstGeom prst="roundRect">
            <a:avLst>
              <a:gd name="adj" fmla="val 3030"/>
            </a:avLst>
          </a:prstGeom>
          <a:solidFill>
            <a:srgbClr val="F6E9E4"/>
          </a:solidFill>
          <a:ln w="12700">
            <a:solidFill>
              <a:srgbClr val="F6E9E4"/>
            </a:solidFill>
            <a:prstDash val="solid"/>
          </a:ln>
        </p:spPr>
        <p:txBody>
          <a:bodyPr/>
          <a:lstStyle/>
          <a:p>
            <a:endParaRPr lang="en-GB"/>
          </a:p>
        </p:txBody>
      </p:sp>
      <p:sp>
        <p:nvSpPr>
          <p:cNvPr id="9" name="Shape 6"/>
          <p:cNvSpPr/>
          <p:nvPr/>
        </p:nvSpPr>
        <p:spPr>
          <a:xfrm>
            <a:off x="4892040" y="1280160"/>
            <a:ext cx="411480" cy="411480"/>
          </a:xfrm>
          <a:prstGeom prst="ellipse">
            <a:avLst/>
          </a:prstGeom>
          <a:solidFill>
            <a:srgbClr val="C8553D"/>
          </a:solidFill>
          <a:ln w="12700">
            <a:solidFill>
              <a:srgbClr val="C8553D"/>
            </a:solidFill>
            <a:prstDash val="solid"/>
          </a:ln>
        </p:spPr>
        <p:txBody>
          <a:bodyPr/>
          <a:lstStyle/>
          <a:p>
            <a:endParaRPr lang="en-GB"/>
          </a:p>
        </p:txBody>
      </p:sp>
      <p:pic>
        <p:nvPicPr>
          <p:cNvPr id="10" name="Image 1" descr="preencoded.png"/>
          <p:cNvPicPr>
            <a:picLocks noChangeAspect="1"/>
          </p:cNvPicPr>
          <p:nvPr/>
        </p:nvPicPr>
        <p:blipFill>
          <a:blip r:embed="rId6"/>
          <a:stretch>
            <a:fillRect/>
          </a:stretch>
        </p:blipFill>
        <p:spPr>
          <a:xfrm>
            <a:off x="4982566" y="1370686"/>
            <a:ext cx="230429" cy="230429"/>
          </a:xfrm>
          <a:prstGeom prst="rect">
            <a:avLst/>
          </a:prstGeom>
        </p:spPr>
      </p:pic>
      <p:sp>
        <p:nvSpPr>
          <p:cNvPr id="11" name="Text 7"/>
          <p:cNvSpPr txBox="1"/>
          <p:nvPr/>
        </p:nvSpPr>
        <p:spPr>
          <a:xfrm>
            <a:off x="5440680" y="1280160"/>
            <a:ext cx="3017520" cy="411480"/>
          </a:xfrm>
          <a:prstGeom prst="rect">
            <a:avLst/>
          </a:prstGeom>
          <a:noFill/>
          <a:ln/>
        </p:spPr>
        <p:txBody>
          <a:bodyPr wrap="square" lIns="0" tIns="0" rIns="0" bIns="0" rtlCol="0" anchor="ctr"/>
          <a:lstStyle/>
          <a:p>
            <a:pPr marL="0" indent="0">
              <a:buNone/>
            </a:pPr>
            <a:r>
              <a:rPr lang="en-US" sz="1700" b="1" dirty="0">
                <a:solidFill>
                  <a:srgbClr val="C8553D"/>
                </a:solidFill>
                <a:latin typeface="Cambria" pitchFamily="34" charset="0"/>
                <a:ea typeface="Cambria" pitchFamily="34" charset="-122"/>
                <a:cs typeface="Cambria" pitchFamily="34" charset="-120"/>
              </a:rPr>
              <a:t>Limitations</a:t>
            </a:r>
            <a:endParaRPr lang="en-US" sz="1700" dirty="0"/>
          </a:p>
        </p:txBody>
      </p:sp>
      <p:sp>
        <p:nvSpPr>
          <p:cNvPr id="12" name="Text 8"/>
          <p:cNvSpPr txBox="1"/>
          <p:nvPr/>
        </p:nvSpPr>
        <p:spPr>
          <a:xfrm>
            <a:off x="4892040" y="1874520"/>
            <a:ext cx="3611880" cy="2103120"/>
          </a:xfrm>
          <a:prstGeom prst="rect">
            <a:avLst/>
          </a:prstGeom>
          <a:noFill/>
          <a:ln/>
        </p:spPr>
        <p:txBody>
          <a:bodyPr wrap="square" lIns="0" tIns="0" rIns="0" bIns="0" rtlCol="0" anchor="t"/>
          <a:lstStyle/>
          <a:p>
            <a:pPr marL="342900" indent="-342900">
              <a:spcAft>
                <a:spcPts val="800"/>
              </a:spcAft>
              <a:buSzPct val="100000"/>
              <a:buChar char="•"/>
            </a:pPr>
            <a:r>
              <a:rPr lang="en-US" sz="1300" dirty="0">
                <a:solidFill>
                  <a:srgbClr val="22302E"/>
                </a:solidFill>
                <a:latin typeface="Calibri" pitchFamily="34" charset="0"/>
                <a:ea typeface="Calibri" pitchFamily="34" charset="-122"/>
                <a:cs typeface="Calibri" pitchFamily="34" charset="-120"/>
              </a:rPr>
              <a:t>Reablement gains fade by 6 months (Bennett et al., 2022)</a:t>
            </a:r>
            <a:endParaRPr lang="en-US" sz="1300" dirty="0"/>
          </a:p>
          <a:p>
            <a:pPr marL="342900" indent="-342900">
              <a:spcAft>
                <a:spcPts val="800"/>
              </a:spcAft>
              <a:buSzPct val="100000"/>
              <a:buChar char="•"/>
            </a:pPr>
            <a:r>
              <a:rPr lang="en-US" sz="1300" dirty="0">
                <a:solidFill>
                  <a:srgbClr val="22302E"/>
                </a:solidFill>
                <a:latin typeface="Calibri" pitchFamily="34" charset="0"/>
                <a:ea typeface="Calibri" pitchFamily="34" charset="-122"/>
                <a:cs typeface="Calibri" pitchFamily="34" charset="-120"/>
              </a:rPr>
              <a:t>Unmet need harms healthy ageing (Spiers et al., 2025)</a:t>
            </a:r>
            <a:endParaRPr lang="en-US" sz="1300" dirty="0"/>
          </a:p>
          <a:p>
            <a:pPr marL="342900" indent="-342900">
              <a:spcAft>
                <a:spcPts val="800"/>
              </a:spcAft>
              <a:buSzPct val="100000"/>
              <a:buChar char="•"/>
            </a:pPr>
            <a:r>
              <a:rPr lang="en-US" sz="1300" dirty="0">
                <a:solidFill>
                  <a:srgbClr val="22302E"/>
                </a:solidFill>
                <a:latin typeface="Calibri" pitchFamily="34" charset="0"/>
                <a:ea typeface="Calibri" pitchFamily="34" charset="-122"/>
                <a:cs typeface="Calibri" pitchFamily="34" charset="-120"/>
              </a:rPr>
              <a:t>Low income linked to unmet need (Spiers et al., 2022)</a:t>
            </a:r>
            <a:endParaRPr lang="en-US" sz="1300" dirty="0"/>
          </a:p>
          <a:p>
            <a:pPr marL="342900" indent="-342900">
              <a:spcAft>
                <a:spcPts val="800"/>
              </a:spcAft>
              <a:buSzPct val="100000"/>
              <a:buChar char="•"/>
            </a:pPr>
            <a:r>
              <a:rPr lang="en-US" sz="1300" dirty="0">
                <a:solidFill>
                  <a:srgbClr val="22302E"/>
                </a:solidFill>
                <a:latin typeface="Calibri" pitchFamily="34" charset="0"/>
                <a:ea typeface="Calibri" pitchFamily="34" charset="-122"/>
                <a:cs typeface="Calibri" pitchFamily="34" charset="-120"/>
              </a:rPr>
              <a:t>Task-focused visits leave isolation, linked to mortality (Wang et al., 2023)</a:t>
            </a:r>
            <a:endParaRPr lang="en-US" sz="1300" dirty="0"/>
          </a:p>
        </p:txBody>
      </p:sp>
      <p:pic>
        <p:nvPicPr>
          <p:cNvPr id="15" name="Audio 14">
            <a:hlinkClick r:id="" action="ppaction://media"/>
            <a:extLst>
              <a:ext uri="{FF2B5EF4-FFF2-40B4-BE49-F238E27FC236}">
                <a16:creationId xmlns:a16="http://schemas.microsoft.com/office/drawing/2014/main" id="{2798F09B-BA8E-7492-ED95-11CDC28E6232}"/>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39844" t="-139844" r="-139844" b="-139844"/>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102505"/>
    </mc:Choice>
    <mc:Fallback xmlns="">
      <p:transition spd="slow" advTm="1025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457200" y="274320"/>
            <a:ext cx="8229600" cy="685800"/>
          </a:xfrm>
          <a:prstGeom prst="rect">
            <a:avLst/>
          </a:prstGeom>
          <a:noFill/>
          <a:ln/>
        </p:spPr>
        <p:txBody>
          <a:bodyPr wrap="square" lIns="0" tIns="0" rIns="0" bIns="0" rtlCol="0" anchor="ctr"/>
          <a:lstStyle/>
          <a:p>
            <a:pPr marL="0" indent="0">
              <a:buNone/>
            </a:pPr>
            <a:r>
              <a:rPr lang="en-US" sz="3000" b="1" dirty="0">
                <a:solidFill>
                  <a:srgbClr val="1F4E4A"/>
                </a:solidFill>
                <a:latin typeface="Cambria" pitchFamily="34" charset="0"/>
                <a:ea typeface="Cambria" pitchFamily="34" charset="-122"/>
                <a:cs typeface="Cambria" pitchFamily="34" charset="-120"/>
              </a:rPr>
              <a:t>Setting 2: residential and nursing care</a:t>
            </a:r>
            <a:endParaRPr lang="en-US" sz="3000" dirty="0"/>
          </a:p>
        </p:txBody>
      </p:sp>
      <p:sp>
        <p:nvSpPr>
          <p:cNvPr id="3" name="Shape 1"/>
          <p:cNvSpPr/>
          <p:nvPr/>
        </p:nvSpPr>
        <p:spPr>
          <a:xfrm>
            <a:off x="457200" y="1097280"/>
            <a:ext cx="4023360" cy="3017520"/>
          </a:xfrm>
          <a:prstGeom prst="roundRect">
            <a:avLst>
              <a:gd name="adj" fmla="val 3030"/>
            </a:avLst>
          </a:prstGeom>
          <a:solidFill>
            <a:srgbClr val="EAF1EE"/>
          </a:solidFill>
          <a:ln w="12700">
            <a:solidFill>
              <a:srgbClr val="EAF1EE"/>
            </a:solidFill>
            <a:prstDash val="solid"/>
          </a:ln>
        </p:spPr>
        <p:txBody>
          <a:bodyPr/>
          <a:lstStyle/>
          <a:p>
            <a:endParaRPr lang="en-GB"/>
          </a:p>
        </p:txBody>
      </p:sp>
      <p:sp>
        <p:nvSpPr>
          <p:cNvPr id="4" name="Shape 2"/>
          <p:cNvSpPr/>
          <p:nvPr/>
        </p:nvSpPr>
        <p:spPr>
          <a:xfrm>
            <a:off x="685800" y="1280160"/>
            <a:ext cx="411480" cy="411480"/>
          </a:xfrm>
          <a:prstGeom prst="ellipse">
            <a:avLst/>
          </a:prstGeom>
          <a:solidFill>
            <a:srgbClr val="1F4E4A"/>
          </a:solidFill>
          <a:ln w="12700">
            <a:solidFill>
              <a:srgbClr val="1F4E4A"/>
            </a:solidFill>
            <a:prstDash val="solid"/>
          </a:ln>
        </p:spPr>
        <p:txBody>
          <a:bodyPr/>
          <a:lstStyle/>
          <a:p>
            <a:endParaRPr lang="en-GB"/>
          </a:p>
        </p:txBody>
      </p:sp>
      <p:pic>
        <p:nvPicPr>
          <p:cNvPr id="5" name="Image 0" descr="preencoded.png"/>
          <p:cNvPicPr>
            <a:picLocks noChangeAspect="1"/>
          </p:cNvPicPr>
          <p:nvPr/>
        </p:nvPicPr>
        <p:blipFill>
          <a:blip r:embed="rId5"/>
          <a:stretch>
            <a:fillRect/>
          </a:stretch>
        </p:blipFill>
        <p:spPr>
          <a:xfrm>
            <a:off x="776326" y="1370686"/>
            <a:ext cx="230429" cy="230429"/>
          </a:xfrm>
          <a:prstGeom prst="rect">
            <a:avLst/>
          </a:prstGeom>
        </p:spPr>
      </p:pic>
      <p:sp>
        <p:nvSpPr>
          <p:cNvPr id="6" name="Text 3"/>
          <p:cNvSpPr txBox="1"/>
          <p:nvPr/>
        </p:nvSpPr>
        <p:spPr>
          <a:xfrm>
            <a:off x="1234440" y="1280160"/>
            <a:ext cx="3017520" cy="411480"/>
          </a:xfrm>
          <a:prstGeom prst="rect">
            <a:avLst/>
          </a:prstGeom>
          <a:noFill/>
          <a:ln/>
        </p:spPr>
        <p:txBody>
          <a:bodyPr wrap="square" lIns="0" tIns="0" rIns="0" bIns="0" rtlCol="0" anchor="ctr"/>
          <a:lstStyle/>
          <a:p>
            <a:pPr marL="0" indent="0">
              <a:buNone/>
            </a:pPr>
            <a:r>
              <a:rPr lang="en-US" sz="1700" b="1" dirty="0">
                <a:solidFill>
                  <a:srgbClr val="1F4E4A"/>
                </a:solidFill>
                <a:latin typeface="Cambria" pitchFamily="34" charset="0"/>
                <a:ea typeface="Cambria" pitchFamily="34" charset="-122"/>
                <a:cs typeface="Cambria" pitchFamily="34" charset="-120"/>
              </a:rPr>
              <a:t>Strengths</a:t>
            </a:r>
            <a:endParaRPr lang="en-US" sz="1700" dirty="0"/>
          </a:p>
        </p:txBody>
      </p:sp>
      <p:sp>
        <p:nvSpPr>
          <p:cNvPr id="7" name="Text 4"/>
          <p:cNvSpPr txBox="1"/>
          <p:nvPr/>
        </p:nvSpPr>
        <p:spPr>
          <a:xfrm>
            <a:off x="685800" y="1874520"/>
            <a:ext cx="3611880" cy="2103120"/>
          </a:xfrm>
          <a:prstGeom prst="rect">
            <a:avLst/>
          </a:prstGeom>
          <a:noFill/>
          <a:ln/>
        </p:spPr>
        <p:txBody>
          <a:bodyPr wrap="square" lIns="0" tIns="0" rIns="0" bIns="0" rtlCol="0" anchor="t"/>
          <a:lstStyle/>
          <a:p>
            <a:pPr marL="342900" indent="-342900">
              <a:spcAft>
                <a:spcPts val="800"/>
              </a:spcAft>
              <a:buSzPct val="100000"/>
              <a:buChar char="•"/>
            </a:pPr>
            <a:r>
              <a:rPr lang="en-US" sz="1300" dirty="0">
                <a:solidFill>
                  <a:srgbClr val="22302E"/>
                </a:solidFill>
                <a:latin typeface="Calibri" pitchFamily="34" charset="0"/>
                <a:ea typeface="Calibri" pitchFamily="34" charset="-122"/>
                <a:cs typeface="Calibri" pitchFamily="34" charset="-120"/>
              </a:rPr>
              <a:t>24-hour care and safety for complex needs</a:t>
            </a:r>
            <a:endParaRPr lang="en-US" sz="1300" dirty="0"/>
          </a:p>
          <a:p>
            <a:pPr marL="342900" indent="-342900">
              <a:spcAft>
                <a:spcPts val="800"/>
              </a:spcAft>
              <a:buSzPct val="100000"/>
              <a:buChar char="•"/>
            </a:pPr>
            <a:r>
              <a:rPr lang="en-US" sz="1300" dirty="0">
                <a:solidFill>
                  <a:srgbClr val="22302E"/>
                </a:solidFill>
                <a:latin typeface="Calibri" pitchFamily="34" charset="0"/>
                <a:ea typeface="Calibri" pitchFamily="34" charset="-122"/>
                <a:cs typeface="Calibri" pitchFamily="34" charset="-120"/>
              </a:rPr>
              <a:t>Social contact and activity (activity theory)</a:t>
            </a:r>
            <a:endParaRPr lang="en-US" sz="1300" dirty="0"/>
          </a:p>
          <a:p>
            <a:pPr marL="342900" indent="-342900">
              <a:spcAft>
                <a:spcPts val="800"/>
              </a:spcAft>
              <a:buSzPct val="100000"/>
              <a:buChar char="•"/>
            </a:pPr>
            <a:r>
              <a:rPr lang="en-US" sz="1300" dirty="0">
                <a:solidFill>
                  <a:srgbClr val="22302E"/>
                </a:solidFill>
                <a:latin typeface="Calibri" pitchFamily="34" charset="0"/>
                <a:ea typeface="Calibri" pitchFamily="34" charset="-122"/>
                <a:cs typeface="Calibri" pitchFamily="34" charset="-120"/>
              </a:rPr>
              <a:t>Small homelike models show better quality of life (Krier et al., 2023)</a:t>
            </a:r>
            <a:endParaRPr lang="en-US" sz="1300" dirty="0"/>
          </a:p>
          <a:p>
            <a:pPr marL="342900" indent="-342900">
              <a:spcAft>
                <a:spcPts val="800"/>
              </a:spcAft>
              <a:buSzPct val="100000"/>
              <a:buChar char="•"/>
            </a:pPr>
            <a:r>
              <a:rPr lang="en-US" sz="1300" dirty="0">
                <a:solidFill>
                  <a:srgbClr val="22302E"/>
                </a:solidFill>
                <a:latin typeface="Calibri" pitchFamily="34" charset="0"/>
                <a:ea typeface="Calibri" pitchFamily="34" charset="-122"/>
                <a:cs typeface="Calibri" pitchFamily="34" charset="-120"/>
              </a:rPr>
              <a:t>Relief for exhausted family carers</a:t>
            </a:r>
            <a:endParaRPr lang="en-US" sz="1300" dirty="0"/>
          </a:p>
        </p:txBody>
      </p:sp>
      <p:sp>
        <p:nvSpPr>
          <p:cNvPr id="8" name="Shape 5"/>
          <p:cNvSpPr/>
          <p:nvPr/>
        </p:nvSpPr>
        <p:spPr>
          <a:xfrm>
            <a:off x="4663440" y="1097280"/>
            <a:ext cx="4023360" cy="3017520"/>
          </a:xfrm>
          <a:prstGeom prst="roundRect">
            <a:avLst>
              <a:gd name="adj" fmla="val 3030"/>
            </a:avLst>
          </a:prstGeom>
          <a:solidFill>
            <a:srgbClr val="F6E9E4"/>
          </a:solidFill>
          <a:ln w="12700">
            <a:solidFill>
              <a:srgbClr val="F6E9E4"/>
            </a:solidFill>
            <a:prstDash val="solid"/>
          </a:ln>
        </p:spPr>
        <p:txBody>
          <a:bodyPr/>
          <a:lstStyle/>
          <a:p>
            <a:endParaRPr lang="en-GB"/>
          </a:p>
        </p:txBody>
      </p:sp>
      <p:sp>
        <p:nvSpPr>
          <p:cNvPr id="9" name="Shape 6"/>
          <p:cNvSpPr/>
          <p:nvPr/>
        </p:nvSpPr>
        <p:spPr>
          <a:xfrm>
            <a:off x="4892040" y="1280160"/>
            <a:ext cx="411480" cy="411480"/>
          </a:xfrm>
          <a:prstGeom prst="ellipse">
            <a:avLst/>
          </a:prstGeom>
          <a:solidFill>
            <a:srgbClr val="C8553D"/>
          </a:solidFill>
          <a:ln w="12700">
            <a:solidFill>
              <a:srgbClr val="C8553D"/>
            </a:solidFill>
            <a:prstDash val="solid"/>
          </a:ln>
        </p:spPr>
        <p:txBody>
          <a:bodyPr/>
          <a:lstStyle/>
          <a:p>
            <a:endParaRPr lang="en-GB"/>
          </a:p>
        </p:txBody>
      </p:sp>
      <p:pic>
        <p:nvPicPr>
          <p:cNvPr id="10" name="Image 1" descr="preencoded.png"/>
          <p:cNvPicPr>
            <a:picLocks noChangeAspect="1"/>
          </p:cNvPicPr>
          <p:nvPr/>
        </p:nvPicPr>
        <p:blipFill>
          <a:blip r:embed="rId6"/>
          <a:stretch>
            <a:fillRect/>
          </a:stretch>
        </p:blipFill>
        <p:spPr>
          <a:xfrm>
            <a:off x="4982566" y="1370686"/>
            <a:ext cx="230429" cy="230429"/>
          </a:xfrm>
          <a:prstGeom prst="rect">
            <a:avLst/>
          </a:prstGeom>
        </p:spPr>
      </p:pic>
      <p:sp>
        <p:nvSpPr>
          <p:cNvPr id="11" name="Text 7"/>
          <p:cNvSpPr txBox="1"/>
          <p:nvPr/>
        </p:nvSpPr>
        <p:spPr>
          <a:xfrm>
            <a:off x="5440680" y="1280160"/>
            <a:ext cx="3017520" cy="411480"/>
          </a:xfrm>
          <a:prstGeom prst="rect">
            <a:avLst/>
          </a:prstGeom>
          <a:noFill/>
          <a:ln/>
        </p:spPr>
        <p:txBody>
          <a:bodyPr wrap="square" lIns="0" tIns="0" rIns="0" bIns="0" rtlCol="0" anchor="ctr"/>
          <a:lstStyle/>
          <a:p>
            <a:pPr marL="0" indent="0">
              <a:buNone/>
            </a:pPr>
            <a:r>
              <a:rPr lang="en-US" sz="1700" b="1" dirty="0">
                <a:solidFill>
                  <a:srgbClr val="C8553D"/>
                </a:solidFill>
                <a:latin typeface="Cambria" pitchFamily="34" charset="0"/>
                <a:ea typeface="Cambria" pitchFamily="34" charset="-122"/>
                <a:cs typeface="Cambria" pitchFamily="34" charset="-120"/>
              </a:rPr>
              <a:t>Limitations</a:t>
            </a:r>
            <a:endParaRPr lang="en-US" sz="1700" dirty="0"/>
          </a:p>
        </p:txBody>
      </p:sp>
      <p:sp>
        <p:nvSpPr>
          <p:cNvPr id="12" name="Text 8"/>
          <p:cNvSpPr txBox="1"/>
          <p:nvPr/>
        </p:nvSpPr>
        <p:spPr>
          <a:xfrm>
            <a:off x="4892040" y="1874520"/>
            <a:ext cx="3611880" cy="2103120"/>
          </a:xfrm>
          <a:prstGeom prst="rect">
            <a:avLst/>
          </a:prstGeom>
          <a:noFill/>
          <a:ln/>
        </p:spPr>
        <p:txBody>
          <a:bodyPr wrap="square" lIns="0" tIns="0" rIns="0" bIns="0" rtlCol="0" anchor="t"/>
          <a:lstStyle/>
          <a:p>
            <a:pPr marL="342900" indent="-342900">
              <a:spcAft>
                <a:spcPts val="800"/>
              </a:spcAft>
              <a:buSzPct val="100000"/>
              <a:buChar char="•"/>
            </a:pPr>
            <a:r>
              <a:rPr lang="en-US" sz="1300" dirty="0">
                <a:solidFill>
                  <a:srgbClr val="22302E"/>
                </a:solidFill>
                <a:latin typeface="Calibri" pitchFamily="34" charset="0"/>
                <a:ea typeface="Calibri" pitchFamily="34" charset="-122"/>
                <a:cs typeface="Calibri" pitchFamily="34" charset="-120"/>
              </a:rPr>
              <a:t>Conventional homes lag homelike models on participation (Krier et al., 2023)</a:t>
            </a:r>
            <a:endParaRPr lang="en-US" sz="1300" dirty="0"/>
          </a:p>
          <a:p>
            <a:pPr marL="342900" indent="-342900">
              <a:spcAft>
                <a:spcPts val="800"/>
              </a:spcAft>
              <a:buSzPct val="100000"/>
              <a:buChar char="•"/>
            </a:pPr>
            <a:r>
              <a:rPr lang="en-US" sz="1300" dirty="0">
                <a:solidFill>
                  <a:srgbClr val="22302E"/>
                </a:solidFill>
                <a:latin typeface="Calibri" pitchFamily="34" charset="0"/>
                <a:ea typeface="Calibri" pitchFamily="34" charset="-122"/>
                <a:cs typeface="Calibri" pitchFamily="34" charset="-120"/>
              </a:rPr>
              <a:t>Loss of home and routine conflicts with continuity theory</a:t>
            </a:r>
            <a:endParaRPr lang="en-US" sz="1300" dirty="0"/>
          </a:p>
          <a:p>
            <a:pPr marL="342900" indent="-342900">
              <a:spcAft>
                <a:spcPts val="800"/>
              </a:spcAft>
              <a:buSzPct val="100000"/>
              <a:buChar char="•"/>
            </a:pPr>
            <a:r>
              <a:rPr lang="en-US" sz="1300" dirty="0">
                <a:solidFill>
                  <a:srgbClr val="22302E"/>
                </a:solidFill>
                <a:latin typeface="Calibri" pitchFamily="34" charset="0"/>
                <a:ea typeface="Calibri" pitchFamily="34" charset="-122"/>
                <a:cs typeface="Calibri" pitchFamily="34" charset="-120"/>
              </a:rPr>
              <a:t>Staff vacancies linked to lower CQC ratings (Allan and Vadean, 2021)</a:t>
            </a:r>
            <a:endParaRPr lang="en-US" sz="1300" dirty="0"/>
          </a:p>
          <a:p>
            <a:pPr marL="342900" indent="-342900">
              <a:spcAft>
                <a:spcPts val="800"/>
              </a:spcAft>
              <a:buSzPct val="100000"/>
              <a:buChar char="•"/>
            </a:pPr>
            <a:r>
              <a:rPr lang="en-US" sz="1300" dirty="0">
                <a:solidFill>
                  <a:srgbClr val="22302E"/>
                </a:solidFill>
                <a:latin typeface="Calibri" pitchFamily="34" charset="0"/>
                <a:ea typeface="Calibri" pitchFamily="34" charset="-122"/>
                <a:cs typeface="Calibri" pitchFamily="34" charset="-120"/>
              </a:rPr>
              <a:t>Poorer people face higher frailty risk (Sinclair et al., 2025)</a:t>
            </a:r>
            <a:endParaRPr lang="en-US" sz="1300" dirty="0"/>
          </a:p>
        </p:txBody>
      </p:sp>
      <p:pic>
        <p:nvPicPr>
          <p:cNvPr id="15" name="Audio 14">
            <a:hlinkClick r:id="" action="ppaction://media"/>
            <a:extLst>
              <a:ext uri="{FF2B5EF4-FFF2-40B4-BE49-F238E27FC236}">
                <a16:creationId xmlns:a16="http://schemas.microsoft.com/office/drawing/2014/main" id="{BDDDB3B6-5D6D-37EF-B52E-EAB8A807F995}"/>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39844" t="-139844" r="-139844" b="-139844"/>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102429"/>
    </mc:Choice>
    <mc:Fallback xmlns="">
      <p:transition spd="slow" advTm="1024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457200" y="274320"/>
            <a:ext cx="8229600" cy="685800"/>
          </a:xfrm>
          <a:prstGeom prst="rect">
            <a:avLst/>
          </a:prstGeom>
          <a:noFill/>
          <a:ln/>
        </p:spPr>
        <p:txBody>
          <a:bodyPr wrap="square" lIns="0" tIns="0" rIns="0" bIns="0" rtlCol="0" anchor="ctr"/>
          <a:lstStyle/>
          <a:p>
            <a:pPr marL="0" indent="0">
              <a:buNone/>
            </a:pPr>
            <a:r>
              <a:rPr lang="en-US" sz="3000" b="1" dirty="0">
                <a:solidFill>
                  <a:srgbClr val="1F4E4A"/>
                </a:solidFill>
                <a:latin typeface="Cambria" pitchFamily="34" charset="0"/>
                <a:ea typeface="Cambria" pitchFamily="34" charset="-122"/>
                <a:cs typeface="Cambria" pitchFamily="34" charset="-120"/>
              </a:rPr>
              <a:t>Challenges to staying independent</a:t>
            </a:r>
            <a:endParaRPr lang="en-US" sz="3000" dirty="0"/>
          </a:p>
        </p:txBody>
      </p:sp>
      <p:sp>
        <p:nvSpPr>
          <p:cNvPr id="3" name="Shape 1"/>
          <p:cNvSpPr/>
          <p:nvPr/>
        </p:nvSpPr>
        <p:spPr>
          <a:xfrm>
            <a:off x="457200" y="1097280"/>
            <a:ext cx="2606040" cy="1600200"/>
          </a:xfrm>
          <a:prstGeom prst="roundRect">
            <a:avLst>
              <a:gd name="adj" fmla="val 5714"/>
            </a:avLst>
          </a:prstGeom>
          <a:solidFill>
            <a:srgbClr val="EAF1EE"/>
          </a:solidFill>
          <a:ln w="12700">
            <a:solidFill>
              <a:srgbClr val="EAF1EE"/>
            </a:solidFill>
            <a:prstDash val="solid"/>
          </a:ln>
        </p:spPr>
        <p:txBody>
          <a:bodyPr/>
          <a:lstStyle/>
          <a:p>
            <a:endParaRPr lang="en-GB"/>
          </a:p>
        </p:txBody>
      </p:sp>
      <p:sp>
        <p:nvSpPr>
          <p:cNvPr id="4" name="Shape 2"/>
          <p:cNvSpPr/>
          <p:nvPr/>
        </p:nvSpPr>
        <p:spPr>
          <a:xfrm>
            <a:off x="640080" y="1280160"/>
            <a:ext cx="457200" cy="457200"/>
          </a:xfrm>
          <a:prstGeom prst="ellipse">
            <a:avLst/>
          </a:prstGeom>
          <a:solidFill>
            <a:srgbClr val="1F4E4A"/>
          </a:solidFill>
          <a:ln w="12700">
            <a:solidFill>
              <a:srgbClr val="1F4E4A"/>
            </a:solidFill>
            <a:prstDash val="solid"/>
          </a:ln>
        </p:spPr>
        <p:txBody>
          <a:bodyPr/>
          <a:lstStyle/>
          <a:p>
            <a:endParaRPr lang="en-GB"/>
          </a:p>
        </p:txBody>
      </p:sp>
      <p:pic>
        <p:nvPicPr>
          <p:cNvPr id="5" name="Image 0" descr="preencoded.png"/>
          <p:cNvPicPr>
            <a:picLocks noChangeAspect="1"/>
          </p:cNvPicPr>
          <p:nvPr/>
        </p:nvPicPr>
        <p:blipFill>
          <a:blip r:embed="rId5"/>
          <a:stretch>
            <a:fillRect/>
          </a:stretch>
        </p:blipFill>
        <p:spPr>
          <a:xfrm>
            <a:off x="740664" y="1380744"/>
            <a:ext cx="256032" cy="256032"/>
          </a:xfrm>
          <a:prstGeom prst="rect">
            <a:avLst/>
          </a:prstGeom>
        </p:spPr>
      </p:pic>
      <p:sp>
        <p:nvSpPr>
          <p:cNvPr id="6" name="Text 3"/>
          <p:cNvSpPr txBox="1"/>
          <p:nvPr/>
        </p:nvSpPr>
        <p:spPr>
          <a:xfrm>
            <a:off x="1234440" y="1280160"/>
            <a:ext cx="1737360" cy="457200"/>
          </a:xfrm>
          <a:prstGeom prst="rect">
            <a:avLst/>
          </a:prstGeom>
          <a:noFill/>
          <a:ln/>
        </p:spPr>
        <p:txBody>
          <a:bodyPr wrap="square" lIns="0" tIns="0" rIns="0" bIns="0" rtlCol="0" anchor="ctr"/>
          <a:lstStyle/>
          <a:p>
            <a:pPr marL="0" indent="0">
              <a:buNone/>
            </a:pPr>
            <a:r>
              <a:rPr lang="en-US" sz="1400" b="1" dirty="0">
                <a:solidFill>
                  <a:srgbClr val="1F4E4A"/>
                </a:solidFill>
                <a:latin typeface="Cambria" pitchFamily="34" charset="0"/>
                <a:ea typeface="Cambria" pitchFamily="34" charset="-122"/>
                <a:cs typeface="Cambria" pitchFamily="34" charset="-120"/>
              </a:rPr>
              <a:t>Frailty</a:t>
            </a:r>
            <a:endParaRPr lang="en-US" sz="1400" dirty="0"/>
          </a:p>
        </p:txBody>
      </p:sp>
      <p:sp>
        <p:nvSpPr>
          <p:cNvPr id="7" name="Text 4"/>
          <p:cNvSpPr txBox="1"/>
          <p:nvPr/>
        </p:nvSpPr>
        <p:spPr>
          <a:xfrm>
            <a:off x="640080" y="1874520"/>
            <a:ext cx="2286000" cy="731520"/>
          </a:xfrm>
          <a:prstGeom prst="rect">
            <a:avLst/>
          </a:prstGeom>
          <a:noFill/>
          <a:ln/>
        </p:spPr>
        <p:txBody>
          <a:bodyPr wrap="square" lIns="0" tIns="0" rIns="0" bIns="0" rtlCol="0" anchor="t"/>
          <a:lstStyle/>
          <a:p>
            <a:pPr marL="0" indent="0">
              <a:buNone/>
            </a:pPr>
            <a:r>
              <a:rPr lang="en-US" sz="1200" dirty="0">
                <a:solidFill>
                  <a:srgbClr val="22302E"/>
                </a:solidFill>
                <a:latin typeface="Calibri" pitchFamily="34" charset="0"/>
                <a:ea typeface="Calibri" pitchFamily="34" charset="-122"/>
                <a:cs typeface="Calibri" pitchFamily="34" charset="-120"/>
              </a:rPr>
              <a:t>Low reserve: minor events cause decline (Kim and Rockwood, 2024)</a:t>
            </a:r>
            <a:endParaRPr lang="en-US" sz="1200" dirty="0"/>
          </a:p>
        </p:txBody>
      </p:sp>
      <p:sp>
        <p:nvSpPr>
          <p:cNvPr id="8" name="Shape 5"/>
          <p:cNvSpPr/>
          <p:nvPr/>
        </p:nvSpPr>
        <p:spPr>
          <a:xfrm>
            <a:off x="3246120" y="1097280"/>
            <a:ext cx="2606040" cy="1600200"/>
          </a:xfrm>
          <a:prstGeom prst="roundRect">
            <a:avLst>
              <a:gd name="adj" fmla="val 5714"/>
            </a:avLst>
          </a:prstGeom>
          <a:solidFill>
            <a:srgbClr val="EAF1EE"/>
          </a:solidFill>
          <a:ln w="12700">
            <a:solidFill>
              <a:srgbClr val="EAF1EE"/>
            </a:solidFill>
            <a:prstDash val="solid"/>
          </a:ln>
        </p:spPr>
        <p:txBody>
          <a:bodyPr/>
          <a:lstStyle/>
          <a:p>
            <a:endParaRPr lang="en-GB"/>
          </a:p>
        </p:txBody>
      </p:sp>
      <p:sp>
        <p:nvSpPr>
          <p:cNvPr id="9" name="Shape 6"/>
          <p:cNvSpPr/>
          <p:nvPr/>
        </p:nvSpPr>
        <p:spPr>
          <a:xfrm>
            <a:off x="3429000" y="1280160"/>
            <a:ext cx="457200" cy="457200"/>
          </a:xfrm>
          <a:prstGeom prst="ellipse">
            <a:avLst/>
          </a:prstGeom>
          <a:solidFill>
            <a:srgbClr val="1F4E4A"/>
          </a:solidFill>
          <a:ln w="12700">
            <a:solidFill>
              <a:srgbClr val="1F4E4A"/>
            </a:solidFill>
            <a:prstDash val="solid"/>
          </a:ln>
        </p:spPr>
        <p:txBody>
          <a:bodyPr/>
          <a:lstStyle/>
          <a:p>
            <a:endParaRPr lang="en-GB"/>
          </a:p>
        </p:txBody>
      </p:sp>
      <p:pic>
        <p:nvPicPr>
          <p:cNvPr id="10" name="Image 1" descr="preencoded.png"/>
          <p:cNvPicPr>
            <a:picLocks noChangeAspect="1"/>
          </p:cNvPicPr>
          <p:nvPr/>
        </p:nvPicPr>
        <p:blipFill>
          <a:blip r:embed="rId6"/>
          <a:stretch>
            <a:fillRect/>
          </a:stretch>
        </p:blipFill>
        <p:spPr>
          <a:xfrm>
            <a:off x="3529584" y="1380744"/>
            <a:ext cx="256032" cy="256032"/>
          </a:xfrm>
          <a:prstGeom prst="rect">
            <a:avLst/>
          </a:prstGeom>
        </p:spPr>
      </p:pic>
      <p:sp>
        <p:nvSpPr>
          <p:cNvPr id="11" name="Text 7"/>
          <p:cNvSpPr txBox="1"/>
          <p:nvPr/>
        </p:nvSpPr>
        <p:spPr>
          <a:xfrm>
            <a:off x="4023360" y="1280160"/>
            <a:ext cx="1737360" cy="457200"/>
          </a:xfrm>
          <a:prstGeom prst="rect">
            <a:avLst/>
          </a:prstGeom>
          <a:noFill/>
          <a:ln/>
        </p:spPr>
        <p:txBody>
          <a:bodyPr wrap="square" lIns="0" tIns="0" rIns="0" bIns="0" rtlCol="0" anchor="ctr"/>
          <a:lstStyle/>
          <a:p>
            <a:pPr marL="0" indent="0">
              <a:buNone/>
            </a:pPr>
            <a:r>
              <a:rPr lang="en-US" sz="1400" b="1" dirty="0">
                <a:solidFill>
                  <a:srgbClr val="1F4E4A"/>
                </a:solidFill>
                <a:latin typeface="Cambria" pitchFamily="34" charset="0"/>
                <a:ea typeface="Cambria" pitchFamily="34" charset="-122"/>
                <a:cs typeface="Cambria" pitchFamily="34" charset="-120"/>
              </a:rPr>
              <a:t>Loneliness</a:t>
            </a:r>
            <a:endParaRPr lang="en-US" sz="1400" dirty="0"/>
          </a:p>
        </p:txBody>
      </p:sp>
      <p:sp>
        <p:nvSpPr>
          <p:cNvPr id="12" name="Text 8"/>
          <p:cNvSpPr txBox="1"/>
          <p:nvPr/>
        </p:nvSpPr>
        <p:spPr>
          <a:xfrm>
            <a:off x="3429000" y="1874520"/>
            <a:ext cx="2286000" cy="731520"/>
          </a:xfrm>
          <a:prstGeom prst="rect">
            <a:avLst/>
          </a:prstGeom>
          <a:noFill/>
          <a:ln/>
        </p:spPr>
        <p:txBody>
          <a:bodyPr wrap="square" lIns="0" tIns="0" rIns="0" bIns="0" rtlCol="0" anchor="t"/>
          <a:lstStyle/>
          <a:p>
            <a:pPr marL="0" indent="0">
              <a:buNone/>
            </a:pPr>
            <a:r>
              <a:rPr lang="en-US" sz="1200" dirty="0">
                <a:solidFill>
                  <a:srgbClr val="22302E"/>
                </a:solidFill>
                <a:latin typeface="Calibri" pitchFamily="34" charset="0"/>
                <a:ea typeface="Calibri" pitchFamily="34" charset="-122"/>
                <a:cs typeface="Calibri" pitchFamily="34" charset="-120"/>
              </a:rPr>
              <a:t>Linked to higher mortality risk (Wang et al., 2023)</a:t>
            </a:r>
            <a:endParaRPr lang="en-US" sz="1200" dirty="0"/>
          </a:p>
        </p:txBody>
      </p:sp>
      <p:sp>
        <p:nvSpPr>
          <p:cNvPr id="13" name="Shape 9"/>
          <p:cNvSpPr/>
          <p:nvPr/>
        </p:nvSpPr>
        <p:spPr>
          <a:xfrm>
            <a:off x="6035040" y="1097280"/>
            <a:ext cx="2606040" cy="1600200"/>
          </a:xfrm>
          <a:prstGeom prst="roundRect">
            <a:avLst>
              <a:gd name="adj" fmla="val 5714"/>
            </a:avLst>
          </a:prstGeom>
          <a:solidFill>
            <a:srgbClr val="EAF1EE"/>
          </a:solidFill>
          <a:ln w="12700">
            <a:solidFill>
              <a:srgbClr val="EAF1EE"/>
            </a:solidFill>
            <a:prstDash val="solid"/>
          </a:ln>
        </p:spPr>
        <p:txBody>
          <a:bodyPr/>
          <a:lstStyle/>
          <a:p>
            <a:endParaRPr lang="en-GB"/>
          </a:p>
        </p:txBody>
      </p:sp>
      <p:sp>
        <p:nvSpPr>
          <p:cNvPr id="14" name="Shape 10"/>
          <p:cNvSpPr/>
          <p:nvPr/>
        </p:nvSpPr>
        <p:spPr>
          <a:xfrm>
            <a:off x="6217920" y="1280160"/>
            <a:ext cx="457200" cy="457200"/>
          </a:xfrm>
          <a:prstGeom prst="ellipse">
            <a:avLst/>
          </a:prstGeom>
          <a:solidFill>
            <a:srgbClr val="1F4E4A"/>
          </a:solidFill>
          <a:ln w="12700">
            <a:solidFill>
              <a:srgbClr val="1F4E4A"/>
            </a:solidFill>
            <a:prstDash val="solid"/>
          </a:ln>
        </p:spPr>
        <p:txBody>
          <a:bodyPr/>
          <a:lstStyle/>
          <a:p>
            <a:endParaRPr lang="en-GB"/>
          </a:p>
        </p:txBody>
      </p:sp>
      <p:pic>
        <p:nvPicPr>
          <p:cNvPr id="15" name="Image 2" descr="preencoded.png"/>
          <p:cNvPicPr>
            <a:picLocks noChangeAspect="1"/>
          </p:cNvPicPr>
          <p:nvPr/>
        </p:nvPicPr>
        <p:blipFill>
          <a:blip r:embed="rId7"/>
          <a:stretch>
            <a:fillRect/>
          </a:stretch>
        </p:blipFill>
        <p:spPr>
          <a:xfrm>
            <a:off x="6318504" y="1380744"/>
            <a:ext cx="256032" cy="256032"/>
          </a:xfrm>
          <a:prstGeom prst="rect">
            <a:avLst/>
          </a:prstGeom>
        </p:spPr>
      </p:pic>
      <p:sp>
        <p:nvSpPr>
          <p:cNvPr id="16" name="Text 11"/>
          <p:cNvSpPr txBox="1"/>
          <p:nvPr/>
        </p:nvSpPr>
        <p:spPr>
          <a:xfrm>
            <a:off x="6812280" y="1280160"/>
            <a:ext cx="1737360" cy="457200"/>
          </a:xfrm>
          <a:prstGeom prst="rect">
            <a:avLst/>
          </a:prstGeom>
          <a:noFill/>
          <a:ln/>
        </p:spPr>
        <p:txBody>
          <a:bodyPr wrap="square" lIns="0" tIns="0" rIns="0" bIns="0" rtlCol="0" anchor="ctr"/>
          <a:lstStyle/>
          <a:p>
            <a:pPr marL="0" indent="0">
              <a:buNone/>
            </a:pPr>
            <a:r>
              <a:rPr lang="en-US" sz="1400" b="1" dirty="0">
                <a:solidFill>
                  <a:srgbClr val="1F4E4A"/>
                </a:solidFill>
                <a:latin typeface="Cambria" pitchFamily="34" charset="0"/>
                <a:ea typeface="Cambria" pitchFamily="34" charset="-122"/>
                <a:cs typeface="Cambria" pitchFamily="34" charset="-120"/>
              </a:rPr>
              <a:t>Digital exclusion</a:t>
            </a:r>
            <a:endParaRPr lang="en-US" sz="1400" dirty="0"/>
          </a:p>
        </p:txBody>
      </p:sp>
      <p:sp>
        <p:nvSpPr>
          <p:cNvPr id="17" name="Text 12"/>
          <p:cNvSpPr txBox="1"/>
          <p:nvPr/>
        </p:nvSpPr>
        <p:spPr>
          <a:xfrm>
            <a:off x="6217920" y="1874520"/>
            <a:ext cx="2286000" cy="731520"/>
          </a:xfrm>
          <a:prstGeom prst="rect">
            <a:avLst/>
          </a:prstGeom>
          <a:noFill/>
          <a:ln/>
        </p:spPr>
        <p:txBody>
          <a:bodyPr wrap="square" lIns="0" tIns="0" rIns="0" bIns="0" rtlCol="0" anchor="t"/>
          <a:lstStyle/>
          <a:p>
            <a:pPr marL="0" indent="0">
              <a:buNone/>
            </a:pPr>
            <a:r>
              <a:rPr lang="en-US" sz="1200" dirty="0">
                <a:solidFill>
                  <a:srgbClr val="22302E"/>
                </a:solidFill>
                <a:latin typeface="Calibri" pitchFamily="34" charset="0"/>
                <a:ea typeface="Calibri" pitchFamily="34" charset="-122"/>
                <a:cs typeface="Calibri" pitchFamily="34" charset="-120"/>
              </a:rPr>
              <a:t>Linked to functional dependence (Lu, Yao and Jin, 2022)</a:t>
            </a:r>
            <a:endParaRPr lang="en-US" sz="1200" dirty="0"/>
          </a:p>
        </p:txBody>
      </p:sp>
      <p:sp>
        <p:nvSpPr>
          <p:cNvPr id="18" name="Shape 13"/>
          <p:cNvSpPr/>
          <p:nvPr/>
        </p:nvSpPr>
        <p:spPr>
          <a:xfrm>
            <a:off x="457200" y="2880360"/>
            <a:ext cx="2606040" cy="1600200"/>
          </a:xfrm>
          <a:prstGeom prst="roundRect">
            <a:avLst>
              <a:gd name="adj" fmla="val 5714"/>
            </a:avLst>
          </a:prstGeom>
          <a:solidFill>
            <a:srgbClr val="EAF1EE"/>
          </a:solidFill>
          <a:ln w="12700">
            <a:solidFill>
              <a:srgbClr val="EAF1EE"/>
            </a:solidFill>
            <a:prstDash val="solid"/>
          </a:ln>
        </p:spPr>
        <p:txBody>
          <a:bodyPr/>
          <a:lstStyle/>
          <a:p>
            <a:endParaRPr lang="en-GB"/>
          </a:p>
        </p:txBody>
      </p:sp>
      <p:sp>
        <p:nvSpPr>
          <p:cNvPr id="19" name="Shape 14"/>
          <p:cNvSpPr/>
          <p:nvPr/>
        </p:nvSpPr>
        <p:spPr>
          <a:xfrm>
            <a:off x="640080" y="3063240"/>
            <a:ext cx="457200" cy="457200"/>
          </a:xfrm>
          <a:prstGeom prst="ellipse">
            <a:avLst/>
          </a:prstGeom>
          <a:solidFill>
            <a:srgbClr val="C8553D"/>
          </a:solidFill>
          <a:ln w="12700">
            <a:solidFill>
              <a:srgbClr val="C8553D"/>
            </a:solidFill>
            <a:prstDash val="solid"/>
          </a:ln>
        </p:spPr>
        <p:txBody>
          <a:bodyPr/>
          <a:lstStyle/>
          <a:p>
            <a:endParaRPr lang="en-GB"/>
          </a:p>
        </p:txBody>
      </p:sp>
      <p:pic>
        <p:nvPicPr>
          <p:cNvPr id="20" name="Image 3" descr="preencoded.png"/>
          <p:cNvPicPr>
            <a:picLocks noChangeAspect="1"/>
          </p:cNvPicPr>
          <p:nvPr/>
        </p:nvPicPr>
        <p:blipFill>
          <a:blip r:embed="rId8"/>
          <a:stretch>
            <a:fillRect/>
          </a:stretch>
        </p:blipFill>
        <p:spPr>
          <a:xfrm>
            <a:off x="740664" y="3163824"/>
            <a:ext cx="256032" cy="256032"/>
          </a:xfrm>
          <a:prstGeom prst="rect">
            <a:avLst/>
          </a:prstGeom>
        </p:spPr>
      </p:pic>
      <p:sp>
        <p:nvSpPr>
          <p:cNvPr id="21" name="Text 15"/>
          <p:cNvSpPr txBox="1"/>
          <p:nvPr/>
        </p:nvSpPr>
        <p:spPr>
          <a:xfrm>
            <a:off x="1234440" y="3063240"/>
            <a:ext cx="1737360" cy="457200"/>
          </a:xfrm>
          <a:prstGeom prst="rect">
            <a:avLst/>
          </a:prstGeom>
          <a:noFill/>
          <a:ln/>
        </p:spPr>
        <p:txBody>
          <a:bodyPr wrap="square" lIns="0" tIns="0" rIns="0" bIns="0" rtlCol="0" anchor="ctr"/>
          <a:lstStyle/>
          <a:p>
            <a:pPr marL="0" indent="0">
              <a:buNone/>
            </a:pPr>
            <a:r>
              <a:rPr lang="en-US" sz="1400" b="1" dirty="0">
                <a:solidFill>
                  <a:srgbClr val="1F4E4A"/>
                </a:solidFill>
                <a:latin typeface="Cambria" pitchFamily="34" charset="0"/>
                <a:ea typeface="Cambria" pitchFamily="34" charset="-122"/>
                <a:cs typeface="Cambria" pitchFamily="34" charset="-120"/>
              </a:rPr>
              <a:t>Low wealth</a:t>
            </a:r>
            <a:endParaRPr lang="en-US" sz="1400" dirty="0"/>
          </a:p>
        </p:txBody>
      </p:sp>
      <p:sp>
        <p:nvSpPr>
          <p:cNvPr id="22" name="Text 16"/>
          <p:cNvSpPr txBox="1"/>
          <p:nvPr/>
        </p:nvSpPr>
        <p:spPr>
          <a:xfrm>
            <a:off x="640080" y="3657600"/>
            <a:ext cx="2286000" cy="731520"/>
          </a:xfrm>
          <a:prstGeom prst="rect">
            <a:avLst/>
          </a:prstGeom>
          <a:noFill/>
          <a:ln/>
        </p:spPr>
        <p:txBody>
          <a:bodyPr wrap="square" lIns="0" tIns="0" rIns="0" bIns="0" rtlCol="0" anchor="t"/>
          <a:lstStyle/>
          <a:p>
            <a:pPr marL="0" indent="0">
              <a:buNone/>
            </a:pPr>
            <a:r>
              <a:rPr lang="en-US" sz="1200" dirty="0">
                <a:solidFill>
                  <a:srgbClr val="22302E"/>
                </a:solidFill>
                <a:latin typeface="Calibri" pitchFamily="34" charset="0"/>
                <a:ea typeface="Calibri" pitchFamily="34" charset="-122"/>
                <a:cs typeface="Calibri" pitchFamily="34" charset="-120"/>
              </a:rPr>
              <a:t>Predicts frailty and unmet need (Sinclair et al., 2025)</a:t>
            </a:r>
            <a:endParaRPr lang="en-US" sz="1200" dirty="0"/>
          </a:p>
        </p:txBody>
      </p:sp>
      <p:sp>
        <p:nvSpPr>
          <p:cNvPr id="23" name="Shape 17"/>
          <p:cNvSpPr/>
          <p:nvPr/>
        </p:nvSpPr>
        <p:spPr>
          <a:xfrm>
            <a:off x="3246120" y="2880360"/>
            <a:ext cx="2606040" cy="1600200"/>
          </a:xfrm>
          <a:prstGeom prst="roundRect">
            <a:avLst>
              <a:gd name="adj" fmla="val 5714"/>
            </a:avLst>
          </a:prstGeom>
          <a:solidFill>
            <a:srgbClr val="EAF1EE"/>
          </a:solidFill>
          <a:ln w="12700">
            <a:solidFill>
              <a:srgbClr val="EAF1EE"/>
            </a:solidFill>
            <a:prstDash val="solid"/>
          </a:ln>
        </p:spPr>
        <p:txBody>
          <a:bodyPr/>
          <a:lstStyle/>
          <a:p>
            <a:endParaRPr lang="en-GB"/>
          </a:p>
        </p:txBody>
      </p:sp>
      <p:sp>
        <p:nvSpPr>
          <p:cNvPr id="24" name="Shape 18"/>
          <p:cNvSpPr/>
          <p:nvPr/>
        </p:nvSpPr>
        <p:spPr>
          <a:xfrm>
            <a:off x="3429000" y="3063240"/>
            <a:ext cx="457200" cy="457200"/>
          </a:xfrm>
          <a:prstGeom prst="ellipse">
            <a:avLst/>
          </a:prstGeom>
          <a:solidFill>
            <a:srgbClr val="C8553D"/>
          </a:solidFill>
          <a:ln w="12700">
            <a:solidFill>
              <a:srgbClr val="C8553D"/>
            </a:solidFill>
            <a:prstDash val="solid"/>
          </a:ln>
        </p:spPr>
        <p:txBody>
          <a:bodyPr/>
          <a:lstStyle/>
          <a:p>
            <a:endParaRPr lang="en-GB"/>
          </a:p>
        </p:txBody>
      </p:sp>
      <p:pic>
        <p:nvPicPr>
          <p:cNvPr id="25" name="Image 4" descr="preencoded.png"/>
          <p:cNvPicPr>
            <a:picLocks noChangeAspect="1"/>
          </p:cNvPicPr>
          <p:nvPr/>
        </p:nvPicPr>
        <p:blipFill>
          <a:blip r:embed="rId9"/>
          <a:stretch>
            <a:fillRect/>
          </a:stretch>
        </p:blipFill>
        <p:spPr>
          <a:xfrm>
            <a:off x="3529584" y="3163824"/>
            <a:ext cx="256032" cy="256032"/>
          </a:xfrm>
          <a:prstGeom prst="rect">
            <a:avLst/>
          </a:prstGeom>
        </p:spPr>
      </p:pic>
      <p:sp>
        <p:nvSpPr>
          <p:cNvPr id="26" name="Text 19"/>
          <p:cNvSpPr txBox="1"/>
          <p:nvPr/>
        </p:nvSpPr>
        <p:spPr>
          <a:xfrm>
            <a:off x="4023360" y="3063240"/>
            <a:ext cx="1737360" cy="457200"/>
          </a:xfrm>
          <a:prstGeom prst="rect">
            <a:avLst/>
          </a:prstGeom>
          <a:noFill/>
          <a:ln/>
        </p:spPr>
        <p:txBody>
          <a:bodyPr wrap="square" lIns="0" tIns="0" rIns="0" bIns="0" rtlCol="0" anchor="ctr"/>
          <a:lstStyle/>
          <a:p>
            <a:pPr marL="0" indent="0">
              <a:buNone/>
            </a:pPr>
            <a:r>
              <a:rPr lang="en-US" sz="1400" b="1" dirty="0">
                <a:solidFill>
                  <a:srgbClr val="1F4E4A"/>
                </a:solidFill>
                <a:latin typeface="Cambria" pitchFamily="34" charset="0"/>
                <a:ea typeface="Cambria" pitchFamily="34" charset="-122"/>
                <a:cs typeface="Cambria" pitchFamily="34" charset="-120"/>
              </a:rPr>
              <a:t>Ageism</a:t>
            </a:r>
            <a:endParaRPr lang="en-US" sz="1400" dirty="0"/>
          </a:p>
        </p:txBody>
      </p:sp>
      <p:sp>
        <p:nvSpPr>
          <p:cNvPr id="27" name="Text 20"/>
          <p:cNvSpPr txBox="1"/>
          <p:nvPr/>
        </p:nvSpPr>
        <p:spPr>
          <a:xfrm>
            <a:off x="3429000" y="3657600"/>
            <a:ext cx="2286000" cy="731520"/>
          </a:xfrm>
          <a:prstGeom prst="rect">
            <a:avLst/>
          </a:prstGeom>
          <a:noFill/>
          <a:ln/>
        </p:spPr>
        <p:txBody>
          <a:bodyPr wrap="square" lIns="0" tIns="0" rIns="0" bIns="0" rtlCol="0" anchor="t"/>
          <a:lstStyle/>
          <a:p>
            <a:pPr marL="0" indent="0">
              <a:buNone/>
            </a:pPr>
            <a:r>
              <a:rPr lang="en-US" sz="1200" dirty="0">
                <a:solidFill>
                  <a:srgbClr val="22302E"/>
                </a:solidFill>
                <a:latin typeface="Calibri" pitchFamily="34" charset="0"/>
                <a:ea typeface="Calibri" pitchFamily="34" charset="-122"/>
                <a:cs typeface="Calibri" pitchFamily="34" charset="-120"/>
              </a:rPr>
              <a:t>Shapes professional attitudes and care (Jeyasingam et al., 2023)</a:t>
            </a:r>
            <a:endParaRPr lang="en-US" sz="1200" dirty="0"/>
          </a:p>
        </p:txBody>
      </p:sp>
      <p:sp>
        <p:nvSpPr>
          <p:cNvPr id="28" name="Shape 21"/>
          <p:cNvSpPr/>
          <p:nvPr/>
        </p:nvSpPr>
        <p:spPr>
          <a:xfrm>
            <a:off x="6035040" y="2880360"/>
            <a:ext cx="2606040" cy="1600200"/>
          </a:xfrm>
          <a:prstGeom prst="roundRect">
            <a:avLst>
              <a:gd name="adj" fmla="val 5714"/>
            </a:avLst>
          </a:prstGeom>
          <a:solidFill>
            <a:srgbClr val="EAF1EE"/>
          </a:solidFill>
          <a:ln w="12700">
            <a:solidFill>
              <a:srgbClr val="EAF1EE"/>
            </a:solidFill>
            <a:prstDash val="solid"/>
          </a:ln>
        </p:spPr>
        <p:txBody>
          <a:bodyPr/>
          <a:lstStyle/>
          <a:p>
            <a:endParaRPr lang="en-GB"/>
          </a:p>
        </p:txBody>
      </p:sp>
      <p:sp>
        <p:nvSpPr>
          <p:cNvPr id="29" name="Shape 22"/>
          <p:cNvSpPr/>
          <p:nvPr/>
        </p:nvSpPr>
        <p:spPr>
          <a:xfrm>
            <a:off x="6217920" y="3063240"/>
            <a:ext cx="457200" cy="457200"/>
          </a:xfrm>
          <a:prstGeom prst="ellipse">
            <a:avLst/>
          </a:prstGeom>
          <a:solidFill>
            <a:srgbClr val="C8553D"/>
          </a:solidFill>
          <a:ln w="12700">
            <a:solidFill>
              <a:srgbClr val="C8553D"/>
            </a:solidFill>
            <a:prstDash val="solid"/>
          </a:ln>
        </p:spPr>
        <p:txBody>
          <a:bodyPr/>
          <a:lstStyle/>
          <a:p>
            <a:endParaRPr lang="en-GB"/>
          </a:p>
        </p:txBody>
      </p:sp>
      <p:pic>
        <p:nvPicPr>
          <p:cNvPr id="30" name="Image 5" descr="preencoded.png"/>
          <p:cNvPicPr>
            <a:picLocks noChangeAspect="1"/>
          </p:cNvPicPr>
          <p:nvPr/>
        </p:nvPicPr>
        <p:blipFill>
          <a:blip r:embed="rId10"/>
          <a:stretch>
            <a:fillRect/>
          </a:stretch>
        </p:blipFill>
        <p:spPr>
          <a:xfrm>
            <a:off x="6318504" y="3163824"/>
            <a:ext cx="256032" cy="256032"/>
          </a:xfrm>
          <a:prstGeom prst="rect">
            <a:avLst/>
          </a:prstGeom>
        </p:spPr>
      </p:pic>
      <p:sp>
        <p:nvSpPr>
          <p:cNvPr id="31" name="Text 23"/>
          <p:cNvSpPr txBox="1"/>
          <p:nvPr/>
        </p:nvSpPr>
        <p:spPr>
          <a:xfrm>
            <a:off x="6812280" y="3063240"/>
            <a:ext cx="1737360" cy="457200"/>
          </a:xfrm>
          <a:prstGeom prst="rect">
            <a:avLst/>
          </a:prstGeom>
          <a:noFill/>
          <a:ln/>
        </p:spPr>
        <p:txBody>
          <a:bodyPr wrap="square" lIns="0" tIns="0" rIns="0" bIns="0" rtlCol="0" anchor="ctr"/>
          <a:lstStyle/>
          <a:p>
            <a:pPr marL="0" indent="0">
              <a:buNone/>
            </a:pPr>
            <a:r>
              <a:rPr lang="en-US" sz="1400" b="1" dirty="0">
                <a:solidFill>
                  <a:srgbClr val="1F4E4A"/>
                </a:solidFill>
                <a:latin typeface="Cambria" pitchFamily="34" charset="0"/>
                <a:ea typeface="Cambria" pitchFamily="34" charset="-122"/>
                <a:cs typeface="Cambria" pitchFamily="34" charset="-120"/>
              </a:rPr>
              <a:t>Workforce</a:t>
            </a:r>
            <a:endParaRPr lang="en-US" sz="1400" dirty="0"/>
          </a:p>
        </p:txBody>
      </p:sp>
      <p:sp>
        <p:nvSpPr>
          <p:cNvPr id="32" name="Text 24"/>
          <p:cNvSpPr txBox="1"/>
          <p:nvPr/>
        </p:nvSpPr>
        <p:spPr>
          <a:xfrm>
            <a:off x="6217920" y="3657600"/>
            <a:ext cx="2286000" cy="731520"/>
          </a:xfrm>
          <a:prstGeom prst="rect">
            <a:avLst/>
          </a:prstGeom>
          <a:noFill/>
          <a:ln/>
        </p:spPr>
        <p:txBody>
          <a:bodyPr wrap="square" lIns="0" tIns="0" rIns="0" bIns="0" rtlCol="0" anchor="t"/>
          <a:lstStyle/>
          <a:p>
            <a:pPr marL="0" indent="0">
              <a:buNone/>
            </a:pPr>
            <a:r>
              <a:rPr lang="en-US" sz="1200" dirty="0">
                <a:solidFill>
                  <a:srgbClr val="22302E"/>
                </a:solidFill>
                <a:latin typeface="Calibri" pitchFamily="34" charset="0"/>
                <a:ea typeface="Calibri" pitchFamily="34" charset="-122"/>
                <a:cs typeface="Calibri" pitchFamily="34" charset="-120"/>
              </a:rPr>
              <a:t>Vacancies linked to poorer quality (Allan and Vadean, 2021)</a:t>
            </a:r>
            <a:endParaRPr lang="en-US" sz="1200" dirty="0"/>
          </a:p>
        </p:txBody>
      </p:sp>
      <p:pic>
        <p:nvPicPr>
          <p:cNvPr id="35" name="Audio 34">
            <a:hlinkClick r:id="" action="ppaction://media"/>
            <a:extLst>
              <a:ext uri="{FF2B5EF4-FFF2-40B4-BE49-F238E27FC236}">
                <a16:creationId xmlns:a16="http://schemas.microsoft.com/office/drawing/2014/main" id="{A3825847-C05D-0030-73ED-C38129ED9E8B}"/>
              </a:ext>
            </a:extLst>
          </p:cNvPr>
          <p:cNvPicPr>
            <a:picLocks noChangeAspect="1"/>
          </p:cNvPicPr>
          <p:nvPr>
            <a:audioFile r:link="rId2"/>
            <p:extLst>
              <p:ext uri="{DAA4B4D4-6D71-4841-9C94-3DE7FCFB9230}">
                <p14:media xmlns:p14="http://schemas.microsoft.com/office/powerpoint/2010/main" r:embed="rId1"/>
              </p:ext>
            </p:extLst>
          </p:nvPr>
        </p:nvPicPr>
        <p:blipFill>
          <a:blip r:embed="rId11"/>
          <a:srcRect l="-139844" t="-139844" r="-139844" b="-139844"/>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114070"/>
    </mc:Choice>
    <mc:Fallback xmlns="">
      <p:transition spd="slow" advTm="1140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457200" y="274320"/>
            <a:ext cx="8229600" cy="685800"/>
          </a:xfrm>
          <a:prstGeom prst="rect">
            <a:avLst/>
          </a:prstGeom>
          <a:noFill/>
          <a:ln/>
        </p:spPr>
        <p:txBody>
          <a:bodyPr wrap="square" lIns="0" tIns="0" rIns="0" bIns="0" rtlCol="0" anchor="ctr"/>
          <a:lstStyle/>
          <a:p>
            <a:pPr marL="0" indent="0">
              <a:buNone/>
            </a:pPr>
            <a:r>
              <a:rPr lang="en-US" sz="3000" b="1" dirty="0">
                <a:solidFill>
                  <a:srgbClr val="1F4E4A"/>
                </a:solidFill>
                <a:latin typeface="Cambria" pitchFamily="34" charset="0"/>
                <a:ea typeface="Cambria" pitchFamily="34" charset="-122"/>
                <a:cs typeface="Cambria" pitchFamily="34" charset="-120"/>
              </a:rPr>
              <a:t>Technology 1: telecare and remote monitoring</a:t>
            </a:r>
            <a:endParaRPr lang="en-US" sz="3000" dirty="0"/>
          </a:p>
        </p:txBody>
      </p:sp>
      <p:sp>
        <p:nvSpPr>
          <p:cNvPr id="3" name="Text 1"/>
          <p:cNvSpPr txBox="1"/>
          <p:nvPr/>
        </p:nvSpPr>
        <p:spPr>
          <a:xfrm>
            <a:off x="457200" y="1097280"/>
            <a:ext cx="2926080" cy="3474720"/>
          </a:xfrm>
          <a:prstGeom prst="rect">
            <a:avLst/>
          </a:prstGeom>
          <a:noFill/>
          <a:ln/>
        </p:spPr>
        <p:txBody>
          <a:bodyPr wrap="square" lIns="0" tIns="0" rIns="0" bIns="0" rtlCol="0" anchor="t"/>
          <a:lstStyle/>
          <a:p>
            <a:pPr marL="0" indent="0">
              <a:spcAft>
                <a:spcPts val="600"/>
              </a:spcAft>
              <a:buNone/>
            </a:pPr>
            <a:r>
              <a:rPr lang="en-US" sz="1350" b="1" dirty="0">
                <a:solidFill>
                  <a:srgbClr val="C8553D"/>
                </a:solidFill>
                <a:latin typeface="Calibri" pitchFamily="34" charset="0"/>
                <a:ea typeface="Calibri" pitchFamily="34" charset="-122"/>
                <a:cs typeface="Calibri" pitchFamily="34" charset="-120"/>
              </a:rPr>
              <a:t>What it is</a:t>
            </a:r>
            <a:endParaRPr lang="en-US" sz="1350" dirty="0"/>
          </a:p>
          <a:p>
            <a:pPr marL="342900" indent="-342900">
              <a:spcAft>
                <a:spcPts val="600"/>
              </a:spcAft>
              <a:buSzPct val="100000"/>
              <a:buChar char="•"/>
            </a:pPr>
            <a:r>
              <a:rPr lang="en-US" sz="1350" dirty="0">
                <a:solidFill>
                  <a:srgbClr val="22302E"/>
                </a:solidFill>
                <a:latin typeface="Calibri" pitchFamily="34" charset="0"/>
                <a:ea typeface="Calibri" pitchFamily="34" charset="-122"/>
                <a:cs typeface="Calibri" pitchFamily="34" charset="-120"/>
              </a:rPr>
              <a:t>Pendant alarms, fall detectors and home sensors</a:t>
            </a:r>
            <a:endParaRPr lang="en-US" sz="1350" dirty="0"/>
          </a:p>
          <a:p>
            <a:pPr marL="342900" indent="-342900">
              <a:spcAft>
                <a:spcPts val="600"/>
              </a:spcAft>
              <a:buSzPct val="100000"/>
              <a:buChar char="•"/>
            </a:pPr>
            <a:r>
              <a:rPr lang="en-US" sz="1350" dirty="0">
                <a:solidFill>
                  <a:srgbClr val="22302E"/>
                </a:solidFill>
                <a:latin typeface="Calibri" pitchFamily="34" charset="0"/>
                <a:ea typeface="Calibri" pitchFamily="34" charset="-122"/>
                <a:cs typeface="Calibri" pitchFamily="34" charset="-120"/>
              </a:rPr>
              <a:t>Remote monitoring and 'virtual wards'</a:t>
            </a:r>
            <a:endParaRPr lang="en-US" sz="1350" dirty="0"/>
          </a:p>
          <a:p>
            <a:pPr marL="342900" indent="-342900">
              <a:spcAft>
                <a:spcPts val="600"/>
              </a:spcAft>
              <a:buSzPct val="100000"/>
              <a:buChar char="•"/>
            </a:pPr>
            <a:r>
              <a:rPr lang="en-US" sz="1350" dirty="0">
                <a:solidFill>
                  <a:srgbClr val="22302E"/>
                </a:solidFill>
                <a:latin typeface="Calibri" pitchFamily="34" charset="0"/>
                <a:ea typeface="Calibri" pitchFamily="34" charset="-122"/>
                <a:cs typeface="Calibri" pitchFamily="34" charset="-120"/>
              </a:rPr>
              <a:t>Over 2 million UK telecare users (DHSC, 2025b)</a:t>
            </a:r>
            <a:endParaRPr lang="en-US" sz="1350" dirty="0"/>
          </a:p>
        </p:txBody>
      </p:sp>
      <p:sp>
        <p:nvSpPr>
          <p:cNvPr id="4" name="Shape 2"/>
          <p:cNvSpPr/>
          <p:nvPr/>
        </p:nvSpPr>
        <p:spPr>
          <a:xfrm>
            <a:off x="3657600" y="1097280"/>
            <a:ext cx="5029200" cy="1645920"/>
          </a:xfrm>
          <a:prstGeom prst="roundRect">
            <a:avLst>
              <a:gd name="adj" fmla="val 5556"/>
            </a:avLst>
          </a:prstGeom>
          <a:solidFill>
            <a:srgbClr val="EAF1EE"/>
          </a:solidFill>
          <a:ln w="12700">
            <a:solidFill>
              <a:srgbClr val="EAF1EE"/>
            </a:solidFill>
            <a:prstDash val="solid"/>
          </a:ln>
        </p:spPr>
        <p:txBody>
          <a:bodyPr/>
          <a:lstStyle/>
          <a:p>
            <a:endParaRPr lang="en-GB"/>
          </a:p>
        </p:txBody>
      </p:sp>
      <p:sp>
        <p:nvSpPr>
          <p:cNvPr id="5" name="Text 3"/>
          <p:cNvSpPr txBox="1"/>
          <p:nvPr/>
        </p:nvSpPr>
        <p:spPr>
          <a:xfrm>
            <a:off x="3840480" y="1188720"/>
            <a:ext cx="4572000" cy="365760"/>
          </a:xfrm>
          <a:prstGeom prst="rect">
            <a:avLst/>
          </a:prstGeom>
          <a:noFill/>
          <a:ln/>
        </p:spPr>
        <p:txBody>
          <a:bodyPr wrap="square" lIns="0" tIns="0" rIns="0" bIns="0" rtlCol="0" anchor="ctr"/>
          <a:lstStyle/>
          <a:p>
            <a:pPr marL="0" indent="0">
              <a:buNone/>
            </a:pPr>
            <a:r>
              <a:rPr lang="en-US" sz="1500" b="1" dirty="0">
                <a:solidFill>
                  <a:srgbClr val="1F4E4A"/>
                </a:solidFill>
                <a:latin typeface="Cambria" pitchFamily="34" charset="0"/>
                <a:ea typeface="Cambria" pitchFamily="34" charset="-122"/>
                <a:cs typeface="Cambria" pitchFamily="34" charset="-120"/>
              </a:rPr>
              <a:t>Benefits</a:t>
            </a:r>
            <a:endParaRPr lang="en-US" sz="1500" dirty="0"/>
          </a:p>
        </p:txBody>
      </p:sp>
      <p:sp>
        <p:nvSpPr>
          <p:cNvPr id="6" name="Text 4"/>
          <p:cNvSpPr txBox="1"/>
          <p:nvPr/>
        </p:nvSpPr>
        <p:spPr>
          <a:xfrm>
            <a:off x="3840480" y="1554480"/>
            <a:ext cx="4663440" cy="1143000"/>
          </a:xfrm>
          <a:prstGeom prst="rect">
            <a:avLst/>
          </a:prstGeom>
          <a:noFill/>
          <a:ln/>
        </p:spPr>
        <p:txBody>
          <a:bodyPr wrap="square" lIns="0" tIns="0" rIns="0" bIns="0" rtlCol="0" anchor="t"/>
          <a:lstStyle/>
          <a:p>
            <a:pPr marL="342900" indent="-342900">
              <a:spcAft>
                <a:spcPts val="300"/>
              </a:spcAft>
              <a:buSzPct val="100000"/>
              <a:buChar char="•"/>
            </a:pPr>
            <a:r>
              <a:rPr lang="en-US" sz="1200" dirty="0">
                <a:solidFill>
                  <a:srgbClr val="22302E"/>
                </a:solidFill>
                <a:latin typeface="Calibri" pitchFamily="34" charset="0"/>
                <a:ea typeface="Calibri" pitchFamily="34" charset="-122"/>
                <a:cs typeface="Calibri" pitchFamily="34" charset="-120"/>
              </a:rPr>
              <a:t>Reassurance and confidence to live at home</a:t>
            </a:r>
            <a:endParaRPr lang="en-US" sz="1200" dirty="0"/>
          </a:p>
          <a:p>
            <a:pPr marL="342900" indent="-342900">
              <a:spcAft>
                <a:spcPts val="300"/>
              </a:spcAft>
              <a:buSzPct val="100000"/>
              <a:buChar char="•"/>
            </a:pPr>
            <a:r>
              <a:rPr lang="en-US" sz="1200" dirty="0">
                <a:solidFill>
                  <a:srgbClr val="22302E"/>
                </a:solidFill>
                <a:latin typeface="Calibri" pitchFamily="34" charset="0"/>
                <a:ea typeface="Calibri" pitchFamily="34" charset="-122"/>
                <a:cs typeface="Calibri" pitchFamily="34" charset="-120"/>
              </a:rPr>
              <a:t>Help summoned quickly after a fall</a:t>
            </a:r>
            <a:endParaRPr lang="en-US" sz="1200" dirty="0"/>
          </a:p>
          <a:p>
            <a:pPr marL="342900" indent="-342900">
              <a:spcAft>
                <a:spcPts val="300"/>
              </a:spcAft>
              <a:buSzPct val="100000"/>
              <a:buChar char="•"/>
            </a:pPr>
            <a:r>
              <a:rPr lang="en-US" sz="1200" dirty="0">
                <a:solidFill>
                  <a:srgbClr val="22302E"/>
                </a:solidFill>
                <a:latin typeface="Calibri" pitchFamily="34" charset="0"/>
                <a:ea typeface="Calibri" pitchFamily="34" charset="-122"/>
                <a:cs typeface="Calibri" pitchFamily="34" charset="-120"/>
              </a:rPr>
              <a:t>Supports independence (Fothergill et al., 2025)</a:t>
            </a:r>
            <a:endParaRPr lang="en-US" sz="1200" dirty="0"/>
          </a:p>
        </p:txBody>
      </p:sp>
      <p:sp>
        <p:nvSpPr>
          <p:cNvPr id="7" name="Shape 5"/>
          <p:cNvSpPr/>
          <p:nvPr/>
        </p:nvSpPr>
        <p:spPr>
          <a:xfrm>
            <a:off x="3657600" y="2880360"/>
            <a:ext cx="5029200" cy="1645920"/>
          </a:xfrm>
          <a:prstGeom prst="roundRect">
            <a:avLst>
              <a:gd name="adj" fmla="val 5556"/>
            </a:avLst>
          </a:prstGeom>
          <a:solidFill>
            <a:srgbClr val="F6E9E4"/>
          </a:solidFill>
          <a:ln w="12700">
            <a:solidFill>
              <a:srgbClr val="F6E9E4"/>
            </a:solidFill>
            <a:prstDash val="solid"/>
          </a:ln>
        </p:spPr>
        <p:txBody>
          <a:bodyPr/>
          <a:lstStyle/>
          <a:p>
            <a:endParaRPr lang="en-GB"/>
          </a:p>
        </p:txBody>
      </p:sp>
      <p:sp>
        <p:nvSpPr>
          <p:cNvPr id="8" name="Text 6"/>
          <p:cNvSpPr txBox="1"/>
          <p:nvPr/>
        </p:nvSpPr>
        <p:spPr>
          <a:xfrm>
            <a:off x="3840480" y="2971800"/>
            <a:ext cx="4572000" cy="365760"/>
          </a:xfrm>
          <a:prstGeom prst="rect">
            <a:avLst/>
          </a:prstGeom>
          <a:noFill/>
          <a:ln/>
        </p:spPr>
        <p:txBody>
          <a:bodyPr wrap="square" lIns="0" tIns="0" rIns="0" bIns="0" rtlCol="0" anchor="ctr"/>
          <a:lstStyle/>
          <a:p>
            <a:pPr marL="0" indent="0">
              <a:buNone/>
            </a:pPr>
            <a:r>
              <a:rPr lang="en-US" sz="1500" b="1" dirty="0">
                <a:solidFill>
                  <a:srgbClr val="C8553D"/>
                </a:solidFill>
                <a:latin typeface="Cambria" pitchFamily="34" charset="0"/>
                <a:ea typeface="Cambria" pitchFamily="34" charset="-122"/>
                <a:cs typeface="Cambria" pitchFamily="34" charset="-120"/>
              </a:rPr>
              <a:t>Limitations</a:t>
            </a:r>
            <a:endParaRPr lang="en-US" sz="1500" dirty="0"/>
          </a:p>
        </p:txBody>
      </p:sp>
      <p:sp>
        <p:nvSpPr>
          <p:cNvPr id="9" name="Text 7"/>
          <p:cNvSpPr txBox="1"/>
          <p:nvPr/>
        </p:nvSpPr>
        <p:spPr>
          <a:xfrm>
            <a:off x="3840480" y="3337560"/>
            <a:ext cx="4663440" cy="1143000"/>
          </a:xfrm>
          <a:prstGeom prst="rect">
            <a:avLst/>
          </a:prstGeom>
          <a:noFill/>
          <a:ln/>
        </p:spPr>
        <p:txBody>
          <a:bodyPr wrap="square" lIns="0" tIns="0" rIns="0" bIns="0" rtlCol="0" anchor="t"/>
          <a:lstStyle/>
          <a:p>
            <a:pPr marL="342900" indent="-342900">
              <a:spcAft>
                <a:spcPts val="300"/>
              </a:spcAft>
              <a:buSzPct val="100000"/>
              <a:buChar char="•"/>
            </a:pPr>
            <a:r>
              <a:rPr lang="en-US" sz="1200" dirty="0">
                <a:solidFill>
                  <a:srgbClr val="22302E"/>
                </a:solidFill>
                <a:latin typeface="Calibri" pitchFamily="34" charset="0"/>
                <a:ea typeface="Calibri" pitchFamily="34" charset="-122"/>
                <a:cs typeface="Calibri" pitchFamily="34" charset="-120"/>
              </a:rPr>
              <a:t>Mixed evidence; not 'plug and play' (Fothergill et al., 2025)</a:t>
            </a:r>
            <a:endParaRPr lang="en-US" sz="1200" dirty="0"/>
          </a:p>
          <a:p>
            <a:pPr marL="342900" indent="-342900">
              <a:spcAft>
                <a:spcPts val="300"/>
              </a:spcAft>
              <a:buSzPct val="100000"/>
              <a:buChar char="•"/>
            </a:pPr>
            <a:r>
              <a:rPr lang="en-US" sz="1200" dirty="0">
                <a:solidFill>
                  <a:srgbClr val="22302E"/>
                </a:solidFill>
                <a:latin typeface="Calibri" pitchFamily="34" charset="0"/>
                <a:ea typeface="Calibri" pitchFamily="34" charset="-122"/>
                <a:cs typeface="Calibri" pitchFamily="34" charset="-120"/>
              </a:rPr>
              <a:t>Barriers for people aged 75+ (Money et al., 2024)</a:t>
            </a:r>
            <a:endParaRPr lang="en-US" sz="1200" dirty="0"/>
          </a:p>
          <a:p>
            <a:pPr marL="342900" indent="-342900">
              <a:spcAft>
                <a:spcPts val="300"/>
              </a:spcAft>
              <a:buSzPct val="100000"/>
              <a:buChar char="•"/>
            </a:pPr>
            <a:r>
              <a:rPr lang="en-US" sz="1200" dirty="0">
                <a:solidFill>
                  <a:srgbClr val="22302E"/>
                </a:solidFill>
                <a:latin typeface="Calibri" pitchFamily="34" charset="0"/>
                <a:ea typeface="Calibri" pitchFamily="34" charset="-122"/>
                <a:cs typeface="Calibri" pitchFamily="34" charset="-120"/>
              </a:rPr>
              <a:t>Analogue alarms at risk in the digital switchover by January 2027 (DHSC, 2025b)</a:t>
            </a:r>
            <a:endParaRPr lang="en-US" sz="1200" dirty="0"/>
          </a:p>
        </p:txBody>
      </p:sp>
      <p:pic>
        <p:nvPicPr>
          <p:cNvPr id="12" name="Audio 11">
            <a:hlinkClick r:id="" action="ppaction://media"/>
            <a:extLst>
              <a:ext uri="{FF2B5EF4-FFF2-40B4-BE49-F238E27FC236}">
                <a16:creationId xmlns:a16="http://schemas.microsoft.com/office/drawing/2014/main" id="{17DAF1CF-AB35-A583-6B30-40CFFB723813}"/>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39844" t="-139844" r="-139844" b="-139844"/>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95928"/>
    </mc:Choice>
    <mc:Fallback xmlns="">
      <p:transition spd="slow" advTm="959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457200" y="274320"/>
            <a:ext cx="8229600" cy="685800"/>
          </a:xfrm>
          <a:prstGeom prst="rect">
            <a:avLst/>
          </a:prstGeom>
          <a:noFill/>
          <a:ln/>
        </p:spPr>
        <p:txBody>
          <a:bodyPr wrap="square" lIns="0" tIns="0" rIns="0" bIns="0" rtlCol="0" anchor="ctr"/>
          <a:lstStyle/>
          <a:p>
            <a:pPr marL="0" indent="0">
              <a:buNone/>
            </a:pPr>
            <a:r>
              <a:rPr lang="en-US" sz="3000" b="1" dirty="0">
                <a:solidFill>
                  <a:srgbClr val="1F4E4A"/>
                </a:solidFill>
                <a:latin typeface="Cambria" pitchFamily="34" charset="0"/>
                <a:ea typeface="Cambria" pitchFamily="34" charset="-122"/>
                <a:cs typeface="Cambria" pitchFamily="34" charset="-120"/>
              </a:rPr>
              <a:t>Technology 2: socially assistive robots</a:t>
            </a:r>
            <a:endParaRPr lang="en-US" sz="3000" dirty="0"/>
          </a:p>
        </p:txBody>
      </p:sp>
      <p:sp>
        <p:nvSpPr>
          <p:cNvPr id="3" name="Text 1"/>
          <p:cNvSpPr txBox="1"/>
          <p:nvPr/>
        </p:nvSpPr>
        <p:spPr>
          <a:xfrm>
            <a:off x="457200" y="1097280"/>
            <a:ext cx="2926080" cy="3474720"/>
          </a:xfrm>
          <a:prstGeom prst="rect">
            <a:avLst/>
          </a:prstGeom>
          <a:noFill/>
          <a:ln/>
        </p:spPr>
        <p:txBody>
          <a:bodyPr wrap="square" lIns="0" tIns="0" rIns="0" bIns="0" rtlCol="0" anchor="t"/>
          <a:lstStyle/>
          <a:p>
            <a:pPr marL="0" indent="0">
              <a:spcAft>
                <a:spcPts val="600"/>
              </a:spcAft>
              <a:buNone/>
            </a:pPr>
            <a:r>
              <a:rPr lang="en-US" sz="1350" b="1" dirty="0">
                <a:solidFill>
                  <a:srgbClr val="C8553D"/>
                </a:solidFill>
                <a:latin typeface="Calibri" pitchFamily="34" charset="0"/>
                <a:ea typeface="Calibri" pitchFamily="34" charset="-122"/>
                <a:cs typeface="Calibri" pitchFamily="34" charset="-120"/>
              </a:rPr>
              <a:t>Example: CARESSES trial</a:t>
            </a:r>
            <a:endParaRPr lang="en-US" sz="1350" dirty="0"/>
          </a:p>
          <a:p>
            <a:pPr marL="342900" indent="-342900">
              <a:spcAft>
                <a:spcPts val="600"/>
              </a:spcAft>
              <a:buSzPct val="100000"/>
              <a:buChar char="•"/>
            </a:pPr>
            <a:r>
              <a:rPr lang="en-US" sz="1350" dirty="0">
                <a:solidFill>
                  <a:srgbClr val="22302E"/>
                </a:solidFill>
                <a:latin typeface="Calibri" pitchFamily="34" charset="0"/>
                <a:ea typeface="Calibri" pitchFamily="34" charset="-122"/>
                <a:cs typeface="Calibri" pitchFamily="34" charset="-120"/>
              </a:rPr>
              <a:t>'Pepper' robots tailored to residents' cultures</a:t>
            </a:r>
            <a:endParaRPr lang="en-US" sz="1350" dirty="0"/>
          </a:p>
          <a:p>
            <a:pPr marL="342900" indent="-342900">
              <a:spcAft>
                <a:spcPts val="600"/>
              </a:spcAft>
              <a:buSzPct val="100000"/>
              <a:buChar char="•"/>
            </a:pPr>
            <a:r>
              <a:rPr lang="en-US" sz="1350" dirty="0">
                <a:solidFill>
                  <a:srgbClr val="22302E"/>
                </a:solidFill>
                <a:latin typeface="Calibri" pitchFamily="34" charset="0"/>
                <a:ea typeface="Calibri" pitchFamily="34" charset="-122"/>
                <a:cs typeface="Calibri" pitchFamily="34" charset="-120"/>
              </a:rPr>
              <a:t>Tested in care homes in England and Japan</a:t>
            </a:r>
            <a:endParaRPr lang="en-US" sz="1350" dirty="0"/>
          </a:p>
          <a:p>
            <a:pPr marL="342900" indent="-342900">
              <a:spcAft>
                <a:spcPts val="600"/>
              </a:spcAft>
              <a:buSzPct val="100000"/>
              <a:buChar char="•"/>
            </a:pPr>
            <a:r>
              <a:rPr lang="en-US" sz="1350" dirty="0">
                <a:solidFill>
                  <a:srgbClr val="22302E"/>
                </a:solidFill>
                <a:latin typeface="Calibri" pitchFamily="34" charset="0"/>
                <a:ea typeface="Calibri" pitchFamily="34" charset="-122"/>
                <a:cs typeface="Calibri" pitchFamily="34" charset="-120"/>
              </a:rPr>
              <a:t>Small sample: 33 residents over 2 weeks (Papadopoulos et al., 2022)</a:t>
            </a:r>
            <a:endParaRPr lang="en-US" sz="1350" dirty="0"/>
          </a:p>
        </p:txBody>
      </p:sp>
      <p:sp>
        <p:nvSpPr>
          <p:cNvPr id="4" name="Shape 2"/>
          <p:cNvSpPr/>
          <p:nvPr/>
        </p:nvSpPr>
        <p:spPr>
          <a:xfrm>
            <a:off x="3657600" y="1097280"/>
            <a:ext cx="5029200" cy="1645920"/>
          </a:xfrm>
          <a:prstGeom prst="roundRect">
            <a:avLst>
              <a:gd name="adj" fmla="val 5556"/>
            </a:avLst>
          </a:prstGeom>
          <a:solidFill>
            <a:srgbClr val="EAF1EE"/>
          </a:solidFill>
          <a:ln w="12700">
            <a:solidFill>
              <a:srgbClr val="EAF1EE"/>
            </a:solidFill>
            <a:prstDash val="solid"/>
          </a:ln>
        </p:spPr>
        <p:txBody>
          <a:bodyPr/>
          <a:lstStyle/>
          <a:p>
            <a:endParaRPr lang="en-GB"/>
          </a:p>
        </p:txBody>
      </p:sp>
      <p:sp>
        <p:nvSpPr>
          <p:cNvPr id="5" name="Text 3"/>
          <p:cNvSpPr txBox="1"/>
          <p:nvPr/>
        </p:nvSpPr>
        <p:spPr>
          <a:xfrm>
            <a:off x="3840480" y="1188720"/>
            <a:ext cx="4572000" cy="365760"/>
          </a:xfrm>
          <a:prstGeom prst="rect">
            <a:avLst/>
          </a:prstGeom>
          <a:noFill/>
          <a:ln/>
        </p:spPr>
        <p:txBody>
          <a:bodyPr wrap="square" lIns="0" tIns="0" rIns="0" bIns="0" rtlCol="0" anchor="ctr"/>
          <a:lstStyle/>
          <a:p>
            <a:pPr marL="0" indent="0">
              <a:buNone/>
            </a:pPr>
            <a:r>
              <a:rPr lang="en-US" sz="1500" b="1" dirty="0">
                <a:solidFill>
                  <a:srgbClr val="1F4E4A"/>
                </a:solidFill>
                <a:latin typeface="Cambria" pitchFamily="34" charset="0"/>
                <a:ea typeface="Cambria" pitchFamily="34" charset="-122"/>
                <a:cs typeface="Cambria" pitchFamily="34" charset="-120"/>
              </a:rPr>
              <a:t>Benefits</a:t>
            </a:r>
            <a:endParaRPr lang="en-US" sz="1500" dirty="0"/>
          </a:p>
        </p:txBody>
      </p:sp>
      <p:sp>
        <p:nvSpPr>
          <p:cNvPr id="6" name="Text 4"/>
          <p:cNvSpPr txBox="1"/>
          <p:nvPr/>
        </p:nvSpPr>
        <p:spPr>
          <a:xfrm>
            <a:off x="3840480" y="1554480"/>
            <a:ext cx="4663440" cy="1143000"/>
          </a:xfrm>
          <a:prstGeom prst="rect">
            <a:avLst/>
          </a:prstGeom>
          <a:noFill/>
          <a:ln/>
        </p:spPr>
        <p:txBody>
          <a:bodyPr wrap="square" lIns="0" tIns="0" rIns="0" bIns="0" rtlCol="0" anchor="t"/>
          <a:lstStyle/>
          <a:p>
            <a:pPr marL="342900" indent="-342900">
              <a:spcAft>
                <a:spcPts val="300"/>
              </a:spcAft>
              <a:buSzPct val="100000"/>
              <a:buChar char="•"/>
            </a:pPr>
            <a:r>
              <a:rPr lang="en-US" sz="1200" dirty="0">
                <a:solidFill>
                  <a:srgbClr val="22302E"/>
                </a:solidFill>
                <a:latin typeface="Calibri" pitchFamily="34" charset="0"/>
                <a:ea typeface="Calibri" pitchFamily="34" charset="-122"/>
                <a:cs typeface="Calibri" pitchFamily="34" charset="-120"/>
              </a:rPr>
              <a:t>Companionship, conversation and reminders</a:t>
            </a:r>
            <a:endParaRPr lang="en-US" sz="1200" dirty="0"/>
          </a:p>
          <a:p>
            <a:pPr marL="342900" indent="-342900">
              <a:spcAft>
                <a:spcPts val="300"/>
              </a:spcAft>
              <a:buSzPct val="100000"/>
              <a:buChar char="•"/>
            </a:pPr>
            <a:r>
              <a:rPr lang="en-US" sz="1200" dirty="0">
                <a:solidFill>
                  <a:srgbClr val="22302E"/>
                </a:solidFill>
                <a:latin typeface="Calibri" pitchFamily="34" charset="0"/>
                <a:ea typeface="Calibri" pitchFamily="34" charset="-122"/>
                <a:cs typeface="Calibri" pitchFamily="34" charset="-120"/>
              </a:rPr>
              <a:t>Culturally tailored, person-centred interaction</a:t>
            </a:r>
            <a:endParaRPr lang="en-US" sz="1200" dirty="0"/>
          </a:p>
          <a:p>
            <a:pPr marL="342900" indent="-342900">
              <a:spcAft>
                <a:spcPts val="300"/>
              </a:spcAft>
              <a:buSzPct val="100000"/>
              <a:buChar char="•"/>
            </a:pPr>
            <a:r>
              <a:rPr lang="en-US" sz="1200" dirty="0">
                <a:solidFill>
                  <a:srgbClr val="22302E"/>
                </a:solidFill>
                <a:latin typeface="Calibri" pitchFamily="34" charset="0"/>
                <a:ea typeface="Calibri" pitchFamily="34" charset="-122"/>
                <a:cs typeface="Calibri" pitchFamily="34" charset="-120"/>
              </a:rPr>
              <a:t>Some positive signals for wellbeing (Papadopoulos et al., 2022)</a:t>
            </a:r>
            <a:endParaRPr lang="en-US" sz="1200" dirty="0"/>
          </a:p>
        </p:txBody>
      </p:sp>
      <p:sp>
        <p:nvSpPr>
          <p:cNvPr id="7" name="Shape 5"/>
          <p:cNvSpPr/>
          <p:nvPr/>
        </p:nvSpPr>
        <p:spPr>
          <a:xfrm>
            <a:off x="3657600" y="2880360"/>
            <a:ext cx="5029200" cy="1645920"/>
          </a:xfrm>
          <a:prstGeom prst="roundRect">
            <a:avLst>
              <a:gd name="adj" fmla="val 5556"/>
            </a:avLst>
          </a:prstGeom>
          <a:solidFill>
            <a:srgbClr val="F6E9E4"/>
          </a:solidFill>
          <a:ln w="12700">
            <a:solidFill>
              <a:srgbClr val="F6E9E4"/>
            </a:solidFill>
            <a:prstDash val="solid"/>
          </a:ln>
        </p:spPr>
        <p:txBody>
          <a:bodyPr/>
          <a:lstStyle/>
          <a:p>
            <a:endParaRPr lang="en-GB"/>
          </a:p>
        </p:txBody>
      </p:sp>
      <p:sp>
        <p:nvSpPr>
          <p:cNvPr id="8" name="Text 6"/>
          <p:cNvSpPr txBox="1"/>
          <p:nvPr/>
        </p:nvSpPr>
        <p:spPr>
          <a:xfrm>
            <a:off x="3840480" y="2971800"/>
            <a:ext cx="4572000" cy="365760"/>
          </a:xfrm>
          <a:prstGeom prst="rect">
            <a:avLst/>
          </a:prstGeom>
          <a:noFill/>
          <a:ln/>
        </p:spPr>
        <p:txBody>
          <a:bodyPr wrap="square" lIns="0" tIns="0" rIns="0" bIns="0" rtlCol="0" anchor="ctr"/>
          <a:lstStyle/>
          <a:p>
            <a:pPr marL="0" indent="0">
              <a:buNone/>
            </a:pPr>
            <a:r>
              <a:rPr lang="en-US" sz="1500" b="1" dirty="0">
                <a:solidFill>
                  <a:srgbClr val="C8553D"/>
                </a:solidFill>
                <a:latin typeface="Cambria" pitchFamily="34" charset="0"/>
                <a:ea typeface="Cambria" pitchFamily="34" charset="-122"/>
                <a:cs typeface="Cambria" pitchFamily="34" charset="-120"/>
              </a:rPr>
              <a:t>Limitations</a:t>
            </a:r>
            <a:endParaRPr lang="en-US" sz="1500" dirty="0"/>
          </a:p>
        </p:txBody>
      </p:sp>
      <p:sp>
        <p:nvSpPr>
          <p:cNvPr id="9" name="Text 7"/>
          <p:cNvSpPr txBox="1"/>
          <p:nvPr/>
        </p:nvSpPr>
        <p:spPr>
          <a:xfrm>
            <a:off x="3840480" y="3337560"/>
            <a:ext cx="4663440" cy="1143000"/>
          </a:xfrm>
          <a:prstGeom prst="rect">
            <a:avLst/>
          </a:prstGeom>
          <a:noFill/>
          <a:ln/>
        </p:spPr>
        <p:txBody>
          <a:bodyPr wrap="square" lIns="0" tIns="0" rIns="0" bIns="0" rtlCol="0" anchor="t"/>
          <a:lstStyle/>
          <a:p>
            <a:pPr marL="342900" indent="-342900">
              <a:spcAft>
                <a:spcPts val="300"/>
              </a:spcAft>
              <a:buSzPct val="100000"/>
              <a:buChar char="•"/>
            </a:pPr>
            <a:r>
              <a:rPr lang="en-US" sz="1200" dirty="0">
                <a:solidFill>
                  <a:srgbClr val="22302E"/>
                </a:solidFill>
                <a:latin typeface="Calibri" pitchFamily="34" charset="0"/>
                <a:ea typeface="Calibri" pitchFamily="34" charset="-122"/>
                <a:cs typeface="Calibri" pitchFamily="34" charset="-120"/>
              </a:rPr>
              <a:t>Small, short trials: weak evidence</a:t>
            </a:r>
            <a:endParaRPr lang="en-US" sz="1200" dirty="0"/>
          </a:p>
          <a:p>
            <a:pPr marL="342900" indent="-342900">
              <a:spcAft>
                <a:spcPts val="300"/>
              </a:spcAft>
              <a:buSzPct val="100000"/>
              <a:buChar char="•"/>
            </a:pPr>
            <a:r>
              <a:rPr lang="en-US" sz="1200" dirty="0">
                <a:solidFill>
                  <a:srgbClr val="22302E"/>
                </a:solidFill>
                <a:latin typeface="Calibri" pitchFamily="34" charset="0"/>
                <a:ea typeface="Calibri" pitchFamily="34" charset="-122"/>
                <a:cs typeface="Calibri" pitchFamily="34" charset="-120"/>
              </a:rPr>
              <a:t>Cost and staff training needed</a:t>
            </a:r>
            <a:endParaRPr lang="en-US" sz="1200" dirty="0"/>
          </a:p>
          <a:p>
            <a:pPr marL="342900" indent="-342900">
              <a:spcAft>
                <a:spcPts val="300"/>
              </a:spcAft>
              <a:buSzPct val="100000"/>
              <a:buChar char="•"/>
            </a:pPr>
            <a:r>
              <a:rPr lang="en-US" sz="1200" dirty="0">
                <a:solidFill>
                  <a:srgbClr val="22302E"/>
                </a:solidFill>
                <a:latin typeface="Calibri" pitchFamily="34" charset="0"/>
                <a:ea typeface="Calibri" pitchFamily="34" charset="-122"/>
                <a:cs typeface="Calibri" pitchFamily="34" charset="-120"/>
              </a:rPr>
              <a:t>Ethics: privacy, consent, replacing human contact</a:t>
            </a:r>
            <a:endParaRPr lang="en-US" sz="1200" dirty="0"/>
          </a:p>
        </p:txBody>
      </p:sp>
      <p:pic>
        <p:nvPicPr>
          <p:cNvPr id="14" name="Audio 13">
            <a:hlinkClick r:id="" action="ppaction://media"/>
            <a:extLst>
              <a:ext uri="{FF2B5EF4-FFF2-40B4-BE49-F238E27FC236}">
                <a16:creationId xmlns:a16="http://schemas.microsoft.com/office/drawing/2014/main" id="{AC069B85-B45F-3819-8735-944146AA258B}"/>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39844" t="-139844" r="-139844" b="-139844"/>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65837"/>
    </mc:Choice>
    <mc:Fallback xmlns="">
      <p:transition spd="slow" advTm="658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457200" y="274320"/>
            <a:ext cx="8229600" cy="685800"/>
          </a:xfrm>
          <a:prstGeom prst="rect">
            <a:avLst/>
          </a:prstGeom>
          <a:noFill/>
          <a:ln/>
        </p:spPr>
        <p:txBody>
          <a:bodyPr wrap="square" lIns="0" tIns="0" rIns="0" bIns="0" rtlCol="0" anchor="ctr"/>
          <a:lstStyle/>
          <a:p>
            <a:pPr marL="0" indent="0">
              <a:buNone/>
            </a:pPr>
            <a:r>
              <a:rPr lang="en-US" sz="3000" b="1" dirty="0">
                <a:solidFill>
                  <a:srgbClr val="1F4E4A"/>
                </a:solidFill>
                <a:latin typeface="Cambria" pitchFamily="34" charset="0"/>
                <a:ea typeface="Cambria" pitchFamily="34" charset="-122"/>
                <a:cs typeface="Cambria" pitchFamily="34" charset="-120"/>
              </a:rPr>
              <a:t>Case study 1: the Hogeweyk dementia village</a:t>
            </a:r>
            <a:endParaRPr lang="en-US" sz="3000" dirty="0"/>
          </a:p>
        </p:txBody>
      </p:sp>
      <p:sp>
        <p:nvSpPr>
          <p:cNvPr id="3" name="Text 1"/>
          <p:cNvSpPr txBox="1"/>
          <p:nvPr/>
        </p:nvSpPr>
        <p:spPr>
          <a:xfrm>
            <a:off x="457200" y="1097280"/>
            <a:ext cx="3931920" cy="2377440"/>
          </a:xfrm>
          <a:prstGeom prst="rect">
            <a:avLst/>
          </a:prstGeom>
          <a:noFill/>
          <a:ln/>
        </p:spPr>
        <p:txBody>
          <a:bodyPr wrap="square" lIns="0" tIns="0" rIns="0" bIns="0" rtlCol="0" anchor="t"/>
          <a:lstStyle/>
          <a:p>
            <a:pPr marL="0" indent="0">
              <a:spcAft>
                <a:spcPts val="600"/>
              </a:spcAft>
              <a:buNone/>
            </a:pPr>
            <a:r>
              <a:rPr lang="en-US" sz="1350" b="1" dirty="0">
                <a:solidFill>
                  <a:srgbClr val="C8553D"/>
                </a:solidFill>
                <a:latin typeface="Calibri" pitchFamily="34" charset="0"/>
                <a:ea typeface="Calibri" pitchFamily="34" charset="-122"/>
                <a:cs typeface="Calibri" pitchFamily="34" charset="-120"/>
              </a:rPr>
              <a:t>Weesp, Netherlands (Roberts, 2024)</a:t>
            </a:r>
            <a:endParaRPr lang="en-US" sz="1350" dirty="0"/>
          </a:p>
          <a:p>
            <a:pPr marL="342900" indent="-342900">
              <a:spcAft>
                <a:spcPts val="600"/>
              </a:spcAft>
              <a:buSzPct val="100000"/>
              <a:buChar char="•"/>
            </a:pPr>
            <a:r>
              <a:rPr lang="en-US" sz="1350" dirty="0">
                <a:solidFill>
                  <a:srgbClr val="22302E"/>
                </a:solidFill>
                <a:latin typeface="Calibri" pitchFamily="34" charset="0"/>
                <a:ea typeface="Calibri" pitchFamily="34" charset="-122"/>
                <a:cs typeface="Calibri" pitchFamily="34" charset="-120"/>
              </a:rPr>
              <a:t>First dementia village, opened 2009 on 4 acres</a:t>
            </a:r>
            <a:endParaRPr lang="en-US" sz="1350" dirty="0"/>
          </a:p>
          <a:p>
            <a:pPr marL="342900" indent="-342900">
              <a:spcAft>
                <a:spcPts val="600"/>
              </a:spcAft>
              <a:buSzPct val="100000"/>
              <a:buChar char="•"/>
            </a:pPr>
            <a:r>
              <a:rPr lang="en-US" sz="1350" dirty="0">
                <a:solidFill>
                  <a:srgbClr val="22302E"/>
                </a:solidFill>
                <a:latin typeface="Calibri" pitchFamily="34" charset="0"/>
                <a:ea typeface="Calibri" pitchFamily="34" charset="-122"/>
                <a:cs typeface="Calibri" pitchFamily="34" charset="-120"/>
              </a:rPr>
              <a:t>Designed as a normal Dutch neighbourhood</a:t>
            </a:r>
            <a:endParaRPr lang="en-US" sz="1350" dirty="0"/>
          </a:p>
          <a:p>
            <a:pPr marL="342900" indent="-342900">
              <a:spcAft>
                <a:spcPts val="600"/>
              </a:spcAft>
              <a:buSzPct val="100000"/>
              <a:buChar char="•"/>
            </a:pPr>
            <a:r>
              <a:rPr lang="en-US" sz="1350" dirty="0">
                <a:solidFill>
                  <a:srgbClr val="22302E"/>
                </a:solidFill>
                <a:latin typeface="Calibri" pitchFamily="34" charset="0"/>
                <a:ea typeface="Calibri" pitchFamily="34" charset="-122"/>
                <a:cs typeface="Calibri" pitchFamily="34" charset="-120"/>
              </a:rPr>
              <a:t>Supermarket, restaurants, cafés and gardens</a:t>
            </a:r>
            <a:endParaRPr lang="en-US" sz="1350" dirty="0"/>
          </a:p>
          <a:p>
            <a:pPr marL="342900" indent="-342900">
              <a:spcAft>
                <a:spcPts val="600"/>
              </a:spcAft>
              <a:buSzPct val="100000"/>
              <a:buChar char="•"/>
            </a:pPr>
            <a:r>
              <a:rPr lang="en-US" sz="1350" dirty="0">
                <a:solidFill>
                  <a:srgbClr val="22302E"/>
                </a:solidFill>
                <a:latin typeface="Calibri" pitchFamily="34" charset="0"/>
                <a:ea typeface="Calibri" pitchFamily="34" charset="-122"/>
                <a:cs typeface="Calibri" pitchFamily="34" charset="-120"/>
              </a:rPr>
              <a:t>One main entrance; residents move freely inside</a:t>
            </a:r>
            <a:endParaRPr lang="en-US" sz="1350" dirty="0"/>
          </a:p>
        </p:txBody>
      </p:sp>
      <p:sp>
        <p:nvSpPr>
          <p:cNvPr id="4" name="Shape 2"/>
          <p:cNvSpPr/>
          <p:nvPr/>
        </p:nvSpPr>
        <p:spPr>
          <a:xfrm>
            <a:off x="457200" y="3108960"/>
            <a:ext cx="3931920" cy="1097280"/>
          </a:xfrm>
          <a:prstGeom prst="roundRect">
            <a:avLst>
              <a:gd name="adj" fmla="val 8333"/>
            </a:avLst>
          </a:prstGeom>
          <a:solidFill>
            <a:srgbClr val="EAF1EE"/>
          </a:solidFill>
          <a:ln w="12700">
            <a:solidFill>
              <a:srgbClr val="EAF1EE"/>
            </a:solidFill>
            <a:prstDash val="solid"/>
          </a:ln>
        </p:spPr>
        <p:txBody>
          <a:bodyPr/>
          <a:lstStyle/>
          <a:p>
            <a:endParaRPr lang="en-GB"/>
          </a:p>
        </p:txBody>
      </p:sp>
      <p:sp>
        <p:nvSpPr>
          <p:cNvPr id="5" name="Text 3"/>
          <p:cNvSpPr txBox="1"/>
          <p:nvPr/>
        </p:nvSpPr>
        <p:spPr>
          <a:xfrm>
            <a:off x="640080" y="3154680"/>
            <a:ext cx="3566160" cy="1005840"/>
          </a:xfrm>
          <a:prstGeom prst="rect">
            <a:avLst/>
          </a:prstGeom>
          <a:noFill/>
          <a:ln/>
        </p:spPr>
        <p:txBody>
          <a:bodyPr wrap="square" lIns="0" tIns="0" rIns="0" bIns="0" rtlCol="0" anchor="ctr"/>
          <a:lstStyle/>
          <a:p>
            <a:pPr marL="0" indent="0">
              <a:buNone/>
            </a:pPr>
            <a:r>
              <a:rPr lang="en-US" sz="1200" b="1" dirty="0">
                <a:solidFill>
                  <a:srgbClr val="1F4E4A"/>
                </a:solidFill>
                <a:latin typeface="Calibri" pitchFamily="34" charset="0"/>
                <a:ea typeface="Calibri" pitchFamily="34" charset="-122"/>
                <a:cs typeface="Calibri" pitchFamily="34" charset="-120"/>
              </a:rPr>
              <a:t>Theory links: </a:t>
            </a:r>
            <a:r>
              <a:rPr lang="en-US" sz="1200" dirty="0">
                <a:solidFill>
                  <a:srgbClr val="22302E"/>
                </a:solidFill>
                <a:latin typeface="Calibri" pitchFamily="34" charset="0"/>
                <a:ea typeface="Calibri" pitchFamily="34" charset="-122"/>
                <a:cs typeface="Calibri" pitchFamily="34" charset="-120"/>
              </a:rPr>
              <a:t>continuity (familiar lifestyle) and activity (daily tasks); small homelike living (Krier et al., 2023).</a:t>
            </a:r>
            <a:endParaRPr lang="en-US" sz="1200" dirty="0"/>
          </a:p>
        </p:txBody>
      </p:sp>
      <p:sp>
        <p:nvSpPr>
          <p:cNvPr id="6" name="Shape 4"/>
          <p:cNvSpPr/>
          <p:nvPr/>
        </p:nvSpPr>
        <p:spPr>
          <a:xfrm>
            <a:off x="4663440" y="1097280"/>
            <a:ext cx="4023360" cy="1645920"/>
          </a:xfrm>
          <a:prstGeom prst="roundRect">
            <a:avLst>
              <a:gd name="adj" fmla="val 5556"/>
            </a:avLst>
          </a:prstGeom>
          <a:solidFill>
            <a:srgbClr val="EAF1EE"/>
          </a:solidFill>
          <a:ln w="12700">
            <a:solidFill>
              <a:srgbClr val="EAF1EE"/>
            </a:solidFill>
            <a:prstDash val="solid"/>
          </a:ln>
        </p:spPr>
        <p:txBody>
          <a:bodyPr/>
          <a:lstStyle/>
          <a:p>
            <a:endParaRPr lang="en-GB"/>
          </a:p>
        </p:txBody>
      </p:sp>
      <p:sp>
        <p:nvSpPr>
          <p:cNvPr id="7" name="Text 5"/>
          <p:cNvSpPr txBox="1"/>
          <p:nvPr/>
        </p:nvSpPr>
        <p:spPr>
          <a:xfrm>
            <a:off x="4846320" y="1188720"/>
            <a:ext cx="3657600" cy="365760"/>
          </a:xfrm>
          <a:prstGeom prst="rect">
            <a:avLst/>
          </a:prstGeom>
          <a:noFill/>
          <a:ln/>
        </p:spPr>
        <p:txBody>
          <a:bodyPr wrap="square" lIns="0" tIns="0" rIns="0" bIns="0" rtlCol="0" anchor="ctr"/>
          <a:lstStyle/>
          <a:p>
            <a:pPr marL="0" indent="0">
              <a:buNone/>
            </a:pPr>
            <a:r>
              <a:rPr lang="en-US" sz="1500" b="1" dirty="0">
                <a:solidFill>
                  <a:srgbClr val="1F4E4A"/>
                </a:solidFill>
                <a:latin typeface="Cambria" pitchFamily="34" charset="0"/>
                <a:ea typeface="Cambria" pitchFamily="34" charset="-122"/>
                <a:cs typeface="Cambria" pitchFamily="34" charset="-120"/>
              </a:rPr>
              <a:t>Outcomes</a:t>
            </a:r>
            <a:endParaRPr lang="en-US" sz="1500" dirty="0"/>
          </a:p>
        </p:txBody>
      </p:sp>
      <p:sp>
        <p:nvSpPr>
          <p:cNvPr id="8" name="Text 6"/>
          <p:cNvSpPr txBox="1"/>
          <p:nvPr/>
        </p:nvSpPr>
        <p:spPr>
          <a:xfrm>
            <a:off x="4846320" y="1554480"/>
            <a:ext cx="3657600" cy="1143000"/>
          </a:xfrm>
          <a:prstGeom prst="rect">
            <a:avLst/>
          </a:prstGeom>
          <a:noFill/>
          <a:ln/>
        </p:spPr>
        <p:txBody>
          <a:bodyPr wrap="square" lIns="0" tIns="0" rIns="0" bIns="0" rtlCol="0" anchor="t"/>
          <a:lstStyle/>
          <a:p>
            <a:pPr marL="342900" indent="-342900">
              <a:spcAft>
                <a:spcPts val="300"/>
              </a:spcAft>
              <a:buSzPct val="100000"/>
              <a:buChar char="•"/>
            </a:pPr>
            <a:r>
              <a:rPr lang="en-US" sz="1250" dirty="0">
                <a:solidFill>
                  <a:srgbClr val="22302E"/>
                </a:solidFill>
                <a:latin typeface="Calibri" pitchFamily="34" charset="0"/>
                <a:ea typeface="Calibri" pitchFamily="34" charset="-122"/>
                <a:cs typeface="Calibri" pitchFamily="34" charset="-120"/>
              </a:rPr>
              <a:t>Maximises autonomy while managing risk (Roberts, 2024)</a:t>
            </a:r>
            <a:endParaRPr lang="en-US" sz="1250" dirty="0"/>
          </a:p>
          <a:p>
            <a:pPr marL="342900" indent="-342900">
              <a:spcAft>
                <a:spcPts val="300"/>
              </a:spcAft>
              <a:buSzPct val="100000"/>
              <a:buChar char="•"/>
            </a:pPr>
            <a:r>
              <a:rPr lang="en-US" sz="1250" dirty="0">
                <a:solidFill>
                  <a:srgbClr val="22302E"/>
                </a:solidFill>
                <a:latin typeface="Calibri" pitchFamily="34" charset="0"/>
                <a:ea typeface="Calibri" pitchFamily="34" charset="-122"/>
                <a:cs typeface="Calibri" pitchFamily="34" charset="-120"/>
              </a:rPr>
              <a:t>Homelike care linked to better quality of life (Krier et al., 2023)</a:t>
            </a:r>
            <a:endParaRPr lang="en-US" sz="1250" dirty="0"/>
          </a:p>
          <a:p>
            <a:pPr marL="342900" indent="-342900">
              <a:spcAft>
                <a:spcPts val="300"/>
              </a:spcAft>
              <a:buSzPct val="100000"/>
              <a:buChar char="•"/>
            </a:pPr>
            <a:r>
              <a:rPr lang="en-US" sz="1250" dirty="0">
                <a:solidFill>
                  <a:srgbClr val="22302E"/>
                </a:solidFill>
                <a:latin typeface="Calibri" pitchFamily="34" charset="0"/>
                <a:ea typeface="Calibri" pitchFamily="34" charset="-122"/>
                <a:cs typeface="Calibri" pitchFamily="34" charset="-120"/>
              </a:rPr>
              <a:t>Model repeated in other countries (Roberts, 2024)</a:t>
            </a:r>
            <a:endParaRPr lang="en-US" sz="1250" dirty="0"/>
          </a:p>
        </p:txBody>
      </p:sp>
      <p:sp>
        <p:nvSpPr>
          <p:cNvPr id="9" name="Shape 7"/>
          <p:cNvSpPr/>
          <p:nvPr/>
        </p:nvSpPr>
        <p:spPr>
          <a:xfrm>
            <a:off x="4663440" y="2880360"/>
            <a:ext cx="4023360" cy="1645920"/>
          </a:xfrm>
          <a:prstGeom prst="roundRect">
            <a:avLst>
              <a:gd name="adj" fmla="val 5556"/>
            </a:avLst>
          </a:prstGeom>
          <a:solidFill>
            <a:srgbClr val="F6E9E4"/>
          </a:solidFill>
          <a:ln w="12700">
            <a:solidFill>
              <a:srgbClr val="F6E9E4"/>
            </a:solidFill>
            <a:prstDash val="solid"/>
          </a:ln>
        </p:spPr>
        <p:txBody>
          <a:bodyPr/>
          <a:lstStyle/>
          <a:p>
            <a:endParaRPr lang="en-GB"/>
          </a:p>
        </p:txBody>
      </p:sp>
      <p:sp>
        <p:nvSpPr>
          <p:cNvPr id="10" name="Text 8"/>
          <p:cNvSpPr txBox="1"/>
          <p:nvPr/>
        </p:nvSpPr>
        <p:spPr>
          <a:xfrm>
            <a:off x="4846320" y="2971800"/>
            <a:ext cx="3657600" cy="365760"/>
          </a:xfrm>
          <a:prstGeom prst="rect">
            <a:avLst/>
          </a:prstGeom>
          <a:noFill/>
          <a:ln/>
        </p:spPr>
        <p:txBody>
          <a:bodyPr wrap="square" lIns="0" tIns="0" rIns="0" bIns="0" rtlCol="0" anchor="ctr"/>
          <a:lstStyle/>
          <a:p>
            <a:pPr marL="0" indent="0">
              <a:buNone/>
            </a:pPr>
            <a:r>
              <a:rPr lang="en-US" sz="1500" b="1" dirty="0">
                <a:solidFill>
                  <a:srgbClr val="C8553D"/>
                </a:solidFill>
                <a:latin typeface="Cambria" pitchFamily="34" charset="0"/>
                <a:ea typeface="Cambria" pitchFamily="34" charset="-122"/>
                <a:cs typeface="Cambria" pitchFamily="34" charset="-120"/>
              </a:rPr>
              <a:t>Critique</a:t>
            </a:r>
            <a:endParaRPr lang="en-US" sz="1500" dirty="0"/>
          </a:p>
        </p:txBody>
      </p:sp>
      <p:sp>
        <p:nvSpPr>
          <p:cNvPr id="11" name="Text 9"/>
          <p:cNvSpPr txBox="1"/>
          <p:nvPr/>
        </p:nvSpPr>
        <p:spPr>
          <a:xfrm>
            <a:off x="4846320" y="3337560"/>
            <a:ext cx="3657600" cy="1143000"/>
          </a:xfrm>
          <a:prstGeom prst="rect">
            <a:avLst/>
          </a:prstGeom>
          <a:noFill/>
          <a:ln/>
        </p:spPr>
        <p:txBody>
          <a:bodyPr wrap="square" lIns="0" tIns="0" rIns="0" bIns="0" rtlCol="0" anchor="t"/>
          <a:lstStyle/>
          <a:p>
            <a:pPr marL="342900" indent="-342900">
              <a:spcAft>
                <a:spcPts val="300"/>
              </a:spcAft>
              <a:buSzPct val="100000"/>
              <a:buChar char="•"/>
            </a:pPr>
            <a:r>
              <a:rPr lang="en-US" sz="1250" dirty="0">
                <a:solidFill>
                  <a:srgbClr val="22302E"/>
                </a:solidFill>
                <a:latin typeface="Calibri" pitchFamily="34" charset="0"/>
                <a:ea typeface="Calibri" pitchFamily="34" charset="-122"/>
                <a:cs typeface="Calibri" pitchFamily="34" charset="-120"/>
              </a:rPr>
              <a:t>No quantitative evaluation of dementia villages (Krier et al., 2023)</a:t>
            </a:r>
            <a:endParaRPr lang="en-US" sz="1250" dirty="0"/>
          </a:p>
          <a:p>
            <a:pPr marL="342900" indent="-342900">
              <a:spcAft>
                <a:spcPts val="300"/>
              </a:spcAft>
              <a:buSzPct val="100000"/>
              <a:buChar char="•"/>
            </a:pPr>
            <a:r>
              <a:rPr lang="en-US" sz="1250" dirty="0">
                <a:solidFill>
                  <a:srgbClr val="22302E"/>
                </a:solidFill>
                <a:latin typeface="Calibri" pitchFamily="34" charset="0"/>
                <a:ea typeface="Calibri" pitchFamily="34" charset="-122"/>
                <a:cs typeface="Calibri" pitchFamily="34" charset="-120"/>
              </a:rPr>
              <a:t>Still a secure, gated site</a:t>
            </a:r>
            <a:endParaRPr lang="en-US" sz="1250" dirty="0"/>
          </a:p>
          <a:p>
            <a:pPr marL="342900" indent="-342900">
              <a:spcAft>
                <a:spcPts val="300"/>
              </a:spcAft>
              <a:buSzPct val="100000"/>
              <a:buChar char="•"/>
            </a:pPr>
            <a:r>
              <a:rPr lang="en-US" sz="1250" dirty="0">
                <a:solidFill>
                  <a:srgbClr val="22302E"/>
                </a:solidFill>
                <a:latin typeface="Calibri" pitchFamily="34" charset="0"/>
                <a:ea typeface="Calibri" pitchFamily="34" charset="-122"/>
                <a:cs typeface="Calibri" pitchFamily="34" charset="-120"/>
              </a:rPr>
              <a:t>High cost; hard to scale in the UK</a:t>
            </a:r>
            <a:endParaRPr lang="en-US" sz="1250" dirty="0"/>
          </a:p>
        </p:txBody>
      </p:sp>
      <p:pic>
        <p:nvPicPr>
          <p:cNvPr id="18" name="Audio 17">
            <a:hlinkClick r:id="" action="ppaction://media"/>
            <a:extLst>
              <a:ext uri="{FF2B5EF4-FFF2-40B4-BE49-F238E27FC236}">
                <a16:creationId xmlns:a16="http://schemas.microsoft.com/office/drawing/2014/main" id="{EECB3734-FEB4-E81B-E079-773235CBA9FE}"/>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39844" t="-139844" r="-139844" b="-139844"/>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56632"/>
    </mc:Choice>
    <mc:Fallback xmlns="">
      <p:transition spd="slow" advTm="566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457200" y="274320"/>
            <a:ext cx="8229600" cy="685800"/>
          </a:xfrm>
          <a:prstGeom prst="rect">
            <a:avLst/>
          </a:prstGeom>
          <a:noFill/>
          <a:ln/>
        </p:spPr>
        <p:txBody>
          <a:bodyPr wrap="square" lIns="0" tIns="0" rIns="0" bIns="0" rtlCol="0" anchor="ctr"/>
          <a:lstStyle/>
          <a:p>
            <a:pPr marL="0" indent="0">
              <a:buNone/>
            </a:pPr>
            <a:r>
              <a:rPr lang="en-US" sz="3000" b="1" dirty="0">
                <a:solidFill>
                  <a:srgbClr val="1F4E4A"/>
                </a:solidFill>
                <a:latin typeface="Cambria" pitchFamily="34" charset="0"/>
                <a:ea typeface="Cambria" pitchFamily="34" charset="-122"/>
                <a:cs typeface="Cambria" pitchFamily="34" charset="-120"/>
              </a:rPr>
              <a:t>Case study 2: applying theory and policy</a:t>
            </a:r>
            <a:endParaRPr lang="en-US" sz="3000" dirty="0"/>
          </a:p>
        </p:txBody>
      </p:sp>
      <p:sp>
        <p:nvSpPr>
          <p:cNvPr id="3" name="Text 1"/>
          <p:cNvSpPr txBox="1"/>
          <p:nvPr/>
        </p:nvSpPr>
        <p:spPr>
          <a:xfrm>
            <a:off x="457200" y="960120"/>
            <a:ext cx="8229600" cy="320040"/>
          </a:xfrm>
          <a:prstGeom prst="rect">
            <a:avLst/>
          </a:prstGeom>
          <a:noFill/>
          <a:ln/>
        </p:spPr>
        <p:txBody>
          <a:bodyPr wrap="square" lIns="0" tIns="0" rIns="0" bIns="0" rtlCol="0" anchor="ctr"/>
          <a:lstStyle/>
          <a:p>
            <a:pPr marL="0" indent="0">
              <a:buNone/>
            </a:pPr>
            <a:r>
              <a:rPr lang="en-US" sz="1300" i="1" dirty="0">
                <a:solidFill>
                  <a:srgbClr val="5B6B68"/>
                </a:solidFill>
                <a:latin typeface="Calibri" pitchFamily="34" charset="0"/>
                <a:ea typeface="Calibri" pitchFamily="34" charset="-122"/>
                <a:cs typeface="Calibri" pitchFamily="34" charset="-120"/>
              </a:rPr>
              <a:t>Illustrative composite case: 'Margaret', 84, lives alone, widowed, mild frailty</a:t>
            </a:r>
            <a:endParaRPr lang="en-US" sz="1300" dirty="0"/>
          </a:p>
        </p:txBody>
      </p:sp>
      <p:sp>
        <p:nvSpPr>
          <p:cNvPr id="4" name="Shape 2"/>
          <p:cNvSpPr/>
          <p:nvPr/>
        </p:nvSpPr>
        <p:spPr>
          <a:xfrm>
            <a:off x="457200" y="1417320"/>
            <a:ext cx="1920240" cy="1600200"/>
          </a:xfrm>
          <a:prstGeom prst="roundRect">
            <a:avLst>
              <a:gd name="adj" fmla="val 5714"/>
            </a:avLst>
          </a:prstGeom>
          <a:solidFill>
            <a:srgbClr val="EAF1EE"/>
          </a:solidFill>
          <a:ln w="12700">
            <a:solidFill>
              <a:srgbClr val="EAF1EE"/>
            </a:solidFill>
            <a:prstDash val="solid"/>
          </a:ln>
        </p:spPr>
        <p:txBody>
          <a:bodyPr/>
          <a:lstStyle/>
          <a:p>
            <a:endParaRPr lang="en-GB"/>
          </a:p>
        </p:txBody>
      </p:sp>
      <p:sp>
        <p:nvSpPr>
          <p:cNvPr id="5" name="Shape 3"/>
          <p:cNvSpPr/>
          <p:nvPr/>
        </p:nvSpPr>
        <p:spPr>
          <a:xfrm>
            <a:off x="594360" y="1554480"/>
            <a:ext cx="411480" cy="411480"/>
          </a:xfrm>
          <a:prstGeom prst="ellipse">
            <a:avLst/>
          </a:prstGeom>
          <a:solidFill>
            <a:srgbClr val="1F4E4A"/>
          </a:solidFill>
          <a:ln w="12700">
            <a:solidFill>
              <a:srgbClr val="FFFFFF"/>
            </a:solidFill>
            <a:prstDash val="solid"/>
          </a:ln>
        </p:spPr>
        <p:txBody>
          <a:bodyPr/>
          <a:lstStyle/>
          <a:p>
            <a:endParaRPr lang="en-GB"/>
          </a:p>
        </p:txBody>
      </p:sp>
      <p:sp>
        <p:nvSpPr>
          <p:cNvPr id="6" name="Text 4"/>
          <p:cNvSpPr txBox="1"/>
          <p:nvPr/>
        </p:nvSpPr>
        <p:spPr>
          <a:xfrm>
            <a:off x="594360" y="1554480"/>
            <a:ext cx="411480" cy="411480"/>
          </a:xfrm>
          <a:prstGeom prst="rect">
            <a:avLst/>
          </a:prstGeom>
          <a:noFill/>
          <a:ln/>
        </p:spPr>
        <p:txBody>
          <a:bodyPr wrap="square" lIns="0" tIns="0" rIns="0" bIns="0" rtlCol="0" anchor="ctr"/>
          <a:lstStyle/>
          <a:p>
            <a:pPr marL="0" indent="0" algn="ctr">
              <a:buNone/>
            </a:pPr>
            <a:r>
              <a:rPr lang="en-US" sz="1400" b="1" dirty="0">
                <a:solidFill>
                  <a:srgbClr val="FFFFFF"/>
                </a:solidFill>
                <a:latin typeface="Cambria" pitchFamily="34" charset="0"/>
                <a:ea typeface="Cambria" pitchFamily="34" charset="-122"/>
                <a:cs typeface="Cambria" pitchFamily="34" charset="-120"/>
              </a:rPr>
              <a:t>1</a:t>
            </a:r>
            <a:endParaRPr lang="en-US" sz="1400" dirty="0"/>
          </a:p>
        </p:txBody>
      </p:sp>
      <p:sp>
        <p:nvSpPr>
          <p:cNvPr id="7" name="Text 5"/>
          <p:cNvSpPr txBox="1"/>
          <p:nvPr/>
        </p:nvSpPr>
        <p:spPr>
          <a:xfrm>
            <a:off x="594360" y="2011680"/>
            <a:ext cx="1691640" cy="365760"/>
          </a:xfrm>
          <a:prstGeom prst="rect">
            <a:avLst/>
          </a:prstGeom>
          <a:noFill/>
          <a:ln/>
        </p:spPr>
        <p:txBody>
          <a:bodyPr wrap="square" lIns="0" tIns="0" rIns="0" bIns="0" rtlCol="0" anchor="ctr"/>
          <a:lstStyle/>
          <a:p>
            <a:pPr marL="0" indent="0">
              <a:buNone/>
            </a:pPr>
            <a:r>
              <a:rPr lang="en-US" sz="1300" b="1" dirty="0">
                <a:solidFill>
                  <a:srgbClr val="1F4E4A"/>
                </a:solidFill>
                <a:latin typeface="Cambria" pitchFamily="34" charset="0"/>
                <a:ea typeface="Cambria" pitchFamily="34" charset="-122"/>
                <a:cs typeface="Cambria" pitchFamily="34" charset="-120"/>
              </a:rPr>
              <a:t>Fall at home</a:t>
            </a:r>
            <a:endParaRPr lang="en-US" sz="1300" dirty="0"/>
          </a:p>
        </p:txBody>
      </p:sp>
      <p:sp>
        <p:nvSpPr>
          <p:cNvPr id="8" name="Text 6"/>
          <p:cNvSpPr txBox="1"/>
          <p:nvPr/>
        </p:nvSpPr>
        <p:spPr>
          <a:xfrm>
            <a:off x="594360" y="2377440"/>
            <a:ext cx="1691640" cy="594360"/>
          </a:xfrm>
          <a:prstGeom prst="rect">
            <a:avLst/>
          </a:prstGeom>
          <a:noFill/>
          <a:ln/>
        </p:spPr>
        <p:txBody>
          <a:bodyPr wrap="square" lIns="0" tIns="0" rIns="0" bIns="0" rtlCol="0" anchor="t"/>
          <a:lstStyle/>
          <a:p>
            <a:pPr marL="0" indent="0">
              <a:buNone/>
            </a:pPr>
            <a:r>
              <a:rPr lang="en-US" sz="1100" dirty="0">
                <a:solidFill>
                  <a:srgbClr val="22302E"/>
                </a:solidFill>
                <a:latin typeface="Calibri" pitchFamily="34" charset="0"/>
                <a:ea typeface="Calibri" pitchFamily="34" charset="-122"/>
                <a:cs typeface="Calibri" pitchFamily="34" charset="-120"/>
              </a:rPr>
              <a:t>Short hospital stay; fear of going out</a:t>
            </a:r>
            <a:endParaRPr lang="en-US" sz="1100" dirty="0"/>
          </a:p>
        </p:txBody>
      </p:sp>
      <p:sp>
        <p:nvSpPr>
          <p:cNvPr id="9" name="Shape 7"/>
          <p:cNvSpPr/>
          <p:nvPr/>
        </p:nvSpPr>
        <p:spPr>
          <a:xfrm>
            <a:off x="2560320" y="1417320"/>
            <a:ext cx="1920240" cy="1600200"/>
          </a:xfrm>
          <a:prstGeom prst="roundRect">
            <a:avLst>
              <a:gd name="adj" fmla="val 5714"/>
            </a:avLst>
          </a:prstGeom>
          <a:solidFill>
            <a:srgbClr val="F6E9E4"/>
          </a:solidFill>
          <a:ln w="12700">
            <a:solidFill>
              <a:srgbClr val="F6E9E4"/>
            </a:solidFill>
            <a:prstDash val="solid"/>
          </a:ln>
        </p:spPr>
        <p:txBody>
          <a:bodyPr/>
          <a:lstStyle/>
          <a:p>
            <a:endParaRPr lang="en-GB"/>
          </a:p>
        </p:txBody>
      </p:sp>
      <p:sp>
        <p:nvSpPr>
          <p:cNvPr id="10" name="Shape 8"/>
          <p:cNvSpPr/>
          <p:nvPr/>
        </p:nvSpPr>
        <p:spPr>
          <a:xfrm>
            <a:off x="2697480" y="1554480"/>
            <a:ext cx="411480" cy="411480"/>
          </a:xfrm>
          <a:prstGeom prst="ellipse">
            <a:avLst/>
          </a:prstGeom>
          <a:solidFill>
            <a:srgbClr val="C8553D"/>
          </a:solidFill>
          <a:ln w="12700">
            <a:solidFill>
              <a:srgbClr val="FFFFFF"/>
            </a:solidFill>
            <a:prstDash val="solid"/>
          </a:ln>
        </p:spPr>
        <p:txBody>
          <a:bodyPr/>
          <a:lstStyle/>
          <a:p>
            <a:endParaRPr lang="en-GB"/>
          </a:p>
        </p:txBody>
      </p:sp>
      <p:sp>
        <p:nvSpPr>
          <p:cNvPr id="11" name="Text 9"/>
          <p:cNvSpPr txBox="1"/>
          <p:nvPr/>
        </p:nvSpPr>
        <p:spPr>
          <a:xfrm>
            <a:off x="2697480" y="1554480"/>
            <a:ext cx="411480" cy="411480"/>
          </a:xfrm>
          <a:prstGeom prst="rect">
            <a:avLst/>
          </a:prstGeom>
          <a:noFill/>
          <a:ln/>
        </p:spPr>
        <p:txBody>
          <a:bodyPr wrap="square" lIns="0" tIns="0" rIns="0" bIns="0" rtlCol="0" anchor="ctr"/>
          <a:lstStyle/>
          <a:p>
            <a:pPr marL="0" indent="0" algn="ctr">
              <a:buNone/>
            </a:pPr>
            <a:r>
              <a:rPr lang="en-US" sz="1400" b="1" dirty="0">
                <a:solidFill>
                  <a:srgbClr val="FFFFFF"/>
                </a:solidFill>
                <a:latin typeface="Cambria" pitchFamily="34" charset="0"/>
                <a:ea typeface="Cambria" pitchFamily="34" charset="-122"/>
                <a:cs typeface="Cambria" pitchFamily="34" charset="-120"/>
              </a:rPr>
              <a:t>2</a:t>
            </a:r>
            <a:endParaRPr lang="en-US" sz="1400" dirty="0"/>
          </a:p>
        </p:txBody>
      </p:sp>
      <p:sp>
        <p:nvSpPr>
          <p:cNvPr id="12" name="Text 10"/>
          <p:cNvSpPr txBox="1"/>
          <p:nvPr/>
        </p:nvSpPr>
        <p:spPr>
          <a:xfrm>
            <a:off x="2697480" y="2011680"/>
            <a:ext cx="1691640" cy="365760"/>
          </a:xfrm>
          <a:prstGeom prst="rect">
            <a:avLst/>
          </a:prstGeom>
          <a:noFill/>
          <a:ln/>
        </p:spPr>
        <p:txBody>
          <a:bodyPr wrap="square" lIns="0" tIns="0" rIns="0" bIns="0" rtlCol="0" anchor="ctr"/>
          <a:lstStyle/>
          <a:p>
            <a:pPr marL="0" indent="0">
              <a:buNone/>
            </a:pPr>
            <a:r>
              <a:rPr lang="en-US" sz="1300" b="1" dirty="0">
                <a:solidFill>
                  <a:srgbClr val="1F4E4A"/>
                </a:solidFill>
                <a:latin typeface="Cambria" pitchFamily="34" charset="0"/>
                <a:ea typeface="Cambria" pitchFamily="34" charset="-122"/>
                <a:cs typeface="Cambria" pitchFamily="34" charset="-120"/>
              </a:rPr>
              <a:t>Care Act assessment</a:t>
            </a:r>
            <a:endParaRPr lang="en-US" sz="1300" dirty="0"/>
          </a:p>
        </p:txBody>
      </p:sp>
      <p:sp>
        <p:nvSpPr>
          <p:cNvPr id="13" name="Text 11"/>
          <p:cNvSpPr txBox="1"/>
          <p:nvPr/>
        </p:nvSpPr>
        <p:spPr>
          <a:xfrm>
            <a:off x="2697480" y="2377440"/>
            <a:ext cx="1691640" cy="594360"/>
          </a:xfrm>
          <a:prstGeom prst="rect">
            <a:avLst/>
          </a:prstGeom>
          <a:noFill/>
          <a:ln/>
        </p:spPr>
        <p:txBody>
          <a:bodyPr wrap="square" lIns="0" tIns="0" rIns="0" bIns="0" rtlCol="0" anchor="t"/>
          <a:lstStyle/>
          <a:p>
            <a:pPr marL="0" indent="0">
              <a:buNone/>
            </a:pPr>
            <a:r>
              <a:rPr lang="en-US" sz="1100" dirty="0">
                <a:solidFill>
                  <a:srgbClr val="22302E"/>
                </a:solidFill>
                <a:latin typeface="Calibri" pitchFamily="34" charset="0"/>
                <a:ea typeface="Calibri" pitchFamily="34" charset="-122"/>
                <a:cs typeface="Calibri" pitchFamily="34" charset="-120"/>
              </a:rPr>
              <a:t>Strengths-based; her wish to stay home respected (MCA 2005)</a:t>
            </a:r>
            <a:endParaRPr lang="en-US" sz="1100" dirty="0"/>
          </a:p>
        </p:txBody>
      </p:sp>
      <p:sp>
        <p:nvSpPr>
          <p:cNvPr id="14" name="Shape 12"/>
          <p:cNvSpPr/>
          <p:nvPr/>
        </p:nvSpPr>
        <p:spPr>
          <a:xfrm>
            <a:off x="4663440" y="1417320"/>
            <a:ext cx="1920240" cy="1600200"/>
          </a:xfrm>
          <a:prstGeom prst="roundRect">
            <a:avLst>
              <a:gd name="adj" fmla="val 5714"/>
            </a:avLst>
          </a:prstGeom>
          <a:solidFill>
            <a:srgbClr val="EAF1EE"/>
          </a:solidFill>
          <a:ln w="12700">
            <a:solidFill>
              <a:srgbClr val="EAF1EE"/>
            </a:solidFill>
            <a:prstDash val="solid"/>
          </a:ln>
        </p:spPr>
        <p:txBody>
          <a:bodyPr/>
          <a:lstStyle/>
          <a:p>
            <a:endParaRPr lang="en-GB"/>
          </a:p>
        </p:txBody>
      </p:sp>
      <p:sp>
        <p:nvSpPr>
          <p:cNvPr id="15" name="Shape 13"/>
          <p:cNvSpPr/>
          <p:nvPr/>
        </p:nvSpPr>
        <p:spPr>
          <a:xfrm>
            <a:off x="4800600" y="1554480"/>
            <a:ext cx="411480" cy="411480"/>
          </a:xfrm>
          <a:prstGeom prst="ellipse">
            <a:avLst/>
          </a:prstGeom>
          <a:solidFill>
            <a:srgbClr val="1F4E4A"/>
          </a:solidFill>
          <a:ln w="12700">
            <a:solidFill>
              <a:srgbClr val="FFFFFF"/>
            </a:solidFill>
            <a:prstDash val="solid"/>
          </a:ln>
        </p:spPr>
        <p:txBody>
          <a:bodyPr/>
          <a:lstStyle/>
          <a:p>
            <a:endParaRPr lang="en-GB"/>
          </a:p>
        </p:txBody>
      </p:sp>
      <p:sp>
        <p:nvSpPr>
          <p:cNvPr id="16" name="Text 14"/>
          <p:cNvSpPr txBox="1"/>
          <p:nvPr/>
        </p:nvSpPr>
        <p:spPr>
          <a:xfrm>
            <a:off x="4800600" y="1554480"/>
            <a:ext cx="411480" cy="411480"/>
          </a:xfrm>
          <a:prstGeom prst="rect">
            <a:avLst/>
          </a:prstGeom>
          <a:noFill/>
          <a:ln/>
        </p:spPr>
        <p:txBody>
          <a:bodyPr wrap="square" lIns="0" tIns="0" rIns="0" bIns="0" rtlCol="0" anchor="ctr"/>
          <a:lstStyle/>
          <a:p>
            <a:pPr marL="0" indent="0" algn="ctr">
              <a:buNone/>
            </a:pPr>
            <a:r>
              <a:rPr lang="en-US" sz="1400" b="1" dirty="0">
                <a:solidFill>
                  <a:srgbClr val="FFFFFF"/>
                </a:solidFill>
                <a:latin typeface="Cambria" pitchFamily="34" charset="0"/>
                <a:ea typeface="Cambria" pitchFamily="34" charset="-122"/>
                <a:cs typeface="Cambria" pitchFamily="34" charset="-120"/>
              </a:rPr>
              <a:t>3</a:t>
            </a:r>
            <a:endParaRPr lang="en-US" sz="1400" dirty="0"/>
          </a:p>
        </p:txBody>
      </p:sp>
      <p:sp>
        <p:nvSpPr>
          <p:cNvPr id="17" name="Text 15"/>
          <p:cNvSpPr txBox="1"/>
          <p:nvPr/>
        </p:nvSpPr>
        <p:spPr>
          <a:xfrm>
            <a:off x="4800600" y="2011680"/>
            <a:ext cx="1691640" cy="365760"/>
          </a:xfrm>
          <a:prstGeom prst="rect">
            <a:avLst/>
          </a:prstGeom>
          <a:noFill/>
          <a:ln/>
        </p:spPr>
        <p:txBody>
          <a:bodyPr wrap="square" lIns="0" tIns="0" rIns="0" bIns="0" rtlCol="0" anchor="ctr"/>
          <a:lstStyle/>
          <a:p>
            <a:pPr marL="0" indent="0">
              <a:buNone/>
            </a:pPr>
            <a:r>
              <a:rPr lang="en-US" sz="1300" b="1" dirty="0">
                <a:solidFill>
                  <a:srgbClr val="1F4E4A"/>
                </a:solidFill>
                <a:latin typeface="Cambria" pitchFamily="34" charset="0"/>
                <a:ea typeface="Cambria" pitchFamily="34" charset="-122"/>
                <a:cs typeface="Cambria" pitchFamily="34" charset="-120"/>
              </a:rPr>
              <a:t>Reablement + telecare</a:t>
            </a:r>
            <a:endParaRPr lang="en-US" sz="1300" dirty="0"/>
          </a:p>
        </p:txBody>
      </p:sp>
      <p:sp>
        <p:nvSpPr>
          <p:cNvPr id="18" name="Text 16"/>
          <p:cNvSpPr txBox="1"/>
          <p:nvPr/>
        </p:nvSpPr>
        <p:spPr>
          <a:xfrm>
            <a:off x="4800600" y="2377440"/>
            <a:ext cx="1691640" cy="594360"/>
          </a:xfrm>
          <a:prstGeom prst="rect">
            <a:avLst/>
          </a:prstGeom>
          <a:noFill/>
          <a:ln/>
        </p:spPr>
        <p:txBody>
          <a:bodyPr wrap="square" lIns="0" tIns="0" rIns="0" bIns="0" rtlCol="0" anchor="t"/>
          <a:lstStyle/>
          <a:p>
            <a:pPr marL="0" indent="0">
              <a:buNone/>
            </a:pPr>
            <a:r>
              <a:rPr lang="en-US" sz="1100" dirty="0">
                <a:solidFill>
                  <a:srgbClr val="22302E"/>
                </a:solidFill>
                <a:latin typeface="Calibri" pitchFamily="34" charset="0"/>
                <a:ea typeface="Calibri" pitchFamily="34" charset="-122"/>
                <a:cs typeface="Calibri" pitchFamily="34" charset="-120"/>
              </a:rPr>
              <a:t>Free reablement (Care Act 2014); pendant alarm</a:t>
            </a:r>
            <a:endParaRPr lang="en-US" sz="1100" dirty="0"/>
          </a:p>
        </p:txBody>
      </p:sp>
      <p:sp>
        <p:nvSpPr>
          <p:cNvPr id="19" name="Shape 17"/>
          <p:cNvSpPr/>
          <p:nvPr/>
        </p:nvSpPr>
        <p:spPr>
          <a:xfrm>
            <a:off x="6766560" y="1417320"/>
            <a:ext cx="1920240" cy="1600200"/>
          </a:xfrm>
          <a:prstGeom prst="roundRect">
            <a:avLst>
              <a:gd name="adj" fmla="val 5714"/>
            </a:avLst>
          </a:prstGeom>
          <a:solidFill>
            <a:srgbClr val="F6E9E4"/>
          </a:solidFill>
          <a:ln w="12700">
            <a:solidFill>
              <a:srgbClr val="F6E9E4"/>
            </a:solidFill>
            <a:prstDash val="solid"/>
          </a:ln>
        </p:spPr>
        <p:txBody>
          <a:bodyPr/>
          <a:lstStyle/>
          <a:p>
            <a:endParaRPr lang="en-GB"/>
          </a:p>
        </p:txBody>
      </p:sp>
      <p:sp>
        <p:nvSpPr>
          <p:cNvPr id="20" name="Shape 18"/>
          <p:cNvSpPr/>
          <p:nvPr/>
        </p:nvSpPr>
        <p:spPr>
          <a:xfrm>
            <a:off x="6903720" y="1554480"/>
            <a:ext cx="411480" cy="411480"/>
          </a:xfrm>
          <a:prstGeom prst="ellipse">
            <a:avLst/>
          </a:prstGeom>
          <a:solidFill>
            <a:srgbClr val="C8553D"/>
          </a:solidFill>
          <a:ln w="12700">
            <a:solidFill>
              <a:srgbClr val="FFFFFF"/>
            </a:solidFill>
            <a:prstDash val="solid"/>
          </a:ln>
        </p:spPr>
        <p:txBody>
          <a:bodyPr/>
          <a:lstStyle/>
          <a:p>
            <a:endParaRPr lang="en-GB"/>
          </a:p>
        </p:txBody>
      </p:sp>
      <p:sp>
        <p:nvSpPr>
          <p:cNvPr id="21" name="Text 19"/>
          <p:cNvSpPr txBox="1"/>
          <p:nvPr/>
        </p:nvSpPr>
        <p:spPr>
          <a:xfrm>
            <a:off x="6903720" y="1554480"/>
            <a:ext cx="411480" cy="411480"/>
          </a:xfrm>
          <a:prstGeom prst="rect">
            <a:avLst/>
          </a:prstGeom>
          <a:noFill/>
          <a:ln/>
        </p:spPr>
        <p:txBody>
          <a:bodyPr wrap="square" lIns="0" tIns="0" rIns="0" bIns="0" rtlCol="0" anchor="ctr"/>
          <a:lstStyle/>
          <a:p>
            <a:pPr marL="0" indent="0" algn="ctr">
              <a:buNone/>
            </a:pPr>
            <a:r>
              <a:rPr lang="en-US" sz="1400" b="1" dirty="0">
                <a:solidFill>
                  <a:srgbClr val="FFFFFF"/>
                </a:solidFill>
                <a:latin typeface="Cambria" pitchFamily="34" charset="0"/>
                <a:ea typeface="Cambria" pitchFamily="34" charset="-122"/>
                <a:cs typeface="Cambria" pitchFamily="34" charset="-120"/>
              </a:rPr>
              <a:t>4</a:t>
            </a:r>
            <a:endParaRPr lang="en-US" sz="1400" dirty="0"/>
          </a:p>
        </p:txBody>
      </p:sp>
      <p:sp>
        <p:nvSpPr>
          <p:cNvPr id="22" name="Text 20"/>
          <p:cNvSpPr txBox="1"/>
          <p:nvPr/>
        </p:nvSpPr>
        <p:spPr>
          <a:xfrm>
            <a:off x="6903720" y="2011680"/>
            <a:ext cx="1691640" cy="365760"/>
          </a:xfrm>
          <a:prstGeom prst="rect">
            <a:avLst/>
          </a:prstGeom>
          <a:noFill/>
          <a:ln/>
        </p:spPr>
        <p:txBody>
          <a:bodyPr wrap="square" lIns="0" tIns="0" rIns="0" bIns="0" rtlCol="0" anchor="ctr"/>
          <a:lstStyle/>
          <a:p>
            <a:pPr marL="0" indent="0">
              <a:buNone/>
            </a:pPr>
            <a:r>
              <a:rPr lang="en-US" sz="1300" b="1" dirty="0">
                <a:solidFill>
                  <a:srgbClr val="1F4E4A"/>
                </a:solidFill>
                <a:latin typeface="Cambria" pitchFamily="34" charset="0"/>
                <a:ea typeface="Cambria" pitchFamily="34" charset="-122"/>
                <a:cs typeface="Cambria" pitchFamily="34" charset="-120"/>
              </a:rPr>
              <a:t>Day centre</a:t>
            </a:r>
            <a:endParaRPr lang="en-US" sz="1300" dirty="0"/>
          </a:p>
        </p:txBody>
      </p:sp>
      <p:sp>
        <p:nvSpPr>
          <p:cNvPr id="23" name="Text 21"/>
          <p:cNvSpPr txBox="1"/>
          <p:nvPr/>
        </p:nvSpPr>
        <p:spPr>
          <a:xfrm>
            <a:off x="6903720" y="2377440"/>
            <a:ext cx="1691640" cy="594360"/>
          </a:xfrm>
          <a:prstGeom prst="rect">
            <a:avLst/>
          </a:prstGeom>
          <a:noFill/>
          <a:ln/>
        </p:spPr>
        <p:txBody>
          <a:bodyPr wrap="square" lIns="0" tIns="0" rIns="0" bIns="0" rtlCol="0" anchor="t"/>
          <a:lstStyle/>
          <a:p>
            <a:pPr marL="0" indent="0">
              <a:buNone/>
            </a:pPr>
            <a:r>
              <a:rPr lang="en-US" sz="1100" dirty="0">
                <a:solidFill>
                  <a:srgbClr val="22302E"/>
                </a:solidFill>
                <a:latin typeface="Calibri" pitchFamily="34" charset="0"/>
                <a:ea typeface="Calibri" pitchFamily="34" charset="-122"/>
                <a:cs typeface="Calibri" pitchFamily="34" charset="-120"/>
              </a:rPr>
              <a:t>Weekly social contact reduces isolation</a:t>
            </a:r>
            <a:endParaRPr lang="en-US" sz="1100" dirty="0"/>
          </a:p>
        </p:txBody>
      </p:sp>
      <p:sp>
        <p:nvSpPr>
          <p:cNvPr id="24" name="Shape 22"/>
          <p:cNvSpPr/>
          <p:nvPr/>
        </p:nvSpPr>
        <p:spPr>
          <a:xfrm>
            <a:off x="457200" y="3200400"/>
            <a:ext cx="4023360" cy="1417320"/>
          </a:xfrm>
          <a:prstGeom prst="roundRect">
            <a:avLst>
              <a:gd name="adj" fmla="val 6452"/>
            </a:avLst>
          </a:prstGeom>
          <a:solidFill>
            <a:srgbClr val="EAF1EE"/>
          </a:solidFill>
          <a:ln w="12700">
            <a:solidFill>
              <a:srgbClr val="EAF1EE"/>
            </a:solidFill>
            <a:prstDash val="solid"/>
          </a:ln>
        </p:spPr>
        <p:txBody>
          <a:bodyPr/>
          <a:lstStyle/>
          <a:p>
            <a:endParaRPr lang="en-GB"/>
          </a:p>
        </p:txBody>
      </p:sp>
      <p:sp>
        <p:nvSpPr>
          <p:cNvPr id="25" name="Text 23"/>
          <p:cNvSpPr txBox="1"/>
          <p:nvPr/>
        </p:nvSpPr>
        <p:spPr>
          <a:xfrm>
            <a:off x="640080" y="3291840"/>
            <a:ext cx="3657600" cy="1280160"/>
          </a:xfrm>
          <a:prstGeom prst="rect">
            <a:avLst/>
          </a:prstGeom>
          <a:noFill/>
          <a:ln/>
        </p:spPr>
        <p:txBody>
          <a:bodyPr wrap="square" lIns="0" tIns="0" rIns="0" bIns="0" rtlCol="0" anchor="t"/>
          <a:lstStyle/>
          <a:p>
            <a:pPr marL="0" indent="0">
              <a:spcAft>
                <a:spcPts val="300"/>
              </a:spcAft>
              <a:buNone/>
            </a:pPr>
            <a:r>
              <a:rPr lang="en-US" sz="1200" b="1" dirty="0">
                <a:solidFill>
                  <a:srgbClr val="1F4E4A"/>
                </a:solidFill>
                <a:latin typeface="Calibri" pitchFamily="34" charset="0"/>
                <a:ea typeface="Calibri" pitchFamily="34" charset="-122"/>
                <a:cs typeface="Calibri" pitchFamily="34" charset="-120"/>
              </a:rPr>
              <a:t>Outcomes</a:t>
            </a:r>
            <a:endParaRPr lang="en-US" sz="1200" dirty="0"/>
          </a:p>
          <a:p>
            <a:pPr marL="342900" indent="-342900">
              <a:spcAft>
                <a:spcPts val="300"/>
              </a:spcAft>
              <a:buSzPct val="100000"/>
              <a:buChar char="•"/>
            </a:pPr>
            <a:r>
              <a:rPr lang="en-US" sz="1200" dirty="0">
                <a:solidFill>
                  <a:srgbClr val="22302E"/>
                </a:solidFill>
                <a:latin typeface="Calibri" pitchFamily="34" charset="0"/>
                <a:ea typeface="Calibri" pitchFamily="34" charset="-122"/>
                <a:cs typeface="Calibri" pitchFamily="34" charset="-120"/>
              </a:rPr>
              <a:t>Regains daily living skills; stays at home (continuity)</a:t>
            </a:r>
            <a:endParaRPr lang="en-US" sz="1200" dirty="0"/>
          </a:p>
          <a:p>
            <a:pPr marL="342900" indent="-342900">
              <a:spcAft>
                <a:spcPts val="300"/>
              </a:spcAft>
              <a:buSzPct val="100000"/>
              <a:buChar char="•"/>
            </a:pPr>
            <a:r>
              <a:rPr lang="en-US" sz="1200" dirty="0">
                <a:solidFill>
                  <a:srgbClr val="22302E"/>
                </a:solidFill>
                <a:latin typeface="Calibri" pitchFamily="34" charset="0"/>
                <a:ea typeface="Calibri" pitchFamily="34" charset="-122"/>
                <a:cs typeface="Calibri" pitchFamily="34" charset="-120"/>
              </a:rPr>
              <a:t>Confidence and social roles return (activity)</a:t>
            </a:r>
            <a:endParaRPr lang="en-US" sz="1200" dirty="0"/>
          </a:p>
        </p:txBody>
      </p:sp>
      <p:sp>
        <p:nvSpPr>
          <p:cNvPr id="26" name="Shape 24"/>
          <p:cNvSpPr/>
          <p:nvPr/>
        </p:nvSpPr>
        <p:spPr>
          <a:xfrm>
            <a:off x="4663440" y="3200400"/>
            <a:ext cx="4023360" cy="1417320"/>
          </a:xfrm>
          <a:prstGeom prst="roundRect">
            <a:avLst>
              <a:gd name="adj" fmla="val 6452"/>
            </a:avLst>
          </a:prstGeom>
          <a:solidFill>
            <a:srgbClr val="F6E9E4"/>
          </a:solidFill>
          <a:ln w="12700">
            <a:solidFill>
              <a:srgbClr val="F6E9E4"/>
            </a:solidFill>
            <a:prstDash val="solid"/>
          </a:ln>
        </p:spPr>
        <p:txBody>
          <a:bodyPr/>
          <a:lstStyle/>
          <a:p>
            <a:endParaRPr lang="en-GB"/>
          </a:p>
        </p:txBody>
      </p:sp>
      <p:sp>
        <p:nvSpPr>
          <p:cNvPr id="27" name="Text 25"/>
          <p:cNvSpPr txBox="1"/>
          <p:nvPr/>
        </p:nvSpPr>
        <p:spPr>
          <a:xfrm>
            <a:off x="4846320" y="3291840"/>
            <a:ext cx="3657600" cy="1280160"/>
          </a:xfrm>
          <a:prstGeom prst="rect">
            <a:avLst/>
          </a:prstGeom>
          <a:noFill/>
          <a:ln/>
        </p:spPr>
        <p:txBody>
          <a:bodyPr wrap="square" lIns="0" tIns="0" rIns="0" bIns="0" rtlCol="0" anchor="t"/>
          <a:lstStyle/>
          <a:p>
            <a:pPr marL="0" indent="0">
              <a:spcAft>
                <a:spcPts val="300"/>
              </a:spcAft>
              <a:buNone/>
            </a:pPr>
            <a:r>
              <a:rPr lang="en-US" sz="1200" b="1" dirty="0">
                <a:solidFill>
                  <a:srgbClr val="C8553D"/>
                </a:solidFill>
                <a:latin typeface="Calibri" pitchFamily="34" charset="0"/>
                <a:ea typeface="Calibri" pitchFamily="34" charset="-122"/>
                <a:cs typeface="Calibri" pitchFamily="34" charset="-120"/>
              </a:rPr>
              <a:t>Gaps</a:t>
            </a:r>
            <a:endParaRPr lang="en-US" sz="1200" dirty="0"/>
          </a:p>
          <a:p>
            <a:pPr marL="342900" indent="-342900">
              <a:spcAft>
                <a:spcPts val="300"/>
              </a:spcAft>
              <a:buSzPct val="100000"/>
              <a:buChar char="•"/>
            </a:pPr>
            <a:r>
              <a:rPr lang="en-US" sz="1200" dirty="0">
                <a:solidFill>
                  <a:srgbClr val="22302E"/>
                </a:solidFill>
                <a:latin typeface="Calibri" pitchFamily="34" charset="0"/>
                <a:ea typeface="Calibri" pitchFamily="34" charset="-122"/>
                <a:cs typeface="Calibri" pitchFamily="34" charset="-120"/>
              </a:rPr>
              <a:t>Gains may fade after reablement (Bennett et al., 2022)</a:t>
            </a:r>
            <a:endParaRPr lang="en-US" sz="1200" dirty="0"/>
          </a:p>
          <a:p>
            <a:pPr marL="342900" indent="-342900">
              <a:spcAft>
                <a:spcPts val="300"/>
              </a:spcAft>
              <a:buSzPct val="100000"/>
              <a:buChar char="•"/>
            </a:pPr>
            <a:r>
              <a:rPr lang="en-US" sz="1200" dirty="0">
                <a:solidFill>
                  <a:srgbClr val="22302E"/>
                </a:solidFill>
                <a:latin typeface="Calibri" pitchFamily="34" charset="0"/>
                <a:ea typeface="Calibri" pitchFamily="34" charset="-122"/>
                <a:cs typeface="Calibri" pitchFamily="34" charset="-120"/>
              </a:rPr>
              <a:t>Analogue alarm at risk in switchover (DHSC, 2025b)</a:t>
            </a:r>
            <a:endParaRPr lang="en-US" sz="1200" dirty="0"/>
          </a:p>
        </p:txBody>
      </p:sp>
      <p:pic>
        <p:nvPicPr>
          <p:cNvPr id="34" name="Audio 33">
            <a:hlinkClick r:id="" action="ppaction://media"/>
            <a:extLst>
              <a:ext uri="{FF2B5EF4-FFF2-40B4-BE49-F238E27FC236}">
                <a16:creationId xmlns:a16="http://schemas.microsoft.com/office/drawing/2014/main" id="{7FD5DA7D-DE2C-FE17-5B62-76BD69CB7F83}"/>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39844" t="-139844" r="-139844" b="-139844"/>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68750"/>
    </mc:Choice>
    <mc:Fallback xmlns="">
      <p:transition spd="slow" advTm="687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457200" y="274320"/>
            <a:ext cx="8229600" cy="685800"/>
          </a:xfrm>
          <a:prstGeom prst="rect">
            <a:avLst/>
          </a:prstGeom>
          <a:noFill/>
          <a:ln/>
        </p:spPr>
        <p:txBody>
          <a:bodyPr wrap="square" lIns="0" tIns="0" rIns="0" bIns="0" rtlCol="0" anchor="ctr"/>
          <a:lstStyle/>
          <a:p>
            <a:pPr marL="0" indent="0">
              <a:buNone/>
            </a:pPr>
            <a:r>
              <a:rPr lang="en-US" sz="3000" b="1" dirty="0">
                <a:solidFill>
                  <a:srgbClr val="1F4E4A"/>
                </a:solidFill>
                <a:latin typeface="Cambria" pitchFamily="34" charset="0"/>
                <a:ea typeface="Cambria" pitchFamily="34" charset="-122"/>
                <a:cs typeface="Cambria" pitchFamily="34" charset="-120"/>
              </a:rPr>
              <a:t>Recommendations for improvement</a:t>
            </a:r>
            <a:endParaRPr lang="en-US" sz="3000" dirty="0"/>
          </a:p>
        </p:txBody>
      </p:sp>
      <p:sp>
        <p:nvSpPr>
          <p:cNvPr id="3" name="Shape 1"/>
          <p:cNvSpPr/>
          <p:nvPr/>
        </p:nvSpPr>
        <p:spPr>
          <a:xfrm>
            <a:off x="457200" y="1097280"/>
            <a:ext cx="502920" cy="502920"/>
          </a:xfrm>
          <a:prstGeom prst="ellipse">
            <a:avLst/>
          </a:prstGeom>
          <a:solidFill>
            <a:srgbClr val="1F4E4A"/>
          </a:solidFill>
          <a:ln w="12700">
            <a:solidFill>
              <a:srgbClr val="FFFFFF"/>
            </a:solidFill>
            <a:prstDash val="solid"/>
          </a:ln>
        </p:spPr>
        <p:txBody>
          <a:bodyPr/>
          <a:lstStyle/>
          <a:p>
            <a:endParaRPr lang="en-GB"/>
          </a:p>
        </p:txBody>
      </p:sp>
      <p:sp>
        <p:nvSpPr>
          <p:cNvPr id="4" name="Text 2"/>
          <p:cNvSpPr txBox="1"/>
          <p:nvPr/>
        </p:nvSpPr>
        <p:spPr>
          <a:xfrm>
            <a:off x="457200" y="1097280"/>
            <a:ext cx="502920" cy="502920"/>
          </a:xfrm>
          <a:prstGeom prst="rect">
            <a:avLst/>
          </a:prstGeom>
          <a:noFill/>
          <a:ln/>
        </p:spPr>
        <p:txBody>
          <a:bodyPr wrap="square" lIns="0" tIns="0" rIns="0" bIns="0" rtlCol="0" anchor="ctr"/>
          <a:lstStyle/>
          <a:p>
            <a:pPr marL="0" indent="0" algn="ctr">
              <a:buNone/>
            </a:pPr>
            <a:r>
              <a:rPr lang="en-US" sz="1700" b="1" dirty="0">
                <a:solidFill>
                  <a:srgbClr val="FFFFFF"/>
                </a:solidFill>
                <a:latin typeface="Cambria" pitchFamily="34" charset="0"/>
                <a:ea typeface="Cambria" pitchFamily="34" charset="-122"/>
                <a:cs typeface="Cambria" pitchFamily="34" charset="-120"/>
              </a:rPr>
              <a:t>1</a:t>
            </a:r>
            <a:endParaRPr lang="en-US" sz="1700" dirty="0"/>
          </a:p>
        </p:txBody>
      </p:sp>
      <p:sp>
        <p:nvSpPr>
          <p:cNvPr id="5" name="Text 3"/>
          <p:cNvSpPr txBox="1"/>
          <p:nvPr/>
        </p:nvSpPr>
        <p:spPr>
          <a:xfrm>
            <a:off x="1143000" y="1097280"/>
            <a:ext cx="2651760" cy="502920"/>
          </a:xfrm>
          <a:prstGeom prst="rect">
            <a:avLst/>
          </a:prstGeom>
          <a:noFill/>
          <a:ln/>
        </p:spPr>
        <p:txBody>
          <a:bodyPr wrap="square" lIns="0" tIns="0" rIns="0" bIns="0" rtlCol="0" anchor="ctr"/>
          <a:lstStyle/>
          <a:p>
            <a:pPr marL="0" indent="0">
              <a:buNone/>
            </a:pPr>
            <a:r>
              <a:rPr lang="en-US" sz="1500" b="1" dirty="0">
                <a:solidFill>
                  <a:srgbClr val="1F4E4A"/>
                </a:solidFill>
                <a:latin typeface="Cambria" pitchFamily="34" charset="0"/>
                <a:ea typeface="Cambria" pitchFamily="34" charset="-122"/>
                <a:cs typeface="Cambria" pitchFamily="34" charset="-120"/>
              </a:rPr>
              <a:t>Value the workforce</a:t>
            </a:r>
            <a:endParaRPr lang="en-US" sz="1500" dirty="0"/>
          </a:p>
        </p:txBody>
      </p:sp>
      <p:sp>
        <p:nvSpPr>
          <p:cNvPr id="6" name="Text 4"/>
          <p:cNvSpPr txBox="1"/>
          <p:nvPr/>
        </p:nvSpPr>
        <p:spPr>
          <a:xfrm>
            <a:off x="3840480" y="1097280"/>
            <a:ext cx="4846320" cy="502920"/>
          </a:xfrm>
          <a:prstGeom prst="rect">
            <a:avLst/>
          </a:prstGeom>
          <a:noFill/>
          <a:ln/>
        </p:spPr>
        <p:txBody>
          <a:bodyPr wrap="square" lIns="0" tIns="0" rIns="0" bIns="0" rtlCol="0" anchor="ctr"/>
          <a:lstStyle/>
          <a:p>
            <a:pPr marL="0" indent="0">
              <a:buNone/>
            </a:pPr>
            <a:r>
              <a:rPr lang="en-US" sz="1250" dirty="0">
                <a:solidFill>
                  <a:srgbClr val="22302E"/>
                </a:solidFill>
                <a:latin typeface="Calibri" pitchFamily="34" charset="0"/>
                <a:ea typeface="Calibri" pitchFamily="34" charset="-122"/>
                <a:cs typeface="Calibri" pitchFamily="34" charset="-120"/>
              </a:rPr>
              <a:t>Improve retention to raise quality (Allan and Vadean, 2021)</a:t>
            </a:r>
            <a:endParaRPr lang="en-US" sz="1250" dirty="0"/>
          </a:p>
        </p:txBody>
      </p:sp>
      <p:sp>
        <p:nvSpPr>
          <p:cNvPr id="7" name="Shape 5"/>
          <p:cNvSpPr/>
          <p:nvPr/>
        </p:nvSpPr>
        <p:spPr>
          <a:xfrm>
            <a:off x="457200" y="1828800"/>
            <a:ext cx="502920" cy="502920"/>
          </a:xfrm>
          <a:prstGeom prst="ellipse">
            <a:avLst/>
          </a:prstGeom>
          <a:solidFill>
            <a:srgbClr val="C8553D"/>
          </a:solidFill>
          <a:ln w="12700">
            <a:solidFill>
              <a:srgbClr val="FFFFFF"/>
            </a:solidFill>
            <a:prstDash val="solid"/>
          </a:ln>
        </p:spPr>
        <p:txBody>
          <a:bodyPr/>
          <a:lstStyle/>
          <a:p>
            <a:endParaRPr lang="en-GB"/>
          </a:p>
        </p:txBody>
      </p:sp>
      <p:sp>
        <p:nvSpPr>
          <p:cNvPr id="8" name="Text 6"/>
          <p:cNvSpPr txBox="1"/>
          <p:nvPr/>
        </p:nvSpPr>
        <p:spPr>
          <a:xfrm>
            <a:off x="457200" y="1828800"/>
            <a:ext cx="502920" cy="502920"/>
          </a:xfrm>
          <a:prstGeom prst="rect">
            <a:avLst/>
          </a:prstGeom>
          <a:noFill/>
          <a:ln/>
        </p:spPr>
        <p:txBody>
          <a:bodyPr wrap="square" lIns="0" tIns="0" rIns="0" bIns="0" rtlCol="0" anchor="ctr"/>
          <a:lstStyle/>
          <a:p>
            <a:pPr marL="0" indent="0" algn="ctr">
              <a:buNone/>
            </a:pPr>
            <a:r>
              <a:rPr lang="en-US" sz="1700" b="1" dirty="0">
                <a:solidFill>
                  <a:srgbClr val="FFFFFF"/>
                </a:solidFill>
                <a:latin typeface="Cambria" pitchFamily="34" charset="0"/>
                <a:ea typeface="Cambria" pitchFamily="34" charset="-122"/>
                <a:cs typeface="Cambria" pitchFamily="34" charset="-120"/>
              </a:rPr>
              <a:t>2</a:t>
            </a:r>
            <a:endParaRPr lang="en-US" sz="1700" dirty="0"/>
          </a:p>
        </p:txBody>
      </p:sp>
      <p:sp>
        <p:nvSpPr>
          <p:cNvPr id="9" name="Text 7"/>
          <p:cNvSpPr txBox="1"/>
          <p:nvPr/>
        </p:nvSpPr>
        <p:spPr>
          <a:xfrm>
            <a:off x="1143000" y="1828800"/>
            <a:ext cx="2651760" cy="502920"/>
          </a:xfrm>
          <a:prstGeom prst="rect">
            <a:avLst/>
          </a:prstGeom>
          <a:noFill/>
          <a:ln/>
        </p:spPr>
        <p:txBody>
          <a:bodyPr wrap="square" lIns="0" tIns="0" rIns="0" bIns="0" rtlCol="0" anchor="ctr"/>
          <a:lstStyle/>
          <a:p>
            <a:pPr marL="0" indent="0">
              <a:buNone/>
            </a:pPr>
            <a:r>
              <a:rPr lang="en-US" sz="1500" b="1" dirty="0">
                <a:solidFill>
                  <a:srgbClr val="1F4E4A"/>
                </a:solidFill>
                <a:latin typeface="Cambria" pitchFamily="34" charset="0"/>
                <a:ea typeface="Cambria" pitchFamily="34" charset="-122"/>
                <a:cs typeface="Cambria" pitchFamily="34" charset="-120"/>
              </a:rPr>
              <a:t>Invest in prevention</a:t>
            </a:r>
            <a:endParaRPr lang="en-US" sz="1500" dirty="0"/>
          </a:p>
        </p:txBody>
      </p:sp>
      <p:sp>
        <p:nvSpPr>
          <p:cNvPr id="10" name="Text 8"/>
          <p:cNvSpPr txBox="1"/>
          <p:nvPr/>
        </p:nvSpPr>
        <p:spPr>
          <a:xfrm>
            <a:off x="3840480" y="1828800"/>
            <a:ext cx="4846320" cy="502920"/>
          </a:xfrm>
          <a:prstGeom prst="rect">
            <a:avLst/>
          </a:prstGeom>
          <a:noFill/>
          <a:ln/>
        </p:spPr>
        <p:txBody>
          <a:bodyPr wrap="square" lIns="0" tIns="0" rIns="0" bIns="0" rtlCol="0" anchor="ctr"/>
          <a:lstStyle/>
          <a:p>
            <a:pPr marL="0" indent="0">
              <a:buNone/>
            </a:pPr>
            <a:r>
              <a:rPr lang="en-US" sz="1250" dirty="0">
                <a:solidFill>
                  <a:srgbClr val="22302E"/>
                </a:solidFill>
                <a:latin typeface="Calibri" pitchFamily="34" charset="0"/>
                <a:ea typeface="Calibri" pitchFamily="34" charset="-122"/>
                <a:cs typeface="Calibri" pitchFamily="34" charset="-120"/>
              </a:rPr>
              <a:t>Frailty checks and reablement with follow-up (Kim and Rockwood, 2024; Bennett et al., 2022)</a:t>
            </a:r>
            <a:endParaRPr lang="en-US" sz="1250" dirty="0"/>
          </a:p>
        </p:txBody>
      </p:sp>
      <p:sp>
        <p:nvSpPr>
          <p:cNvPr id="11" name="Shape 9"/>
          <p:cNvSpPr/>
          <p:nvPr/>
        </p:nvSpPr>
        <p:spPr>
          <a:xfrm>
            <a:off x="457200" y="2560320"/>
            <a:ext cx="502920" cy="502920"/>
          </a:xfrm>
          <a:prstGeom prst="ellipse">
            <a:avLst/>
          </a:prstGeom>
          <a:solidFill>
            <a:srgbClr val="1F4E4A"/>
          </a:solidFill>
          <a:ln w="12700">
            <a:solidFill>
              <a:srgbClr val="FFFFFF"/>
            </a:solidFill>
            <a:prstDash val="solid"/>
          </a:ln>
        </p:spPr>
        <p:txBody>
          <a:bodyPr/>
          <a:lstStyle/>
          <a:p>
            <a:endParaRPr lang="en-GB"/>
          </a:p>
        </p:txBody>
      </p:sp>
      <p:sp>
        <p:nvSpPr>
          <p:cNvPr id="12" name="Text 10"/>
          <p:cNvSpPr txBox="1"/>
          <p:nvPr/>
        </p:nvSpPr>
        <p:spPr>
          <a:xfrm>
            <a:off x="457200" y="2560320"/>
            <a:ext cx="502920" cy="502920"/>
          </a:xfrm>
          <a:prstGeom prst="rect">
            <a:avLst/>
          </a:prstGeom>
          <a:noFill/>
          <a:ln/>
        </p:spPr>
        <p:txBody>
          <a:bodyPr wrap="square" lIns="0" tIns="0" rIns="0" bIns="0" rtlCol="0" anchor="ctr"/>
          <a:lstStyle/>
          <a:p>
            <a:pPr marL="0" indent="0" algn="ctr">
              <a:buNone/>
            </a:pPr>
            <a:r>
              <a:rPr lang="en-US" sz="1700" b="1" dirty="0">
                <a:solidFill>
                  <a:srgbClr val="FFFFFF"/>
                </a:solidFill>
                <a:latin typeface="Cambria" pitchFamily="34" charset="0"/>
                <a:ea typeface="Cambria" pitchFamily="34" charset="-122"/>
                <a:cs typeface="Cambria" pitchFamily="34" charset="-120"/>
              </a:rPr>
              <a:t>3</a:t>
            </a:r>
            <a:endParaRPr lang="en-US" sz="1700" dirty="0"/>
          </a:p>
        </p:txBody>
      </p:sp>
      <p:sp>
        <p:nvSpPr>
          <p:cNvPr id="13" name="Text 11"/>
          <p:cNvSpPr txBox="1"/>
          <p:nvPr/>
        </p:nvSpPr>
        <p:spPr>
          <a:xfrm>
            <a:off x="1143000" y="2560320"/>
            <a:ext cx="2651760" cy="502920"/>
          </a:xfrm>
          <a:prstGeom prst="rect">
            <a:avLst/>
          </a:prstGeom>
          <a:noFill/>
          <a:ln/>
        </p:spPr>
        <p:txBody>
          <a:bodyPr wrap="square" lIns="0" tIns="0" rIns="0" bIns="0" rtlCol="0" anchor="ctr"/>
          <a:lstStyle/>
          <a:p>
            <a:pPr marL="0" indent="0">
              <a:buNone/>
            </a:pPr>
            <a:r>
              <a:rPr lang="en-US" sz="1500" b="1" dirty="0">
                <a:solidFill>
                  <a:srgbClr val="1F4E4A"/>
                </a:solidFill>
                <a:latin typeface="Cambria" pitchFamily="34" charset="0"/>
                <a:ea typeface="Cambria" pitchFamily="34" charset="-122"/>
                <a:cs typeface="Cambria" pitchFamily="34" charset="-120"/>
              </a:rPr>
              <a:t>Guarantee digital inclusion</a:t>
            </a:r>
            <a:endParaRPr lang="en-US" sz="1500" dirty="0"/>
          </a:p>
        </p:txBody>
      </p:sp>
      <p:sp>
        <p:nvSpPr>
          <p:cNvPr id="14" name="Text 12"/>
          <p:cNvSpPr txBox="1"/>
          <p:nvPr/>
        </p:nvSpPr>
        <p:spPr>
          <a:xfrm>
            <a:off x="3840480" y="2560320"/>
            <a:ext cx="4846320" cy="502920"/>
          </a:xfrm>
          <a:prstGeom prst="rect">
            <a:avLst/>
          </a:prstGeom>
          <a:noFill/>
          <a:ln/>
        </p:spPr>
        <p:txBody>
          <a:bodyPr wrap="square" lIns="0" tIns="0" rIns="0" bIns="0" rtlCol="0" anchor="ctr"/>
          <a:lstStyle/>
          <a:p>
            <a:pPr marL="0" indent="0">
              <a:buNone/>
            </a:pPr>
            <a:r>
              <a:rPr lang="en-US" sz="1250" dirty="0">
                <a:solidFill>
                  <a:srgbClr val="22302E"/>
                </a:solidFill>
                <a:latin typeface="Calibri" pitchFamily="34" charset="0"/>
                <a:ea typeface="Calibri" pitchFamily="34" charset="-122"/>
                <a:cs typeface="Calibri" pitchFamily="34" charset="-120"/>
              </a:rPr>
              <a:t>Support plus offline options (Wale et al., 2025; Equality Act 2010)</a:t>
            </a:r>
            <a:endParaRPr lang="en-US" sz="1250" dirty="0"/>
          </a:p>
        </p:txBody>
      </p:sp>
      <p:sp>
        <p:nvSpPr>
          <p:cNvPr id="15" name="Shape 13"/>
          <p:cNvSpPr/>
          <p:nvPr/>
        </p:nvSpPr>
        <p:spPr>
          <a:xfrm>
            <a:off x="457200" y="3291840"/>
            <a:ext cx="502920" cy="502920"/>
          </a:xfrm>
          <a:prstGeom prst="ellipse">
            <a:avLst/>
          </a:prstGeom>
          <a:solidFill>
            <a:srgbClr val="C8553D"/>
          </a:solidFill>
          <a:ln w="12700">
            <a:solidFill>
              <a:srgbClr val="FFFFFF"/>
            </a:solidFill>
            <a:prstDash val="solid"/>
          </a:ln>
        </p:spPr>
        <p:txBody>
          <a:bodyPr/>
          <a:lstStyle/>
          <a:p>
            <a:endParaRPr lang="en-GB"/>
          </a:p>
        </p:txBody>
      </p:sp>
      <p:sp>
        <p:nvSpPr>
          <p:cNvPr id="16" name="Text 14"/>
          <p:cNvSpPr txBox="1"/>
          <p:nvPr/>
        </p:nvSpPr>
        <p:spPr>
          <a:xfrm>
            <a:off x="457200" y="3291840"/>
            <a:ext cx="502920" cy="502920"/>
          </a:xfrm>
          <a:prstGeom prst="rect">
            <a:avLst/>
          </a:prstGeom>
          <a:noFill/>
          <a:ln/>
        </p:spPr>
        <p:txBody>
          <a:bodyPr wrap="square" lIns="0" tIns="0" rIns="0" bIns="0" rtlCol="0" anchor="ctr"/>
          <a:lstStyle/>
          <a:p>
            <a:pPr marL="0" indent="0" algn="ctr">
              <a:buNone/>
            </a:pPr>
            <a:r>
              <a:rPr lang="en-US" sz="1700" b="1" dirty="0">
                <a:solidFill>
                  <a:srgbClr val="FFFFFF"/>
                </a:solidFill>
                <a:latin typeface="Cambria" pitchFamily="34" charset="0"/>
                <a:ea typeface="Cambria" pitchFamily="34" charset="-122"/>
                <a:cs typeface="Cambria" pitchFamily="34" charset="-120"/>
              </a:rPr>
              <a:t>4</a:t>
            </a:r>
            <a:endParaRPr lang="en-US" sz="1700" dirty="0"/>
          </a:p>
        </p:txBody>
      </p:sp>
      <p:sp>
        <p:nvSpPr>
          <p:cNvPr id="17" name="Text 15"/>
          <p:cNvSpPr txBox="1"/>
          <p:nvPr/>
        </p:nvSpPr>
        <p:spPr>
          <a:xfrm>
            <a:off x="1143000" y="3291840"/>
            <a:ext cx="2651760" cy="502920"/>
          </a:xfrm>
          <a:prstGeom prst="rect">
            <a:avLst/>
          </a:prstGeom>
          <a:noFill/>
          <a:ln/>
        </p:spPr>
        <p:txBody>
          <a:bodyPr wrap="square" lIns="0" tIns="0" rIns="0" bIns="0" rtlCol="0" anchor="ctr"/>
          <a:lstStyle/>
          <a:p>
            <a:pPr marL="0" indent="0">
              <a:buNone/>
            </a:pPr>
            <a:r>
              <a:rPr lang="en-US" sz="1500" b="1" dirty="0">
                <a:solidFill>
                  <a:srgbClr val="1F4E4A"/>
                </a:solidFill>
                <a:latin typeface="Cambria" pitchFamily="34" charset="0"/>
                <a:ea typeface="Cambria" pitchFamily="34" charset="-122"/>
                <a:cs typeface="Cambria" pitchFamily="34" charset="-120"/>
              </a:rPr>
              <a:t>Humanise care homes</a:t>
            </a:r>
            <a:endParaRPr lang="en-US" sz="1500" dirty="0"/>
          </a:p>
        </p:txBody>
      </p:sp>
      <p:sp>
        <p:nvSpPr>
          <p:cNvPr id="18" name="Text 16"/>
          <p:cNvSpPr txBox="1"/>
          <p:nvPr/>
        </p:nvSpPr>
        <p:spPr>
          <a:xfrm>
            <a:off x="3840480" y="3291840"/>
            <a:ext cx="4846320" cy="502920"/>
          </a:xfrm>
          <a:prstGeom prst="rect">
            <a:avLst/>
          </a:prstGeom>
          <a:noFill/>
          <a:ln/>
        </p:spPr>
        <p:txBody>
          <a:bodyPr wrap="square" lIns="0" tIns="0" rIns="0" bIns="0" rtlCol="0" anchor="ctr"/>
          <a:lstStyle/>
          <a:p>
            <a:pPr marL="0" indent="0">
              <a:buNone/>
            </a:pPr>
            <a:r>
              <a:rPr lang="en-US" sz="1250" dirty="0">
                <a:solidFill>
                  <a:srgbClr val="22302E"/>
                </a:solidFill>
                <a:latin typeface="Calibri" pitchFamily="34" charset="0"/>
                <a:ea typeface="Calibri" pitchFamily="34" charset="-122"/>
                <a:cs typeface="Calibri" pitchFamily="34" charset="-120"/>
              </a:rPr>
              <a:t>Small homelike models (Krier et al., 2023; Roberts, 2024)</a:t>
            </a:r>
            <a:endParaRPr lang="en-US" sz="1250" dirty="0"/>
          </a:p>
        </p:txBody>
      </p:sp>
      <p:sp>
        <p:nvSpPr>
          <p:cNvPr id="19" name="Shape 17"/>
          <p:cNvSpPr/>
          <p:nvPr/>
        </p:nvSpPr>
        <p:spPr>
          <a:xfrm>
            <a:off x="457200" y="4023360"/>
            <a:ext cx="502920" cy="502920"/>
          </a:xfrm>
          <a:prstGeom prst="ellipse">
            <a:avLst/>
          </a:prstGeom>
          <a:solidFill>
            <a:srgbClr val="1F4E4A"/>
          </a:solidFill>
          <a:ln w="12700">
            <a:solidFill>
              <a:srgbClr val="FFFFFF"/>
            </a:solidFill>
            <a:prstDash val="solid"/>
          </a:ln>
        </p:spPr>
        <p:txBody>
          <a:bodyPr/>
          <a:lstStyle/>
          <a:p>
            <a:endParaRPr lang="en-GB"/>
          </a:p>
        </p:txBody>
      </p:sp>
      <p:sp>
        <p:nvSpPr>
          <p:cNvPr id="20" name="Text 18"/>
          <p:cNvSpPr txBox="1"/>
          <p:nvPr/>
        </p:nvSpPr>
        <p:spPr>
          <a:xfrm>
            <a:off x="457200" y="4023360"/>
            <a:ext cx="502920" cy="502920"/>
          </a:xfrm>
          <a:prstGeom prst="rect">
            <a:avLst/>
          </a:prstGeom>
          <a:noFill/>
          <a:ln/>
        </p:spPr>
        <p:txBody>
          <a:bodyPr wrap="square" lIns="0" tIns="0" rIns="0" bIns="0" rtlCol="0" anchor="ctr"/>
          <a:lstStyle/>
          <a:p>
            <a:pPr marL="0" indent="0" algn="ctr">
              <a:buNone/>
            </a:pPr>
            <a:r>
              <a:rPr lang="en-US" sz="1700" b="1" dirty="0">
                <a:solidFill>
                  <a:srgbClr val="FFFFFF"/>
                </a:solidFill>
                <a:latin typeface="Cambria" pitchFamily="34" charset="0"/>
                <a:ea typeface="Cambria" pitchFamily="34" charset="-122"/>
                <a:cs typeface="Cambria" pitchFamily="34" charset="-120"/>
              </a:rPr>
              <a:t>5</a:t>
            </a:r>
            <a:endParaRPr lang="en-US" sz="1700" dirty="0"/>
          </a:p>
        </p:txBody>
      </p:sp>
      <p:sp>
        <p:nvSpPr>
          <p:cNvPr id="21" name="Text 19"/>
          <p:cNvSpPr txBox="1"/>
          <p:nvPr/>
        </p:nvSpPr>
        <p:spPr>
          <a:xfrm>
            <a:off x="1143000" y="4023360"/>
            <a:ext cx="2651760" cy="502920"/>
          </a:xfrm>
          <a:prstGeom prst="rect">
            <a:avLst/>
          </a:prstGeom>
          <a:noFill/>
          <a:ln/>
        </p:spPr>
        <p:txBody>
          <a:bodyPr wrap="square" lIns="0" tIns="0" rIns="0" bIns="0" rtlCol="0" anchor="ctr"/>
          <a:lstStyle/>
          <a:p>
            <a:pPr marL="0" indent="0">
              <a:buNone/>
            </a:pPr>
            <a:r>
              <a:rPr lang="en-US" sz="1500" b="1" dirty="0">
                <a:solidFill>
                  <a:srgbClr val="1F4E4A"/>
                </a:solidFill>
                <a:latin typeface="Cambria" pitchFamily="34" charset="0"/>
                <a:ea typeface="Cambria" pitchFamily="34" charset="-122"/>
                <a:cs typeface="Cambria" pitchFamily="34" charset="-120"/>
              </a:rPr>
              <a:t>Reform funding</a:t>
            </a:r>
            <a:endParaRPr lang="en-US" sz="1500" dirty="0"/>
          </a:p>
        </p:txBody>
      </p:sp>
      <p:sp>
        <p:nvSpPr>
          <p:cNvPr id="22" name="Text 20"/>
          <p:cNvSpPr txBox="1"/>
          <p:nvPr/>
        </p:nvSpPr>
        <p:spPr>
          <a:xfrm>
            <a:off x="3840480" y="4023360"/>
            <a:ext cx="4846320" cy="502920"/>
          </a:xfrm>
          <a:prstGeom prst="rect">
            <a:avLst/>
          </a:prstGeom>
          <a:noFill/>
          <a:ln/>
        </p:spPr>
        <p:txBody>
          <a:bodyPr wrap="square" lIns="0" tIns="0" rIns="0" bIns="0" rtlCol="0" anchor="ctr"/>
          <a:lstStyle/>
          <a:p>
            <a:pPr marL="0" indent="0">
              <a:buNone/>
            </a:pPr>
            <a:r>
              <a:rPr lang="en-US" sz="1250" dirty="0">
                <a:solidFill>
                  <a:srgbClr val="22302E"/>
                </a:solidFill>
                <a:latin typeface="Calibri" pitchFamily="34" charset="0"/>
                <a:ea typeface="Calibri" pitchFamily="34" charset="-122"/>
                <a:cs typeface="Calibri" pitchFamily="34" charset="-120"/>
              </a:rPr>
              <a:t>Target support at low-wealth groups (Spiers et al., 2022; Sinclair et al., 2025)</a:t>
            </a:r>
            <a:endParaRPr lang="en-US" sz="1250" dirty="0"/>
          </a:p>
        </p:txBody>
      </p:sp>
      <p:pic>
        <p:nvPicPr>
          <p:cNvPr id="29" name="Audio 28">
            <a:hlinkClick r:id="" action="ppaction://media"/>
            <a:extLst>
              <a:ext uri="{FF2B5EF4-FFF2-40B4-BE49-F238E27FC236}">
                <a16:creationId xmlns:a16="http://schemas.microsoft.com/office/drawing/2014/main" id="{05EFC93B-CF64-143D-E661-6C945FC0E92F}"/>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39844" t="-139844" r="-139844" b="-139844"/>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49404"/>
    </mc:Choice>
    <mc:Fallback xmlns="">
      <p:transition spd="slow" advTm="494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9"/>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457200" y="274320"/>
            <a:ext cx="8229600" cy="685800"/>
          </a:xfrm>
          <a:prstGeom prst="rect">
            <a:avLst/>
          </a:prstGeom>
          <a:noFill/>
          <a:ln/>
        </p:spPr>
        <p:txBody>
          <a:bodyPr wrap="square" lIns="0" tIns="0" rIns="0" bIns="0" rtlCol="0" anchor="ctr"/>
          <a:lstStyle/>
          <a:p>
            <a:pPr marL="0" indent="0">
              <a:buNone/>
            </a:pPr>
            <a:r>
              <a:rPr lang="en-US" sz="3000" b="1" dirty="0">
                <a:solidFill>
                  <a:srgbClr val="1F4E4A"/>
                </a:solidFill>
                <a:latin typeface="Cambria" pitchFamily="34" charset="0"/>
                <a:ea typeface="Cambria" pitchFamily="34" charset="-122"/>
                <a:cs typeface="Cambria" pitchFamily="34" charset="-120"/>
              </a:rPr>
              <a:t>Critically evaluating the recommendations</a:t>
            </a:r>
            <a:endParaRPr lang="en-US" sz="3000" dirty="0"/>
          </a:p>
        </p:txBody>
      </p:sp>
      <p:graphicFrame>
        <p:nvGraphicFramePr>
          <p:cNvPr id="16" name="Table 0"/>
          <p:cNvGraphicFramePr>
            <a:graphicFrameLocks noGrp="1"/>
          </p:cNvGraphicFramePr>
          <p:nvPr>
            <p:extLst>
              <p:ext uri="{D42A27DB-BD31-4B8C-83A1-F6EECF244321}">
                <p14:modId xmlns:p14="http://schemas.microsoft.com/office/powerpoint/2010/main" val="1579011935"/>
              </p:ext>
            </p:extLst>
          </p:nvPr>
        </p:nvGraphicFramePr>
        <p:xfrm>
          <a:off x="457200" y="1097280"/>
          <a:ext cx="8229600" cy="3429000"/>
        </p:xfrm>
        <a:graphic>
          <a:graphicData uri="http://schemas.openxmlformats.org/drawingml/2006/table">
            <a:tbl>
              <a:tblPr/>
              <a:tblGrid>
                <a:gridCol w="2194560">
                  <a:extLst>
                    <a:ext uri="{9D8B030D-6E8A-4147-A177-3AD203B41FA5}">
                      <a16:colId xmlns:a16="http://schemas.microsoft.com/office/drawing/2014/main" val="20000"/>
                    </a:ext>
                  </a:extLst>
                </a:gridCol>
                <a:gridCol w="3017520">
                  <a:extLst>
                    <a:ext uri="{9D8B030D-6E8A-4147-A177-3AD203B41FA5}">
                      <a16:colId xmlns:a16="http://schemas.microsoft.com/office/drawing/2014/main" val="20001"/>
                    </a:ext>
                  </a:extLst>
                </a:gridCol>
                <a:gridCol w="3017520">
                  <a:extLst>
                    <a:ext uri="{9D8B030D-6E8A-4147-A177-3AD203B41FA5}">
                      <a16:colId xmlns:a16="http://schemas.microsoft.com/office/drawing/2014/main" val="20002"/>
                    </a:ext>
                  </a:extLst>
                </a:gridCol>
              </a:tblGrid>
              <a:tr h="411480">
                <a:tc>
                  <a:txBody>
                    <a:bodyPr/>
                    <a:lstStyle/>
                    <a:p>
                      <a:pPr marL="0" indent="0">
                        <a:buNone/>
                      </a:pPr>
                      <a:r>
                        <a:rPr lang="en-US" sz="1300" b="1" dirty="0">
                          <a:solidFill>
                            <a:srgbClr val="FFFFFF"/>
                          </a:solidFill>
                          <a:latin typeface="Cambria" pitchFamily="34" charset="0"/>
                          <a:ea typeface="Cambria" pitchFamily="34" charset="-122"/>
                          <a:cs typeface="Cambria" pitchFamily="34" charset="-120"/>
                        </a:rPr>
                        <a:t>Barrier</a:t>
                      </a:r>
                      <a:endParaRPr lang="en-US" sz="1300" dirty="0">
                        <a:latin typeface="Cambria" charset="0"/>
                        <a:ea typeface="Cambria" charset="0"/>
                        <a:cs typeface="Cambria" charset="0"/>
                      </a:endParaRPr>
                    </a:p>
                  </a:txBody>
                  <a:tcPr marL="73152" marR="73152" marT="73152" marB="73152" anchor="ctr">
                    <a:lnL w="6350" cap="flat" cmpd="sng" algn="ctr">
                      <a:solidFill>
                        <a:srgbClr val="C9D6D2"/>
                      </a:solidFill>
                      <a:prstDash val="solid"/>
                      <a:round/>
                      <a:headEnd type="none" w="med" len="med"/>
                      <a:tailEnd type="none" w="med" len="med"/>
                    </a:lnL>
                    <a:lnR w="6350" cap="flat" cmpd="sng" algn="ctr">
                      <a:solidFill>
                        <a:srgbClr val="C9D6D2"/>
                      </a:solidFill>
                      <a:prstDash val="solid"/>
                      <a:round/>
                      <a:headEnd type="none" w="med" len="med"/>
                      <a:tailEnd type="none" w="med" len="med"/>
                    </a:lnR>
                    <a:lnT w="6350" cap="flat" cmpd="sng" algn="ctr">
                      <a:solidFill>
                        <a:srgbClr val="C9D6D2"/>
                      </a:solidFill>
                      <a:prstDash val="solid"/>
                      <a:round/>
                      <a:headEnd type="none" w="med" len="med"/>
                      <a:tailEnd type="none" w="med" len="med"/>
                    </a:lnT>
                    <a:lnB w="6350" cap="flat" cmpd="sng" algn="ctr">
                      <a:solidFill>
                        <a:srgbClr val="C9D6D2"/>
                      </a:solidFill>
                      <a:prstDash val="solid"/>
                      <a:round/>
                      <a:headEnd type="none" w="med" len="med"/>
                      <a:tailEnd type="none" w="med" len="med"/>
                    </a:lnB>
                    <a:solidFill>
                      <a:srgbClr val="1F4E4A"/>
                    </a:solidFill>
                  </a:tcPr>
                </a:tc>
                <a:tc>
                  <a:txBody>
                    <a:bodyPr/>
                    <a:lstStyle/>
                    <a:p>
                      <a:pPr marL="0" indent="0">
                        <a:buNone/>
                      </a:pPr>
                      <a:r>
                        <a:rPr lang="en-US" sz="1300" b="1" dirty="0">
                          <a:solidFill>
                            <a:srgbClr val="FFFFFF"/>
                          </a:solidFill>
                          <a:latin typeface="Cambria" pitchFamily="34" charset="0"/>
                          <a:ea typeface="Cambria" pitchFamily="34" charset="-122"/>
                          <a:cs typeface="Cambria" pitchFamily="34" charset="-120"/>
                        </a:rPr>
                        <a:t>Why it matters</a:t>
                      </a:r>
                      <a:endParaRPr lang="en-US" sz="1300" dirty="0">
                        <a:latin typeface="Cambria" charset="0"/>
                        <a:ea typeface="Cambria" charset="0"/>
                        <a:cs typeface="Cambria" charset="0"/>
                      </a:endParaRPr>
                    </a:p>
                  </a:txBody>
                  <a:tcPr marL="73152" marR="73152" marT="73152" marB="73152" anchor="ctr">
                    <a:lnL w="6350" cap="flat" cmpd="sng" algn="ctr">
                      <a:solidFill>
                        <a:srgbClr val="C9D6D2"/>
                      </a:solidFill>
                      <a:prstDash val="solid"/>
                      <a:round/>
                      <a:headEnd type="none" w="med" len="med"/>
                      <a:tailEnd type="none" w="med" len="med"/>
                    </a:lnL>
                    <a:lnR w="6350" cap="flat" cmpd="sng" algn="ctr">
                      <a:solidFill>
                        <a:srgbClr val="C9D6D2"/>
                      </a:solidFill>
                      <a:prstDash val="solid"/>
                      <a:round/>
                      <a:headEnd type="none" w="med" len="med"/>
                      <a:tailEnd type="none" w="med" len="med"/>
                    </a:lnR>
                    <a:lnT w="6350" cap="flat" cmpd="sng" algn="ctr">
                      <a:solidFill>
                        <a:srgbClr val="C9D6D2"/>
                      </a:solidFill>
                      <a:prstDash val="solid"/>
                      <a:round/>
                      <a:headEnd type="none" w="med" len="med"/>
                      <a:tailEnd type="none" w="med" len="med"/>
                    </a:lnT>
                    <a:lnB w="6350" cap="flat" cmpd="sng" algn="ctr">
                      <a:solidFill>
                        <a:srgbClr val="C9D6D2"/>
                      </a:solidFill>
                      <a:prstDash val="solid"/>
                      <a:round/>
                      <a:headEnd type="none" w="med" len="med"/>
                      <a:tailEnd type="none" w="med" len="med"/>
                    </a:lnB>
                    <a:solidFill>
                      <a:srgbClr val="1F4E4A"/>
                    </a:solidFill>
                  </a:tcPr>
                </a:tc>
                <a:tc>
                  <a:txBody>
                    <a:bodyPr/>
                    <a:lstStyle/>
                    <a:p>
                      <a:pPr marL="0" indent="0">
                        <a:buNone/>
                      </a:pPr>
                      <a:r>
                        <a:rPr lang="en-US" sz="1300" b="1" dirty="0">
                          <a:solidFill>
                            <a:srgbClr val="FFFFFF"/>
                          </a:solidFill>
                          <a:latin typeface="Cambria" pitchFamily="34" charset="0"/>
                          <a:ea typeface="Cambria" pitchFamily="34" charset="-122"/>
                          <a:cs typeface="Cambria" pitchFamily="34" charset="-120"/>
                        </a:rPr>
                        <a:t>Possible solution</a:t>
                      </a:r>
                      <a:endParaRPr lang="en-US" sz="1300" dirty="0">
                        <a:latin typeface="Cambria" charset="0"/>
                        <a:ea typeface="Cambria" charset="0"/>
                        <a:cs typeface="Cambria" charset="0"/>
                      </a:endParaRPr>
                    </a:p>
                  </a:txBody>
                  <a:tcPr marL="73152" marR="73152" marT="73152" marB="73152" anchor="ctr">
                    <a:lnL w="6350" cap="flat" cmpd="sng" algn="ctr">
                      <a:solidFill>
                        <a:srgbClr val="C9D6D2"/>
                      </a:solidFill>
                      <a:prstDash val="solid"/>
                      <a:round/>
                      <a:headEnd type="none" w="med" len="med"/>
                      <a:tailEnd type="none" w="med" len="med"/>
                    </a:lnL>
                    <a:lnR w="6350" cap="flat" cmpd="sng" algn="ctr">
                      <a:solidFill>
                        <a:srgbClr val="C9D6D2"/>
                      </a:solidFill>
                      <a:prstDash val="solid"/>
                      <a:round/>
                      <a:headEnd type="none" w="med" len="med"/>
                      <a:tailEnd type="none" w="med" len="med"/>
                    </a:lnR>
                    <a:lnT w="6350" cap="flat" cmpd="sng" algn="ctr">
                      <a:solidFill>
                        <a:srgbClr val="C9D6D2"/>
                      </a:solidFill>
                      <a:prstDash val="solid"/>
                      <a:round/>
                      <a:headEnd type="none" w="med" len="med"/>
                      <a:tailEnd type="none" w="med" len="med"/>
                    </a:lnT>
                    <a:lnB w="6350" cap="flat" cmpd="sng" algn="ctr">
                      <a:solidFill>
                        <a:srgbClr val="C9D6D2"/>
                      </a:solidFill>
                      <a:prstDash val="solid"/>
                      <a:round/>
                      <a:headEnd type="none" w="med" len="med"/>
                      <a:tailEnd type="none" w="med" len="med"/>
                    </a:lnB>
                    <a:solidFill>
                      <a:srgbClr val="1F4E4A"/>
                    </a:solidFill>
                  </a:tcPr>
                </a:tc>
                <a:extLst>
                  <a:ext uri="{0D108BD9-81ED-4DB2-BD59-A6C34878D82A}">
                    <a16:rowId xmlns:a16="http://schemas.microsoft.com/office/drawing/2014/main" val="10000"/>
                  </a:ext>
                </a:extLst>
              </a:tr>
              <a:tr h="603504">
                <a:tc>
                  <a:txBody>
                    <a:bodyPr/>
                    <a:lstStyle/>
                    <a:p>
                      <a:pPr marL="0" indent="0">
                        <a:buNone/>
                      </a:pPr>
                      <a:r>
                        <a:rPr lang="en-US" sz="1200" b="1" dirty="0">
                          <a:solidFill>
                            <a:srgbClr val="22302E"/>
                          </a:solidFill>
                          <a:latin typeface="Calibri" pitchFamily="34" charset="0"/>
                          <a:ea typeface="Calibri" pitchFamily="34" charset="-122"/>
                          <a:cs typeface="Calibri" pitchFamily="34" charset="-120"/>
                        </a:rPr>
                        <a:t>Funding pressure</a:t>
                      </a:r>
                      <a:endParaRPr lang="en-US" sz="1200" dirty="0">
                        <a:latin typeface="Calibri" charset="0"/>
                        <a:ea typeface="Calibri" charset="0"/>
                        <a:cs typeface="Calibri" charset="0"/>
                      </a:endParaRPr>
                    </a:p>
                  </a:txBody>
                  <a:tcPr marL="73152" marR="73152" marT="73152" marB="73152" anchor="ctr">
                    <a:lnL w="6350" cap="flat" cmpd="sng" algn="ctr">
                      <a:solidFill>
                        <a:srgbClr val="C9D6D2"/>
                      </a:solidFill>
                      <a:prstDash val="solid"/>
                      <a:round/>
                      <a:headEnd type="none" w="med" len="med"/>
                      <a:tailEnd type="none" w="med" len="med"/>
                    </a:lnL>
                    <a:lnR w="6350" cap="flat" cmpd="sng" algn="ctr">
                      <a:solidFill>
                        <a:srgbClr val="C9D6D2"/>
                      </a:solidFill>
                      <a:prstDash val="solid"/>
                      <a:round/>
                      <a:headEnd type="none" w="med" len="med"/>
                      <a:tailEnd type="none" w="med" len="med"/>
                    </a:lnR>
                    <a:lnT w="6350" cap="flat" cmpd="sng" algn="ctr">
                      <a:solidFill>
                        <a:srgbClr val="C9D6D2"/>
                      </a:solidFill>
                      <a:prstDash val="solid"/>
                      <a:round/>
                      <a:headEnd type="none" w="med" len="med"/>
                      <a:tailEnd type="none" w="med" len="med"/>
                    </a:lnT>
                    <a:lnB w="6350" cap="flat" cmpd="sng" algn="ctr">
                      <a:solidFill>
                        <a:srgbClr val="C9D6D2"/>
                      </a:solidFill>
                      <a:prstDash val="solid"/>
                      <a:round/>
                      <a:headEnd type="none" w="med" len="med"/>
                      <a:tailEnd type="none" w="med" len="med"/>
                    </a:lnB>
                    <a:solidFill>
                      <a:srgbClr val="FFFFFF"/>
                    </a:solidFill>
                  </a:tcPr>
                </a:tc>
                <a:tc>
                  <a:txBody>
                    <a:bodyPr/>
                    <a:lstStyle/>
                    <a:p>
                      <a:pPr marL="0" indent="0">
                        <a:buNone/>
                      </a:pPr>
                      <a:r>
                        <a:rPr lang="en-US" sz="1200" dirty="0">
                          <a:solidFill>
                            <a:srgbClr val="22302E"/>
                          </a:solidFill>
                          <a:latin typeface="Calibri" pitchFamily="34" charset="0"/>
                          <a:ea typeface="Calibri" pitchFamily="34" charset="-122"/>
                          <a:cs typeface="Calibri" pitchFamily="34" charset="-120"/>
                        </a:rPr>
                        <a:t>Poorest face most unmet need</a:t>
                      </a:r>
                      <a:endParaRPr lang="en-US" sz="1200" dirty="0">
                        <a:latin typeface="Calibri" charset="0"/>
                        <a:ea typeface="Calibri" charset="0"/>
                        <a:cs typeface="Calibri" charset="0"/>
                      </a:endParaRPr>
                    </a:p>
                  </a:txBody>
                  <a:tcPr marL="73152" marR="73152" marT="73152" marB="73152" anchor="ctr">
                    <a:lnL w="6350" cap="flat" cmpd="sng" algn="ctr">
                      <a:solidFill>
                        <a:srgbClr val="C9D6D2"/>
                      </a:solidFill>
                      <a:prstDash val="solid"/>
                      <a:round/>
                      <a:headEnd type="none" w="med" len="med"/>
                      <a:tailEnd type="none" w="med" len="med"/>
                    </a:lnL>
                    <a:lnR w="6350" cap="flat" cmpd="sng" algn="ctr">
                      <a:solidFill>
                        <a:srgbClr val="C9D6D2"/>
                      </a:solidFill>
                      <a:prstDash val="solid"/>
                      <a:round/>
                      <a:headEnd type="none" w="med" len="med"/>
                      <a:tailEnd type="none" w="med" len="med"/>
                    </a:lnR>
                    <a:lnT w="6350" cap="flat" cmpd="sng" algn="ctr">
                      <a:solidFill>
                        <a:srgbClr val="C9D6D2"/>
                      </a:solidFill>
                      <a:prstDash val="solid"/>
                      <a:round/>
                      <a:headEnd type="none" w="med" len="med"/>
                      <a:tailEnd type="none" w="med" len="med"/>
                    </a:lnT>
                    <a:lnB w="6350" cap="flat" cmpd="sng" algn="ctr">
                      <a:solidFill>
                        <a:srgbClr val="C9D6D2"/>
                      </a:solidFill>
                      <a:prstDash val="solid"/>
                      <a:round/>
                      <a:headEnd type="none" w="med" len="med"/>
                      <a:tailEnd type="none" w="med" len="med"/>
                    </a:lnB>
                    <a:solidFill>
                      <a:srgbClr val="FFFFFF"/>
                    </a:solidFill>
                  </a:tcPr>
                </a:tc>
                <a:tc>
                  <a:txBody>
                    <a:bodyPr/>
                    <a:lstStyle/>
                    <a:p>
                      <a:pPr marL="0" indent="0">
                        <a:buNone/>
                      </a:pPr>
                      <a:r>
                        <a:rPr lang="en-US" sz="1200" dirty="0">
                          <a:solidFill>
                            <a:srgbClr val="22302E"/>
                          </a:solidFill>
                          <a:latin typeface="Calibri" pitchFamily="34" charset="0"/>
                          <a:ea typeface="Calibri" pitchFamily="34" charset="-122"/>
                          <a:cs typeface="Calibri" pitchFamily="34" charset="-120"/>
                        </a:rPr>
                        <a:t>Long-term, cross-party funding deal</a:t>
                      </a:r>
                      <a:endParaRPr lang="en-US" sz="1200" dirty="0">
                        <a:latin typeface="Calibri" charset="0"/>
                        <a:ea typeface="Calibri" charset="0"/>
                        <a:cs typeface="Calibri" charset="0"/>
                      </a:endParaRPr>
                    </a:p>
                  </a:txBody>
                  <a:tcPr marL="73152" marR="73152" marT="73152" marB="73152" anchor="ctr">
                    <a:lnL w="6350" cap="flat" cmpd="sng" algn="ctr">
                      <a:solidFill>
                        <a:srgbClr val="C9D6D2"/>
                      </a:solidFill>
                      <a:prstDash val="solid"/>
                      <a:round/>
                      <a:headEnd type="none" w="med" len="med"/>
                      <a:tailEnd type="none" w="med" len="med"/>
                    </a:lnL>
                    <a:lnR w="6350" cap="flat" cmpd="sng" algn="ctr">
                      <a:solidFill>
                        <a:srgbClr val="C9D6D2"/>
                      </a:solidFill>
                      <a:prstDash val="solid"/>
                      <a:round/>
                      <a:headEnd type="none" w="med" len="med"/>
                      <a:tailEnd type="none" w="med" len="med"/>
                    </a:lnR>
                    <a:lnT w="6350" cap="flat" cmpd="sng" algn="ctr">
                      <a:solidFill>
                        <a:srgbClr val="C9D6D2"/>
                      </a:solidFill>
                      <a:prstDash val="solid"/>
                      <a:round/>
                      <a:headEnd type="none" w="med" len="med"/>
                      <a:tailEnd type="none" w="med" len="med"/>
                    </a:lnT>
                    <a:lnB w="6350" cap="flat" cmpd="sng" algn="ctr">
                      <a:solidFill>
                        <a:srgbClr val="C9D6D2"/>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603504">
                <a:tc>
                  <a:txBody>
                    <a:bodyPr/>
                    <a:lstStyle/>
                    <a:p>
                      <a:pPr marL="0" indent="0">
                        <a:buNone/>
                      </a:pPr>
                      <a:r>
                        <a:rPr lang="en-US" sz="1200" b="1" dirty="0">
                          <a:solidFill>
                            <a:srgbClr val="22302E"/>
                          </a:solidFill>
                          <a:latin typeface="Calibri" pitchFamily="34" charset="0"/>
                          <a:ea typeface="Calibri" pitchFamily="34" charset="-122"/>
                          <a:cs typeface="Calibri" pitchFamily="34" charset="-120"/>
                        </a:rPr>
                        <a:t>Workforce shortages</a:t>
                      </a:r>
                      <a:endParaRPr lang="en-US" sz="1200" dirty="0">
                        <a:latin typeface="Calibri" charset="0"/>
                        <a:ea typeface="Calibri" charset="0"/>
                        <a:cs typeface="Calibri" charset="0"/>
                      </a:endParaRPr>
                    </a:p>
                  </a:txBody>
                  <a:tcPr marL="73152" marR="73152" marT="73152" marB="73152" anchor="ctr">
                    <a:lnL w="6350" cap="flat" cmpd="sng" algn="ctr">
                      <a:solidFill>
                        <a:srgbClr val="C9D6D2"/>
                      </a:solidFill>
                      <a:prstDash val="solid"/>
                      <a:round/>
                      <a:headEnd type="none" w="med" len="med"/>
                      <a:tailEnd type="none" w="med" len="med"/>
                    </a:lnL>
                    <a:lnR w="6350" cap="flat" cmpd="sng" algn="ctr">
                      <a:solidFill>
                        <a:srgbClr val="C9D6D2"/>
                      </a:solidFill>
                      <a:prstDash val="solid"/>
                      <a:round/>
                      <a:headEnd type="none" w="med" len="med"/>
                      <a:tailEnd type="none" w="med" len="med"/>
                    </a:lnR>
                    <a:lnT w="6350" cap="flat" cmpd="sng" algn="ctr">
                      <a:solidFill>
                        <a:srgbClr val="C9D6D2"/>
                      </a:solidFill>
                      <a:prstDash val="solid"/>
                      <a:round/>
                      <a:headEnd type="none" w="med" len="med"/>
                      <a:tailEnd type="none" w="med" len="med"/>
                    </a:lnT>
                    <a:lnB w="6350" cap="flat" cmpd="sng" algn="ctr">
                      <a:solidFill>
                        <a:srgbClr val="C9D6D2"/>
                      </a:solidFill>
                      <a:prstDash val="solid"/>
                      <a:round/>
                      <a:headEnd type="none" w="med" len="med"/>
                      <a:tailEnd type="none" w="med" len="med"/>
                    </a:lnB>
                    <a:solidFill>
                      <a:srgbClr val="EAF1EE"/>
                    </a:solidFill>
                  </a:tcPr>
                </a:tc>
                <a:tc>
                  <a:txBody>
                    <a:bodyPr/>
                    <a:lstStyle/>
                    <a:p>
                      <a:pPr marL="0" indent="0">
                        <a:buNone/>
                      </a:pPr>
                      <a:r>
                        <a:rPr lang="en-US" sz="1200" dirty="0">
                          <a:solidFill>
                            <a:srgbClr val="22302E"/>
                          </a:solidFill>
                          <a:latin typeface="Calibri" pitchFamily="34" charset="0"/>
                          <a:ea typeface="Calibri" pitchFamily="34" charset="-122"/>
                          <a:cs typeface="Calibri" pitchFamily="34" charset="-120"/>
                        </a:rPr>
                        <a:t>Vacancies linked to lower quality</a:t>
                      </a:r>
                      <a:endParaRPr lang="en-US" sz="1200" dirty="0">
                        <a:latin typeface="Calibri" charset="0"/>
                        <a:ea typeface="Calibri" charset="0"/>
                        <a:cs typeface="Calibri" charset="0"/>
                      </a:endParaRPr>
                    </a:p>
                  </a:txBody>
                  <a:tcPr marL="73152" marR="73152" marT="73152" marB="73152" anchor="ctr">
                    <a:lnL w="6350" cap="flat" cmpd="sng" algn="ctr">
                      <a:solidFill>
                        <a:srgbClr val="C9D6D2"/>
                      </a:solidFill>
                      <a:prstDash val="solid"/>
                      <a:round/>
                      <a:headEnd type="none" w="med" len="med"/>
                      <a:tailEnd type="none" w="med" len="med"/>
                    </a:lnL>
                    <a:lnR w="6350" cap="flat" cmpd="sng" algn="ctr">
                      <a:solidFill>
                        <a:srgbClr val="C9D6D2"/>
                      </a:solidFill>
                      <a:prstDash val="solid"/>
                      <a:round/>
                      <a:headEnd type="none" w="med" len="med"/>
                      <a:tailEnd type="none" w="med" len="med"/>
                    </a:lnR>
                    <a:lnT w="6350" cap="flat" cmpd="sng" algn="ctr">
                      <a:solidFill>
                        <a:srgbClr val="C9D6D2"/>
                      </a:solidFill>
                      <a:prstDash val="solid"/>
                      <a:round/>
                      <a:headEnd type="none" w="med" len="med"/>
                      <a:tailEnd type="none" w="med" len="med"/>
                    </a:lnT>
                    <a:lnB w="6350" cap="flat" cmpd="sng" algn="ctr">
                      <a:solidFill>
                        <a:srgbClr val="C9D6D2"/>
                      </a:solidFill>
                      <a:prstDash val="solid"/>
                      <a:round/>
                      <a:headEnd type="none" w="med" len="med"/>
                      <a:tailEnd type="none" w="med" len="med"/>
                    </a:lnB>
                    <a:solidFill>
                      <a:srgbClr val="EAF1EE"/>
                    </a:solidFill>
                  </a:tcPr>
                </a:tc>
                <a:tc>
                  <a:txBody>
                    <a:bodyPr/>
                    <a:lstStyle/>
                    <a:p>
                      <a:pPr marL="0" indent="0">
                        <a:buNone/>
                      </a:pPr>
                      <a:r>
                        <a:rPr lang="en-US" sz="1200" dirty="0">
                          <a:solidFill>
                            <a:srgbClr val="22302E"/>
                          </a:solidFill>
                          <a:latin typeface="Calibri" pitchFamily="34" charset="0"/>
                          <a:ea typeface="Calibri" pitchFamily="34" charset="-122"/>
                          <a:cs typeface="Calibri" pitchFamily="34" charset="-120"/>
                        </a:rPr>
                        <a:t>Pay scale and national career pathway</a:t>
                      </a:r>
                      <a:endParaRPr lang="en-US" sz="1200" dirty="0">
                        <a:latin typeface="Calibri" charset="0"/>
                        <a:ea typeface="Calibri" charset="0"/>
                        <a:cs typeface="Calibri" charset="0"/>
                      </a:endParaRPr>
                    </a:p>
                  </a:txBody>
                  <a:tcPr marL="73152" marR="73152" marT="73152" marB="73152" anchor="ctr">
                    <a:lnL w="6350" cap="flat" cmpd="sng" algn="ctr">
                      <a:solidFill>
                        <a:srgbClr val="C9D6D2"/>
                      </a:solidFill>
                      <a:prstDash val="solid"/>
                      <a:round/>
                      <a:headEnd type="none" w="med" len="med"/>
                      <a:tailEnd type="none" w="med" len="med"/>
                    </a:lnL>
                    <a:lnR w="6350" cap="flat" cmpd="sng" algn="ctr">
                      <a:solidFill>
                        <a:srgbClr val="C9D6D2"/>
                      </a:solidFill>
                      <a:prstDash val="solid"/>
                      <a:round/>
                      <a:headEnd type="none" w="med" len="med"/>
                      <a:tailEnd type="none" w="med" len="med"/>
                    </a:lnR>
                    <a:lnT w="6350" cap="flat" cmpd="sng" algn="ctr">
                      <a:solidFill>
                        <a:srgbClr val="C9D6D2"/>
                      </a:solidFill>
                      <a:prstDash val="solid"/>
                      <a:round/>
                      <a:headEnd type="none" w="med" len="med"/>
                      <a:tailEnd type="none" w="med" len="med"/>
                    </a:lnT>
                    <a:lnB w="6350" cap="flat" cmpd="sng" algn="ctr">
                      <a:solidFill>
                        <a:srgbClr val="C9D6D2"/>
                      </a:solidFill>
                      <a:prstDash val="solid"/>
                      <a:round/>
                      <a:headEnd type="none" w="med" len="med"/>
                      <a:tailEnd type="none" w="med" len="med"/>
                    </a:lnB>
                    <a:solidFill>
                      <a:srgbClr val="EAF1EE"/>
                    </a:solidFill>
                  </a:tcPr>
                </a:tc>
                <a:extLst>
                  <a:ext uri="{0D108BD9-81ED-4DB2-BD59-A6C34878D82A}">
                    <a16:rowId xmlns:a16="http://schemas.microsoft.com/office/drawing/2014/main" val="10002"/>
                  </a:ext>
                </a:extLst>
              </a:tr>
              <a:tr h="603504">
                <a:tc>
                  <a:txBody>
                    <a:bodyPr/>
                    <a:lstStyle/>
                    <a:p>
                      <a:pPr marL="0" indent="0">
                        <a:buNone/>
                      </a:pPr>
                      <a:r>
                        <a:rPr lang="en-US" sz="1200" b="1" dirty="0">
                          <a:solidFill>
                            <a:srgbClr val="22302E"/>
                          </a:solidFill>
                          <a:latin typeface="Calibri" pitchFamily="34" charset="0"/>
                          <a:ea typeface="Calibri" pitchFamily="34" charset="-122"/>
                          <a:cs typeface="Calibri" pitchFamily="34" charset="-120"/>
                        </a:rPr>
                        <a:t>Digital exclusion</a:t>
                      </a:r>
                      <a:endParaRPr lang="en-US" sz="1200" dirty="0">
                        <a:latin typeface="Calibri" charset="0"/>
                        <a:ea typeface="Calibri" charset="0"/>
                        <a:cs typeface="Calibri" charset="0"/>
                      </a:endParaRPr>
                    </a:p>
                  </a:txBody>
                  <a:tcPr marL="73152" marR="73152" marT="73152" marB="73152" anchor="ctr">
                    <a:lnL w="6350" cap="flat" cmpd="sng" algn="ctr">
                      <a:solidFill>
                        <a:srgbClr val="C9D6D2"/>
                      </a:solidFill>
                      <a:prstDash val="solid"/>
                      <a:round/>
                      <a:headEnd type="none" w="med" len="med"/>
                      <a:tailEnd type="none" w="med" len="med"/>
                    </a:lnL>
                    <a:lnR w="6350" cap="flat" cmpd="sng" algn="ctr">
                      <a:solidFill>
                        <a:srgbClr val="C9D6D2"/>
                      </a:solidFill>
                      <a:prstDash val="solid"/>
                      <a:round/>
                      <a:headEnd type="none" w="med" len="med"/>
                      <a:tailEnd type="none" w="med" len="med"/>
                    </a:lnR>
                    <a:lnT w="6350" cap="flat" cmpd="sng" algn="ctr">
                      <a:solidFill>
                        <a:srgbClr val="C9D6D2"/>
                      </a:solidFill>
                      <a:prstDash val="solid"/>
                      <a:round/>
                      <a:headEnd type="none" w="med" len="med"/>
                      <a:tailEnd type="none" w="med" len="med"/>
                    </a:lnT>
                    <a:lnB w="6350" cap="flat" cmpd="sng" algn="ctr">
                      <a:solidFill>
                        <a:srgbClr val="C9D6D2"/>
                      </a:solidFill>
                      <a:prstDash val="solid"/>
                      <a:round/>
                      <a:headEnd type="none" w="med" len="med"/>
                      <a:tailEnd type="none" w="med" len="med"/>
                    </a:lnB>
                    <a:solidFill>
                      <a:srgbClr val="FFFFFF"/>
                    </a:solidFill>
                  </a:tcPr>
                </a:tc>
                <a:tc>
                  <a:txBody>
                    <a:bodyPr/>
                    <a:lstStyle/>
                    <a:p>
                      <a:pPr marL="0" indent="0">
                        <a:buNone/>
                      </a:pPr>
                      <a:r>
                        <a:rPr lang="en-US" sz="1200" dirty="0">
                          <a:solidFill>
                            <a:srgbClr val="22302E"/>
                          </a:solidFill>
                          <a:latin typeface="Calibri" pitchFamily="34" charset="0"/>
                          <a:ea typeface="Calibri" pitchFamily="34" charset="-122"/>
                          <a:cs typeface="Calibri" pitchFamily="34" charset="-120"/>
                        </a:rPr>
                        <a:t>Some older people choose not to go online</a:t>
                      </a:r>
                      <a:endParaRPr lang="en-US" sz="1200" dirty="0">
                        <a:latin typeface="Calibri" charset="0"/>
                        <a:ea typeface="Calibri" charset="0"/>
                        <a:cs typeface="Calibri" charset="0"/>
                      </a:endParaRPr>
                    </a:p>
                  </a:txBody>
                  <a:tcPr marL="73152" marR="73152" marT="73152" marB="73152" anchor="ctr">
                    <a:lnL w="6350" cap="flat" cmpd="sng" algn="ctr">
                      <a:solidFill>
                        <a:srgbClr val="C9D6D2"/>
                      </a:solidFill>
                      <a:prstDash val="solid"/>
                      <a:round/>
                      <a:headEnd type="none" w="med" len="med"/>
                      <a:tailEnd type="none" w="med" len="med"/>
                    </a:lnL>
                    <a:lnR w="6350" cap="flat" cmpd="sng" algn="ctr">
                      <a:solidFill>
                        <a:srgbClr val="C9D6D2"/>
                      </a:solidFill>
                      <a:prstDash val="solid"/>
                      <a:round/>
                      <a:headEnd type="none" w="med" len="med"/>
                      <a:tailEnd type="none" w="med" len="med"/>
                    </a:lnR>
                    <a:lnT w="6350" cap="flat" cmpd="sng" algn="ctr">
                      <a:solidFill>
                        <a:srgbClr val="C9D6D2"/>
                      </a:solidFill>
                      <a:prstDash val="solid"/>
                      <a:round/>
                      <a:headEnd type="none" w="med" len="med"/>
                      <a:tailEnd type="none" w="med" len="med"/>
                    </a:lnT>
                    <a:lnB w="6350" cap="flat" cmpd="sng" algn="ctr">
                      <a:solidFill>
                        <a:srgbClr val="C9D6D2"/>
                      </a:solidFill>
                      <a:prstDash val="solid"/>
                      <a:round/>
                      <a:headEnd type="none" w="med" len="med"/>
                      <a:tailEnd type="none" w="med" len="med"/>
                    </a:lnB>
                    <a:solidFill>
                      <a:srgbClr val="FFFFFF"/>
                    </a:solidFill>
                  </a:tcPr>
                </a:tc>
                <a:tc>
                  <a:txBody>
                    <a:bodyPr/>
                    <a:lstStyle/>
                    <a:p>
                      <a:pPr marL="0" indent="0">
                        <a:buNone/>
                      </a:pPr>
                      <a:r>
                        <a:rPr lang="en-US" sz="1200" dirty="0">
                          <a:solidFill>
                            <a:srgbClr val="22302E"/>
                          </a:solidFill>
                          <a:latin typeface="Calibri" pitchFamily="34" charset="0"/>
                          <a:ea typeface="Calibri" pitchFamily="34" charset="-122"/>
                          <a:cs typeface="Calibri" pitchFamily="34" charset="-120"/>
                        </a:rPr>
                        <a:t>Digital champions; 'tech plus human' care</a:t>
                      </a:r>
                      <a:endParaRPr lang="en-US" sz="1200" dirty="0">
                        <a:latin typeface="Calibri" charset="0"/>
                        <a:ea typeface="Calibri" charset="0"/>
                        <a:cs typeface="Calibri" charset="0"/>
                      </a:endParaRPr>
                    </a:p>
                  </a:txBody>
                  <a:tcPr marL="73152" marR="73152" marT="73152" marB="73152" anchor="ctr">
                    <a:lnL w="6350" cap="flat" cmpd="sng" algn="ctr">
                      <a:solidFill>
                        <a:srgbClr val="C9D6D2"/>
                      </a:solidFill>
                      <a:prstDash val="solid"/>
                      <a:round/>
                      <a:headEnd type="none" w="med" len="med"/>
                      <a:tailEnd type="none" w="med" len="med"/>
                    </a:lnL>
                    <a:lnR w="6350" cap="flat" cmpd="sng" algn="ctr">
                      <a:solidFill>
                        <a:srgbClr val="C9D6D2"/>
                      </a:solidFill>
                      <a:prstDash val="solid"/>
                      <a:round/>
                      <a:headEnd type="none" w="med" len="med"/>
                      <a:tailEnd type="none" w="med" len="med"/>
                    </a:lnR>
                    <a:lnT w="6350" cap="flat" cmpd="sng" algn="ctr">
                      <a:solidFill>
                        <a:srgbClr val="C9D6D2"/>
                      </a:solidFill>
                      <a:prstDash val="solid"/>
                      <a:round/>
                      <a:headEnd type="none" w="med" len="med"/>
                      <a:tailEnd type="none" w="med" len="med"/>
                    </a:lnT>
                    <a:lnB w="6350" cap="flat" cmpd="sng" algn="ctr">
                      <a:solidFill>
                        <a:srgbClr val="C9D6D2"/>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603504">
                <a:tc>
                  <a:txBody>
                    <a:bodyPr/>
                    <a:lstStyle/>
                    <a:p>
                      <a:pPr marL="0" indent="0">
                        <a:buNone/>
                      </a:pPr>
                      <a:r>
                        <a:rPr lang="en-US" sz="1200" b="1" dirty="0">
                          <a:solidFill>
                            <a:srgbClr val="22302E"/>
                          </a:solidFill>
                          <a:latin typeface="Calibri" pitchFamily="34" charset="0"/>
                          <a:ea typeface="Calibri" pitchFamily="34" charset="-122"/>
                          <a:cs typeface="Calibri" pitchFamily="34" charset="-120"/>
                        </a:rPr>
                        <a:t>Ageist attitudes</a:t>
                      </a:r>
                      <a:endParaRPr lang="en-US" sz="1200" dirty="0">
                        <a:latin typeface="Calibri" charset="0"/>
                        <a:ea typeface="Calibri" charset="0"/>
                        <a:cs typeface="Calibri" charset="0"/>
                      </a:endParaRPr>
                    </a:p>
                  </a:txBody>
                  <a:tcPr marL="73152" marR="73152" marT="73152" marB="73152" anchor="ctr">
                    <a:lnL w="6350" cap="flat" cmpd="sng" algn="ctr">
                      <a:solidFill>
                        <a:srgbClr val="C9D6D2"/>
                      </a:solidFill>
                      <a:prstDash val="solid"/>
                      <a:round/>
                      <a:headEnd type="none" w="med" len="med"/>
                      <a:tailEnd type="none" w="med" len="med"/>
                    </a:lnL>
                    <a:lnR w="6350" cap="flat" cmpd="sng" algn="ctr">
                      <a:solidFill>
                        <a:srgbClr val="C9D6D2"/>
                      </a:solidFill>
                      <a:prstDash val="solid"/>
                      <a:round/>
                      <a:headEnd type="none" w="med" len="med"/>
                      <a:tailEnd type="none" w="med" len="med"/>
                    </a:lnR>
                    <a:lnT w="6350" cap="flat" cmpd="sng" algn="ctr">
                      <a:solidFill>
                        <a:srgbClr val="C9D6D2"/>
                      </a:solidFill>
                      <a:prstDash val="solid"/>
                      <a:round/>
                      <a:headEnd type="none" w="med" len="med"/>
                      <a:tailEnd type="none" w="med" len="med"/>
                    </a:lnT>
                    <a:lnB w="6350" cap="flat" cmpd="sng" algn="ctr">
                      <a:solidFill>
                        <a:srgbClr val="C9D6D2"/>
                      </a:solidFill>
                      <a:prstDash val="solid"/>
                      <a:round/>
                      <a:headEnd type="none" w="med" len="med"/>
                      <a:tailEnd type="none" w="med" len="med"/>
                    </a:lnB>
                    <a:solidFill>
                      <a:srgbClr val="EAF1EE"/>
                    </a:solidFill>
                  </a:tcPr>
                </a:tc>
                <a:tc>
                  <a:txBody>
                    <a:bodyPr/>
                    <a:lstStyle/>
                    <a:p>
                      <a:pPr marL="0" indent="0">
                        <a:buNone/>
                      </a:pPr>
                      <a:r>
                        <a:rPr lang="en-US" sz="1200" dirty="0">
                          <a:solidFill>
                            <a:srgbClr val="22302E"/>
                          </a:solidFill>
                          <a:latin typeface="Calibri" pitchFamily="34" charset="0"/>
                          <a:ea typeface="Calibri" pitchFamily="34" charset="-122"/>
                          <a:cs typeface="Calibri" pitchFamily="34" charset="-120"/>
                        </a:rPr>
                        <a:t>Shaped by the wider health system</a:t>
                      </a:r>
                      <a:endParaRPr lang="en-US" sz="1200" dirty="0">
                        <a:latin typeface="Calibri" charset="0"/>
                        <a:ea typeface="Calibri" charset="0"/>
                        <a:cs typeface="Calibri" charset="0"/>
                      </a:endParaRPr>
                    </a:p>
                  </a:txBody>
                  <a:tcPr marL="73152" marR="73152" marT="73152" marB="73152" anchor="ctr">
                    <a:lnL w="6350" cap="flat" cmpd="sng" algn="ctr">
                      <a:solidFill>
                        <a:srgbClr val="C9D6D2"/>
                      </a:solidFill>
                      <a:prstDash val="solid"/>
                      <a:round/>
                      <a:headEnd type="none" w="med" len="med"/>
                      <a:tailEnd type="none" w="med" len="med"/>
                    </a:lnL>
                    <a:lnR w="6350" cap="flat" cmpd="sng" algn="ctr">
                      <a:solidFill>
                        <a:srgbClr val="C9D6D2"/>
                      </a:solidFill>
                      <a:prstDash val="solid"/>
                      <a:round/>
                      <a:headEnd type="none" w="med" len="med"/>
                      <a:tailEnd type="none" w="med" len="med"/>
                    </a:lnR>
                    <a:lnT w="6350" cap="flat" cmpd="sng" algn="ctr">
                      <a:solidFill>
                        <a:srgbClr val="C9D6D2"/>
                      </a:solidFill>
                      <a:prstDash val="solid"/>
                      <a:round/>
                      <a:headEnd type="none" w="med" len="med"/>
                      <a:tailEnd type="none" w="med" len="med"/>
                    </a:lnT>
                    <a:lnB w="6350" cap="flat" cmpd="sng" algn="ctr">
                      <a:solidFill>
                        <a:srgbClr val="C9D6D2"/>
                      </a:solidFill>
                      <a:prstDash val="solid"/>
                      <a:round/>
                      <a:headEnd type="none" w="med" len="med"/>
                      <a:tailEnd type="none" w="med" len="med"/>
                    </a:lnB>
                    <a:solidFill>
                      <a:srgbClr val="EAF1EE"/>
                    </a:solidFill>
                  </a:tcPr>
                </a:tc>
                <a:tc>
                  <a:txBody>
                    <a:bodyPr/>
                    <a:lstStyle/>
                    <a:p>
                      <a:pPr marL="0" indent="0">
                        <a:buNone/>
                      </a:pPr>
                      <a:r>
                        <a:rPr lang="en-US" sz="1200" dirty="0">
                          <a:solidFill>
                            <a:srgbClr val="22302E"/>
                          </a:solidFill>
                          <a:latin typeface="Calibri" pitchFamily="34" charset="0"/>
                          <a:ea typeface="Calibri" pitchFamily="34" charset="-122"/>
                          <a:cs typeface="Calibri" pitchFamily="34" charset="-120"/>
                        </a:rPr>
                        <a:t>Organisational change plus training</a:t>
                      </a:r>
                      <a:endParaRPr lang="en-US" sz="1200" dirty="0">
                        <a:latin typeface="Calibri" charset="0"/>
                        <a:ea typeface="Calibri" charset="0"/>
                        <a:cs typeface="Calibri" charset="0"/>
                      </a:endParaRPr>
                    </a:p>
                  </a:txBody>
                  <a:tcPr marL="73152" marR="73152" marT="73152" marB="73152" anchor="ctr">
                    <a:lnL w="6350" cap="flat" cmpd="sng" algn="ctr">
                      <a:solidFill>
                        <a:srgbClr val="C9D6D2"/>
                      </a:solidFill>
                      <a:prstDash val="solid"/>
                      <a:round/>
                      <a:headEnd type="none" w="med" len="med"/>
                      <a:tailEnd type="none" w="med" len="med"/>
                    </a:lnL>
                    <a:lnR w="6350" cap="flat" cmpd="sng" algn="ctr">
                      <a:solidFill>
                        <a:srgbClr val="C9D6D2"/>
                      </a:solidFill>
                      <a:prstDash val="solid"/>
                      <a:round/>
                      <a:headEnd type="none" w="med" len="med"/>
                      <a:tailEnd type="none" w="med" len="med"/>
                    </a:lnR>
                    <a:lnT w="6350" cap="flat" cmpd="sng" algn="ctr">
                      <a:solidFill>
                        <a:srgbClr val="C9D6D2"/>
                      </a:solidFill>
                      <a:prstDash val="solid"/>
                      <a:round/>
                      <a:headEnd type="none" w="med" len="med"/>
                      <a:tailEnd type="none" w="med" len="med"/>
                    </a:lnT>
                    <a:lnB w="6350" cap="flat" cmpd="sng" algn="ctr">
                      <a:solidFill>
                        <a:srgbClr val="C9D6D2"/>
                      </a:solidFill>
                      <a:prstDash val="solid"/>
                      <a:round/>
                      <a:headEnd type="none" w="med" len="med"/>
                      <a:tailEnd type="none" w="med" len="med"/>
                    </a:lnB>
                    <a:solidFill>
                      <a:srgbClr val="EAF1EE"/>
                    </a:solidFill>
                  </a:tcPr>
                </a:tc>
                <a:extLst>
                  <a:ext uri="{0D108BD9-81ED-4DB2-BD59-A6C34878D82A}">
                    <a16:rowId xmlns:a16="http://schemas.microsoft.com/office/drawing/2014/main" val="10004"/>
                  </a:ext>
                </a:extLst>
              </a:tr>
              <a:tr h="603504">
                <a:tc>
                  <a:txBody>
                    <a:bodyPr/>
                    <a:lstStyle/>
                    <a:p>
                      <a:pPr marL="0" indent="0">
                        <a:buNone/>
                      </a:pPr>
                      <a:r>
                        <a:rPr lang="en-US" sz="1200" b="1" dirty="0">
                          <a:solidFill>
                            <a:srgbClr val="22302E"/>
                          </a:solidFill>
                          <a:latin typeface="Calibri" pitchFamily="34" charset="0"/>
                          <a:ea typeface="Calibri" pitchFamily="34" charset="-122"/>
                          <a:cs typeface="Calibri" pitchFamily="34" charset="-120"/>
                        </a:rPr>
                        <a:t>Health and care silos</a:t>
                      </a:r>
                      <a:endParaRPr lang="en-US" sz="1200" dirty="0">
                        <a:latin typeface="Calibri" charset="0"/>
                        <a:ea typeface="Calibri" charset="0"/>
                        <a:cs typeface="Calibri" charset="0"/>
                      </a:endParaRPr>
                    </a:p>
                  </a:txBody>
                  <a:tcPr marL="73152" marR="73152" marT="73152" marB="73152" anchor="ctr">
                    <a:lnL w="6350" cap="flat" cmpd="sng" algn="ctr">
                      <a:solidFill>
                        <a:srgbClr val="C9D6D2"/>
                      </a:solidFill>
                      <a:prstDash val="solid"/>
                      <a:round/>
                      <a:headEnd type="none" w="med" len="med"/>
                      <a:tailEnd type="none" w="med" len="med"/>
                    </a:lnL>
                    <a:lnR w="6350" cap="flat" cmpd="sng" algn="ctr">
                      <a:solidFill>
                        <a:srgbClr val="C9D6D2"/>
                      </a:solidFill>
                      <a:prstDash val="solid"/>
                      <a:round/>
                      <a:headEnd type="none" w="med" len="med"/>
                      <a:tailEnd type="none" w="med" len="med"/>
                    </a:lnR>
                    <a:lnT w="6350" cap="flat" cmpd="sng" algn="ctr">
                      <a:solidFill>
                        <a:srgbClr val="C9D6D2"/>
                      </a:solidFill>
                      <a:prstDash val="solid"/>
                      <a:round/>
                      <a:headEnd type="none" w="med" len="med"/>
                      <a:tailEnd type="none" w="med" len="med"/>
                    </a:lnT>
                    <a:lnB w="6350" cap="flat" cmpd="sng" algn="ctr">
                      <a:solidFill>
                        <a:srgbClr val="C9D6D2"/>
                      </a:solidFill>
                      <a:prstDash val="solid"/>
                      <a:round/>
                      <a:headEnd type="none" w="med" len="med"/>
                      <a:tailEnd type="none" w="med" len="med"/>
                    </a:lnB>
                    <a:solidFill>
                      <a:srgbClr val="FFFFFF"/>
                    </a:solidFill>
                  </a:tcPr>
                </a:tc>
                <a:tc>
                  <a:txBody>
                    <a:bodyPr/>
                    <a:lstStyle/>
                    <a:p>
                      <a:pPr marL="0" indent="0">
                        <a:buNone/>
                      </a:pPr>
                      <a:r>
                        <a:rPr lang="en-US" sz="1200" dirty="0">
                          <a:solidFill>
                            <a:srgbClr val="22302E"/>
                          </a:solidFill>
                          <a:latin typeface="Calibri" pitchFamily="34" charset="0"/>
                          <a:ea typeface="Calibri" pitchFamily="34" charset="-122"/>
                          <a:cs typeface="Calibri" pitchFamily="34" charset="-120"/>
                        </a:rPr>
                        <a:t>Poor hand-offs, e.g. after reablement</a:t>
                      </a:r>
                      <a:endParaRPr lang="en-US" sz="1200" dirty="0">
                        <a:latin typeface="Calibri" charset="0"/>
                        <a:ea typeface="Calibri" charset="0"/>
                        <a:cs typeface="Calibri" charset="0"/>
                      </a:endParaRPr>
                    </a:p>
                  </a:txBody>
                  <a:tcPr marL="73152" marR="73152" marT="73152" marB="73152" anchor="ctr">
                    <a:lnL w="6350" cap="flat" cmpd="sng" algn="ctr">
                      <a:solidFill>
                        <a:srgbClr val="C9D6D2"/>
                      </a:solidFill>
                      <a:prstDash val="solid"/>
                      <a:round/>
                      <a:headEnd type="none" w="med" len="med"/>
                      <a:tailEnd type="none" w="med" len="med"/>
                    </a:lnL>
                    <a:lnR w="6350" cap="flat" cmpd="sng" algn="ctr">
                      <a:solidFill>
                        <a:srgbClr val="C9D6D2"/>
                      </a:solidFill>
                      <a:prstDash val="solid"/>
                      <a:round/>
                      <a:headEnd type="none" w="med" len="med"/>
                      <a:tailEnd type="none" w="med" len="med"/>
                    </a:lnR>
                    <a:lnT w="6350" cap="flat" cmpd="sng" algn="ctr">
                      <a:solidFill>
                        <a:srgbClr val="C9D6D2"/>
                      </a:solidFill>
                      <a:prstDash val="solid"/>
                      <a:round/>
                      <a:headEnd type="none" w="med" len="med"/>
                      <a:tailEnd type="none" w="med" len="med"/>
                    </a:lnT>
                    <a:lnB w="6350" cap="flat" cmpd="sng" algn="ctr">
                      <a:solidFill>
                        <a:srgbClr val="C9D6D2"/>
                      </a:solidFill>
                      <a:prstDash val="solid"/>
                      <a:round/>
                      <a:headEnd type="none" w="med" len="med"/>
                      <a:tailEnd type="none" w="med" len="med"/>
                    </a:lnB>
                    <a:solidFill>
                      <a:srgbClr val="FFFFFF"/>
                    </a:solidFill>
                  </a:tcPr>
                </a:tc>
                <a:tc>
                  <a:txBody>
                    <a:bodyPr/>
                    <a:lstStyle/>
                    <a:p>
                      <a:pPr marL="0" indent="0">
                        <a:buNone/>
                      </a:pPr>
                      <a:r>
                        <a:rPr lang="en-US" sz="1200" dirty="0">
                          <a:solidFill>
                            <a:srgbClr val="22302E"/>
                          </a:solidFill>
                          <a:latin typeface="Calibri" pitchFamily="34" charset="0"/>
                          <a:ea typeface="Calibri" pitchFamily="34" charset="-122"/>
                          <a:cs typeface="Calibri" pitchFamily="34" charset="-120"/>
                        </a:rPr>
                        <a:t>Integrated care boards pooling budgets</a:t>
                      </a:r>
                      <a:endParaRPr lang="en-US" sz="1200" dirty="0">
                        <a:latin typeface="Calibri" charset="0"/>
                        <a:ea typeface="Calibri" charset="0"/>
                        <a:cs typeface="Calibri" charset="0"/>
                      </a:endParaRPr>
                    </a:p>
                  </a:txBody>
                  <a:tcPr marL="73152" marR="73152" marT="73152" marB="73152" anchor="ctr">
                    <a:lnL w="6350" cap="flat" cmpd="sng" algn="ctr">
                      <a:solidFill>
                        <a:srgbClr val="C9D6D2"/>
                      </a:solidFill>
                      <a:prstDash val="solid"/>
                      <a:round/>
                      <a:headEnd type="none" w="med" len="med"/>
                      <a:tailEnd type="none" w="med" len="med"/>
                    </a:lnL>
                    <a:lnR w="6350" cap="flat" cmpd="sng" algn="ctr">
                      <a:solidFill>
                        <a:srgbClr val="C9D6D2"/>
                      </a:solidFill>
                      <a:prstDash val="solid"/>
                      <a:round/>
                      <a:headEnd type="none" w="med" len="med"/>
                      <a:tailEnd type="none" w="med" len="med"/>
                    </a:lnR>
                    <a:lnT w="6350" cap="flat" cmpd="sng" algn="ctr">
                      <a:solidFill>
                        <a:srgbClr val="C9D6D2"/>
                      </a:solidFill>
                      <a:prstDash val="solid"/>
                      <a:round/>
                      <a:headEnd type="none" w="med" len="med"/>
                      <a:tailEnd type="none" w="med" len="med"/>
                    </a:lnT>
                    <a:lnB w="6350" cap="flat" cmpd="sng" algn="ctr">
                      <a:solidFill>
                        <a:srgbClr val="C9D6D2"/>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sp>
        <p:nvSpPr>
          <p:cNvPr id="4" name="Text 1"/>
          <p:cNvSpPr txBox="1"/>
          <p:nvPr/>
        </p:nvSpPr>
        <p:spPr>
          <a:xfrm>
            <a:off x="457200" y="4754880"/>
            <a:ext cx="8229600" cy="274320"/>
          </a:xfrm>
          <a:prstGeom prst="rect">
            <a:avLst/>
          </a:prstGeom>
          <a:noFill/>
          <a:ln/>
        </p:spPr>
        <p:txBody>
          <a:bodyPr wrap="square" lIns="0" tIns="0" rIns="0" bIns="0" rtlCol="0" anchor="ctr"/>
          <a:lstStyle/>
          <a:p>
            <a:pPr marL="0" indent="0">
              <a:buNone/>
            </a:pPr>
            <a:r>
              <a:rPr lang="en-US" sz="900" i="1" dirty="0">
                <a:solidFill>
                  <a:srgbClr val="5B6B68"/>
                </a:solidFill>
                <a:latin typeface="Calibri" pitchFamily="34" charset="0"/>
                <a:ea typeface="Calibri" pitchFamily="34" charset="-122"/>
                <a:cs typeface="Calibri" pitchFamily="34" charset="-120"/>
              </a:rPr>
              <a:t>Sources: Spiers et al. (2022); Allan and Vadean (2021); Wale et al. (2025); Jeyasingam et al. (2023)</a:t>
            </a:r>
            <a:endParaRPr lang="en-US" sz="900" dirty="0"/>
          </a:p>
        </p:txBody>
      </p:sp>
      <p:pic>
        <p:nvPicPr>
          <p:cNvPr id="14" name="Audio 13">
            <a:hlinkClick r:id="" action="ppaction://media"/>
            <a:extLst>
              <a:ext uri="{FF2B5EF4-FFF2-40B4-BE49-F238E27FC236}">
                <a16:creationId xmlns:a16="http://schemas.microsoft.com/office/drawing/2014/main" id="{88082EA2-BA1A-D511-D1AB-6F0893B85530}"/>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39844" t="-139844" r="-139844" b="-139844"/>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60148"/>
    </mc:Choice>
    <mc:Fallback xmlns="">
      <p:transition spd="slow" advTm="601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1F4E4A"/>
        </a:solidFill>
        <a:effectLst/>
      </p:bgPr>
    </p:bg>
    <p:spTree>
      <p:nvGrpSpPr>
        <p:cNvPr id="1" name=""/>
        <p:cNvGrpSpPr/>
        <p:nvPr/>
      </p:nvGrpSpPr>
      <p:grpSpPr>
        <a:xfrm>
          <a:off x="0" y="0"/>
          <a:ext cx="0" cy="0"/>
          <a:chOff x="0" y="0"/>
          <a:chExt cx="0" cy="0"/>
        </a:xfrm>
      </p:grpSpPr>
      <p:sp>
        <p:nvSpPr>
          <p:cNvPr id="2" name="Text 0"/>
          <p:cNvSpPr txBox="1"/>
          <p:nvPr/>
        </p:nvSpPr>
        <p:spPr>
          <a:xfrm>
            <a:off x="457200" y="274320"/>
            <a:ext cx="8229600" cy="685800"/>
          </a:xfrm>
          <a:prstGeom prst="rect">
            <a:avLst/>
          </a:prstGeom>
          <a:noFill/>
          <a:ln/>
        </p:spPr>
        <p:txBody>
          <a:bodyPr wrap="square" lIns="0" tIns="0" rIns="0" bIns="0" rtlCol="0" anchor="ctr"/>
          <a:lstStyle/>
          <a:p>
            <a:pPr marL="0" indent="0">
              <a:buNone/>
            </a:pPr>
            <a:r>
              <a:rPr lang="en-US" sz="3000" b="1" dirty="0">
                <a:solidFill>
                  <a:srgbClr val="FFFFFF"/>
                </a:solidFill>
                <a:latin typeface="Cambria" pitchFamily="34" charset="0"/>
                <a:ea typeface="Cambria" pitchFamily="34" charset="-122"/>
                <a:cs typeface="Cambria" pitchFamily="34" charset="-120"/>
              </a:rPr>
              <a:t>Conclusion: key takeaways</a:t>
            </a:r>
            <a:endParaRPr lang="en-US" sz="3000" dirty="0"/>
          </a:p>
        </p:txBody>
      </p:sp>
      <p:sp>
        <p:nvSpPr>
          <p:cNvPr id="3" name="Shape 1"/>
          <p:cNvSpPr/>
          <p:nvPr/>
        </p:nvSpPr>
        <p:spPr>
          <a:xfrm>
            <a:off x="457200" y="1143000"/>
            <a:ext cx="548640" cy="548640"/>
          </a:xfrm>
          <a:prstGeom prst="ellipse">
            <a:avLst/>
          </a:prstGeom>
          <a:solidFill>
            <a:srgbClr val="C8553D"/>
          </a:solidFill>
          <a:ln w="12700">
            <a:solidFill>
              <a:srgbClr val="C8553D"/>
            </a:solidFill>
            <a:prstDash val="solid"/>
          </a:ln>
        </p:spPr>
        <p:txBody>
          <a:bodyPr/>
          <a:lstStyle/>
          <a:p>
            <a:endParaRPr lang="en-GB"/>
          </a:p>
        </p:txBody>
      </p:sp>
      <p:pic>
        <p:nvPicPr>
          <p:cNvPr id="4" name="Image 0" descr="preencoded.png"/>
          <p:cNvPicPr>
            <a:picLocks noChangeAspect="1"/>
          </p:cNvPicPr>
          <p:nvPr/>
        </p:nvPicPr>
        <p:blipFill>
          <a:blip r:embed="rId3"/>
          <a:stretch>
            <a:fillRect/>
          </a:stretch>
        </p:blipFill>
        <p:spPr>
          <a:xfrm>
            <a:off x="577901" y="1263701"/>
            <a:ext cx="307238" cy="307238"/>
          </a:xfrm>
          <a:prstGeom prst="rect">
            <a:avLst/>
          </a:prstGeom>
        </p:spPr>
      </p:pic>
      <p:sp>
        <p:nvSpPr>
          <p:cNvPr id="5" name="Text 2"/>
          <p:cNvSpPr txBox="1"/>
          <p:nvPr/>
        </p:nvSpPr>
        <p:spPr>
          <a:xfrm>
            <a:off x="1003586" y="4341146"/>
            <a:ext cx="7498080" cy="320040"/>
          </a:xfrm>
          <a:prstGeom prst="rect">
            <a:avLst/>
          </a:prstGeom>
          <a:noFill/>
          <a:ln/>
        </p:spPr>
        <p:txBody>
          <a:bodyPr wrap="square" lIns="0" tIns="0" rIns="0" bIns="0" rtlCol="0" anchor="ctr"/>
          <a:lstStyle/>
          <a:p>
            <a:pPr marL="0" indent="0">
              <a:buNone/>
            </a:pPr>
            <a:r>
              <a:rPr lang="en-US" sz="1600" b="1" dirty="0">
                <a:solidFill>
                  <a:srgbClr val="FFFFFF"/>
                </a:solidFill>
                <a:latin typeface="Cambria" pitchFamily="34" charset="0"/>
                <a:ea typeface="Cambria" pitchFamily="34" charset="-122"/>
                <a:cs typeface="Cambria" pitchFamily="34" charset="-120"/>
              </a:rPr>
              <a:t>Theory must shape practice</a:t>
            </a:r>
            <a:endParaRPr lang="en-US" sz="1600" dirty="0"/>
          </a:p>
        </p:txBody>
      </p:sp>
      <p:sp>
        <p:nvSpPr>
          <p:cNvPr id="6" name="Text 3"/>
          <p:cNvSpPr txBox="1"/>
          <p:nvPr/>
        </p:nvSpPr>
        <p:spPr>
          <a:xfrm>
            <a:off x="1188720" y="1426464"/>
            <a:ext cx="7498080" cy="457200"/>
          </a:xfrm>
          <a:prstGeom prst="rect">
            <a:avLst/>
          </a:prstGeom>
          <a:noFill/>
          <a:ln/>
        </p:spPr>
        <p:txBody>
          <a:bodyPr wrap="square" lIns="0" tIns="0" rIns="0" bIns="0" rtlCol="0" anchor="t"/>
          <a:lstStyle/>
          <a:p>
            <a:pPr marL="0" indent="0">
              <a:buNone/>
            </a:pPr>
            <a:r>
              <a:rPr lang="en-US" sz="1300" dirty="0">
                <a:solidFill>
                  <a:srgbClr val="CFE3DE"/>
                </a:solidFill>
                <a:latin typeface="Calibri" pitchFamily="34" charset="0"/>
                <a:ea typeface="Calibri" pitchFamily="34" charset="-122"/>
                <a:cs typeface="Calibri" pitchFamily="34" charset="-120"/>
              </a:rPr>
              <a:t>Continuity theory best explains what older people value: identity, home and routine</a:t>
            </a:r>
            <a:endParaRPr lang="en-US" sz="1300" dirty="0"/>
          </a:p>
        </p:txBody>
      </p:sp>
      <p:sp>
        <p:nvSpPr>
          <p:cNvPr id="7" name="Shape 4"/>
          <p:cNvSpPr/>
          <p:nvPr/>
        </p:nvSpPr>
        <p:spPr>
          <a:xfrm>
            <a:off x="457200" y="2039112"/>
            <a:ext cx="548640" cy="548640"/>
          </a:xfrm>
          <a:prstGeom prst="ellipse">
            <a:avLst/>
          </a:prstGeom>
          <a:solidFill>
            <a:srgbClr val="C8553D"/>
          </a:solidFill>
          <a:ln w="12700">
            <a:solidFill>
              <a:srgbClr val="C8553D"/>
            </a:solidFill>
            <a:prstDash val="solid"/>
          </a:ln>
        </p:spPr>
        <p:txBody>
          <a:bodyPr/>
          <a:lstStyle/>
          <a:p>
            <a:endParaRPr lang="en-GB"/>
          </a:p>
        </p:txBody>
      </p:sp>
      <p:pic>
        <p:nvPicPr>
          <p:cNvPr id="8" name="Image 1" descr="preencoded.png"/>
          <p:cNvPicPr>
            <a:picLocks noChangeAspect="1"/>
          </p:cNvPicPr>
          <p:nvPr/>
        </p:nvPicPr>
        <p:blipFill>
          <a:blip r:embed="rId4"/>
          <a:stretch>
            <a:fillRect/>
          </a:stretch>
        </p:blipFill>
        <p:spPr>
          <a:xfrm>
            <a:off x="577901" y="2159813"/>
            <a:ext cx="307238" cy="307238"/>
          </a:xfrm>
          <a:prstGeom prst="rect">
            <a:avLst/>
          </a:prstGeom>
        </p:spPr>
      </p:pic>
      <p:sp>
        <p:nvSpPr>
          <p:cNvPr id="9" name="Text 5"/>
          <p:cNvSpPr txBox="1"/>
          <p:nvPr/>
        </p:nvSpPr>
        <p:spPr>
          <a:xfrm>
            <a:off x="1188720" y="1993392"/>
            <a:ext cx="7498080" cy="320040"/>
          </a:xfrm>
          <a:prstGeom prst="rect">
            <a:avLst/>
          </a:prstGeom>
          <a:noFill/>
          <a:ln/>
        </p:spPr>
        <p:txBody>
          <a:bodyPr wrap="square" lIns="0" tIns="0" rIns="0" bIns="0" rtlCol="0" anchor="ctr"/>
          <a:lstStyle/>
          <a:p>
            <a:pPr marL="0" indent="0">
              <a:buNone/>
            </a:pPr>
            <a:r>
              <a:rPr lang="en-US" sz="1600" b="1" dirty="0">
                <a:solidFill>
                  <a:srgbClr val="FFFFFF"/>
                </a:solidFill>
                <a:latin typeface="Cambria" pitchFamily="34" charset="0"/>
                <a:ea typeface="Cambria" pitchFamily="34" charset="-122"/>
                <a:cs typeface="Cambria" pitchFamily="34" charset="-120"/>
              </a:rPr>
              <a:t>Strong law, weak delivery</a:t>
            </a:r>
            <a:endParaRPr lang="en-US" sz="1600" dirty="0"/>
          </a:p>
        </p:txBody>
      </p:sp>
      <p:sp>
        <p:nvSpPr>
          <p:cNvPr id="10" name="Text 6"/>
          <p:cNvSpPr txBox="1"/>
          <p:nvPr/>
        </p:nvSpPr>
        <p:spPr>
          <a:xfrm>
            <a:off x="1188720" y="2322576"/>
            <a:ext cx="7498080" cy="457200"/>
          </a:xfrm>
          <a:prstGeom prst="rect">
            <a:avLst/>
          </a:prstGeom>
          <a:noFill/>
          <a:ln/>
        </p:spPr>
        <p:txBody>
          <a:bodyPr wrap="square" lIns="0" tIns="0" rIns="0" bIns="0" rtlCol="0" anchor="t"/>
          <a:lstStyle/>
          <a:p>
            <a:pPr marL="0" indent="0">
              <a:buNone/>
            </a:pPr>
            <a:r>
              <a:rPr lang="en-US" sz="1300" dirty="0">
                <a:solidFill>
                  <a:srgbClr val="CFE3DE"/>
                </a:solidFill>
                <a:latin typeface="Calibri" pitchFamily="34" charset="0"/>
                <a:ea typeface="Calibri" pitchFamily="34" charset="-122"/>
                <a:cs typeface="Calibri" pitchFamily="34" charset="-120"/>
              </a:rPr>
              <a:t>The Care Act and Equality Act empower on paper; funding and staffing limit them</a:t>
            </a:r>
            <a:endParaRPr lang="en-US" sz="1300" dirty="0"/>
          </a:p>
        </p:txBody>
      </p:sp>
      <p:sp>
        <p:nvSpPr>
          <p:cNvPr id="11" name="Shape 7"/>
          <p:cNvSpPr/>
          <p:nvPr/>
        </p:nvSpPr>
        <p:spPr>
          <a:xfrm>
            <a:off x="457200" y="2935224"/>
            <a:ext cx="548640" cy="548640"/>
          </a:xfrm>
          <a:prstGeom prst="ellipse">
            <a:avLst/>
          </a:prstGeom>
          <a:solidFill>
            <a:srgbClr val="C8553D"/>
          </a:solidFill>
          <a:ln w="12700">
            <a:solidFill>
              <a:srgbClr val="C8553D"/>
            </a:solidFill>
            <a:prstDash val="solid"/>
          </a:ln>
        </p:spPr>
        <p:txBody>
          <a:bodyPr/>
          <a:lstStyle/>
          <a:p>
            <a:endParaRPr lang="en-GB"/>
          </a:p>
        </p:txBody>
      </p:sp>
      <p:pic>
        <p:nvPicPr>
          <p:cNvPr id="12" name="Image 2" descr="preencoded.png"/>
          <p:cNvPicPr>
            <a:picLocks noChangeAspect="1"/>
          </p:cNvPicPr>
          <p:nvPr/>
        </p:nvPicPr>
        <p:blipFill>
          <a:blip r:embed="rId5"/>
          <a:stretch>
            <a:fillRect/>
          </a:stretch>
        </p:blipFill>
        <p:spPr>
          <a:xfrm>
            <a:off x="577901" y="3055925"/>
            <a:ext cx="307238" cy="307238"/>
          </a:xfrm>
          <a:prstGeom prst="rect">
            <a:avLst/>
          </a:prstGeom>
        </p:spPr>
      </p:pic>
      <p:sp>
        <p:nvSpPr>
          <p:cNvPr id="13" name="Text 8"/>
          <p:cNvSpPr txBox="1"/>
          <p:nvPr/>
        </p:nvSpPr>
        <p:spPr>
          <a:xfrm>
            <a:off x="1188720" y="2889504"/>
            <a:ext cx="7498080" cy="320040"/>
          </a:xfrm>
          <a:prstGeom prst="rect">
            <a:avLst/>
          </a:prstGeom>
          <a:noFill/>
          <a:ln/>
        </p:spPr>
        <p:txBody>
          <a:bodyPr wrap="square" lIns="0" tIns="0" rIns="0" bIns="0" rtlCol="0" anchor="ctr"/>
          <a:lstStyle/>
          <a:p>
            <a:pPr marL="0" indent="0">
              <a:buNone/>
            </a:pPr>
            <a:r>
              <a:rPr lang="en-US" sz="1600" b="1" dirty="0">
                <a:solidFill>
                  <a:srgbClr val="FFFFFF"/>
                </a:solidFill>
                <a:latin typeface="Cambria" pitchFamily="34" charset="0"/>
                <a:ea typeface="Cambria" pitchFamily="34" charset="-122"/>
                <a:cs typeface="Cambria" pitchFamily="34" charset="-120"/>
              </a:rPr>
              <a:t>Technology augments, not replaces</a:t>
            </a:r>
            <a:endParaRPr lang="en-US" sz="1600" dirty="0"/>
          </a:p>
        </p:txBody>
      </p:sp>
      <p:sp>
        <p:nvSpPr>
          <p:cNvPr id="14" name="Text 9"/>
          <p:cNvSpPr txBox="1"/>
          <p:nvPr/>
        </p:nvSpPr>
        <p:spPr>
          <a:xfrm>
            <a:off x="1188720" y="3218688"/>
            <a:ext cx="7498080" cy="457200"/>
          </a:xfrm>
          <a:prstGeom prst="rect">
            <a:avLst/>
          </a:prstGeom>
          <a:noFill/>
          <a:ln/>
        </p:spPr>
        <p:txBody>
          <a:bodyPr wrap="square" lIns="0" tIns="0" rIns="0" bIns="0" rtlCol="0" anchor="t"/>
          <a:lstStyle/>
          <a:p>
            <a:pPr marL="0" indent="0">
              <a:buNone/>
            </a:pPr>
            <a:r>
              <a:rPr lang="en-US" sz="1300" dirty="0">
                <a:solidFill>
                  <a:srgbClr val="CFE3DE"/>
                </a:solidFill>
                <a:latin typeface="Calibri" pitchFamily="34" charset="0"/>
                <a:ea typeface="Calibri" pitchFamily="34" charset="-122"/>
                <a:cs typeface="Calibri" pitchFamily="34" charset="-120"/>
              </a:rPr>
              <a:t>Benefits depend on inclusion, reliability and human contact</a:t>
            </a:r>
            <a:endParaRPr lang="en-US" sz="1300" dirty="0"/>
          </a:p>
        </p:txBody>
      </p:sp>
      <p:sp>
        <p:nvSpPr>
          <p:cNvPr id="15" name="Shape 10"/>
          <p:cNvSpPr/>
          <p:nvPr/>
        </p:nvSpPr>
        <p:spPr>
          <a:xfrm>
            <a:off x="457200" y="3831336"/>
            <a:ext cx="548640" cy="548640"/>
          </a:xfrm>
          <a:prstGeom prst="ellipse">
            <a:avLst/>
          </a:prstGeom>
          <a:solidFill>
            <a:srgbClr val="C8553D"/>
          </a:solidFill>
          <a:ln w="12700">
            <a:solidFill>
              <a:srgbClr val="C8553D"/>
            </a:solidFill>
            <a:prstDash val="solid"/>
          </a:ln>
        </p:spPr>
        <p:txBody>
          <a:bodyPr/>
          <a:lstStyle/>
          <a:p>
            <a:endParaRPr lang="en-GB"/>
          </a:p>
        </p:txBody>
      </p:sp>
      <p:pic>
        <p:nvPicPr>
          <p:cNvPr id="16" name="Image 3" descr="preencoded.png"/>
          <p:cNvPicPr>
            <a:picLocks noChangeAspect="1"/>
          </p:cNvPicPr>
          <p:nvPr/>
        </p:nvPicPr>
        <p:blipFill>
          <a:blip r:embed="rId6"/>
          <a:stretch>
            <a:fillRect/>
          </a:stretch>
        </p:blipFill>
        <p:spPr>
          <a:xfrm>
            <a:off x="577901" y="3952037"/>
            <a:ext cx="307238" cy="307238"/>
          </a:xfrm>
          <a:prstGeom prst="rect">
            <a:avLst/>
          </a:prstGeom>
        </p:spPr>
      </p:pic>
      <p:sp>
        <p:nvSpPr>
          <p:cNvPr id="17" name="Text 11"/>
          <p:cNvSpPr txBox="1"/>
          <p:nvPr/>
        </p:nvSpPr>
        <p:spPr>
          <a:xfrm>
            <a:off x="1188720" y="3785616"/>
            <a:ext cx="7498080" cy="320040"/>
          </a:xfrm>
          <a:prstGeom prst="rect">
            <a:avLst/>
          </a:prstGeom>
          <a:noFill/>
          <a:ln/>
        </p:spPr>
        <p:txBody>
          <a:bodyPr wrap="square" lIns="0" tIns="0" rIns="0" bIns="0" rtlCol="0" anchor="ctr"/>
          <a:lstStyle/>
          <a:p>
            <a:pPr marL="0" indent="0">
              <a:buNone/>
            </a:pPr>
            <a:r>
              <a:rPr lang="en-US" sz="1600" b="1" dirty="0">
                <a:solidFill>
                  <a:srgbClr val="FFFFFF"/>
                </a:solidFill>
                <a:latin typeface="Cambria" pitchFamily="34" charset="0"/>
                <a:ea typeface="Cambria" pitchFamily="34" charset="-122"/>
                <a:cs typeface="Cambria" pitchFamily="34" charset="-120"/>
              </a:rPr>
              <a:t>Empowerment is system-wide</a:t>
            </a:r>
            <a:endParaRPr lang="en-US" sz="1600" dirty="0"/>
          </a:p>
        </p:txBody>
      </p:sp>
      <p:sp>
        <p:nvSpPr>
          <p:cNvPr id="18" name="Text 12"/>
          <p:cNvSpPr txBox="1"/>
          <p:nvPr/>
        </p:nvSpPr>
        <p:spPr>
          <a:xfrm>
            <a:off x="1188720" y="4114800"/>
            <a:ext cx="7498080" cy="457200"/>
          </a:xfrm>
          <a:prstGeom prst="rect">
            <a:avLst/>
          </a:prstGeom>
          <a:noFill/>
          <a:ln/>
        </p:spPr>
        <p:txBody>
          <a:bodyPr wrap="square" lIns="0" tIns="0" rIns="0" bIns="0" rtlCol="0" anchor="t"/>
          <a:lstStyle/>
          <a:p>
            <a:pPr marL="0" indent="0">
              <a:buNone/>
            </a:pPr>
            <a:r>
              <a:rPr lang="en-US" sz="1300" dirty="0">
                <a:solidFill>
                  <a:srgbClr val="CFE3DE"/>
                </a:solidFill>
                <a:latin typeface="Calibri" pitchFamily="34" charset="0"/>
                <a:ea typeface="Calibri" pitchFamily="34" charset="-122"/>
                <a:cs typeface="Calibri" pitchFamily="34" charset="-120"/>
              </a:rPr>
              <a:t>Settings, policy and communities must change, not just individuals</a:t>
            </a:r>
            <a:endParaRPr lang="en-US" sz="13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457200" y="274320"/>
            <a:ext cx="8229600" cy="685800"/>
          </a:xfrm>
          <a:prstGeom prst="rect">
            <a:avLst/>
          </a:prstGeom>
          <a:noFill/>
          <a:ln/>
        </p:spPr>
        <p:txBody>
          <a:bodyPr wrap="square" lIns="0" tIns="0" rIns="0" bIns="0" rtlCol="0" anchor="ctr"/>
          <a:lstStyle/>
          <a:p>
            <a:pPr marL="0" indent="0">
              <a:buNone/>
            </a:pPr>
            <a:r>
              <a:rPr lang="en-US" sz="2400" b="1" dirty="0">
                <a:solidFill>
                  <a:srgbClr val="1F4E4A"/>
                </a:solidFill>
                <a:latin typeface="Cambria" pitchFamily="34" charset="0"/>
                <a:ea typeface="Cambria" pitchFamily="34" charset="-122"/>
                <a:cs typeface="Cambria" pitchFamily="34" charset="-120"/>
              </a:rPr>
              <a:t>References</a:t>
            </a:r>
            <a:endParaRPr lang="en-US" sz="2400" dirty="0"/>
          </a:p>
        </p:txBody>
      </p:sp>
      <p:sp>
        <p:nvSpPr>
          <p:cNvPr id="3" name="Text 1"/>
          <p:cNvSpPr txBox="1"/>
          <p:nvPr/>
        </p:nvSpPr>
        <p:spPr>
          <a:xfrm>
            <a:off x="457200" y="914400"/>
            <a:ext cx="8229600" cy="4023360"/>
          </a:xfrm>
          <a:prstGeom prst="rect">
            <a:avLst/>
          </a:prstGeom>
          <a:noFill/>
          <a:ln/>
        </p:spPr>
        <p:txBody>
          <a:bodyPr wrap="square" lIns="0" tIns="0" rIns="0" bIns="0" rtlCol="0" anchor="t"/>
          <a:lstStyle/>
          <a:p>
            <a:pPr marL="0" indent="0">
              <a:spcAft>
                <a:spcPts val="500"/>
              </a:spcAft>
              <a:buNone/>
            </a:pPr>
            <a:r>
              <a:rPr lang="en-US" sz="1000" dirty="0">
                <a:solidFill>
                  <a:srgbClr val="22302E"/>
                </a:solidFill>
                <a:latin typeface="Calibri" pitchFamily="34" charset="0"/>
                <a:ea typeface="Calibri" pitchFamily="34" charset="-122"/>
                <a:cs typeface="Calibri" pitchFamily="34" charset="-120"/>
              </a:rPr>
              <a:t>Allan, S. and Vadean, F. (2021) 'The association between staff retention and English care home quality', </a:t>
            </a:r>
            <a:r>
              <a:rPr lang="en-US" sz="1000" i="1" dirty="0">
                <a:solidFill>
                  <a:srgbClr val="22302E"/>
                </a:solidFill>
                <a:latin typeface="Calibri" pitchFamily="34" charset="0"/>
                <a:ea typeface="Calibri" pitchFamily="34" charset="-122"/>
                <a:cs typeface="Calibri" pitchFamily="34" charset="-120"/>
              </a:rPr>
              <a:t>Journal of Aging &amp; Social Policy</a:t>
            </a:r>
            <a:r>
              <a:rPr lang="en-US" sz="1000" dirty="0">
                <a:solidFill>
                  <a:srgbClr val="22302E"/>
                </a:solidFill>
                <a:latin typeface="Calibri" pitchFamily="34" charset="0"/>
                <a:ea typeface="Calibri" pitchFamily="34" charset="-122"/>
                <a:cs typeface="Calibri" pitchFamily="34" charset="-120"/>
              </a:rPr>
              <a:t>. Available at: https://doi.org/10.1080/08959420.2020.1851349 (Accessed: 25 September 2026).</a:t>
            </a:r>
            <a:endParaRPr lang="en-US" sz="1000" dirty="0"/>
          </a:p>
          <a:p>
            <a:pPr marL="0" indent="0">
              <a:spcAft>
                <a:spcPts val="500"/>
              </a:spcAft>
              <a:buNone/>
            </a:pPr>
            <a:r>
              <a:rPr lang="en-US" sz="1000" dirty="0">
                <a:solidFill>
                  <a:srgbClr val="22302E"/>
                </a:solidFill>
                <a:latin typeface="Calibri" pitchFamily="34" charset="0"/>
                <a:ea typeface="Calibri" pitchFamily="34" charset="-122"/>
                <a:cs typeface="Calibri" pitchFamily="34" charset="-120"/>
              </a:rPr>
              <a:t>Bennett, C., Allen, F., Hodge, S. and Logan, P. (2022) 'An investigation of reablement or restorative homecare interventions and outcome effects: a systematic review of randomised control trials', </a:t>
            </a:r>
            <a:r>
              <a:rPr lang="en-US" sz="1000" i="1" dirty="0">
                <a:solidFill>
                  <a:srgbClr val="22302E"/>
                </a:solidFill>
                <a:latin typeface="Calibri" pitchFamily="34" charset="0"/>
                <a:ea typeface="Calibri" pitchFamily="34" charset="-122"/>
                <a:cs typeface="Calibri" pitchFamily="34" charset="-120"/>
              </a:rPr>
              <a:t>Health and Social Care in the Community</a:t>
            </a:r>
            <a:r>
              <a:rPr lang="en-US" sz="1000" dirty="0">
                <a:solidFill>
                  <a:srgbClr val="22302E"/>
                </a:solidFill>
                <a:latin typeface="Calibri" pitchFamily="34" charset="0"/>
                <a:ea typeface="Calibri" pitchFamily="34" charset="-122"/>
                <a:cs typeface="Calibri" pitchFamily="34" charset="-120"/>
              </a:rPr>
              <a:t>, 30(6), pp. e6586–e6600.</a:t>
            </a:r>
            <a:endParaRPr lang="en-US" sz="1000" dirty="0"/>
          </a:p>
          <a:p>
            <a:pPr marL="0" indent="0">
              <a:spcAft>
                <a:spcPts val="500"/>
              </a:spcAft>
              <a:buNone/>
            </a:pPr>
            <a:r>
              <a:rPr lang="en-US" sz="1000" dirty="0">
                <a:solidFill>
                  <a:srgbClr val="22302E"/>
                </a:solidFill>
                <a:latin typeface="Calibri" pitchFamily="34" charset="0"/>
                <a:ea typeface="Calibri" pitchFamily="34" charset="-122"/>
                <a:cs typeface="Calibri" pitchFamily="34" charset="-120"/>
              </a:rPr>
              <a:t>Care Act 2014, c. 23. Available at: https://www.legislation.gov.uk/ukpga/2014/23/contents (Accessed: 25 September 2026).</a:t>
            </a:r>
            <a:endParaRPr lang="en-US" sz="1000" dirty="0"/>
          </a:p>
          <a:p>
            <a:pPr marL="0" indent="0">
              <a:spcAft>
                <a:spcPts val="500"/>
              </a:spcAft>
              <a:buNone/>
            </a:pPr>
            <a:r>
              <a:rPr lang="en-US" sz="1000" dirty="0">
                <a:solidFill>
                  <a:srgbClr val="22302E"/>
                </a:solidFill>
                <a:latin typeface="Calibri" pitchFamily="34" charset="0"/>
                <a:ea typeface="Calibri" pitchFamily="34" charset="-122"/>
                <a:cs typeface="Calibri" pitchFamily="34" charset="-120"/>
              </a:rPr>
              <a:t>Department of Health and Social Care (2025a) </a:t>
            </a:r>
            <a:r>
              <a:rPr lang="en-US" sz="1000" i="1" dirty="0">
                <a:solidFill>
                  <a:srgbClr val="22302E"/>
                </a:solidFill>
                <a:latin typeface="Calibri" pitchFamily="34" charset="0"/>
                <a:ea typeface="Calibri" pitchFamily="34" charset="-122"/>
                <a:cs typeface="Calibri" pitchFamily="34" charset="-120"/>
              </a:rPr>
              <a:t>Fit for the future: 10 Year Health Plan for England</a:t>
            </a:r>
            <a:r>
              <a:rPr lang="en-US" sz="1000" dirty="0">
                <a:solidFill>
                  <a:srgbClr val="22302E"/>
                </a:solidFill>
                <a:latin typeface="Calibri" pitchFamily="34" charset="0"/>
                <a:ea typeface="Calibri" pitchFamily="34" charset="-122"/>
                <a:cs typeface="Calibri" pitchFamily="34" charset="-120"/>
              </a:rPr>
              <a:t>. London: The Stationery Office.</a:t>
            </a:r>
            <a:endParaRPr lang="en-US" sz="1000" dirty="0"/>
          </a:p>
          <a:p>
            <a:pPr marL="0" indent="0">
              <a:spcAft>
                <a:spcPts val="500"/>
              </a:spcAft>
              <a:buNone/>
            </a:pPr>
            <a:r>
              <a:rPr lang="en-US" sz="1000" dirty="0">
                <a:solidFill>
                  <a:srgbClr val="22302E"/>
                </a:solidFill>
                <a:latin typeface="Calibri" pitchFamily="34" charset="0"/>
                <a:ea typeface="Calibri" pitchFamily="34" charset="-122"/>
                <a:cs typeface="Calibri" pitchFamily="34" charset="-120"/>
              </a:rPr>
              <a:t>Department of Health and Social Care (2025b) </a:t>
            </a:r>
            <a:r>
              <a:rPr lang="en-US" sz="1000" i="1" dirty="0">
                <a:solidFill>
                  <a:srgbClr val="22302E"/>
                </a:solidFill>
                <a:latin typeface="Calibri" pitchFamily="34" charset="0"/>
                <a:ea typeface="Calibri" pitchFamily="34" charset="-122"/>
                <a:cs typeface="Calibri" pitchFamily="34" charset="-120"/>
              </a:rPr>
              <a:t>Telecare National Action Plan: protecting telecare users through the digital phone switchover</a:t>
            </a:r>
            <a:r>
              <a:rPr lang="en-US" sz="1000" dirty="0">
                <a:solidFill>
                  <a:srgbClr val="22302E"/>
                </a:solidFill>
                <a:latin typeface="Calibri" pitchFamily="34" charset="0"/>
                <a:ea typeface="Calibri" pitchFamily="34" charset="-122"/>
                <a:cs typeface="Calibri" pitchFamily="34" charset="-120"/>
              </a:rPr>
              <a:t>. Available at: https://www.gov.uk/government/publications/telecare-national-action-plan-protecting-telecare-users-throughout-the-digital-phone-switchover (Accessed: 25 September 2026).</a:t>
            </a:r>
            <a:endParaRPr lang="en-US" sz="1000" dirty="0"/>
          </a:p>
          <a:p>
            <a:pPr marL="0" indent="0">
              <a:spcAft>
                <a:spcPts val="500"/>
              </a:spcAft>
              <a:buNone/>
            </a:pPr>
            <a:r>
              <a:rPr lang="en-US" sz="1000" dirty="0">
                <a:solidFill>
                  <a:srgbClr val="22302E"/>
                </a:solidFill>
                <a:latin typeface="Calibri" pitchFamily="34" charset="0"/>
                <a:ea typeface="Calibri" pitchFamily="34" charset="-122"/>
                <a:cs typeface="Calibri" pitchFamily="34" charset="-120"/>
              </a:rPr>
              <a:t>Equality Act 2010, c. 15. Available at: https://www.legislation.gov.uk/ukpga/2010/15/contents (Accessed: 25 September 2026).</a:t>
            </a:r>
            <a:endParaRPr lang="en-US" sz="1000" dirty="0"/>
          </a:p>
          <a:p>
            <a:pPr marL="0" indent="0">
              <a:spcAft>
                <a:spcPts val="500"/>
              </a:spcAft>
              <a:buNone/>
            </a:pPr>
            <a:r>
              <a:rPr lang="en-US" sz="1000" dirty="0">
                <a:solidFill>
                  <a:srgbClr val="22302E"/>
                </a:solidFill>
                <a:latin typeface="Calibri" pitchFamily="34" charset="0"/>
                <a:ea typeface="Calibri" pitchFamily="34" charset="-122"/>
                <a:cs typeface="Calibri" pitchFamily="34" charset="-120"/>
              </a:rPr>
              <a:t>Fothergill, L. </a:t>
            </a:r>
            <a:r>
              <a:rPr lang="en-US" sz="1000" i="1" dirty="0">
                <a:solidFill>
                  <a:srgbClr val="22302E"/>
                </a:solidFill>
                <a:latin typeface="Calibri" pitchFamily="34" charset="0"/>
                <a:ea typeface="Calibri" pitchFamily="34" charset="-122"/>
                <a:cs typeface="Calibri" pitchFamily="34" charset="-120"/>
              </a:rPr>
              <a:t>et al.</a:t>
            </a:r>
            <a:r>
              <a:rPr lang="en-US" sz="1000" dirty="0">
                <a:solidFill>
                  <a:srgbClr val="22302E"/>
                </a:solidFill>
                <a:latin typeface="Calibri" pitchFamily="34" charset="0"/>
                <a:ea typeface="Calibri" pitchFamily="34" charset="-122"/>
                <a:cs typeface="Calibri" pitchFamily="34" charset="-120"/>
              </a:rPr>
              <a:t> (2025) 'Understanding how, for whom and under what circumstances telecare can support independence in community-dwelling older adults: a realist review', </a:t>
            </a:r>
            <a:r>
              <a:rPr lang="en-US" sz="1000" i="1" dirty="0">
                <a:solidFill>
                  <a:srgbClr val="22302E"/>
                </a:solidFill>
                <a:latin typeface="Calibri" pitchFamily="34" charset="0"/>
                <a:ea typeface="Calibri" pitchFamily="34" charset="-122"/>
                <a:cs typeface="Calibri" pitchFamily="34" charset="-120"/>
              </a:rPr>
              <a:t>BMC Geriatrics</a:t>
            </a:r>
            <a:r>
              <a:rPr lang="en-US" sz="1000" dirty="0">
                <a:solidFill>
                  <a:srgbClr val="22302E"/>
                </a:solidFill>
                <a:latin typeface="Calibri" pitchFamily="34" charset="0"/>
                <a:ea typeface="Calibri" pitchFamily="34" charset="-122"/>
                <a:cs typeface="Calibri" pitchFamily="34" charset="-120"/>
              </a:rPr>
              <a:t>, 25, article 59.</a:t>
            </a:r>
            <a:endParaRPr lang="en-US" sz="1000" dirty="0"/>
          </a:p>
          <a:p>
            <a:pPr marL="0" indent="0">
              <a:spcAft>
                <a:spcPts val="500"/>
              </a:spcAft>
              <a:buNone/>
            </a:pPr>
            <a:r>
              <a:rPr lang="en-US" sz="1000" dirty="0">
                <a:solidFill>
                  <a:srgbClr val="22302E"/>
                </a:solidFill>
                <a:latin typeface="Calibri" pitchFamily="34" charset="0"/>
                <a:ea typeface="Calibri" pitchFamily="34" charset="-122"/>
                <a:cs typeface="Calibri" pitchFamily="34" charset="-120"/>
              </a:rPr>
              <a:t>Gonot-Schoupinsky, F., Garip, G. and Sheffield, D. (2021) 'The engage-disengage model as an inclusive model for the promotion of healthy and successful aging in the oldest-old', </a:t>
            </a:r>
            <a:r>
              <a:rPr lang="en-US" sz="1000" i="1" dirty="0">
                <a:solidFill>
                  <a:srgbClr val="22302E"/>
                </a:solidFill>
                <a:latin typeface="Calibri" pitchFamily="34" charset="0"/>
                <a:ea typeface="Calibri" pitchFamily="34" charset="-122"/>
                <a:cs typeface="Calibri" pitchFamily="34" charset="-120"/>
              </a:rPr>
              <a:t>Activities, Adaptation &amp; Aging</a:t>
            </a:r>
            <a:r>
              <a:rPr lang="en-US" sz="1000" dirty="0">
                <a:solidFill>
                  <a:srgbClr val="22302E"/>
                </a:solidFill>
                <a:latin typeface="Calibri" pitchFamily="34" charset="0"/>
                <a:ea typeface="Calibri" pitchFamily="34" charset="-122"/>
                <a:cs typeface="Calibri" pitchFamily="34" charset="-120"/>
              </a:rPr>
              <a:t>, pp. 159–181. Available at: https://doi.org/10.1080/01924788.2021.1970892 (Accessed: 25 September 2026).</a:t>
            </a:r>
            <a:endParaRPr lang="en-US" sz="1000" dirty="0"/>
          </a:p>
          <a:p>
            <a:pPr marL="0" indent="0">
              <a:spcAft>
                <a:spcPts val="500"/>
              </a:spcAft>
              <a:buNone/>
            </a:pPr>
            <a:r>
              <a:rPr lang="en-US" sz="1000" dirty="0">
                <a:solidFill>
                  <a:srgbClr val="22302E"/>
                </a:solidFill>
                <a:latin typeface="Calibri" pitchFamily="34" charset="0"/>
                <a:ea typeface="Calibri" pitchFamily="34" charset="-122"/>
                <a:cs typeface="Calibri" pitchFamily="34" charset="-120"/>
              </a:rPr>
              <a:t>Jeyasingam, N., McLean, L., Mitchell, L. and Wand, A.P.F. (2023) 'Attitudes to ageing amongst health care professionals: a qualitative systematic review', </a:t>
            </a:r>
            <a:r>
              <a:rPr lang="en-US" sz="1000" i="1" dirty="0">
                <a:solidFill>
                  <a:srgbClr val="22302E"/>
                </a:solidFill>
                <a:latin typeface="Calibri" pitchFamily="34" charset="0"/>
                <a:ea typeface="Calibri" pitchFamily="34" charset="-122"/>
                <a:cs typeface="Calibri" pitchFamily="34" charset="-120"/>
              </a:rPr>
              <a:t>European Geriatric Medicine</a:t>
            </a:r>
            <a:r>
              <a:rPr lang="en-US" sz="1000" dirty="0">
                <a:solidFill>
                  <a:srgbClr val="22302E"/>
                </a:solidFill>
                <a:latin typeface="Calibri" pitchFamily="34" charset="0"/>
                <a:ea typeface="Calibri" pitchFamily="34" charset="-122"/>
                <a:cs typeface="Calibri" pitchFamily="34" charset="-120"/>
              </a:rPr>
              <a:t>, 14(5), pp. 889–908.</a:t>
            </a:r>
            <a:endParaRPr lang="en-US" sz="1000" dirty="0"/>
          </a:p>
          <a:p>
            <a:pPr marL="0" indent="0">
              <a:spcAft>
                <a:spcPts val="500"/>
              </a:spcAft>
              <a:buNone/>
            </a:pPr>
            <a:r>
              <a:rPr lang="en-US" sz="1000" dirty="0">
                <a:solidFill>
                  <a:srgbClr val="22302E"/>
                </a:solidFill>
                <a:latin typeface="Calibri" pitchFamily="34" charset="0"/>
                <a:ea typeface="Calibri" pitchFamily="34" charset="-122"/>
                <a:cs typeface="Calibri" pitchFamily="34" charset="-120"/>
              </a:rPr>
              <a:t>Kim, D.H. and Rockwood, K. (2024) 'Frailty in older adults', </a:t>
            </a:r>
            <a:r>
              <a:rPr lang="en-US" sz="1000" i="1" dirty="0">
                <a:solidFill>
                  <a:srgbClr val="22302E"/>
                </a:solidFill>
                <a:latin typeface="Calibri" pitchFamily="34" charset="0"/>
                <a:ea typeface="Calibri" pitchFamily="34" charset="-122"/>
                <a:cs typeface="Calibri" pitchFamily="34" charset="-120"/>
              </a:rPr>
              <a:t>New England Journal of Medicine</a:t>
            </a:r>
            <a:r>
              <a:rPr lang="en-US" sz="1000" dirty="0">
                <a:solidFill>
                  <a:srgbClr val="22302E"/>
                </a:solidFill>
                <a:latin typeface="Calibri" pitchFamily="34" charset="0"/>
                <a:ea typeface="Calibri" pitchFamily="34" charset="-122"/>
                <a:cs typeface="Calibri" pitchFamily="34" charset="-120"/>
              </a:rPr>
              <a:t>, 391(6), pp. 538–548.</a:t>
            </a:r>
            <a:endParaRPr lang="en-US" sz="1000" dirty="0"/>
          </a:p>
          <a:p>
            <a:pPr marL="0" indent="0">
              <a:spcAft>
                <a:spcPts val="500"/>
              </a:spcAft>
              <a:buNone/>
            </a:pPr>
            <a:r>
              <a:rPr lang="en-US" sz="1000" dirty="0">
                <a:solidFill>
                  <a:srgbClr val="22302E"/>
                </a:solidFill>
                <a:latin typeface="Calibri" pitchFamily="34" charset="0"/>
                <a:ea typeface="Calibri" pitchFamily="34" charset="-122"/>
                <a:cs typeface="Calibri" pitchFamily="34" charset="-120"/>
              </a:rPr>
              <a:t>Krier, D. </a:t>
            </a:r>
            <a:r>
              <a:rPr lang="en-US" sz="1000" i="1" dirty="0">
                <a:solidFill>
                  <a:srgbClr val="22302E"/>
                </a:solidFill>
                <a:latin typeface="Calibri" pitchFamily="34" charset="0"/>
                <a:ea typeface="Calibri" pitchFamily="34" charset="-122"/>
                <a:cs typeface="Calibri" pitchFamily="34" charset="-120"/>
              </a:rPr>
              <a:t>et al.</a:t>
            </a:r>
            <a:r>
              <a:rPr lang="en-US" sz="1000" dirty="0">
                <a:solidFill>
                  <a:srgbClr val="22302E"/>
                </a:solidFill>
                <a:latin typeface="Calibri" pitchFamily="34" charset="0"/>
                <a:ea typeface="Calibri" pitchFamily="34" charset="-122"/>
                <a:cs typeface="Calibri" pitchFamily="34" charset="-120"/>
              </a:rPr>
              <a:t> (2023) 'Evaluation of dementia-friendly initiatives, small-scale homelike residential care, and dementia village models: a scoping review', </a:t>
            </a:r>
            <a:r>
              <a:rPr lang="en-US" sz="1000" i="1" dirty="0">
                <a:solidFill>
                  <a:srgbClr val="22302E"/>
                </a:solidFill>
                <a:latin typeface="Calibri" pitchFamily="34" charset="0"/>
                <a:ea typeface="Calibri" pitchFamily="34" charset="-122"/>
                <a:cs typeface="Calibri" pitchFamily="34" charset="-120"/>
              </a:rPr>
              <a:t>Journal of the American Medical Directors Association</a:t>
            </a:r>
            <a:r>
              <a:rPr lang="en-US" sz="1000" dirty="0">
                <a:solidFill>
                  <a:srgbClr val="22302E"/>
                </a:solidFill>
                <a:latin typeface="Calibri" pitchFamily="34" charset="0"/>
                <a:ea typeface="Calibri" pitchFamily="34" charset="-122"/>
                <a:cs typeface="Calibri" pitchFamily="34" charset="-120"/>
              </a:rPr>
              <a:t>, 24(7), pp. 1020–1027.</a:t>
            </a:r>
            <a:endParaRPr lang="en-US" sz="1000" dirty="0"/>
          </a:p>
          <a:p>
            <a:pPr marL="0" indent="0">
              <a:spcAft>
                <a:spcPts val="500"/>
              </a:spcAft>
              <a:buNone/>
            </a:pPr>
            <a:r>
              <a:rPr lang="en-US" sz="1000" dirty="0">
                <a:solidFill>
                  <a:srgbClr val="22302E"/>
                </a:solidFill>
                <a:latin typeface="Calibri" pitchFamily="34" charset="0"/>
                <a:ea typeface="Calibri" pitchFamily="34" charset="-122"/>
                <a:cs typeface="Calibri" pitchFamily="34" charset="-120"/>
              </a:rPr>
              <a:t>López-Otín, C. </a:t>
            </a:r>
            <a:r>
              <a:rPr lang="en-US" sz="1000" i="1" dirty="0">
                <a:solidFill>
                  <a:srgbClr val="22302E"/>
                </a:solidFill>
                <a:latin typeface="Calibri" pitchFamily="34" charset="0"/>
                <a:ea typeface="Calibri" pitchFamily="34" charset="-122"/>
                <a:cs typeface="Calibri" pitchFamily="34" charset="-120"/>
              </a:rPr>
              <a:t>et al.</a:t>
            </a:r>
            <a:r>
              <a:rPr lang="en-US" sz="1000" dirty="0">
                <a:solidFill>
                  <a:srgbClr val="22302E"/>
                </a:solidFill>
                <a:latin typeface="Calibri" pitchFamily="34" charset="0"/>
                <a:ea typeface="Calibri" pitchFamily="34" charset="-122"/>
                <a:cs typeface="Calibri" pitchFamily="34" charset="-120"/>
              </a:rPr>
              <a:t> (2023) 'Hallmarks of aging: an expanding universe', </a:t>
            </a:r>
            <a:r>
              <a:rPr lang="en-US" sz="1000" i="1" dirty="0">
                <a:solidFill>
                  <a:srgbClr val="22302E"/>
                </a:solidFill>
                <a:latin typeface="Calibri" pitchFamily="34" charset="0"/>
                <a:ea typeface="Calibri" pitchFamily="34" charset="-122"/>
                <a:cs typeface="Calibri" pitchFamily="34" charset="-120"/>
              </a:rPr>
              <a:t>Cell</a:t>
            </a:r>
            <a:r>
              <a:rPr lang="en-US" sz="1000" dirty="0">
                <a:solidFill>
                  <a:srgbClr val="22302E"/>
                </a:solidFill>
                <a:latin typeface="Calibri" pitchFamily="34" charset="0"/>
                <a:ea typeface="Calibri" pitchFamily="34" charset="-122"/>
                <a:cs typeface="Calibri" pitchFamily="34" charset="-120"/>
              </a:rPr>
              <a:t>, 186(2), pp. 243–278.</a:t>
            </a:r>
            <a:endParaRPr lang="en-US" sz="10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457200" y="274320"/>
            <a:ext cx="8229600" cy="685800"/>
          </a:xfrm>
          <a:prstGeom prst="rect">
            <a:avLst/>
          </a:prstGeom>
          <a:noFill/>
          <a:ln/>
        </p:spPr>
        <p:txBody>
          <a:bodyPr wrap="square" lIns="0" tIns="0" rIns="0" bIns="0" rtlCol="0" anchor="ctr"/>
          <a:lstStyle/>
          <a:p>
            <a:pPr marL="0" indent="0">
              <a:buNone/>
            </a:pPr>
            <a:r>
              <a:rPr lang="en-US" sz="2400" b="1" dirty="0">
                <a:solidFill>
                  <a:srgbClr val="1F4E4A"/>
                </a:solidFill>
                <a:latin typeface="Cambria" pitchFamily="34" charset="0"/>
                <a:ea typeface="Cambria" pitchFamily="34" charset="-122"/>
                <a:cs typeface="Cambria" pitchFamily="34" charset="-120"/>
              </a:rPr>
              <a:t>References (continued)</a:t>
            </a:r>
            <a:endParaRPr lang="en-US" sz="2400" dirty="0"/>
          </a:p>
        </p:txBody>
      </p:sp>
      <p:sp>
        <p:nvSpPr>
          <p:cNvPr id="3" name="Text 1"/>
          <p:cNvSpPr txBox="1"/>
          <p:nvPr/>
        </p:nvSpPr>
        <p:spPr>
          <a:xfrm>
            <a:off x="457200" y="914400"/>
            <a:ext cx="8229600" cy="4023360"/>
          </a:xfrm>
          <a:prstGeom prst="rect">
            <a:avLst/>
          </a:prstGeom>
          <a:noFill/>
          <a:ln/>
        </p:spPr>
        <p:txBody>
          <a:bodyPr wrap="square" lIns="0" tIns="0" rIns="0" bIns="0" rtlCol="0" anchor="t"/>
          <a:lstStyle/>
          <a:p>
            <a:pPr marL="0" indent="0">
              <a:spcAft>
                <a:spcPts val="500"/>
              </a:spcAft>
              <a:buNone/>
            </a:pPr>
            <a:r>
              <a:rPr lang="en-US" sz="1000" dirty="0">
                <a:solidFill>
                  <a:srgbClr val="22302E"/>
                </a:solidFill>
                <a:latin typeface="Calibri" pitchFamily="34" charset="0"/>
                <a:ea typeface="Calibri" pitchFamily="34" charset="-122"/>
                <a:cs typeface="Calibri" pitchFamily="34" charset="-120"/>
              </a:rPr>
              <a:t>Lu, X., Yao, Y. and Jin, Y. (2022) 'Digital exclusion and functional dependence in older people: findings from five longitudinal cohort studies', </a:t>
            </a:r>
            <a:r>
              <a:rPr lang="en-US" sz="1000" i="1" dirty="0">
                <a:solidFill>
                  <a:srgbClr val="22302E"/>
                </a:solidFill>
                <a:latin typeface="Calibri" pitchFamily="34" charset="0"/>
                <a:ea typeface="Calibri" pitchFamily="34" charset="-122"/>
                <a:cs typeface="Calibri" pitchFamily="34" charset="-120"/>
              </a:rPr>
              <a:t>eClinicalMedicine</a:t>
            </a:r>
            <a:r>
              <a:rPr lang="en-US" sz="1000" dirty="0">
                <a:solidFill>
                  <a:srgbClr val="22302E"/>
                </a:solidFill>
                <a:latin typeface="Calibri" pitchFamily="34" charset="0"/>
                <a:ea typeface="Calibri" pitchFamily="34" charset="-122"/>
                <a:cs typeface="Calibri" pitchFamily="34" charset="-120"/>
              </a:rPr>
              <a:t>, 54, article 101708.</a:t>
            </a:r>
            <a:endParaRPr lang="en-US" sz="1000" dirty="0"/>
          </a:p>
          <a:p>
            <a:pPr marL="0" indent="0">
              <a:spcAft>
                <a:spcPts val="500"/>
              </a:spcAft>
              <a:buNone/>
            </a:pPr>
            <a:r>
              <a:rPr lang="en-US" sz="1000" dirty="0">
                <a:solidFill>
                  <a:srgbClr val="22302E"/>
                </a:solidFill>
                <a:latin typeface="Calibri" pitchFamily="34" charset="0"/>
                <a:ea typeface="Calibri" pitchFamily="34" charset="-122"/>
                <a:cs typeface="Calibri" pitchFamily="34" charset="-120"/>
              </a:rPr>
              <a:t>Mental Capacity Act 2005, c. 9. Available at: https://www.legislation.gov.uk/ukpga/2005/9/contents (Accessed: 25 September 2026).</a:t>
            </a:r>
            <a:endParaRPr lang="en-US" sz="1000" dirty="0"/>
          </a:p>
          <a:p>
            <a:pPr marL="0" indent="0">
              <a:spcAft>
                <a:spcPts val="500"/>
              </a:spcAft>
              <a:buNone/>
            </a:pPr>
            <a:r>
              <a:rPr lang="en-US" sz="1000" dirty="0">
                <a:solidFill>
                  <a:srgbClr val="22302E"/>
                </a:solidFill>
                <a:latin typeface="Calibri" pitchFamily="34" charset="0"/>
                <a:ea typeface="Calibri" pitchFamily="34" charset="-122"/>
                <a:cs typeface="Calibri" pitchFamily="34" charset="-120"/>
              </a:rPr>
              <a:t>Money, A. </a:t>
            </a:r>
            <a:r>
              <a:rPr lang="en-US" sz="1000" i="1" dirty="0">
                <a:solidFill>
                  <a:srgbClr val="22302E"/>
                </a:solidFill>
                <a:latin typeface="Calibri" pitchFamily="34" charset="0"/>
                <a:ea typeface="Calibri" pitchFamily="34" charset="-122"/>
                <a:cs typeface="Calibri" pitchFamily="34" charset="-120"/>
              </a:rPr>
              <a:t>et al.</a:t>
            </a:r>
            <a:r>
              <a:rPr lang="en-US" sz="1000" dirty="0">
                <a:solidFill>
                  <a:srgbClr val="22302E"/>
                </a:solidFill>
                <a:latin typeface="Calibri" pitchFamily="34" charset="0"/>
                <a:ea typeface="Calibri" pitchFamily="34" charset="-122"/>
                <a:cs typeface="Calibri" pitchFamily="34" charset="-120"/>
              </a:rPr>
              <a:t> (2024) 'Barriers to and facilitators of older people's engagement with web-based services: qualitative study of adults aged &gt;75 years', </a:t>
            </a:r>
            <a:r>
              <a:rPr lang="en-US" sz="1000" i="1" dirty="0">
                <a:solidFill>
                  <a:srgbClr val="22302E"/>
                </a:solidFill>
                <a:latin typeface="Calibri" pitchFamily="34" charset="0"/>
                <a:ea typeface="Calibri" pitchFamily="34" charset="-122"/>
                <a:cs typeface="Calibri" pitchFamily="34" charset="-120"/>
              </a:rPr>
              <a:t>JMIR Aging</a:t>
            </a:r>
            <a:r>
              <a:rPr lang="en-US" sz="1000" dirty="0">
                <a:solidFill>
                  <a:srgbClr val="22302E"/>
                </a:solidFill>
                <a:latin typeface="Calibri" pitchFamily="34" charset="0"/>
                <a:ea typeface="Calibri" pitchFamily="34" charset="-122"/>
                <a:cs typeface="Calibri" pitchFamily="34" charset="-120"/>
              </a:rPr>
              <a:t>, 7, article e46522.</a:t>
            </a:r>
            <a:endParaRPr lang="en-US" sz="1000" dirty="0"/>
          </a:p>
          <a:p>
            <a:pPr marL="0" indent="0">
              <a:spcAft>
                <a:spcPts val="500"/>
              </a:spcAft>
              <a:buNone/>
            </a:pPr>
            <a:r>
              <a:rPr lang="en-US" sz="1000" dirty="0">
                <a:solidFill>
                  <a:srgbClr val="22302E"/>
                </a:solidFill>
                <a:latin typeface="Calibri" pitchFamily="34" charset="0"/>
                <a:ea typeface="Calibri" pitchFamily="34" charset="-122"/>
                <a:cs typeface="Calibri" pitchFamily="34" charset="-120"/>
              </a:rPr>
              <a:t>NHS England (2019) </a:t>
            </a:r>
            <a:r>
              <a:rPr lang="en-US" sz="1000" i="1" dirty="0">
                <a:solidFill>
                  <a:srgbClr val="22302E"/>
                </a:solidFill>
                <a:latin typeface="Calibri" pitchFamily="34" charset="0"/>
                <a:ea typeface="Calibri" pitchFamily="34" charset="-122"/>
                <a:cs typeface="Calibri" pitchFamily="34" charset="-120"/>
              </a:rPr>
              <a:t>The NHS long term plan</a:t>
            </a:r>
            <a:r>
              <a:rPr lang="en-US" sz="1000" dirty="0">
                <a:solidFill>
                  <a:srgbClr val="22302E"/>
                </a:solidFill>
                <a:latin typeface="Calibri" pitchFamily="34" charset="0"/>
                <a:ea typeface="Calibri" pitchFamily="34" charset="-122"/>
                <a:cs typeface="Calibri" pitchFamily="34" charset="-120"/>
              </a:rPr>
              <a:t>. Available at: https://www.longtermplan.nhs.uk/ (Accessed: 25 September 2026).</a:t>
            </a:r>
            <a:endParaRPr lang="en-US" sz="1000" dirty="0"/>
          </a:p>
          <a:p>
            <a:pPr marL="0" indent="0">
              <a:spcAft>
                <a:spcPts val="500"/>
              </a:spcAft>
              <a:buNone/>
            </a:pPr>
            <a:r>
              <a:rPr lang="en-US" sz="1000" dirty="0">
                <a:solidFill>
                  <a:srgbClr val="22302E"/>
                </a:solidFill>
                <a:latin typeface="Calibri" pitchFamily="34" charset="0"/>
                <a:ea typeface="Calibri" pitchFamily="34" charset="-122"/>
                <a:cs typeface="Calibri" pitchFamily="34" charset="-120"/>
              </a:rPr>
              <a:t>Office for National Statistics (2026) </a:t>
            </a:r>
            <a:r>
              <a:rPr lang="en-US" sz="1000" i="1" dirty="0">
                <a:solidFill>
                  <a:srgbClr val="22302E"/>
                </a:solidFill>
                <a:latin typeface="Calibri" pitchFamily="34" charset="0"/>
                <a:ea typeface="Calibri" pitchFamily="34" charset="-122"/>
                <a:cs typeface="Calibri" pitchFamily="34" charset="-120"/>
              </a:rPr>
              <a:t>National population projections: 2024-based</a:t>
            </a:r>
            <a:r>
              <a:rPr lang="en-US" sz="1000" dirty="0">
                <a:solidFill>
                  <a:srgbClr val="22302E"/>
                </a:solidFill>
                <a:latin typeface="Calibri" pitchFamily="34" charset="0"/>
                <a:ea typeface="Calibri" pitchFamily="34" charset="-122"/>
                <a:cs typeface="Calibri" pitchFamily="34" charset="-120"/>
              </a:rPr>
              <a:t>. Available at: https://www.ons.gov.uk/peoplepopulationandcommunity/populationandmigration/populationprojections/bulletins/nationalpopulationprojections/2024based (Accessed: 25 September 2026).</a:t>
            </a:r>
            <a:endParaRPr lang="en-US" sz="1000" dirty="0"/>
          </a:p>
          <a:p>
            <a:pPr marL="0" indent="0">
              <a:spcAft>
                <a:spcPts val="500"/>
              </a:spcAft>
              <a:buNone/>
            </a:pPr>
            <a:r>
              <a:rPr lang="en-US" sz="1000" dirty="0">
                <a:solidFill>
                  <a:srgbClr val="22302E"/>
                </a:solidFill>
                <a:latin typeface="Calibri" pitchFamily="34" charset="0"/>
                <a:ea typeface="Calibri" pitchFamily="34" charset="-122"/>
                <a:cs typeface="Calibri" pitchFamily="34" charset="-120"/>
              </a:rPr>
              <a:t>Papadopoulos, C. </a:t>
            </a:r>
            <a:r>
              <a:rPr lang="en-US" sz="1000" i="1" dirty="0">
                <a:solidFill>
                  <a:srgbClr val="22302E"/>
                </a:solidFill>
                <a:latin typeface="Calibri" pitchFamily="34" charset="0"/>
                <a:ea typeface="Calibri" pitchFamily="34" charset="-122"/>
                <a:cs typeface="Calibri" pitchFamily="34" charset="-120"/>
              </a:rPr>
              <a:t>et al.</a:t>
            </a:r>
            <a:r>
              <a:rPr lang="en-US" sz="1000" dirty="0">
                <a:solidFill>
                  <a:srgbClr val="22302E"/>
                </a:solidFill>
                <a:latin typeface="Calibri" pitchFamily="34" charset="0"/>
                <a:ea typeface="Calibri" pitchFamily="34" charset="-122"/>
                <a:cs typeface="Calibri" pitchFamily="34" charset="-120"/>
              </a:rPr>
              <a:t> (2022) 'The CARESSES randomised controlled trial: exploring the health-related impact of culturally competent artificial intelligence embedded into socially assistive robots and tested in older adult care homes', </a:t>
            </a:r>
            <a:r>
              <a:rPr lang="en-US" sz="1000" i="1" dirty="0">
                <a:solidFill>
                  <a:srgbClr val="22302E"/>
                </a:solidFill>
                <a:latin typeface="Calibri" pitchFamily="34" charset="0"/>
                <a:ea typeface="Calibri" pitchFamily="34" charset="-122"/>
                <a:cs typeface="Calibri" pitchFamily="34" charset="-120"/>
              </a:rPr>
              <a:t>International Journal of Social Robotics</a:t>
            </a:r>
            <a:r>
              <a:rPr lang="en-US" sz="1000" dirty="0">
                <a:solidFill>
                  <a:srgbClr val="22302E"/>
                </a:solidFill>
                <a:latin typeface="Calibri" pitchFamily="34" charset="0"/>
                <a:ea typeface="Calibri" pitchFamily="34" charset="-122"/>
                <a:cs typeface="Calibri" pitchFamily="34" charset="-120"/>
              </a:rPr>
              <a:t>, 14(1), pp. 245–256.</a:t>
            </a:r>
            <a:endParaRPr lang="en-US" sz="1000" dirty="0"/>
          </a:p>
          <a:p>
            <a:pPr marL="0" indent="0">
              <a:spcAft>
                <a:spcPts val="500"/>
              </a:spcAft>
              <a:buNone/>
            </a:pPr>
            <a:r>
              <a:rPr lang="en-US" sz="1000" dirty="0">
                <a:solidFill>
                  <a:srgbClr val="22302E"/>
                </a:solidFill>
                <a:latin typeface="Calibri" pitchFamily="34" charset="0"/>
                <a:ea typeface="Calibri" pitchFamily="34" charset="-122"/>
                <a:cs typeface="Calibri" pitchFamily="34" charset="-120"/>
              </a:rPr>
              <a:t>Roberts, E. (2024) 'How innovative designs can help ease ethical tension in good dementia caregiving and decision-making', </a:t>
            </a:r>
            <a:r>
              <a:rPr lang="en-US" sz="1000" i="1" dirty="0">
                <a:solidFill>
                  <a:srgbClr val="22302E"/>
                </a:solidFill>
                <a:latin typeface="Calibri" pitchFamily="34" charset="0"/>
                <a:ea typeface="Calibri" pitchFamily="34" charset="-122"/>
                <a:cs typeface="Calibri" pitchFamily="34" charset="-120"/>
              </a:rPr>
              <a:t>AMA Journal of Ethics</a:t>
            </a:r>
            <a:r>
              <a:rPr lang="en-US" sz="1000" dirty="0">
                <a:solidFill>
                  <a:srgbClr val="22302E"/>
                </a:solidFill>
                <a:latin typeface="Calibri" pitchFamily="34" charset="0"/>
                <a:ea typeface="Calibri" pitchFamily="34" charset="-122"/>
                <a:cs typeface="Calibri" pitchFamily="34" charset="-120"/>
              </a:rPr>
              <a:t>, 26(12), pp. E938–E947.</a:t>
            </a:r>
            <a:endParaRPr lang="en-US" sz="1000" dirty="0"/>
          </a:p>
          <a:p>
            <a:pPr marL="0" indent="0">
              <a:spcAft>
                <a:spcPts val="500"/>
              </a:spcAft>
              <a:buNone/>
            </a:pPr>
            <a:r>
              <a:rPr lang="en-US" sz="1000" dirty="0">
                <a:solidFill>
                  <a:srgbClr val="22302E"/>
                </a:solidFill>
                <a:latin typeface="Calibri" pitchFamily="34" charset="0"/>
                <a:ea typeface="Calibri" pitchFamily="34" charset="-122"/>
                <a:cs typeface="Calibri" pitchFamily="34" charset="-120"/>
              </a:rPr>
              <a:t>Sinclair, D.R. </a:t>
            </a:r>
            <a:r>
              <a:rPr lang="en-US" sz="1000" i="1" dirty="0">
                <a:solidFill>
                  <a:srgbClr val="22302E"/>
                </a:solidFill>
                <a:latin typeface="Calibri" pitchFamily="34" charset="0"/>
                <a:ea typeface="Calibri" pitchFamily="34" charset="-122"/>
                <a:cs typeface="Calibri" pitchFamily="34" charset="-120"/>
              </a:rPr>
              <a:t>et al.</a:t>
            </a:r>
            <a:r>
              <a:rPr lang="en-US" sz="1000" dirty="0">
                <a:solidFill>
                  <a:srgbClr val="22302E"/>
                </a:solidFill>
                <a:latin typeface="Calibri" pitchFamily="34" charset="0"/>
                <a:ea typeface="Calibri" pitchFamily="34" charset="-122"/>
                <a:cs typeface="Calibri" pitchFamily="34" charset="-120"/>
              </a:rPr>
              <a:t> (2025) 'Differences in the risk of frailty based on care receipt, unmet care needs and socio-economic inequalities: a longitudinal analysis of the English Longitudinal Study of Ageing', </a:t>
            </a:r>
            <a:r>
              <a:rPr lang="en-US" sz="1000" i="1" dirty="0">
                <a:solidFill>
                  <a:srgbClr val="22302E"/>
                </a:solidFill>
                <a:latin typeface="Calibri" pitchFamily="34" charset="0"/>
                <a:ea typeface="Calibri" pitchFamily="34" charset="-122"/>
                <a:cs typeface="Calibri" pitchFamily="34" charset="-120"/>
              </a:rPr>
              <a:t>The Journal of Frailty &amp; Aging</a:t>
            </a:r>
            <a:r>
              <a:rPr lang="en-US" sz="1000" dirty="0">
                <a:solidFill>
                  <a:srgbClr val="22302E"/>
                </a:solidFill>
                <a:latin typeface="Calibri" pitchFamily="34" charset="0"/>
                <a:ea typeface="Calibri" pitchFamily="34" charset="-122"/>
                <a:cs typeface="Calibri" pitchFamily="34" charset="-120"/>
              </a:rPr>
              <a:t>, 14(2), article 100012.</a:t>
            </a:r>
            <a:endParaRPr lang="en-US" sz="1000" dirty="0"/>
          </a:p>
          <a:p>
            <a:pPr marL="0" indent="0">
              <a:spcAft>
                <a:spcPts val="500"/>
              </a:spcAft>
              <a:buNone/>
            </a:pPr>
            <a:r>
              <a:rPr lang="en-US" sz="1000" dirty="0">
                <a:solidFill>
                  <a:srgbClr val="22302E"/>
                </a:solidFill>
                <a:latin typeface="Calibri" pitchFamily="34" charset="0"/>
                <a:ea typeface="Calibri" pitchFamily="34" charset="-122"/>
                <a:cs typeface="Calibri" pitchFamily="34" charset="-120"/>
              </a:rPr>
              <a:t>Spiers, G.F. </a:t>
            </a:r>
            <a:r>
              <a:rPr lang="en-US" sz="1000" i="1" dirty="0">
                <a:solidFill>
                  <a:srgbClr val="22302E"/>
                </a:solidFill>
                <a:latin typeface="Calibri" pitchFamily="34" charset="0"/>
                <a:ea typeface="Calibri" pitchFamily="34" charset="-122"/>
                <a:cs typeface="Calibri" pitchFamily="34" charset="-120"/>
              </a:rPr>
              <a:t>et al.</a:t>
            </a:r>
            <a:r>
              <a:rPr lang="en-US" sz="1000" dirty="0">
                <a:solidFill>
                  <a:srgbClr val="22302E"/>
                </a:solidFill>
                <a:latin typeface="Calibri" pitchFamily="34" charset="0"/>
                <a:ea typeface="Calibri" pitchFamily="34" charset="-122"/>
                <a:cs typeface="Calibri" pitchFamily="34" charset="-120"/>
              </a:rPr>
              <a:t> (2022) 'Factors associated with unmet need for support to maintain independence in later life: a systematic review of quantitative and qualitative evidence', </a:t>
            </a:r>
            <a:r>
              <a:rPr lang="en-US" sz="1000" i="1" dirty="0">
                <a:solidFill>
                  <a:srgbClr val="22302E"/>
                </a:solidFill>
                <a:latin typeface="Calibri" pitchFamily="34" charset="0"/>
                <a:ea typeface="Calibri" pitchFamily="34" charset="-122"/>
                <a:cs typeface="Calibri" pitchFamily="34" charset="-120"/>
              </a:rPr>
              <a:t>Age and Ageing</a:t>
            </a:r>
            <a:r>
              <a:rPr lang="en-US" sz="1000" dirty="0">
                <a:solidFill>
                  <a:srgbClr val="22302E"/>
                </a:solidFill>
                <a:latin typeface="Calibri" pitchFamily="34" charset="0"/>
                <a:ea typeface="Calibri" pitchFamily="34" charset="-122"/>
                <a:cs typeface="Calibri" pitchFamily="34" charset="-120"/>
              </a:rPr>
              <a:t>, 51(10), afac228.</a:t>
            </a:r>
            <a:endParaRPr lang="en-US" sz="1000" dirty="0"/>
          </a:p>
          <a:p>
            <a:pPr marL="0" indent="0">
              <a:spcAft>
                <a:spcPts val="500"/>
              </a:spcAft>
              <a:buNone/>
            </a:pPr>
            <a:r>
              <a:rPr lang="en-US" sz="1000" dirty="0">
                <a:solidFill>
                  <a:srgbClr val="22302E"/>
                </a:solidFill>
                <a:latin typeface="Calibri" pitchFamily="34" charset="0"/>
                <a:ea typeface="Calibri" pitchFamily="34" charset="-122"/>
                <a:cs typeface="Calibri" pitchFamily="34" charset="-120"/>
              </a:rPr>
              <a:t>Spiers, G.F. </a:t>
            </a:r>
            <a:r>
              <a:rPr lang="en-US" sz="1000" i="1" dirty="0">
                <a:solidFill>
                  <a:srgbClr val="22302E"/>
                </a:solidFill>
                <a:latin typeface="Calibri" pitchFamily="34" charset="0"/>
                <a:ea typeface="Calibri" pitchFamily="34" charset="-122"/>
                <a:cs typeface="Calibri" pitchFamily="34" charset="-120"/>
              </a:rPr>
              <a:t>et al.</a:t>
            </a:r>
            <a:r>
              <a:rPr lang="en-US" sz="1000" dirty="0">
                <a:solidFill>
                  <a:srgbClr val="22302E"/>
                </a:solidFill>
                <a:latin typeface="Calibri" pitchFamily="34" charset="0"/>
                <a:ea typeface="Calibri" pitchFamily="34" charset="-122"/>
                <a:cs typeface="Calibri" pitchFamily="34" charset="-120"/>
              </a:rPr>
              <a:t> (2025) 'Which unmet social care needs have the biggest impact on healthy ageing? An analysis of data from the English Longitudinal Study of Ageing', </a:t>
            </a:r>
            <a:r>
              <a:rPr lang="en-US" sz="1000" i="1" dirty="0">
                <a:solidFill>
                  <a:srgbClr val="22302E"/>
                </a:solidFill>
                <a:latin typeface="Calibri" pitchFamily="34" charset="0"/>
                <a:ea typeface="Calibri" pitchFamily="34" charset="-122"/>
                <a:cs typeface="Calibri" pitchFamily="34" charset="-120"/>
              </a:rPr>
              <a:t>BMJ Open</a:t>
            </a:r>
            <a:r>
              <a:rPr lang="en-US" sz="1000" dirty="0">
                <a:solidFill>
                  <a:srgbClr val="22302E"/>
                </a:solidFill>
                <a:latin typeface="Calibri" pitchFamily="34" charset="0"/>
                <a:ea typeface="Calibri" pitchFamily="34" charset="-122"/>
                <a:cs typeface="Calibri" pitchFamily="34" charset="-120"/>
              </a:rPr>
              <a:t>, 15(1), e084812.</a:t>
            </a:r>
            <a:endParaRPr lang="en-US" sz="1000" dirty="0"/>
          </a:p>
          <a:p>
            <a:pPr marL="0" indent="0">
              <a:spcAft>
                <a:spcPts val="500"/>
              </a:spcAft>
              <a:buNone/>
            </a:pPr>
            <a:r>
              <a:rPr lang="en-US" sz="1000" dirty="0">
                <a:solidFill>
                  <a:srgbClr val="22302E"/>
                </a:solidFill>
                <a:latin typeface="Calibri" pitchFamily="34" charset="0"/>
                <a:ea typeface="Calibri" pitchFamily="34" charset="-122"/>
                <a:cs typeface="Calibri" pitchFamily="34" charset="-120"/>
              </a:rPr>
              <a:t>Wale, A. </a:t>
            </a:r>
            <a:r>
              <a:rPr lang="en-US" sz="1000" i="1" dirty="0">
                <a:solidFill>
                  <a:srgbClr val="22302E"/>
                </a:solidFill>
                <a:latin typeface="Calibri" pitchFamily="34" charset="0"/>
                <a:ea typeface="Calibri" pitchFamily="34" charset="-122"/>
                <a:cs typeface="Calibri" pitchFamily="34" charset="-120"/>
              </a:rPr>
              <a:t>et al.</a:t>
            </a:r>
            <a:r>
              <a:rPr lang="en-US" sz="1000" dirty="0">
                <a:solidFill>
                  <a:srgbClr val="22302E"/>
                </a:solidFill>
                <a:latin typeface="Calibri" pitchFamily="34" charset="0"/>
                <a:ea typeface="Calibri" pitchFamily="34" charset="-122"/>
                <a:cs typeface="Calibri" pitchFamily="34" charset="-120"/>
              </a:rPr>
              <a:t> (2025) 'Effectiveness of interventions for addressing digital exclusion in older adults in the social care domain: rapid review', </a:t>
            </a:r>
            <a:r>
              <a:rPr lang="en-US" sz="1000" i="1" dirty="0">
                <a:solidFill>
                  <a:srgbClr val="22302E"/>
                </a:solidFill>
                <a:latin typeface="Calibri" pitchFamily="34" charset="0"/>
                <a:ea typeface="Calibri" pitchFamily="34" charset="-122"/>
                <a:cs typeface="Calibri" pitchFamily="34" charset="-120"/>
              </a:rPr>
              <a:t>JMIR Aging</a:t>
            </a:r>
            <a:r>
              <a:rPr lang="en-US" sz="1000" dirty="0">
                <a:solidFill>
                  <a:srgbClr val="22302E"/>
                </a:solidFill>
                <a:latin typeface="Calibri" pitchFamily="34" charset="0"/>
                <a:ea typeface="Calibri" pitchFamily="34" charset="-122"/>
                <a:cs typeface="Calibri" pitchFamily="34" charset="-120"/>
              </a:rPr>
              <a:t>, 8, article e70377.</a:t>
            </a:r>
            <a:endParaRPr lang="en-US" sz="1000" dirty="0"/>
          </a:p>
          <a:p>
            <a:pPr marL="0" indent="0">
              <a:spcAft>
                <a:spcPts val="500"/>
              </a:spcAft>
              <a:buNone/>
            </a:pPr>
            <a:r>
              <a:rPr lang="en-US" sz="1000" dirty="0">
                <a:solidFill>
                  <a:srgbClr val="22302E"/>
                </a:solidFill>
                <a:latin typeface="Calibri" pitchFamily="34" charset="0"/>
                <a:ea typeface="Calibri" pitchFamily="34" charset="-122"/>
                <a:cs typeface="Calibri" pitchFamily="34" charset="-120"/>
              </a:rPr>
              <a:t>Wang, F. </a:t>
            </a:r>
            <a:r>
              <a:rPr lang="en-US" sz="1000" i="1" dirty="0">
                <a:solidFill>
                  <a:srgbClr val="22302E"/>
                </a:solidFill>
                <a:latin typeface="Calibri" pitchFamily="34" charset="0"/>
                <a:ea typeface="Calibri" pitchFamily="34" charset="-122"/>
                <a:cs typeface="Calibri" pitchFamily="34" charset="-120"/>
              </a:rPr>
              <a:t>et al.</a:t>
            </a:r>
            <a:r>
              <a:rPr lang="en-US" sz="1000" dirty="0">
                <a:solidFill>
                  <a:srgbClr val="22302E"/>
                </a:solidFill>
                <a:latin typeface="Calibri" pitchFamily="34" charset="0"/>
                <a:ea typeface="Calibri" pitchFamily="34" charset="-122"/>
                <a:cs typeface="Calibri" pitchFamily="34" charset="-120"/>
              </a:rPr>
              <a:t> (2023) 'A systematic review and meta-analysis of 90 cohort studies of social isolation, loneliness and mortality', </a:t>
            </a:r>
            <a:r>
              <a:rPr lang="en-US" sz="1000" i="1" dirty="0">
                <a:solidFill>
                  <a:srgbClr val="22302E"/>
                </a:solidFill>
                <a:latin typeface="Calibri" pitchFamily="34" charset="0"/>
                <a:ea typeface="Calibri" pitchFamily="34" charset="-122"/>
                <a:cs typeface="Calibri" pitchFamily="34" charset="-120"/>
              </a:rPr>
              <a:t>Nature Human Behaviour</a:t>
            </a:r>
            <a:r>
              <a:rPr lang="en-US" sz="1000" dirty="0">
                <a:solidFill>
                  <a:srgbClr val="22302E"/>
                </a:solidFill>
                <a:latin typeface="Calibri" pitchFamily="34" charset="0"/>
                <a:ea typeface="Calibri" pitchFamily="34" charset="-122"/>
                <a:cs typeface="Calibri" pitchFamily="34" charset="-120"/>
              </a:rPr>
              <a:t>, 7(8), pp. 1307–1319.</a:t>
            </a:r>
            <a:endParaRPr lang="en-US" sz="10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587</TotalTime>
  <Words>5180</Words>
  <Application>Microsoft Office PowerPoint</Application>
  <PresentationFormat>On-screen Show (16:9)</PresentationFormat>
  <Paragraphs>274</Paragraphs>
  <Slides>18</Slides>
  <Notes>18</Notes>
  <HiddenSlides>0</HiddenSlides>
  <MMClips>15</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Care, Empowerment and Support Needs of Older People</dc:title>
  <dc:subject>PptxGenJS Presentation</dc:subject>
  <dc:creator>HP</dc:creator>
  <cp:lastModifiedBy>Somreena Jabeen (2318965)</cp:lastModifiedBy>
  <cp:revision>14</cp:revision>
  <dcterms:created xsi:type="dcterms:W3CDTF">2026-09-24T23:08:25Z</dcterms:created>
  <dcterms:modified xsi:type="dcterms:W3CDTF">2026-10-20T16:58:07Z</dcterms:modified>
</cp:coreProperties>
</file>