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6" r:id="rId2"/>
    <p:sldId id="257" r:id="rId3"/>
    <p:sldId id="258" r:id="rId4"/>
    <p:sldId id="262" r:id="rId5"/>
    <p:sldId id="263" r:id="rId6"/>
    <p:sldId id="261" r:id="rId7"/>
    <p:sldId id="264" r:id="rId8"/>
    <p:sldId id="265"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76"/>
  </p:normalViewPr>
  <p:slideViewPr>
    <p:cSldViewPr snapToGrid="0" snapToObjects="1">
      <p:cViewPr varScale="1">
        <p:scale>
          <a:sx n="90" d="100"/>
          <a:sy n="90" d="100"/>
        </p:scale>
        <p:origin x="232" y="3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37B0A79F-2BA8-C249-9DB4-56118D4F2F73}" type="datetimeFigureOut">
              <a:rPr lang="en-US" smtClean="0"/>
              <a:t>1/22/19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3DF798-815E-4B4A-AF54-6DCE1B1FB08B}"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B0A79F-2BA8-C249-9DB4-56118D4F2F73}" type="datetimeFigureOut">
              <a:rPr lang="en-US" smtClean="0"/>
              <a:t>1/22/19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37B0A79F-2BA8-C249-9DB4-56118D4F2F73}" type="datetimeFigureOut">
              <a:rPr lang="en-US" smtClean="0"/>
              <a:t>1/22/19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3DF798-815E-4B4A-AF54-6DCE1B1FB08B}"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37B0A79F-2BA8-C249-9DB4-56118D4F2F73}" type="datetimeFigureOut">
              <a:rPr lang="en-US" smtClean="0"/>
              <a:t>1/22/19</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37B0A79F-2BA8-C249-9DB4-56118D4F2F73}" type="datetimeFigureOut">
              <a:rPr lang="en-US" smtClean="0"/>
              <a:t>1/22/19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3DF798-815E-4B4A-AF54-6DCE1B1FB08B}"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7B0A79F-2BA8-C249-9DB4-56118D4F2F73}" type="datetimeFigureOut">
              <a:rPr lang="en-US" smtClean="0"/>
              <a:t>1/22/19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B0A79F-2BA8-C249-9DB4-56118D4F2F73}" type="datetimeFigureOut">
              <a:rPr lang="en-US" smtClean="0"/>
              <a:t>1/22/19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B0A79F-2BA8-C249-9DB4-56118D4F2F73}" type="datetimeFigureOut">
              <a:rPr lang="en-US" smtClean="0"/>
              <a:t>1/22/19</a:t>
            </a:fld>
            <a:endParaRPr lang="en-US"/>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US"/>
          </a:p>
        </p:txBody>
      </p:sp>
      <p:sp>
        <p:nvSpPr>
          <p:cNvPr id="7" name="Slide Number Placeholder 6"/>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37B0A79F-2BA8-C249-9DB4-56118D4F2F73}" type="datetimeFigureOut">
              <a:rPr lang="en-US" smtClean="0"/>
              <a:t>1/22/19</a:t>
            </a:fld>
            <a:endParaRPr lang="en-US"/>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US"/>
          </a:p>
        </p:txBody>
      </p:sp>
      <p:sp>
        <p:nvSpPr>
          <p:cNvPr id="7" name="Slide Number Placeholder 6"/>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B0A79F-2BA8-C249-9DB4-56118D4F2F73}" type="datetimeFigureOut">
              <a:rPr lang="en-US" smtClean="0"/>
              <a:t>1/22/19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B0A79F-2BA8-C249-9DB4-56118D4F2F73}" type="datetimeFigureOut">
              <a:rPr lang="en-US" smtClean="0"/>
              <a:t>1/22/19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3DF798-815E-4B4A-AF54-6DCE1B1FB08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37B0A79F-2BA8-C249-9DB4-56118D4F2F73}" type="datetimeFigureOut">
              <a:rPr lang="en-US" smtClean="0"/>
              <a:t>1/22/19</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33DF798-815E-4B4A-AF54-6DCE1B1FB08B}" type="slidenum">
              <a:rPr lang="en-US" smtClean="0"/>
              <a:t>‹#›</a:t>
            </a:fld>
            <a:endParaRPr lang="en-US"/>
          </a:p>
        </p:txBody>
      </p:sp>
    </p:spTree>
    <p:extLst>
      <p:ext uri="{BB962C8B-B14F-4D97-AF65-F5344CB8AC3E}">
        <p14:creationId xmlns:p14="http://schemas.microsoft.com/office/powerpoint/2010/main" val="159726898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smtClean="0"/>
              <a:t>ARTS IN ACTION</a:t>
            </a:r>
            <a:endParaRPr lang="en-US" sz="6600" dirty="0"/>
          </a:p>
        </p:txBody>
      </p:sp>
      <p:sp>
        <p:nvSpPr>
          <p:cNvPr id="3" name="Subtitle 2"/>
          <p:cNvSpPr>
            <a:spLocks noGrp="1"/>
          </p:cNvSpPr>
          <p:nvPr>
            <p:ph type="subTitle" idx="1"/>
          </p:nvPr>
        </p:nvSpPr>
        <p:spPr/>
        <p:txBody>
          <a:bodyPr>
            <a:normAutofit/>
          </a:bodyPr>
          <a:lstStyle/>
          <a:p>
            <a:r>
              <a:rPr lang="en-US" sz="7200" dirty="0" smtClean="0"/>
              <a:t>2019</a:t>
            </a:r>
            <a:endParaRPr lang="en-US" sz="7200" dirty="0"/>
          </a:p>
        </p:txBody>
      </p:sp>
    </p:spTree>
    <p:extLst>
      <p:ext uri="{BB962C8B-B14F-4D97-AF65-F5344CB8AC3E}">
        <p14:creationId xmlns:p14="http://schemas.microsoft.com/office/powerpoint/2010/main" val="829042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40000"/>
              <a:lumOff val="60000"/>
            </a:schemeClr>
          </a:solidFill>
          <a:ln>
            <a:noFill/>
          </a:ln>
        </p:spPr>
        <p:txBody>
          <a:bodyPr>
            <a:normAutofit fontScale="90000"/>
          </a:bodyPr>
          <a:lstStyle/>
          <a:p>
            <a:r>
              <a:rPr lang="en-US" sz="4800" dirty="0" smtClean="0"/>
              <a:t>What is Arts in Action?</a:t>
            </a:r>
            <a:r>
              <a:rPr lang="en-US" dirty="0" smtClean="0"/>
              <a:t/>
            </a:r>
            <a:br>
              <a:rPr lang="en-US" dirty="0" smtClean="0"/>
            </a:br>
            <a:endParaRPr lang="en-US" dirty="0"/>
          </a:p>
        </p:txBody>
      </p:sp>
      <p:sp>
        <p:nvSpPr>
          <p:cNvPr id="3" name="Content Placeholder 2"/>
          <p:cNvSpPr>
            <a:spLocks noGrp="1"/>
          </p:cNvSpPr>
          <p:nvPr>
            <p:ph idx="1"/>
          </p:nvPr>
        </p:nvSpPr>
        <p:spPr>
          <a:xfrm>
            <a:off x="0" y="2652330"/>
            <a:ext cx="12192000" cy="4205669"/>
          </a:xfrm>
          <a:solidFill>
            <a:schemeClr val="bg1"/>
          </a:solidFill>
        </p:spPr>
        <p:txBody>
          <a:bodyPr>
            <a:normAutofit/>
          </a:bodyPr>
          <a:lstStyle/>
          <a:p>
            <a:pPr marL="0" indent="0" algn="ctr">
              <a:buNone/>
            </a:pPr>
            <a:r>
              <a:rPr lang="en-US" sz="2800" dirty="0" smtClean="0">
                <a:latin typeface="Calibri" charset="0"/>
                <a:ea typeface="Calibri" charset="0"/>
                <a:cs typeface="Calibri" charset="0"/>
              </a:rPr>
              <a:t>Funded </a:t>
            </a:r>
            <a:r>
              <a:rPr lang="en-US" sz="2800" dirty="0">
                <a:latin typeface="Calibri" charset="0"/>
                <a:ea typeface="Calibri" charset="0"/>
                <a:cs typeface="Calibri" charset="0"/>
              </a:rPr>
              <a:t>through the UWTSD Widening Access and </a:t>
            </a:r>
            <a:r>
              <a:rPr lang="en-US" sz="2800" dirty="0" smtClean="0">
                <a:latin typeface="Calibri" charset="0"/>
                <a:ea typeface="Calibri" charset="0"/>
                <a:cs typeface="Calibri" charset="0"/>
              </a:rPr>
              <a:t>Community Engagement    Committee </a:t>
            </a:r>
            <a:r>
              <a:rPr lang="en-US" sz="2800" dirty="0">
                <a:latin typeface="Calibri" charset="0"/>
                <a:ea typeface="Calibri" charset="0"/>
                <a:cs typeface="Calibri" charset="0"/>
              </a:rPr>
              <a:t>and the South West Wales Reaching Wider Partnership (SWWRWP), </a:t>
            </a:r>
            <a:r>
              <a:rPr lang="en-US" sz="2800" dirty="0" smtClean="0">
                <a:latin typeface="Calibri" charset="0"/>
                <a:ea typeface="Calibri" charset="0"/>
                <a:cs typeface="Calibri" charset="0"/>
              </a:rPr>
              <a:t> Arts </a:t>
            </a:r>
            <a:r>
              <a:rPr lang="en-US" sz="2800" dirty="0">
                <a:latin typeface="Calibri" charset="0"/>
                <a:ea typeface="Calibri" charset="0"/>
                <a:cs typeface="Calibri" charset="0"/>
              </a:rPr>
              <a:t>in Action projects show children, their parents and their teachers the many different career paths in art and </a:t>
            </a:r>
            <a:r>
              <a:rPr lang="en-US" sz="2800" dirty="0" smtClean="0">
                <a:latin typeface="Calibri" charset="0"/>
                <a:ea typeface="Calibri" charset="0"/>
                <a:cs typeface="Calibri" charset="0"/>
              </a:rPr>
              <a:t>design.</a:t>
            </a:r>
          </a:p>
          <a:p>
            <a:pPr marL="0" indent="0">
              <a:buNone/>
            </a:pPr>
            <a:endParaRPr lang="en-US" sz="2800" dirty="0" smtClean="0">
              <a:latin typeface="Calibri" charset="0"/>
              <a:ea typeface="Calibri" charset="0"/>
              <a:cs typeface="Calibri" charset="0"/>
            </a:endParaRPr>
          </a:p>
          <a:p>
            <a:pPr marL="0" indent="0">
              <a:buNone/>
            </a:pPr>
            <a:r>
              <a:rPr lang="en-US" sz="2800" dirty="0" smtClean="0">
                <a:latin typeface="Calibri" charset="0"/>
                <a:ea typeface="Calibri" charset="0"/>
                <a:cs typeface="Calibri" charset="0"/>
              </a:rPr>
              <a:t>We hope </a:t>
            </a:r>
            <a:r>
              <a:rPr lang="en-US" sz="2800" dirty="0">
                <a:latin typeface="Calibri" charset="0"/>
                <a:ea typeface="Calibri" charset="0"/>
                <a:cs typeface="Calibri" charset="0"/>
              </a:rPr>
              <a:t>that the projects will give encouragement to future generations of artists and designers to emerge from our villages, towns and cities.</a:t>
            </a:r>
          </a:p>
          <a:p>
            <a:endParaRPr lang="en-US" dirty="0"/>
          </a:p>
        </p:txBody>
      </p:sp>
    </p:spTree>
    <p:extLst>
      <p:ext uri="{BB962C8B-B14F-4D97-AF65-F5344CB8AC3E}">
        <p14:creationId xmlns:p14="http://schemas.microsoft.com/office/powerpoint/2010/main" val="198719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557213"/>
            <a:ext cx="11101387" cy="3071811"/>
          </a:xfrm>
          <a:ln>
            <a:noFill/>
          </a:ln>
        </p:spPr>
        <p:txBody>
          <a:bodyPr>
            <a:normAutofit/>
          </a:bodyPr>
          <a:lstStyle/>
          <a:p>
            <a:pPr lvl="0"/>
            <a:r>
              <a:rPr lang="en-GB" dirty="0" smtClean="0">
                <a:effectLst/>
              </a:rPr>
              <a:t/>
            </a:r>
            <a:br>
              <a:rPr lang="en-GB" dirty="0" smtClean="0">
                <a:effectLst/>
              </a:rPr>
            </a:br>
            <a:r>
              <a:rPr lang="en-GB" dirty="0" smtClean="0">
                <a:effectLst/>
              </a:rPr>
              <a:t>UWTSD students/ graduates working with schools to develop and deliver curriculum linked classroom based projects</a:t>
            </a:r>
            <a:br>
              <a:rPr lang="en-GB" dirty="0" smtClean="0">
                <a:effectLst/>
              </a:rPr>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5146980"/>
              </p:ext>
            </p:extLst>
          </p:nvPr>
        </p:nvGraphicFramePr>
        <p:xfrm>
          <a:off x="500063" y="3643314"/>
          <a:ext cx="11101387" cy="2214562"/>
        </p:xfrm>
        <a:graphic>
          <a:graphicData uri="http://schemas.openxmlformats.org/drawingml/2006/table">
            <a:tbl>
              <a:tblPr>
                <a:tableStyleId>{5C22544A-7EE6-4342-B048-85BDC9FD1C3A}</a:tableStyleId>
              </a:tblPr>
              <a:tblGrid>
                <a:gridCol w="11101387"/>
              </a:tblGrid>
              <a:tr h="2214562">
                <a:tc>
                  <a:txBody>
                    <a:bodyPr/>
                    <a:lstStyle/>
                    <a:p>
                      <a:pPr marL="0" marR="0" algn="l">
                        <a:lnSpc>
                          <a:spcPct val="115000"/>
                        </a:lnSpc>
                        <a:spcBef>
                          <a:spcPts val="0"/>
                        </a:spcBef>
                        <a:spcAft>
                          <a:spcPts val="1000"/>
                        </a:spcAft>
                      </a:pPr>
                      <a:r>
                        <a:rPr lang="en-GB" sz="2400" i="1" dirty="0">
                          <a:ln>
                            <a:noFill/>
                          </a:ln>
                          <a:solidFill>
                            <a:schemeClr val="tx1"/>
                          </a:solidFill>
                          <a:effectLst/>
                          <a:latin typeface="Calibri" charset="0"/>
                          <a:ea typeface="ＭＳ 明朝" charset="-128"/>
                          <a:cs typeface="Helvetica" charset="0"/>
                        </a:rPr>
                        <a:t>“During my long career in teaching I have been involved in numerous projects. Undoubtedly this was the best regarding planning, delivery, development of pupils' knowledge and skills related to the subject matter, development of life skills and pupil engagement and enjoyment! </a:t>
                      </a:r>
                      <a:r>
                        <a:rPr lang="en-GB" sz="2400" dirty="0">
                          <a:ln>
                            <a:noFill/>
                          </a:ln>
                          <a:solidFill>
                            <a:schemeClr val="tx1"/>
                          </a:solidFill>
                          <a:effectLst/>
                          <a:latin typeface="Calibri" charset="0"/>
                          <a:ea typeface="ＭＳ 明朝" charset="-128"/>
                          <a:cs typeface="Helvetica" charset="0"/>
                        </a:rPr>
                        <a:t>Teacher, St Joseph’s Cathedral School</a:t>
                      </a:r>
                      <a:endParaRPr lang="en-GB" sz="2400" dirty="0">
                        <a:ln>
                          <a:noFill/>
                        </a:ln>
                        <a:solidFill>
                          <a:schemeClr val="tx1"/>
                        </a:solidFill>
                        <a:effectLst/>
                        <a:latin typeface="Calibri" charset="0"/>
                        <a:ea typeface="ＭＳ 明朝" charset="-128"/>
                        <a:cs typeface="Times New Roman" charset="0"/>
                      </a:endParaRPr>
                    </a:p>
                  </a:txBody>
                  <a:tcPr marL="114300" marR="114300" marT="0" marB="0">
                    <a:solidFill>
                      <a:schemeClr val="accent2">
                        <a:lumMod val="40000"/>
                        <a:lumOff val="60000"/>
                      </a:schemeClr>
                    </a:solidFill>
                  </a:tcPr>
                </a:tc>
              </a:tr>
            </a:tbl>
          </a:graphicData>
        </a:graphic>
      </p:graphicFrame>
    </p:spTree>
    <p:extLst>
      <p:ext uri="{BB962C8B-B14F-4D97-AF65-F5344CB8AC3E}">
        <p14:creationId xmlns:p14="http://schemas.microsoft.com/office/powerpoint/2010/main" val="994419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extBox 1"/>
          <p:cNvSpPr txBox="1"/>
          <p:nvPr/>
        </p:nvSpPr>
        <p:spPr>
          <a:xfrm>
            <a:off x="414337" y="1657351"/>
            <a:ext cx="11244264" cy="5416868"/>
          </a:xfrm>
          <a:prstGeom prst="rect">
            <a:avLst/>
          </a:prstGeom>
          <a:noFill/>
        </p:spPr>
        <p:txBody>
          <a:bodyPr wrap="square" rtlCol="0">
            <a:spAutoFit/>
          </a:bodyPr>
          <a:lstStyle/>
          <a:p>
            <a:endParaRPr lang="en-US" sz="2800" dirty="0" smtClean="0"/>
          </a:p>
          <a:p>
            <a:pPr marL="285750" indent="-285750">
              <a:buFontTx/>
              <a:buChar char="-"/>
            </a:pPr>
            <a:r>
              <a:rPr lang="en-US" sz="2400" dirty="0" smtClean="0">
                <a:latin typeface="Calibri" charset="0"/>
                <a:ea typeface="Calibri" charset="0"/>
                <a:cs typeface="Calibri" charset="0"/>
              </a:rPr>
              <a:t>Develop workshop activities compatible to your practice and interests</a:t>
            </a:r>
          </a:p>
          <a:p>
            <a:pPr marL="285750" indent="-285750">
              <a:buFontTx/>
              <a:buChar char="-"/>
            </a:pPr>
            <a:endParaRPr lang="en-US" sz="2400" dirty="0" smtClean="0">
              <a:latin typeface="Calibri" charset="0"/>
              <a:ea typeface="Calibri" charset="0"/>
              <a:cs typeface="Calibri" charset="0"/>
            </a:endParaRPr>
          </a:p>
          <a:p>
            <a:pPr marL="285750" indent="-285750">
              <a:buFontTx/>
              <a:buChar char="-"/>
            </a:pPr>
            <a:r>
              <a:rPr lang="en-US" sz="2400" dirty="0" smtClean="0">
                <a:latin typeface="Calibri" charset="0"/>
                <a:ea typeface="Calibri" charset="0"/>
                <a:cs typeface="Calibri" charset="0"/>
              </a:rPr>
              <a:t>Working in collaboration with external client</a:t>
            </a:r>
          </a:p>
          <a:p>
            <a:pPr marL="285750" indent="-285750">
              <a:buFontTx/>
              <a:buChar char="-"/>
            </a:pPr>
            <a:endParaRPr lang="en-US" sz="2400" dirty="0" smtClean="0">
              <a:latin typeface="Calibri" charset="0"/>
              <a:ea typeface="Calibri" charset="0"/>
              <a:cs typeface="Calibri" charset="0"/>
            </a:endParaRPr>
          </a:p>
          <a:p>
            <a:pPr marL="285750" indent="-285750">
              <a:buFontTx/>
              <a:buChar char="-"/>
            </a:pPr>
            <a:r>
              <a:rPr lang="en-US" sz="2400" dirty="0" smtClean="0">
                <a:latin typeface="Calibri" charset="0"/>
                <a:ea typeface="Calibri" charset="0"/>
                <a:cs typeface="Calibri" charset="0"/>
              </a:rPr>
              <a:t>Apply your specialist skills and creative outlook to the workplace</a:t>
            </a:r>
          </a:p>
          <a:p>
            <a:pPr marL="285750" indent="-285750">
              <a:buFontTx/>
              <a:buChar char="-"/>
            </a:pPr>
            <a:endParaRPr lang="en-US" sz="2400" dirty="0" smtClean="0">
              <a:latin typeface="Calibri" charset="0"/>
              <a:ea typeface="Calibri" charset="0"/>
              <a:cs typeface="Calibri" charset="0"/>
            </a:endParaRPr>
          </a:p>
          <a:p>
            <a:pPr marL="285750" indent="-285750">
              <a:buFontTx/>
              <a:buChar char="-"/>
            </a:pPr>
            <a:r>
              <a:rPr lang="en-US" sz="2400" dirty="0" smtClean="0">
                <a:latin typeface="Calibri" charset="0"/>
                <a:ea typeface="Calibri" charset="0"/>
                <a:cs typeface="Calibri" charset="0"/>
              </a:rPr>
              <a:t>Fully supported to prepare and deliver workshop activities in a professional framework</a:t>
            </a:r>
          </a:p>
          <a:p>
            <a:pPr marL="285750" indent="-285750">
              <a:buFontTx/>
              <a:buChar char="-"/>
            </a:pPr>
            <a:endParaRPr lang="en-US" sz="2400" dirty="0" smtClean="0">
              <a:latin typeface="Calibri" charset="0"/>
              <a:ea typeface="Calibri" charset="0"/>
              <a:cs typeface="Calibri" charset="0"/>
            </a:endParaRPr>
          </a:p>
          <a:p>
            <a:pPr marL="285750" indent="-285750">
              <a:buFontTx/>
              <a:buChar char="-"/>
            </a:pPr>
            <a:r>
              <a:rPr lang="en-US" sz="2400" dirty="0" smtClean="0">
                <a:latin typeface="Calibri" charset="0"/>
                <a:ea typeface="Calibri" charset="0"/>
                <a:cs typeface="Calibri" charset="0"/>
              </a:rPr>
              <a:t>Classroom experience if applying for a PGCE</a:t>
            </a:r>
          </a:p>
          <a:p>
            <a:pPr marL="285750" indent="-285750">
              <a:buFontTx/>
              <a:buChar char="-"/>
            </a:pPr>
            <a:endParaRPr lang="en-US" sz="2400" dirty="0" smtClean="0">
              <a:latin typeface="Calibri" charset="0"/>
              <a:ea typeface="Calibri" charset="0"/>
              <a:cs typeface="Calibri" charset="0"/>
            </a:endParaRPr>
          </a:p>
          <a:p>
            <a:pPr marL="285750" indent="-285750">
              <a:buFontTx/>
              <a:buChar char="-"/>
            </a:pPr>
            <a:r>
              <a:rPr lang="en-US" sz="2400" dirty="0" smtClean="0">
                <a:latin typeface="Calibri" charset="0"/>
                <a:ea typeface="Calibri" charset="0"/>
                <a:cs typeface="Calibri" charset="0"/>
              </a:rPr>
              <a:t>Paid </a:t>
            </a:r>
          </a:p>
          <a:p>
            <a:pPr marL="285750" indent="-285750">
              <a:buFontTx/>
              <a:buChar char="-"/>
            </a:pPr>
            <a:endParaRPr lang="en-US" dirty="0" smtClean="0"/>
          </a:p>
          <a:p>
            <a:pPr marL="285750" indent="-285750">
              <a:buFontTx/>
              <a:buChar char="-"/>
            </a:pPr>
            <a:endParaRPr lang="en-US" dirty="0" smtClean="0"/>
          </a:p>
          <a:p>
            <a:endParaRPr lang="en-US" dirty="0"/>
          </a:p>
        </p:txBody>
      </p:sp>
      <p:sp>
        <p:nvSpPr>
          <p:cNvPr id="3" name="TextBox 2"/>
          <p:cNvSpPr txBox="1"/>
          <p:nvPr/>
        </p:nvSpPr>
        <p:spPr>
          <a:xfrm>
            <a:off x="-59531" y="0"/>
            <a:ext cx="12192000" cy="1631216"/>
          </a:xfrm>
          <a:prstGeom prst="rect">
            <a:avLst/>
          </a:prstGeom>
          <a:solidFill>
            <a:schemeClr val="bg1"/>
          </a:solidFill>
        </p:spPr>
        <p:txBody>
          <a:bodyPr wrap="square" rtlCol="0">
            <a:spAutoFit/>
          </a:bodyPr>
          <a:lstStyle/>
          <a:p>
            <a:pPr algn="ctr"/>
            <a:r>
              <a:rPr lang="en-US" sz="3600" dirty="0" smtClean="0"/>
              <a:t> </a:t>
            </a:r>
          </a:p>
          <a:p>
            <a:pPr algn="ctr"/>
            <a:r>
              <a:rPr lang="en-US" sz="3600" dirty="0"/>
              <a:t> </a:t>
            </a:r>
            <a:r>
              <a:rPr lang="en-US" sz="3600" dirty="0" smtClean="0"/>
              <a:t>  </a:t>
            </a:r>
            <a:r>
              <a:rPr lang="en-US" sz="2800" dirty="0" smtClean="0"/>
              <a:t>BENEFITS FOR STUDENTS</a:t>
            </a:r>
          </a:p>
          <a:p>
            <a:pPr algn="ctr"/>
            <a:endParaRPr lang="en-US" sz="2800" dirty="0"/>
          </a:p>
        </p:txBody>
      </p:sp>
    </p:spTree>
    <p:extLst>
      <p:ext uri="{BB962C8B-B14F-4D97-AF65-F5344CB8AC3E}">
        <p14:creationId xmlns:p14="http://schemas.microsoft.com/office/powerpoint/2010/main" val="312468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uwtsd.ac.uk/media/uwtsd-website/content-assets/images/community/summer-art-school/Slide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17210"/>
            <a:ext cx="9144000" cy="6620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742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9" y="1728788"/>
            <a:ext cx="12063411" cy="5257800"/>
          </a:xfrm>
        </p:spPr>
        <p:txBody>
          <a:bodyPr>
            <a:normAutofit/>
          </a:bodyPr>
          <a:lstStyle/>
          <a:p>
            <a:r>
              <a:rPr lang="en-US" sz="2400" dirty="0" smtClean="0">
                <a:latin typeface="Calibri" charset="0"/>
                <a:ea typeface="Calibri" charset="0"/>
                <a:cs typeface="Calibri" charset="0"/>
              </a:rPr>
              <a:t>Each school has been allocated a student/artist for 7 full days.</a:t>
            </a:r>
          </a:p>
          <a:p>
            <a:r>
              <a:rPr lang="en-US" sz="2400" dirty="0" smtClean="0">
                <a:latin typeface="Calibri" charset="0"/>
                <a:ea typeface="Calibri" charset="0"/>
                <a:cs typeface="Calibri" charset="0"/>
              </a:rPr>
              <a:t>One day is for a planning meeting at the school and to develop and write up a scheme of work and lesson plans supported by an Arts In Action educational mentor.</a:t>
            </a:r>
          </a:p>
          <a:p>
            <a:r>
              <a:rPr lang="en-US" sz="2400" dirty="0" smtClean="0">
                <a:latin typeface="Calibri" charset="0"/>
                <a:ea typeface="Calibri" charset="0"/>
                <a:cs typeface="Calibri" charset="0"/>
              </a:rPr>
              <a:t>The last session will be a celebration event at the school which the </a:t>
            </a:r>
            <a:r>
              <a:rPr lang="en-US" sz="2400" dirty="0" smtClean="0">
                <a:latin typeface="Calibri" charset="0"/>
                <a:ea typeface="Calibri" charset="0"/>
                <a:cs typeface="Calibri" charset="0"/>
              </a:rPr>
              <a:t>student/artist design, set up and run.</a:t>
            </a:r>
          </a:p>
          <a:p>
            <a:r>
              <a:rPr lang="en-US" sz="2400" dirty="0" smtClean="0">
                <a:latin typeface="Calibri" charset="0"/>
                <a:ea typeface="Calibri" charset="0"/>
                <a:cs typeface="Calibri" charset="0"/>
              </a:rPr>
              <a:t>There is budget to contribute to transport costs</a:t>
            </a:r>
          </a:p>
          <a:p>
            <a:r>
              <a:rPr lang="en-US" sz="2400" dirty="0" smtClean="0">
                <a:latin typeface="Calibri" charset="0"/>
                <a:ea typeface="Calibri" charset="0"/>
                <a:cs typeface="Calibri" charset="0"/>
              </a:rPr>
              <a:t>Material costs will be covered, with £</a:t>
            </a:r>
            <a:r>
              <a:rPr lang="en-US" sz="2400" dirty="0">
                <a:latin typeface="Calibri" charset="0"/>
                <a:ea typeface="Calibri" charset="0"/>
                <a:cs typeface="Calibri" charset="0"/>
              </a:rPr>
              <a:t>5</a:t>
            </a:r>
            <a:r>
              <a:rPr lang="en-US" sz="2400" dirty="0" smtClean="0">
                <a:latin typeface="Calibri" charset="0"/>
                <a:ea typeface="Calibri" charset="0"/>
                <a:cs typeface="Calibri" charset="0"/>
              </a:rPr>
              <a:t>50 allocated per school</a:t>
            </a:r>
          </a:p>
          <a:p>
            <a:r>
              <a:rPr lang="en-US" sz="2400" dirty="0" smtClean="0">
                <a:latin typeface="Calibri" charset="0"/>
                <a:ea typeface="Calibri" charset="0"/>
                <a:cs typeface="Calibri" charset="0"/>
              </a:rPr>
              <a:t>There is a budget for 1x coach per school for offsite activities</a:t>
            </a:r>
          </a:p>
          <a:p>
            <a:endParaRPr lang="en-US" dirty="0"/>
          </a:p>
        </p:txBody>
      </p:sp>
      <p:sp>
        <p:nvSpPr>
          <p:cNvPr id="4" name="TextBox 3"/>
          <p:cNvSpPr txBox="1"/>
          <p:nvPr/>
        </p:nvSpPr>
        <p:spPr>
          <a:xfrm>
            <a:off x="0" y="0"/>
            <a:ext cx="12192000" cy="1508105"/>
          </a:xfrm>
          <a:prstGeom prst="rect">
            <a:avLst/>
          </a:prstGeom>
          <a:solidFill>
            <a:schemeClr val="bg1"/>
          </a:solidFill>
        </p:spPr>
        <p:txBody>
          <a:bodyPr wrap="square" rtlCol="0">
            <a:spAutoFit/>
          </a:bodyPr>
          <a:lstStyle/>
          <a:p>
            <a:endParaRPr lang="en-US" sz="3200" dirty="0" smtClean="0"/>
          </a:p>
          <a:p>
            <a:pPr algn="ctr"/>
            <a:r>
              <a:rPr lang="en-US" sz="2800" dirty="0" smtClean="0"/>
              <a:t>WHAT WILL IT INVOLVE?</a:t>
            </a:r>
            <a:endParaRPr lang="en-US" sz="2800" dirty="0"/>
          </a:p>
          <a:p>
            <a:endParaRPr lang="en-US" sz="3200" dirty="0"/>
          </a:p>
        </p:txBody>
      </p:sp>
    </p:spTree>
    <p:extLst>
      <p:ext uri="{BB962C8B-B14F-4D97-AF65-F5344CB8AC3E}">
        <p14:creationId xmlns:p14="http://schemas.microsoft.com/office/powerpoint/2010/main" val="1294418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extBox 1"/>
          <p:cNvSpPr txBox="1"/>
          <p:nvPr/>
        </p:nvSpPr>
        <p:spPr>
          <a:xfrm>
            <a:off x="357188" y="1928813"/>
            <a:ext cx="11401426" cy="4893647"/>
          </a:xfrm>
          <a:prstGeom prst="rect">
            <a:avLst/>
          </a:prstGeom>
          <a:noFill/>
        </p:spPr>
        <p:txBody>
          <a:bodyPr wrap="square" rtlCol="0">
            <a:spAutoFit/>
          </a:bodyPr>
          <a:lstStyle/>
          <a:p>
            <a:r>
              <a:rPr lang="en-GB" sz="2400" dirty="0"/>
              <a:t> </a:t>
            </a:r>
            <a:endParaRPr lang="en-GB" sz="2400" dirty="0">
              <a:latin typeface="Calibri" charset="0"/>
              <a:ea typeface="Calibri" charset="0"/>
              <a:cs typeface="Calibri" charset="0"/>
            </a:endParaRPr>
          </a:p>
          <a:p>
            <a:pPr lvl="0"/>
            <a:r>
              <a:rPr lang="en-GB" sz="2400" dirty="0" smtClean="0">
                <a:latin typeface="Calibri" charset="0"/>
                <a:ea typeface="Calibri" charset="0"/>
                <a:cs typeface="Calibri" charset="0"/>
              </a:rPr>
              <a:t>1) Interested </a:t>
            </a:r>
            <a:r>
              <a:rPr lang="en-GB" sz="2400" dirty="0">
                <a:latin typeface="Calibri" charset="0"/>
                <a:ea typeface="Calibri" charset="0"/>
                <a:cs typeface="Calibri" charset="0"/>
              </a:rPr>
              <a:t>parties attend a group meeting or individual meeting to have an overview of the Arts in Action scheme and register for the mailing list if interested in applying.</a:t>
            </a:r>
          </a:p>
          <a:p>
            <a:r>
              <a:rPr lang="en-GB" sz="2400" dirty="0">
                <a:latin typeface="Calibri" charset="0"/>
                <a:ea typeface="Calibri" charset="0"/>
                <a:cs typeface="Calibri" charset="0"/>
              </a:rPr>
              <a:t> </a:t>
            </a:r>
          </a:p>
          <a:p>
            <a:pPr lvl="0"/>
            <a:r>
              <a:rPr lang="en-GB" sz="2400" dirty="0" smtClean="0">
                <a:latin typeface="Calibri" charset="0"/>
                <a:ea typeface="Calibri" charset="0"/>
                <a:cs typeface="Calibri" charset="0"/>
              </a:rPr>
              <a:t>2) Project </a:t>
            </a:r>
            <a:r>
              <a:rPr lang="en-GB" sz="2400" dirty="0">
                <a:latin typeface="Calibri" charset="0"/>
                <a:ea typeface="Calibri" charset="0"/>
                <a:cs typeface="Calibri" charset="0"/>
              </a:rPr>
              <a:t>briefs from participating schools will be circulated via the mailing list. Please apply to an individual school project. Applications to more than one school project are welcome. An application form* must be completed for each school applied to.</a:t>
            </a:r>
          </a:p>
          <a:p>
            <a:r>
              <a:rPr lang="en-GB" sz="2400" dirty="0">
                <a:latin typeface="Calibri" charset="0"/>
                <a:ea typeface="Calibri" charset="0"/>
                <a:cs typeface="Calibri" charset="0"/>
              </a:rPr>
              <a:t> </a:t>
            </a:r>
          </a:p>
          <a:p>
            <a:pPr lvl="0"/>
            <a:r>
              <a:rPr lang="en-GB" sz="2400" dirty="0" smtClean="0">
                <a:latin typeface="Calibri" charset="0"/>
                <a:ea typeface="Calibri" charset="0"/>
                <a:cs typeface="Calibri" charset="0"/>
              </a:rPr>
              <a:t>3) Selected </a:t>
            </a:r>
            <a:r>
              <a:rPr lang="en-GB" sz="2400" dirty="0">
                <a:latin typeface="Calibri" charset="0"/>
                <a:ea typeface="Calibri" charset="0"/>
                <a:cs typeface="Calibri" charset="0"/>
              </a:rPr>
              <a:t>applicants will attend an interview* with the Art After Dark representatives.</a:t>
            </a:r>
          </a:p>
          <a:p>
            <a:r>
              <a:rPr lang="en-GB" sz="2400" dirty="0">
                <a:latin typeface="Calibri" charset="0"/>
                <a:ea typeface="Calibri" charset="0"/>
                <a:cs typeface="Calibri" charset="0"/>
              </a:rPr>
              <a:t> </a:t>
            </a:r>
          </a:p>
          <a:p>
            <a:pPr lvl="0"/>
            <a:r>
              <a:rPr lang="en-GB" sz="2400" dirty="0" smtClean="0">
                <a:latin typeface="Calibri" charset="0"/>
                <a:ea typeface="Calibri" charset="0"/>
                <a:cs typeface="Calibri" charset="0"/>
              </a:rPr>
              <a:t>4) The </a:t>
            </a:r>
            <a:r>
              <a:rPr lang="en-GB" sz="2400" dirty="0">
                <a:latin typeface="Calibri" charset="0"/>
                <a:ea typeface="Calibri" charset="0"/>
                <a:cs typeface="Calibri" charset="0"/>
              </a:rPr>
              <a:t>application forms from candidates successful at interview will be submitted to the schools who will select the practitioner they would like to work with.</a:t>
            </a:r>
          </a:p>
          <a:p>
            <a:r>
              <a:rPr lang="en-GB" sz="2400" dirty="0"/>
              <a:t> </a:t>
            </a:r>
            <a:endParaRPr lang="en-US" sz="2400" dirty="0"/>
          </a:p>
        </p:txBody>
      </p:sp>
      <p:sp>
        <p:nvSpPr>
          <p:cNvPr id="3" name="TextBox 2"/>
          <p:cNvSpPr txBox="1"/>
          <p:nvPr/>
        </p:nvSpPr>
        <p:spPr>
          <a:xfrm>
            <a:off x="0" y="0"/>
            <a:ext cx="12191999" cy="1569660"/>
          </a:xfrm>
          <a:prstGeom prst="rect">
            <a:avLst/>
          </a:prstGeom>
          <a:solidFill>
            <a:schemeClr val="bg1"/>
          </a:solidFill>
        </p:spPr>
        <p:txBody>
          <a:bodyPr wrap="square" rtlCol="0">
            <a:spAutoFit/>
          </a:bodyPr>
          <a:lstStyle/>
          <a:p>
            <a:endParaRPr lang="en-GB" sz="3200" dirty="0" smtClean="0"/>
          </a:p>
          <a:p>
            <a:pPr algn="ctr"/>
            <a:r>
              <a:rPr lang="en-GB" sz="3200" dirty="0" smtClean="0"/>
              <a:t>APPLICATION PROCESS</a:t>
            </a:r>
          </a:p>
          <a:p>
            <a:endParaRPr lang="en-GB" sz="3200" dirty="0"/>
          </a:p>
        </p:txBody>
      </p:sp>
    </p:spTree>
    <p:extLst>
      <p:ext uri="{BB962C8B-B14F-4D97-AF65-F5344CB8AC3E}">
        <p14:creationId xmlns:p14="http://schemas.microsoft.com/office/powerpoint/2010/main" val="656160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71475" y="385763"/>
            <a:ext cx="11820525" cy="3416320"/>
          </a:xfrm>
          <a:prstGeom prst="rect">
            <a:avLst/>
          </a:prstGeom>
        </p:spPr>
        <p:txBody>
          <a:bodyPr wrap="square">
            <a:spAutoFit/>
          </a:bodyPr>
          <a:lstStyle/>
          <a:p>
            <a:pPr lvl="0"/>
            <a:r>
              <a:rPr lang="en-GB" sz="2400" dirty="0" smtClean="0">
                <a:latin typeface="Calibri" charset="0"/>
                <a:ea typeface="Calibri" charset="0"/>
                <a:cs typeface="Calibri" charset="0"/>
              </a:rPr>
              <a:t>5) T</a:t>
            </a:r>
            <a:r>
              <a:rPr lang="en-GB" sz="2400" dirty="0" smtClean="0">
                <a:latin typeface="Calibri" charset="0"/>
                <a:ea typeface="Calibri" charset="0"/>
                <a:cs typeface="Calibri" charset="0"/>
              </a:rPr>
              <a:t>he selected practitioner will visit the school with The AIA mentor, meet the teaching team, discuss and adapt the project plan and set dates for the project activities</a:t>
            </a:r>
          </a:p>
          <a:p>
            <a:r>
              <a:rPr lang="en-GB" sz="2400" dirty="0" smtClean="0">
                <a:latin typeface="Calibri" charset="0"/>
                <a:ea typeface="Calibri" charset="0"/>
                <a:cs typeface="Calibri" charset="0"/>
              </a:rPr>
              <a:t> </a:t>
            </a:r>
          </a:p>
          <a:p>
            <a:pPr lvl="0"/>
            <a:r>
              <a:rPr lang="en-GB" sz="2400" dirty="0" smtClean="0">
                <a:latin typeface="Calibri" charset="0"/>
                <a:ea typeface="Calibri" charset="0"/>
                <a:cs typeface="Calibri" charset="0"/>
              </a:rPr>
              <a:t>6) The student will write up a scheme of work and lesson plans using the template provided* This will need to be approved by the AIA mentor (and University mentor if applicable) before the workshops can start.</a:t>
            </a:r>
          </a:p>
          <a:p>
            <a:r>
              <a:rPr lang="en-GB" sz="2400" dirty="0" smtClean="0">
                <a:latin typeface="Calibri" charset="0"/>
                <a:ea typeface="Calibri" charset="0"/>
                <a:cs typeface="Calibri" charset="0"/>
              </a:rPr>
              <a:t> </a:t>
            </a:r>
          </a:p>
          <a:p>
            <a:pPr lvl="0"/>
            <a:r>
              <a:rPr lang="en-GB" sz="2400" dirty="0" smtClean="0">
                <a:latin typeface="Calibri" charset="0"/>
                <a:ea typeface="Calibri" charset="0"/>
                <a:cs typeface="Calibri" charset="0"/>
              </a:rPr>
              <a:t>7) The student will deliver the workshops. They will feedback to their AIA mentor after each session and collect and submit completed baseline and completion feedback documents* </a:t>
            </a:r>
            <a:endParaRPr lang="en-GB" sz="2400" dirty="0">
              <a:latin typeface="Calibri" charset="0"/>
              <a:ea typeface="Calibri" charset="0"/>
              <a:cs typeface="Calibri" charset="0"/>
            </a:endParaRPr>
          </a:p>
        </p:txBody>
      </p:sp>
    </p:spTree>
    <p:extLst>
      <p:ext uri="{BB962C8B-B14F-4D97-AF65-F5344CB8AC3E}">
        <p14:creationId xmlns:p14="http://schemas.microsoft.com/office/powerpoint/2010/main" val="4334282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094771"/>
          </a:xfrm>
          <a:ln>
            <a:noFill/>
          </a:ln>
        </p:spPr>
        <p:txBody>
          <a:bodyPr>
            <a:normAutofit/>
          </a:bodyPr>
          <a:lstStyle/>
          <a:p>
            <a:r>
              <a:rPr lang="en-GB" dirty="0"/>
              <a:t>Sea View Community Primary School </a:t>
            </a:r>
            <a:br>
              <a:rPr lang="en-GB" dirty="0"/>
            </a:br>
            <a:r>
              <a:rPr lang="en-GB" dirty="0" err="1"/>
              <a:t>Townhill</a:t>
            </a:r>
            <a:r>
              <a:rPr lang="en-GB" dirty="0"/>
              <a:t> </a:t>
            </a:r>
            <a:r>
              <a:rPr lang="en-GB" dirty="0" smtClean="0"/>
              <a:t>Primary School </a:t>
            </a:r>
            <a:r>
              <a:rPr lang="en-GB" dirty="0"/>
              <a:t/>
            </a:r>
            <a:br>
              <a:rPr lang="en-GB" dirty="0"/>
            </a:br>
            <a:r>
              <a:rPr lang="en-GB" dirty="0"/>
              <a:t>Terrace Road </a:t>
            </a:r>
            <a:r>
              <a:rPr lang="en-GB" dirty="0" smtClean="0"/>
              <a:t>Primary School </a:t>
            </a:r>
            <a:br>
              <a:rPr lang="en-GB" dirty="0" smtClean="0"/>
            </a:br>
            <a:r>
              <a:rPr lang="en-GB" dirty="0"/>
              <a:t/>
            </a:r>
            <a:br>
              <a:rPr lang="en-GB" dirty="0"/>
            </a:br>
            <a:r>
              <a:rPr lang="en-GB" dirty="0" err="1" smtClean="0"/>
              <a:t>Bishopgore</a:t>
            </a:r>
            <a:r>
              <a:rPr lang="en-GB" dirty="0" smtClean="0"/>
              <a:t> School</a:t>
            </a:r>
            <a:br>
              <a:rPr lang="en-GB" dirty="0" smtClean="0"/>
            </a:br>
            <a:r>
              <a:rPr lang="en-GB" dirty="0" err="1" smtClean="0"/>
              <a:t>Cefn</a:t>
            </a:r>
            <a:r>
              <a:rPr lang="en-GB" dirty="0" smtClean="0"/>
              <a:t> </a:t>
            </a:r>
            <a:r>
              <a:rPr lang="en-GB" dirty="0" err="1" smtClean="0"/>
              <a:t>Hengoed</a:t>
            </a:r>
            <a:r>
              <a:rPr lang="en-GB" dirty="0" smtClean="0"/>
              <a:t> School (TBC)</a:t>
            </a:r>
            <a:r>
              <a:rPr lang="en-GB" dirty="0"/>
              <a:t/>
            </a:r>
            <a:br>
              <a:rPr lang="en-GB" dirty="0"/>
            </a:br>
            <a:endParaRPr lang="en-US" dirty="0"/>
          </a:p>
        </p:txBody>
      </p:sp>
    </p:spTree>
    <p:extLst>
      <p:ext uri="{BB962C8B-B14F-4D97-AF65-F5344CB8AC3E}">
        <p14:creationId xmlns:p14="http://schemas.microsoft.com/office/powerpoint/2010/main" val="1618891283"/>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docProps/app.xml><?xml version="1.0" encoding="utf-8"?>
<Properties xmlns="http://schemas.openxmlformats.org/officeDocument/2006/extended-properties" xmlns:vt="http://schemas.openxmlformats.org/officeDocument/2006/docPropsVTypes">
  <Template>Parcel</Template>
  <TotalTime>287</TotalTime>
  <Words>323</Words>
  <Application>Microsoft Macintosh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Calibri</vt:lpstr>
      <vt:lpstr>Gill Sans MT</vt:lpstr>
      <vt:lpstr>Helvetica</vt:lpstr>
      <vt:lpstr>ＭＳ 明朝</vt:lpstr>
      <vt:lpstr>Times New Roman</vt:lpstr>
      <vt:lpstr>Arial</vt:lpstr>
      <vt:lpstr>Parcel</vt:lpstr>
      <vt:lpstr>ARTS IN ACTION</vt:lpstr>
      <vt:lpstr>What is Arts in Action? </vt:lpstr>
      <vt:lpstr> UWTSD students/ graduates working with schools to develop and deliver curriculum linked classroom based projects </vt:lpstr>
      <vt:lpstr>PowerPoint Presentation</vt:lpstr>
      <vt:lpstr>PowerPoint Presentation</vt:lpstr>
      <vt:lpstr>PowerPoint Presentation</vt:lpstr>
      <vt:lpstr>PowerPoint Presentation</vt:lpstr>
      <vt:lpstr>PowerPoint Presentation</vt:lpstr>
      <vt:lpstr>Sea View Community Primary School  Townhill Primary School  Terrace Road Primary School   Bishopgore School Cefn Hengoed School (TBC) </vt:lpstr>
    </vt:vector>
  </TitlesOfParts>
  <Company/>
  <LinksUpToDate>false</LinksUpToDate>
  <SharedDoc>false</SharedDoc>
  <HyperlinksChanged>false</HyperlinksChanged>
  <AppVersion>15.0036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ARTS IN ACTION</dc:title>
  <dc:creator>Amanda Roberts</dc:creator>
  <cp:lastModifiedBy>Amanda Roberts</cp:lastModifiedBy>
  <cp:revision>13</cp:revision>
  <dcterms:created xsi:type="dcterms:W3CDTF">2019-01-22T12:51:13Z</dcterms:created>
  <dcterms:modified xsi:type="dcterms:W3CDTF">2019-01-22T17:39:13Z</dcterms:modified>
</cp:coreProperties>
</file>