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68" r:id="rId5"/>
    <p:sldId id="262" r:id="rId6"/>
    <p:sldId id="273" r:id="rId7"/>
    <p:sldId id="274" r:id="rId8"/>
    <p:sldId id="275" r:id="rId9"/>
    <p:sldId id="276" r:id="rId10"/>
    <p:sldId id="277" r:id="rId11"/>
    <p:sldId id="270" r:id="rId12"/>
    <p:sldId id="266" r:id="rId13"/>
    <p:sldId id="281" r:id="rId14"/>
    <p:sldId id="282" r:id="rId15"/>
    <p:sldId id="283" r:id="rId16"/>
    <p:sldId id="284" r:id="rId17"/>
    <p:sldId id="285" r:id="rId18"/>
    <p:sldId id="271" r:id="rId19"/>
    <p:sldId id="289" r:id="rId20"/>
    <p:sldId id="288" r:id="rId21"/>
    <p:sldId id="27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595C"/>
    <a:srgbClr val="07B99B"/>
    <a:srgbClr val="014C5B"/>
    <a:srgbClr val="00CC9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DB7681-0558-4944-842B-1759F3AE71DA}" v="24" dt="2025-07-04T09:54:29.7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3" autoAdjust="0"/>
    <p:restoredTop sz="87890" autoAdjust="0"/>
  </p:normalViewPr>
  <p:slideViewPr>
    <p:cSldViewPr snapToGrid="0">
      <p:cViewPr>
        <p:scale>
          <a:sx n="69" d="100"/>
          <a:sy n="69" d="100"/>
        </p:scale>
        <p:origin x="564" y="3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E3ABC8-9649-4C01-8335-BAF62C600176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974342-051D-4F33-AA19-4A719C587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523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18C34-7254-5CE1-A9BF-689072FA2F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B47890-B88B-9038-BAFE-85C74AE0C9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1EE20-DD17-F4F8-4D73-FB803E3F1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56B10-E43E-460E-952F-87A2F195E611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F190A4-2437-BC5D-BA8E-EB15F1DC6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9F685-ECC1-3115-BBBE-491C65CE1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6E42-D397-45B5-996F-6B13DFD36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413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4D3DD-A7E9-C04C-0076-7F96A872F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8067D-74AC-4C33-637E-2FA40A41C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D4D302-6F16-EA87-32C4-714FA5A18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56B10-E43E-460E-952F-87A2F195E611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F0F71-1FF0-E741-47F8-6EF090E56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D030E-B88C-4C72-EB74-2DD08B1A2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6E42-D397-45B5-996F-6B13DFD36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276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B7661-EBEF-7056-809D-50E1D7A6B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906745-2F98-F252-03CF-928A0DE105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5C9720-141D-32C6-ECF7-E522FC6AF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56B10-E43E-460E-952F-87A2F195E611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E0BC0A-0BC6-21CC-CC59-A005EF5B8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0E358E-A427-59DF-DCEB-1E63E473F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6E42-D397-45B5-996F-6B13DFD36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006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B5C4B-72DD-21EB-8890-C56B2DCCA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3DBB4-2180-2005-D199-0745566D1A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C03B98-6E48-58B9-B322-2BFC846242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B425F0-A3F3-BCCC-97AC-AD2AB55CA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56B10-E43E-460E-952F-87A2F195E611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C56A83-59E8-7830-F84C-ED1DF3A46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909416-19B9-CA18-735A-8158133CF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6E42-D397-45B5-996F-6B13DFD36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586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1FE97-5C6E-981F-72DD-474632594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9EA96E-432E-D0E8-AB74-7432DF6096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6A6A6E-2E72-FA85-E953-21C551EDF2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0A23D4-D05C-2B47-86A2-E3772B82D6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C378F0-871B-F36D-3F46-6A68D3D3A2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13E960-CA65-8211-E381-3D42C7495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56B10-E43E-460E-952F-87A2F195E611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1AB566-0484-7501-B1FB-7F6D28531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10D56C-45A5-8ACC-41EB-65F92337E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6E42-D397-45B5-996F-6B13DFD36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978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B38B7-559E-821C-A179-F55B998108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91B0B7-A1FB-0C4F-E78E-FE6C55E1C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56B10-E43E-460E-952F-87A2F195E611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471040-6DA4-0A61-1F97-3FDE37DB7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17C0B6-0893-857F-DE11-844E78DFD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6E42-D397-45B5-996F-6B13DFD36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27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512E2D-5F2D-4168-8B09-A6BFAA4D9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56B10-E43E-460E-952F-87A2F195E611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10FE8F-B7A4-9607-AF23-D1E57D30F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DCD5E0-235F-D628-DAA1-A5E00CF2A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6E42-D397-45B5-996F-6B13DFD36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103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A240F-D0C8-7D40-3730-E5C3BA3E0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AC498-DB5E-3CA0-6099-55C142419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413C83-6D7B-4EA5-0CDC-D7A81DA8BD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DAF058-CD22-1E87-0564-734B1D507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56B10-E43E-460E-952F-87A2F195E611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3009DC-FFBF-1676-7F1A-9ECDCDE38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17EB59-9C0F-6204-AABD-D1289BD15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6E42-D397-45B5-996F-6B13DFD36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796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D7DDA-EC95-6243-847F-04A6D4896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2DC575-E562-F3D6-FED8-28919D9BFD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0F68D5-EB60-3319-3E8B-E288B8BB2E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6FD2A1-3836-20D2-D34E-20BE40B98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56B10-E43E-460E-952F-87A2F195E611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943B46-568A-B7D7-C8D5-031D4AC21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FD50E5-86CF-EB2A-2FEC-03E594E90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6E42-D397-45B5-996F-6B13DFD36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990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CBB91-B1F4-A263-CB90-3EF34E4D4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163788-7131-7CB4-7857-11EB89D8AA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C383D-EF3E-40F4-BCE1-8E66A33929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56B10-E43E-460E-952F-87A2F195E611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B70087-A175-FFBE-E280-A0FCBE72B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FAEEEF-9E7A-2E4B-1F83-80444349A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6E42-D397-45B5-996F-6B13DFD36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837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6D7A0E-62BA-7970-17D9-5E0A2D83D0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E1E58B-C639-E2D7-E63C-3FA36DB720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4B2EC-A159-5D6E-7EBA-3E84482EA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56B10-E43E-460E-952F-87A2F195E611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D0C54A-AC23-728A-09BB-D0E3EB4B4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A7947-FEE2-105E-5C35-0E3E66CBA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6E42-D397-45B5-996F-6B13DFD36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23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E31EBB-68DF-FB03-8981-130BAA544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1BC0D9-E03A-2508-1959-DF489A7BB9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18BC1-8CA9-A04E-3BF2-9D103C7129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656B10-E43E-460E-952F-87A2F195E611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0D3379-8D19-6AC5-EC85-49E2252900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ECF46-6D8F-A9A2-D864-4E96056765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CC6E42-D397-45B5-996F-6B13DFD36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783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svg"/><Relationship Id="rId12" Type="http://schemas.openxmlformats.org/officeDocument/2006/relationships/image" Target="../media/image22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11" Type="http://schemas.openxmlformats.org/officeDocument/2006/relationships/image" Target="../media/image21.sv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svg"/><Relationship Id="rId9" Type="http://schemas.openxmlformats.org/officeDocument/2006/relationships/image" Target="../media/image19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emf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5.png"/><Relationship Id="rId7" Type="http://schemas.openxmlformats.org/officeDocument/2006/relationships/image" Target="../media/image3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32.emf"/><Relationship Id="rId4" Type="http://schemas.openxmlformats.org/officeDocument/2006/relationships/image" Target="../media/image26.svg"/><Relationship Id="rId9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13.png"/><Relationship Id="rId7" Type="http://schemas.openxmlformats.org/officeDocument/2006/relationships/image" Target="../media/image33.png"/><Relationship Id="rId12" Type="http://schemas.openxmlformats.org/officeDocument/2006/relationships/image" Target="../media/image37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svg"/><Relationship Id="rId11" Type="http://schemas.openxmlformats.org/officeDocument/2006/relationships/image" Target="../media/image36.svg"/><Relationship Id="rId5" Type="http://schemas.openxmlformats.org/officeDocument/2006/relationships/image" Target="../media/image16.png"/><Relationship Id="rId10" Type="http://schemas.openxmlformats.org/officeDocument/2006/relationships/image" Target="../media/image35.png"/><Relationship Id="rId4" Type="http://schemas.openxmlformats.org/officeDocument/2006/relationships/image" Target="../media/image14.svg"/><Relationship Id="rId9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e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0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uthwalescommissioner.org.uk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ABF6C6-AF16-2EE9-10F8-A2C787663D03}"/>
              </a:ext>
            </a:extLst>
          </p:cNvPr>
          <p:cNvSpPr txBox="1"/>
          <p:nvPr/>
        </p:nvSpPr>
        <p:spPr>
          <a:xfrm>
            <a:off x="812315" y="1390178"/>
            <a:ext cx="1056737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  <a:latin typeface="Aptos ExtraBold" panose="020F0502020204030204" pitchFamily="34" charset="0"/>
              </a:rPr>
              <a:t>South Wales Police, Crime and Justice Plan (2025-29)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i="1" dirty="0">
                <a:solidFill>
                  <a:schemeClr val="bg1"/>
                </a:solidFill>
              </a:rPr>
              <a:t>Together for a Safe, Just and Inclusive South Wales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Emma Wools, Police and Crime Commissioner, 8</a:t>
            </a:r>
            <a:r>
              <a:rPr lang="en-GB" sz="1600" baseline="30000" dirty="0">
                <a:solidFill>
                  <a:schemeClr val="bg1"/>
                </a:solidFill>
              </a:rPr>
              <a:t>th</a:t>
            </a:r>
            <a:r>
              <a:rPr lang="en-GB" sz="1600" dirty="0">
                <a:solidFill>
                  <a:schemeClr val="bg1"/>
                </a:solidFill>
              </a:rPr>
              <a:t> July 2025</a:t>
            </a:r>
          </a:p>
        </p:txBody>
      </p:sp>
    </p:spTree>
    <p:extLst>
      <p:ext uri="{BB962C8B-B14F-4D97-AF65-F5344CB8AC3E}">
        <p14:creationId xmlns:p14="http://schemas.microsoft.com/office/powerpoint/2010/main" val="2730223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38AF4F-5DEA-7297-AF87-880323719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3C45EC-FAFE-7F81-B073-6D0EFBC8D4B0}"/>
              </a:ext>
            </a:extLst>
          </p:cNvPr>
          <p:cNvSpPr txBox="1"/>
          <p:nvPr/>
        </p:nvSpPr>
        <p:spPr>
          <a:xfrm>
            <a:off x="476274" y="399872"/>
            <a:ext cx="728729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Background</a:t>
            </a:r>
            <a:endParaRPr lang="en-GB" sz="2200" b="1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Born and grew up in Cardiff.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First term as Police and Crime Commissioner (PCC) for South Wales, having been elected on 3rd May 2024, with 45.2% of the public vote.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First female Police and Crime Commissioner of mixed heritage, to be elected in Wales.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Deputy Police and Crime Commissioner for seven years.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Senior Responsible Officer for the Violence Against Women, Domestic Abuse &amp; Sexual Violence (VAWDASV) and Women’s Justice Blueprint’s in Wales.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 background in Probation. Involved in delivering services to prevent crime and protect the public from harm for over 23 years.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9A2BE0-FA33-A181-446B-29A746BB16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230" t="-1582" b="1"/>
          <a:stretch/>
        </p:blipFill>
        <p:spPr>
          <a:xfrm>
            <a:off x="7710506" y="1244873"/>
            <a:ext cx="4005220" cy="3985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735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9B8C8E-22E9-5BC8-123E-F3EDDB3861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CB50998-D788-8AD8-A31B-3538DFF212DE}"/>
              </a:ext>
            </a:extLst>
          </p:cNvPr>
          <p:cNvSpPr txBox="1"/>
          <p:nvPr/>
        </p:nvSpPr>
        <p:spPr>
          <a:xfrm>
            <a:off x="476273" y="399873"/>
            <a:ext cx="112404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Role and Responsibilities</a:t>
            </a:r>
            <a:endParaRPr lang="en-GB" sz="2200" b="1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DE7655-720F-E0E9-86C6-64B866A212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51" t="44835" r="4646" b="12636"/>
          <a:stretch/>
        </p:blipFill>
        <p:spPr>
          <a:xfrm>
            <a:off x="1033977" y="1100005"/>
            <a:ext cx="7186559" cy="478600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5255EDE-EB1B-C627-4C41-42C4DFD182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78240" y="193045"/>
            <a:ext cx="3413760" cy="2746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863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FA2EC4-4FB3-5389-BA4E-782E78B985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9B65D40-990E-DA2A-56D2-661791F54CBE}"/>
              </a:ext>
            </a:extLst>
          </p:cNvPr>
          <p:cNvSpPr txBox="1"/>
          <p:nvPr/>
        </p:nvSpPr>
        <p:spPr>
          <a:xfrm>
            <a:off x="475777" y="182158"/>
            <a:ext cx="1124044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South Wales At A Glance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0861F1-F5D1-9152-E1CB-E0D385A980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56" b="3043"/>
          <a:stretch/>
        </p:blipFill>
        <p:spPr>
          <a:xfrm>
            <a:off x="6260680" y="899330"/>
            <a:ext cx="4710544" cy="57765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16AEC5-437A-0968-FC4C-395D558C05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743"/>
          <a:stretch/>
        </p:blipFill>
        <p:spPr>
          <a:xfrm>
            <a:off x="1690255" y="899332"/>
            <a:ext cx="4710544" cy="5776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82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B9EDD1-8FE7-B283-2518-EC23609B96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B54814-BEA6-CE55-EF61-72360EA1B94D}"/>
              </a:ext>
            </a:extLst>
          </p:cNvPr>
          <p:cNvSpPr txBox="1"/>
          <p:nvPr/>
        </p:nvSpPr>
        <p:spPr>
          <a:xfrm>
            <a:off x="429217" y="54056"/>
            <a:ext cx="1171622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South Wales Police, Crime and Justice Plan Development: An Inclusive Approach to Consultation and  Engagement</a:t>
            </a:r>
            <a:endParaRPr lang="en-GB" sz="2200" b="1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C181BD3-92C2-75DC-3295-A689C0B167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55" r="1430" b="20208"/>
          <a:stretch/>
        </p:blipFill>
        <p:spPr>
          <a:xfrm>
            <a:off x="8191764" y="1594201"/>
            <a:ext cx="3785714" cy="399847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B05B465-E45A-751C-5DB6-4A057D806365}"/>
              </a:ext>
            </a:extLst>
          </p:cNvPr>
          <p:cNvSpPr/>
          <p:nvPr/>
        </p:nvSpPr>
        <p:spPr>
          <a:xfrm>
            <a:off x="3422469" y="1439051"/>
            <a:ext cx="1759132" cy="65353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925A69E-E048-81DE-5E8F-B188C55B77A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1805" b="29638"/>
          <a:stretch/>
        </p:blipFill>
        <p:spPr>
          <a:xfrm>
            <a:off x="155986" y="1693811"/>
            <a:ext cx="3551513" cy="389886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FFEB274-3629-C733-0976-33E917A8C20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68" b="12572"/>
          <a:stretch/>
        </p:blipFill>
        <p:spPr>
          <a:xfrm>
            <a:off x="3521720" y="1800938"/>
            <a:ext cx="2382953" cy="209005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42D4E67-151A-024C-0A66-F0E26D1FF9D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3817"/>
          <a:stretch/>
        </p:blipFill>
        <p:spPr>
          <a:xfrm>
            <a:off x="3558140" y="3990221"/>
            <a:ext cx="2160753" cy="148131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8E1A62D-6573-20DD-9A7E-CACB9C81D41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3535"/>
          <a:stretch/>
        </p:blipFill>
        <p:spPr>
          <a:xfrm>
            <a:off x="5718893" y="1800938"/>
            <a:ext cx="2472871" cy="2669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813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0F8211-F184-4F07-C76D-C44D39EE99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2260FE-C9F8-702F-15A6-B229FC7796A0}"/>
              </a:ext>
            </a:extLst>
          </p:cNvPr>
          <p:cNvSpPr txBox="1"/>
          <p:nvPr/>
        </p:nvSpPr>
        <p:spPr>
          <a:xfrm>
            <a:off x="475777" y="182158"/>
            <a:ext cx="112404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Citizen’s Priorities: Community Policing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67CA1341-405C-6DC0-4926-D7EF119A8050}"/>
              </a:ext>
            </a:extLst>
          </p:cNvPr>
          <p:cNvGrpSpPr/>
          <p:nvPr/>
        </p:nvGrpSpPr>
        <p:grpSpPr>
          <a:xfrm>
            <a:off x="1063913" y="1011791"/>
            <a:ext cx="7200522" cy="792753"/>
            <a:chOff x="1063625" y="4184001"/>
            <a:chExt cx="8370059" cy="958541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D6A38336-9255-3C1C-8CA0-5578AA33457F}"/>
                </a:ext>
              </a:extLst>
            </p:cNvPr>
            <p:cNvSpPr/>
            <p:nvPr/>
          </p:nvSpPr>
          <p:spPr>
            <a:xfrm>
              <a:off x="1063625" y="4184001"/>
              <a:ext cx="887359" cy="958541"/>
            </a:xfrm>
            <a:custGeom>
              <a:avLst/>
              <a:gdLst/>
              <a:ahLst/>
              <a:cxnLst/>
              <a:rect l="l" t="t" r="r" b="b"/>
              <a:pathLst>
                <a:path w="1502150" h="1574993">
                  <a:moveTo>
                    <a:pt x="0" y="0"/>
                  </a:moveTo>
                  <a:lnTo>
                    <a:pt x="1502150" y="0"/>
                  </a:lnTo>
                  <a:lnTo>
                    <a:pt x="1502150" y="1574994"/>
                  </a:lnTo>
                  <a:lnTo>
                    <a:pt x="0" y="15749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35A41E96-C226-0943-1D72-CE78CC994121}"/>
                </a:ext>
              </a:extLst>
            </p:cNvPr>
            <p:cNvSpPr txBox="1"/>
            <p:nvPr/>
          </p:nvSpPr>
          <p:spPr>
            <a:xfrm>
              <a:off x="2344445" y="4435382"/>
              <a:ext cx="7089239" cy="31222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915"/>
                </a:lnSpc>
              </a:pPr>
              <a:r>
                <a:rPr lang="en-US" sz="1600" b="1" dirty="0">
                  <a:solidFill>
                    <a:srgbClr val="2B2D42"/>
                  </a:solidFill>
                </a:rPr>
                <a:t>Visible </a:t>
              </a:r>
              <a:r>
                <a:rPr lang="en-US" sz="1600" b="1" dirty="0" err="1">
                  <a:solidFill>
                    <a:srgbClr val="2B2D42"/>
                  </a:solidFill>
                </a:rPr>
                <a:t>neighbourhood</a:t>
              </a:r>
              <a:r>
                <a:rPr lang="en-US" sz="1600" b="1" dirty="0">
                  <a:solidFill>
                    <a:srgbClr val="2B2D42"/>
                  </a:solidFill>
                </a:rPr>
                <a:t> police officers </a:t>
              </a:r>
              <a:r>
                <a:rPr lang="en-US" sz="1600" dirty="0">
                  <a:solidFill>
                    <a:srgbClr val="2B2D42"/>
                  </a:solidFill>
                </a:rPr>
                <a:t>and PCSOs patrolling the streets</a:t>
              </a:r>
            </a:p>
          </p:txBody>
        </p:sp>
      </p:grpSp>
      <p:sp>
        <p:nvSpPr>
          <p:cNvPr id="6" name="TextBox 23">
            <a:extLst>
              <a:ext uri="{FF2B5EF4-FFF2-40B4-BE49-F238E27FC236}">
                <a16:creationId xmlns:a16="http://schemas.microsoft.com/office/drawing/2014/main" id="{073834E2-0F7E-157C-A87C-2014705C3D2E}"/>
              </a:ext>
            </a:extLst>
          </p:cNvPr>
          <p:cNvSpPr txBox="1"/>
          <p:nvPr/>
        </p:nvSpPr>
        <p:spPr>
          <a:xfrm>
            <a:off x="539877" y="1086382"/>
            <a:ext cx="526328" cy="508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667"/>
              </a:lnSpc>
            </a:pPr>
            <a:r>
              <a:rPr lang="en-US" sz="1600">
                <a:solidFill>
                  <a:srgbClr val="2B2D42"/>
                </a:solidFill>
              </a:rPr>
              <a:t>1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71A588F-150C-3EE3-F77E-817FBD6E7D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6206" y="2020455"/>
            <a:ext cx="885321" cy="759869"/>
          </a:xfrm>
          <a:prstGeom prst="rect">
            <a:avLst/>
          </a:prstGeom>
        </p:spPr>
      </p:pic>
      <p:sp>
        <p:nvSpPr>
          <p:cNvPr id="13" name="TextBox 20">
            <a:extLst>
              <a:ext uri="{FF2B5EF4-FFF2-40B4-BE49-F238E27FC236}">
                <a16:creationId xmlns:a16="http://schemas.microsoft.com/office/drawing/2014/main" id="{142E8AEA-3962-0AD4-3359-D74D18BDE307}"/>
              </a:ext>
            </a:extLst>
          </p:cNvPr>
          <p:cNvSpPr txBox="1"/>
          <p:nvPr/>
        </p:nvSpPr>
        <p:spPr>
          <a:xfrm>
            <a:off x="2142291" y="1936969"/>
            <a:ext cx="6078432" cy="7309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915"/>
              </a:lnSpc>
            </a:pPr>
            <a:r>
              <a:rPr lang="en-US" sz="1600" dirty="0">
                <a:solidFill>
                  <a:srgbClr val="2B2D42"/>
                </a:solidFill>
              </a:rPr>
              <a:t>Focusing police resources </a:t>
            </a:r>
            <a:r>
              <a:rPr lang="en-US" sz="1600" b="1" dirty="0">
                <a:solidFill>
                  <a:srgbClr val="2B2D42"/>
                </a:solidFill>
              </a:rPr>
              <a:t>to engage with children and young people in schools and colleges</a:t>
            </a:r>
            <a:r>
              <a:rPr lang="en-US" sz="1600" dirty="0">
                <a:solidFill>
                  <a:srgbClr val="2B2D42"/>
                </a:solidFill>
              </a:rPr>
              <a:t> to raise awareness of safety issues and preventing youth crime</a:t>
            </a:r>
          </a:p>
        </p:txBody>
      </p:sp>
      <p:sp>
        <p:nvSpPr>
          <p:cNvPr id="14" name="TextBox 23">
            <a:extLst>
              <a:ext uri="{FF2B5EF4-FFF2-40B4-BE49-F238E27FC236}">
                <a16:creationId xmlns:a16="http://schemas.microsoft.com/office/drawing/2014/main" id="{0024AFF6-C8AC-1973-F78A-013474814E92}"/>
              </a:ext>
            </a:extLst>
          </p:cNvPr>
          <p:cNvSpPr txBox="1"/>
          <p:nvPr/>
        </p:nvSpPr>
        <p:spPr>
          <a:xfrm>
            <a:off x="539878" y="2047380"/>
            <a:ext cx="526328" cy="508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667"/>
              </a:lnSpc>
            </a:pPr>
            <a:r>
              <a:rPr lang="en-US" sz="1600">
                <a:solidFill>
                  <a:srgbClr val="2B2D42"/>
                </a:solidFill>
              </a:rPr>
              <a:t>2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45DCD9C-7FB6-1345-09FE-B63B8037CB0A}"/>
              </a:ext>
            </a:extLst>
          </p:cNvPr>
          <p:cNvGrpSpPr/>
          <p:nvPr/>
        </p:nvGrpSpPr>
        <p:grpSpPr>
          <a:xfrm>
            <a:off x="1005193" y="3037180"/>
            <a:ext cx="6929130" cy="807169"/>
            <a:chOff x="895355" y="5242717"/>
            <a:chExt cx="7550266" cy="930308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17B3B172-3B36-7FE1-C47F-A59F360C0925}"/>
                </a:ext>
              </a:extLst>
            </p:cNvPr>
            <p:cNvSpPr/>
            <p:nvPr/>
          </p:nvSpPr>
          <p:spPr>
            <a:xfrm>
              <a:off x="895355" y="5264226"/>
              <a:ext cx="1028722" cy="908799"/>
            </a:xfrm>
            <a:custGeom>
              <a:avLst/>
              <a:gdLst/>
              <a:ahLst/>
              <a:cxnLst/>
              <a:rect l="l" t="t" r="r" b="b"/>
              <a:pathLst>
                <a:path w="1421297" h="1421297">
                  <a:moveTo>
                    <a:pt x="0" y="0"/>
                  </a:moveTo>
                  <a:lnTo>
                    <a:pt x="1421297" y="0"/>
                  </a:lnTo>
                  <a:lnTo>
                    <a:pt x="1421297" y="1421297"/>
                  </a:lnTo>
                  <a:lnTo>
                    <a:pt x="0" y="142129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60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82BE7138-4E01-ECDC-09A8-EB0AA0467C96}"/>
                </a:ext>
              </a:extLst>
            </p:cNvPr>
            <p:cNvSpPr txBox="1"/>
            <p:nvPr/>
          </p:nvSpPr>
          <p:spPr>
            <a:xfrm>
              <a:off x="2131952" y="5242717"/>
              <a:ext cx="6313669" cy="84248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915"/>
                </a:lnSpc>
              </a:pPr>
              <a:r>
                <a:rPr lang="en-US" sz="1600" b="1" dirty="0">
                  <a:solidFill>
                    <a:srgbClr val="2B2D42"/>
                  </a:solidFill>
                </a:rPr>
                <a:t>Involving the local community in identifying and addressing local safety issues </a:t>
              </a:r>
              <a:r>
                <a:rPr lang="en-US" sz="1600" dirty="0">
                  <a:solidFill>
                    <a:srgbClr val="2B2D42"/>
                  </a:solidFill>
                </a:rPr>
                <a:t>(such as anti-social </a:t>
              </a:r>
              <a:r>
                <a:rPr lang="en-US" sz="1600" dirty="0" err="1">
                  <a:solidFill>
                    <a:srgbClr val="2B2D42"/>
                  </a:solidFill>
                </a:rPr>
                <a:t>behaviour</a:t>
              </a:r>
              <a:r>
                <a:rPr lang="en-US" sz="1600" dirty="0">
                  <a:solidFill>
                    <a:srgbClr val="2B2D42"/>
                  </a:solidFill>
                </a:rPr>
                <a:t>) through partnerships and regular meetings</a:t>
              </a:r>
            </a:p>
          </p:txBody>
        </p:sp>
      </p:grpSp>
      <p:sp>
        <p:nvSpPr>
          <p:cNvPr id="17" name="TextBox 23">
            <a:extLst>
              <a:ext uri="{FF2B5EF4-FFF2-40B4-BE49-F238E27FC236}">
                <a16:creationId xmlns:a16="http://schemas.microsoft.com/office/drawing/2014/main" id="{1B4790A9-757B-6347-0321-406EA7D7238C}"/>
              </a:ext>
            </a:extLst>
          </p:cNvPr>
          <p:cNvSpPr txBox="1"/>
          <p:nvPr/>
        </p:nvSpPr>
        <p:spPr>
          <a:xfrm>
            <a:off x="539877" y="3160647"/>
            <a:ext cx="526328" cy="508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667"/>
              </a:lnSpc>
            </a:pPr>
            <a:r>
              <a:rPr lang="en-US" sz="1600">
                <a:solidFill>
                  <a:srgbClr val="2B2D42"/>
                </a:solidFill>
              </a:rPr>
              <a:t>3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DEF60A7-3F5B-8BF8-B88C-EE91865F9478}"/>
              </a:ext>
            </a:extLst>
          </p:cNvPr>
          <p:cNvGrpSpPr/>
          <p:nvPr/>
        </p:nvGrpSpPr>
        <p:grpSpPr>
          <a:xfrm>
            <a:off x="1094787" y="4148211"/>
            <a:ext cx="7030311" cy="626931"/>
            <a:chOff x="927286" y="6523116"/>
            <a:chExt cx="8683893" cy="885823"/>
          </a:xfrm>
        </p:grpSpPr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5AF242EF-2DDF-881E-9B03-C7C21148B8A0}"/>
                </a:ext>
              </a:extLst>
            </p:cNvPr>
            <p:cNvSpPr/>
            <p:nvPr/>
          </p:nvSpPr>
          <p:spPr>
            <a:xfrm>
              <a:off x="927286" y="6611264"/>
              <a:ext cx="940135" cy="797675"/>
            </a:xfrm>
            <a:custGeom>
              <a:avLst/>
              <a:gdLst/>
              <a:ahLst/>
              <a:cxnLst/>
              <a:rect l="l" t="t" r="r" b="b"/>
              <a:pathLst>
                <a:path w="1461039" h="1461039">
                  <a:moveTo>
                    <a:pt x="0" y="0"/>
                  </a:moveTo>
                  <a:lnTo>
                    <a:pt x="1461038" y="0"/>
                  </a:lnTo>
                  <a:lnTo>
                    <a:pt x="1461038" y="1461039"/>
                  </a:lnTo>
                  <a:lnTo>
                    <a:pt x="0" y="14610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600"/>
            </a:p>
          </p:txBody>
        </p:sp>
        <p:sp>
          <p:nvSpPr>
            <p:cNvPr id="24" name="TextBox 8">
              <a:extLst>
                <a:ext uri="{FF2B5EF4-FFF2-40B4-BE49-F238E27FC236}">
                  <a16:creationId xmlns:a16="http://schemas.microsoft.com/office/drawing/2014/main" id="{FCC85969-EDB1-C868-82B4-F635076DDD61}"/>
                </a:ext>
              </a:extLst>
            </p:cNvPr>
            <p:cNvSpPr txBox="1"/>
            <p:nvPr/>
          </p:nvSpPr>
          <p:spPr>
            <a:xfrm>
              <a:off x="2193857" y="6523116"/>
              <a:ext cx="7417322" cy="68855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915"/>
                </a:lnSpc>
              </a:pPr>
              <a:r>
                <a:rPr lang="en-US" sz="1600" b="1" dirty="0">
                  <a:solidFill>
                    <a:srgbClr val="2B2D42"/>
                  </a:solidFill>
                </a:rPr>
                <a:t>Reinvesting money taken from criminals </a:t>
              </a:r>
              <a:r>
                <a:rPr lang="en-US" sz="1600" dirty="0">
                  <a:solidFill>
                    <a:srgbClr val="2B2D42"/>
                  </a:solidFill>
                </a:rPr>
                <a:t>into local policing initiatives and community projects</a:t>
              </a:r>
            </a:p>
          </p:txBody>
        </p:sp>
      </p:grpSp>
      <p:sp>
        <p:nvSpPr>
          <p:cNvPr id="22" name="TextBox 23">
            <a:extLst>
              <a:ext uri="{FF2B5EF4-FFF2-40B4-BE49-F238E27FC236}">
                <a16:creationId xmlns:a16="http://schemas.microsoft.com/office/drawing/2014/main" id="{4CC6FBB7-3B10-0AB1-B072-75ABAEEAFD53}"/>
              </a:ext>
            </a:extLst>
          </p:cNvPr>
          <p:cNvSpPr txBox="1"/>
          <p:nvPr/>
        </p:nvSpPr>
        <p:spPr>
          <a:xfrm>
            <a:off x="539876" y="4210750"/>
            <a:ext cx="526328" cy="508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667"/>
              </a:lnSpc>
            </a:pPr>
            <a:r>
              <a:rPr lang="en-US" sz="1600">
                <a:solidFill>
                  <a:srgbClr val="2B2D42"/>
                </a:solidFill>
              </a:rPr>
              <a:t>4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3636FCC-4426-AABA-9264-C200A50A8DC1}"/>
              </a:ext>
            </a:extLst>
          </p:cNvPr>
          <p:cNvGrpSpPr/>
          <p:nvPr/>
        </p:nvGrpSpPr>
        <p:grpSpPr>
          <a:xfrm>
            <a:off x="1067751" y="5071418"/>
            <a:ext cx="7118891" cy="540410"/>
            <a:chOff x="955094" y="8292594"/>
            <a:chExt cx="8760548" cy="764116"/>
          </a:xfrm>
        </p:grpSpPr>
        <p:sp>
          <p:nvSpPr>
            <p:cNvPr id="28" name="Freeform 15">
              <a:extLst>
                <a:ext uri="{FF2B5EF4-FFF2-40B4-BE49-F238E27FC236}">
                  <a16:creationId xmlns:a16="http://schemas.microsoft.com/office/drawing/2014/main" id="{24A41D89-50AB-9CE6-CAA2-58FBCFBAE561}"/>
                </a:ext>
              </a:extLst>
            </p:cNvPr>
            <p:cNvSpPr/>
            <p:nvPr/>
          </p:nvSpPr>
          <p:spPr>
            <a:xfrm>
              <a:off x="955094" y="8292594"/>
              <a:ext cx="1085676" cy="764116"/>
            </a:xfrm>
            <a:custGeom>
              <a:avLst/>
              <a:gdLst/>
              <a:ahLst/>
              <a:cxnLst/>
              <a:rect l="l" t="t" r="r" b="b"/>
              <a:pathLst>
                <a:path w="1640642" h="1043859">
                  <a:moveTo>
                    <a:pt x="0" y="0"/>
                  </a:moveTo>
                  <a:lnTo>
                    <a:pt x="1640642" y="0"/>
                  </a:lnTo>
                  <a:lnTo>
                    <a:pt x="1640642" y="1043859"/>
                  </a:lnTo>
                  <a:lnTo>
                    <a:pt x="0" y="10438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600"/>
            </a:p>
          </p:txBody>
        </p:sp>
        <p:sp>
          <p:nvSpPr>
            <p:cNvPr id="29" name="TextBox 16">
              <a:extLst>
                <a:ext uri="{FF2B5EF4-FFF2-40B4-BE49-F238E27FC236}">
                  <a16:creationId xmlns:a16="http://schemas.microsoft.com/office/drawing/2014/main" id="{DC2BDBE1-CD50-4C0A-CFFD-42CC2810650E}"/>
                </a:ext>
              </a:extLst>
            </p:cNvPr>
            <p:cNvSpPr txBox="1"/>
            <p:nvPr/>
          </p:nvSpPr>
          <p:spPr>
            <a:xfrm>
              <a:off x="2306318" y="8318412"/>
              <a:ext cx="7409324" cy="68903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915"/>
                </a:lnSpc>
              </a:pPr>
              <a:r>
                <a:rPr lang="en-US" sz="1600" b="1" dirty="0">
                  <a:solidFill>
                    <a:srgbClr val="2B2D42"/>
                  </a:solidFill>
                </a:rPr>
                <a:t>Collaborate with local businesses </a:t>
              </a:r>
              <a:r>
                <a:rPr lang="en-US" sz="1600" dirty="0">
                  <a:solidFill>
                    <a:srgbClr val="2B2D42"/>
                  </a:solidFill>
                </a:rPr>
                <a:t>to tackle business-related crimes specifically</a:t>
              </a:r>
            </a:p>
          </p:txBody>
        </p:sp>
      </p:grpSp>
      <p:sp>
        <p:nvSpPr>
          <p:cNvPr id="27" name="TextBox 23">
            <a:extLst>
              <a:ext uri="{FF2B5EF4-FFF2-40B4-BE49-F238E27FC236}">
                <a16:creationId xmlns:a16="http://schemas.microsoft.com/office/drawing/2014/main" id="{FB5DB7EA-58DF-693C-18AB-060BA18B9A35}"/>
              </a:ext>
            </a:extLst>
          </p:cNvPr>
          <p:cNvSpPr txBox="1"/>
          <p:nvPr/>
        </p:nvSpPr>
        <p:spPr>
          <a:xfrm>
            <a:off x="539876" y="5041966"/>
            <a:ext cx="526327" cy="508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667"/>
              </a:lnSpc>
            </a:pPr>
            <a:r>
              <a:rPr lang="en-US" sz="1600">
                <a:solidFill>
                  <a:srgbClr val="2B2D42"/>
                </a:solidFill>
              </a:rPr>
              <a:t>5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45607DE9-3F45-FD03-314C-AB5093D576B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125097" y="340709"/>
            <a:ext cx="3766713" cy="5432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591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280BB6-5E3B-DA73-634C-92C04A6276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892796-BA3A-BEE1-2DD2-FD7E8BCB6282}"/>
              </a:ext>
            </a:extLst>
          </p:cNvPr>
          <p:cNvSpPr txBox="1"/>
          <p:nvPr/>
        </p:nvSpPr>
        <p:spPr>
          <a:xfrm>
            <a:off x="475777" y="182158"/>
            <a:ext cx="112404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Citizen’s Priorities: Crime Prevention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23B048-ED97-EF37-B2DF-D64C3C23D9D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25" t="44976" r="40000" b="20900"/>
          <a:stretch/>
        </p:blipFill>
        <p:spPr>
          <a:xfrm>
            <a:off x="1773354" y="2381481"/>
            <a:ext cx="9060931" cy="29179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40BC71-FE68-E435-B62C-D49DF718C800}"/>
              </a:ext>
            </a:extLst>
          </p:cNvPr>
          <p:cNvSpPr txBox="1"/>
          <p:nvPr/>
        </p:nvSpPr>
        <p:spPr>
          <a:xfrm>
            <a:off x="209006" y="1169892"/>
            <a:ext cx="11982994" cy="10856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1915"/>
              </a:lnSpc>
            </a:pPr>
            <a:r>
              <a:rPr lang="en-GB" sz="1600" dirty="0">
                <a:solidFill>
                  <a:srgbClr val="2B2D42"/>
                </a:solidFill>
              </a:rPr>
              <a:t>When it comes to reducing crime and keeping communities safe, the Commissioner believes that the best approach is a </a:t>
            </a:r>
            <a:r>
              <a:rPr lang="en-GB" sz="1600" b="1" dirty="0">
                <a:solidFill>
                  <a:srgbClr val="2B2D42"/>
                </a:solidFill>
              </a:rPr>
              <a:t>combination of focusing resources on preventing crime before it occurs</a:t>
            </a:r>
            <a:r>
              <a:rPr lang="en-GB" sz="1600" dirty="0">
                <a:solidFill>
                  <a:srgbClr val="2B2D42"/>
                </a:solidFill>
              </a:rPr>
              <a:t> by supporting young people, addressing root causes such as drug &amp; alcohol misuse, violence, mental health and trauma, </a:t>
            </a:r>
            <a:r>
              <a:rPr lang="en-GB" sz="1600" b="1" dirty="0">
                <a:solidFill>
                  <a:srgbClr val="2B2D42"/>
                </a:solidFill>
              </a:rPr>
              <a:t>alongside effective enforcement to deter crime and protect the public. To what extent do you agree with this approach?</a:t>
            </a:r>
            <a:endParaRPr lang="en-GB" sz="1600" dirty="0">
              <a:solidFill>
                <a:srgbClr val="2B2D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111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2DF2B6-C0BE-441C-B0D9-9C9098DCEC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8FAA18-3F84-8AD2-428D-1B2805EF422B}"/>
              </a:ext>
            </a:extLst>
          </p:cNvPr>
          <p:cNvSpPr txBox="1"/>
          <p:nvPr/>
        </p:nvSpPr>
        <p:spPr>
          <a:xfrm>
            <a:off x="475777" y="182158"/>
            <a:ext cx="112404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Citizen’s Priorities: Protecting the Vulnerable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D348616-0260-1B22-CE80-F4A97AC531EF}"/>
              </a:ext>
            </a:extLst>
          </p:cNvPr>
          <p:cNvGrpSpPr/>
          <p:nvPr/>
        </p:nvGrpSpPr>
        <p:grpSpPr>
          <a:xfrm>
            <a:off x="771284" y="1282356"/>
            <a:ext cx="8132510" cy="566687"/>
            <a:chOff x="827905" y="2578595"/>
            <a:chExt cx="6482584" cy="1034583"/>
          </a:xfrm>
        </p:grpSpPr>
        <p:sp>
          <p:nvSpPr>
            <p:cNvPr id="5" name="TextBox 10">
              <a:extLst>
                <a:ext uri="{FF2B5EF4-FFF2-40B4-BE49-F238E27FC236}">
                  <a16:creationId xmlns:a16="http://schemas.microsoft.com/office/drawing/2014/main" id="{8CAD5E1C-2988-FF00-0D7F-2DB465075DC7}"/>
                </a:ext>
              </a:extLst>
            </p:cNvPr>
            <p:cNvSpPr txBox="1"/>
            <p:nvPr/>
          </p:nvSpPr>
          <p:spPr>
            <a:xfrm>
              <a:off x="2027219" y="2723506"/>
              <a:ext cx="5283270" cy="88967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915"/>
                </a:lnSpc>
              </a:pPr>
              <a:r>
                <a:rPr lang="en-US" sz="1600" b="1" dirty="0">
                  <a:solidFill>
                    <a:srgbClr val="2B2D42"/>
                  </a:solidFill>
                </a:rPr>
                <a:t>Combating knife crime </a:t>
              </a:r>
              <a:r>
                <a:rPr lang="en-US" sz="1600" dirty="0">
                  <a:solidFill>
                    <a:srgbClr val="2B2D42"/>
                  </a:solidFill>
                </a:rPr>
                <a:t>and the exploitation of vulnerable individuals by </a:t>
              </a:r>
              <a:r>
                <a:rPr lang="en-US" sz="1600" b="1" dirty="0">
                  <a:solidFill>
                    <a:srgbClr val="2B2D42"/>
                  </a:solidFill>
                </a:rPr>
                <a:t>serious and </a:t>
              </a:r>
              <a:r>
                <a:rPr lang="en-US" sz="1600" b="1" dirty="0" err="1">
                  <a:solidFill>
                    <a:srgbClr val="2B2D42"/>
                  </a:solidFill>
                </a:rPr>
                <a:t>organised</a:t>
              </a:r>
              <a:r>
                <a:rPr lang="en-US" sz="1600" b="1" dirty="0">
                  <a:solidFill>
                    <a:srgbClr val="2B2D42"/>
                  </a:solidFill>
                </a:rPr>
                <a:t> criminals and gangs</a:t>
              </a:r>
              <a:endParaRPr lang="en-US" sz="1600" dirty="0">
                <a:solidFill>
                  <a:srgbClr val="2B2D42"/>
                </a:solidFill>
              </a:endParaRPr>
            </a:p>
          </p:txBody>
        </p:sp>
        <p:sp>
          <p:nvSpPr>
            <p:cNvPr id="6" name="TextBox 23">
              <a:extLst>
                <a:ext uri="{FF2B5EF4-FFF2-40B4-BE49-F238E27FC236}">
                  <a16:creationId xmlns:a16="http://schemas.microsoft.com/office/drawing/2014/main" id="{2BC06D46-EBC6-8A3E-8A43-46E429A85F08}"/>
                </a:ext>
              </a:extLst>
            </p:cNvPr>
            <p:cNvSpPr txBox="1"/>
            <p:nvPr/>
          </p:nvSpPr>
          <p:spPr>
            <a:xfrm>
              <a:off x="827905" y="2578595"/>
              <a:ext cx="647702" cy="76338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4667"/>
                </a:lnSpc>
              </a:pPr>
              <a:r>
                <a:rPr lang="en-US" sz="1600" dirty="0">
                  <a:solidFill>
                    <a:srgbClr val="2B2D42"/>
                  </a:solidFill>
                </a:rPr>
                <a:t>1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DEB8803-6EC0-6A27-8B3C-970E536AB36A}"/>
              </a:ext>
            </a:extLst>
          </p:cNvPr>
          <p:cNvGrpSpPr/>
          <p:nvPr/>
        </p:nvGrpSpPr>
        <p:grpSpPr>
          <a:xfrm>
            <a:off x="771284" y="2124092"/>
            <a:ext cx="8235189" cy="879538"/>
            <a:chOff x="827905" y="3788769"/>
            <a:chExt cx="7059270" cy="1413799"/>
          </a:xfrm>
        </p:grpSpPr>
        <p:sp>
          <p:nvSpPr>
            <p:cNvPr id="9" name="TextBox 20">
              <a:extLst>
                <a:ext uri="{FF2B5EF4-FFF2-40B4-BE49-F238E27FC236}">
                  <a16:creationId xmlns:a16="http://schemas.microsoft.com/office/drawing/2014/main" id="{B78A7E63-C3B4-628B-04E6-2530548BCC1E}"/>
                </a:ext>
              </a:extLst>
            </p:cNvPr>
            <p:cNvSpPr txBox="1"/>
            <p:nvPr/>
          </p:nvSpPr>
          <p:spPr>
            <a:xfrm>
              <a:off x="2104903" y="4106113"/>
              <a:ext cx="5782272" cy="109645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915"/>
                </a:lnSpc>
              </a:pPr>
              <a:r>
                <a:rPr lang="en-US" sz="1600" b="1" dirty="0">
                  <a:solidFill>
                    <a:srgbClr val="2B2D42"/>
                  </a:solidFill>
                </a:rPr>
                <a:t>Tackling violence against women and girls, </a:t>
              </a:r>
              <a:r>
                <a:rPr lang="en-US" sz="1600" dirty="0">
                  <a:solidFill>
                    <a:srgbClr val="2B2D42"/>
                  </a:solidFill>
                </a:rPr>
                <a:t>including stalking harassment and honor-based violence</a:t>
              </a:r>
            </a:p>
          </p:txBody>
        </p:sp>
        <p:sp>
          <p:nvSpPr>
            <p:cNvPr id="10" name="TextBox 23">
              <a:extLst>
                <a:ext uri="{FF2B5EF4-FFF2-40B4-BE49-F238E27FC236}">
                  <a16:creationId xmlns:a16="http://schemas.microsoft.com/office/drawing/2014/main" id="{9C6A12C3-9238-7902-5C39-08A690E0A804}"/>
                </a:ext>
              </a:extLst>
            </p:cNvPr>
            <p:cNvSpPr txBox="1"/>
            <p:nvPr/>
          </p:nvSpPr>
          <p:spPr>
            <a:xfrm>
              <a:off x="827905" y="3788769"/>
              <a:ext cx="647702" cy="76338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4667"/>
                </a:lnSpc>
              </a:pPr>
              <a:r>
                <a:rPr lang="en-US" sz="1600" dirty="0">
                  <a:solidFill>
                    <a:srgbClr val="2B2D42"/>
                  </a:solidFill>
                </a:rPr>
                <a:t>2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0DBAF23-0E83-BA14-EC32-2AEF319DB22E}"/>
              </a:ext>
            </a:extLst>
          </p:cNvPr>
          <p:cNvGrpSpPr/>
          <p:nvPr/>
        </p:nvGrpSpPr>
        <p:grpSpPr>
          <a:xfrm>
            <a:off x="758797" y="3128180"/>
            <a:ext cx="8771008" cy="609453"/>
            <a:chOff x="817951" y="5274514"/>
            <a:chExt cx="6991542" cy="1112662"/>
          </a:xfrm>
        </p:grpSpPr>
        <p:sp>
          <p:nvSpPr>
            <p:cNvPr id="12" name="TextBox 18">
              <a:extLst>
                <a:ext uri="{FF2B5EF4-FFF2-40B4-BE49-F238E27FC236}">
                  <a16:creationId xmlns:a16="http://schemas.microsoft.com/office/drawing/2014/main" id="{6B297D6B-792D-3906-CD42-4D7340F61CAF}"/>
                </a:ext>
              </a:extLst>
            </p:cNvPr>
            <p:cNvSpPr txBox="1"/>
            <p:nvPr/>
          </p:nvSpPr>
          <p:spPr>
            <a:xfrm>
              <a:off x="2027218" y="5656206"/>
              <a:ext cx="5782275" cy="73097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915"/>
                </a:lnSpc>
              </a:pPr>
              <a:r>
                <a:rPr lang="en-US" sz="1600" dirty="0">
                  <a:solidFill>
                    <a:srgbClr val="2B2D42"/>
                  </a:solidFill>
                </a:rPr>
                <a:t>Improve the response to, and support for, </a:t>
              </a:r>
              <a:r>
                <a:rPr lang="en-US" sz="1600" b="1" dirty="0">
                  <a:solidFill>
                    <a:srgbClr val="2B2D42"/>
                  </a:solidFill>
                </a:rPr>
                <a:t>victims of hate crime</a:t>
              </a:r>
              <a:endParaRPr lang="en-US" sz="1600" dirty="0">
                <a:solidFill>
                  <a:srgbClr val="2B2D42"/>
                </a:solidFill>
              </a:endParaRPr>
            </a:p>
          </p:txBody>
        </p:sp>
        <p:sp>
          <p:nvSpPr>
            <p:cNvPr id="13" name="TextBox 23">
              <a:extLst>
                <a:ext uri="{FF2B5EF4-FFF2-40B4-BE49-F238E27FC236}">
                  <a16:creationId xmlns:a16="http://schemas.microsoft.com/office/drawing/2014/main" id="{81A986EA-C434-6EE0-9EAB-558C4AB3DB96}"/>
                </a:ext>
              </a:extLst>
            </p:cNvPr>
            <p:cNvSpPr txBox="1"/>
            <p:nvPr/>
          </p:nvSpPr>
          <p:spPr>
            <a:xfrm>
              <a:off x="817951" y="5274514"/>
              <a:ext cx="647701" cy="76338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4667"/>
                </a:lnSpc>
              </a:pPr>
              <a:r>
                <a:rPr lang="en-US" sz="1600">
                  <a:solidFill>
                    <a:srgbClr val="2B2D42"/>
                  </a:solidFill>
                </a:rPr>
                <a:t>3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BF55B3F-07F6-0466-6C92-B8FDE12C187E}"/>
              </a:ext>
            </a:extLst>
          </p:cNvPr>
          <p:cNvGrpSpPr/>
          <p:nvPr/>
        </p:nvGrpSpPr>
        <p:grpSpPr>
          <a:xfrm>
            <a:off x="758797" y="4178987"/>
            <a:ext cx="8157017" cy="923369"/>
            <a:chOff x="817951" y="6868950"/>
            <a:chExt cx="7087520" cy="1563488"/>
          </a:xfrm>
        </p:grpSpPr>
        <p:sp>
          <p:nvSpPr>
            <p:cNvPr id="15" name="TextBox 8">
              <a:extLst>
                <a:ext uri="{FF2B5EF4-FFF2-40B4-BE49-F238E27FC236}">
                  <a16:creationId xmlns:a16="http://schemas.microsoft.com/office/drawing/2014/main" id="{39EE0E40-DE9A-208E-C13C-E678ECF9B206}"/>
                </a:ext>
              </a:extLst>
            </p:cNvPr>
            <p:cNvSpPr txBox="1"/>
            <p:nvPr/>
          </p:nvSpPr>
          <p:spPr>
            <a:xfrm>
              <a:off x="2123196" y="6970499"/>
              <a:ext cx="5782275" cy="146193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915"/>
                </a:lnSpc>
              </a:pPr>
              <a:r>
                <a:rPr lang="en-US" sz="1600" b="1" dirty="0">
                  <a:solidFill>
                    <a:srgbClr val="2B2D42"/>
                  </a:solidFill>
                </a:rPr>
                <a:t>Addressing online harms, </a:t>
              </a:r>
              <a:r>
                <a:rPr lang="en-US" sz="1600" dirty="0">
                  <a:solidFill>
                    <a:srgbClr val="2B2D42"/>
                  </a:solidFill>
                </a:rPr>
                <a:t>such as fraud, and cybercrime, through collaboration with public, private, and voluntary sector partners</a:t>
              </a:r>
            </a:p>
          </p:txBody>
        </p:sp>
        <p:sp>
          <p:nvSpPr>
            <p:cNvPr id="16" name="TextBox 23">
              <a:extLst>
                <a:ext uri="{FF2B5EF4-FFF2-40B4-BE49-F238E27FC236}">
                  <a16:creationId xmlns:a16="http://schemas.microsoft.com/office/drawing/2014/main" id="{079CA506-728E-3A66-62D3-34A2438B4B1E}"/>
                </a:ext>
              </a:extLst>
            </p:cNvPr>
            <p:cNvSpPr txBox="1"/>
            <p:nvPr/>
          </p:nvSpPr>
          <p:spPr>
            <a:xfrm>
              <a:off x="817951" y="6868950"/>
              <a:ext cx="647701" cy="76338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4667"/>
                </a:lnSpc>
              </a:pPr>
              <a:r>
                <a:rPr lang="en-US" sz="1600" dirty="0">
                  <a:solidFill>
                    <a:srgbClr val="2B2D42"/>
                  </a:solidFill>
                </a:rPr>
                <a:t>4</a:t>
              </a:r>
            </a:p>
          </p:txBody>
        </p:sp>
      </p:grpSp>
      <p:sp>
        <p:nvSpPr>
          <p:cNvPr id="17" name="Freeform 31">
            <a:extLst>
              <a:ext uri="{FF2B5EF4-FFF2-40B4-BE49-F238E27FC236}">
                <a16:creationId xmlns:a16="http://schemas.microsoft.com/office/drawing/2014/main" id="{649F39BF-CFB6-189B-6B39-A6310D551D28}"/>
              </a:ext>
            </a:extLst>
          </p:cNvPr>
          <p:cNvSpPr/>
          <p:nvPr/>
        </p:nvSpPr>
        <p:spPr>
          <a:xfrm>
            <a:off x="1065001" y="1309873"/>
            <a:ext cx="1037673" cy="665356"/>
          </a:xfrm>
          <a:custGeom>
            <a:avLst/>
            <a:gdLst/>
            <a:ahLst/>
            <a:cxnLst/>
            <a:rect l="l" t="t" r="r" b="b"/>
            <a:pathLst>
              <a:path w="1449316" h="1465773">
                <a:moveTo>
                  <a:pt x="0" y="0"/>
                </a:moveTo>
                <a:lnTo>
                  <a:pt x="1449316" y="0"/>
                </a:lnTo>
                <a:lnTo>
                  <a:pt x="1449316" y="1465773"/>
                </a:lnTo>
                <a:lnTo>
                  <a:pt x="0" y="146577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7021"/>
            </a:stretch>
          </a:blipFill>
        </p:spPr>
        <p:txBody>
          <a:bodyPr/>
          <a:lstStyle/>
          <a:p>
            <a:endParaRPr lang="en-GB" sz="160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912D9592-73BC-D317-4E19-ABD82EDC8049}"/>
              </a:ext>
            </a:extLst>
          </p:cNvPr>
          <p:cNvSpPr/>
          <p:nvPr/>
        </p:nvSpPr>
        <p:spPr>
          <a:xfrm>
            <a:off x="1039886" y="2333163"/>
            <a:ext cx="918309" cy="418139"/>
          </a:xfrm>
          <a:custGeom>
            <a:avLst/>
            <a:gdLst/>
            <a:ahLst/>
            <a:cxnLst/>
            <a:rect l="l" t="t" r="r" b="b"/>
            <a:pathLst>
              <a:path w="1362454" h="1362454">
                <a:moveTo>
                  <a:pt x="0" y="0"/>
                </a:moveTo>
                <a:lnTo>
                  <a:pt x="1362454" y="0"/>
                </a:lnTo>
                <a:lnTo>
                  <a:pt x="1362454" y="1362454"/>
                </a:lnTo>
                <a:lnTo>
                  <a:pt x="0" y="136245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60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2EDE7A-3CE0-8781-2720-66F824883A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14366" y="3092547"/>
            <a:ext cx="893531" cy="72333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AD49349-995D-F870-2AD2-50323A469BF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14367" y="4127189"/>
            <a:ext cx="888308" cy="83625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08F2AF7-40D1-0DD7-F55F-4760E3FE90F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67991" y="396770"/>
            <a:ext cx="3215294" cy="5213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8123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B8D6BC-8FA4-BCDF-8A56-6B6BA40BE7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2779A2-1C0E-6C78-422F-63F8AEF3C602}"/>
              </a:ext>
            </a:extLst>
          </p:cNvPr>
          <p:cNvSpPr txBox="1"/>
          <p:nvPr/>
        </p:nvSpPr>
        <p:spPr>
          <a:xfrm>
            <a:off x="475777" y="182158"/>
            <a:ext cx="112404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Citizen’s Priorities: Delivering Justice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CCC53AA-CB93-F427-6522-013B6D472D36}"/>
              </a:ext>
            </a:extLst>
          </p:cNvPr>
          <p:cNvGrpSpPr/>
          <p:nvPr/>
        </p:nvGrpSpPr>
        <p:grpSpPr>
          <a:xfrm>
            <a:off x="692217" y="4091937"/>
            <a:ext cx="9161005" cy="521916"/>
            <a:chOff x="395512" y="7124700"/>
            <a:chExt cx="9129488" cy="86577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9273BF6B-25C1-AE36-0D47-B68BB826E408}"/>
                </a:ext>
              </a:extLst>
            </p:cNvPr>
            <p:cNvGrpSpPr/>
            <p:nvPr/>
          </p:nvGrpSpPr>
          <p:grpSpPr>
            <a:xfrm>
              <a:off x="395512" y="7124700"/>
              <a:ext cx="9129488" cy="865774"/>
              <a:chOff x="395512" y="7124700"/>
              <a:chExt cx="9129488" cy="865774"/>
            </a:xfrm>
          </p:grpSpPr>
          <p:sp>
            <p:nvSpPr>
              <p:cNvPr id="23" name="TextBox 8">
                <a:extLst>
                  <a:ext uri="{FF2B5EF4-FFF2-40B4-BE49-F238E27FC236}">
                    <a16:creationId xmlns:a16="http://schemas.microsoft.com/office/drawing/2014/main" id="{F58209B1-040F-6BA2-57B0-8B3A1A7DBADC}"/>
                  </a:ext>
                </a:extLst>
              </p:cNvPr>
              <p:cNvSpPr txBox="1"/>
              <p:nvPr/>
            </p:nvSpPr>
            <p:spPr>
              <a:xfrm>
                <a:off x="2344446" y="7237451"/>
                <a:ext cx="7180554" cy="753023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1915"/>
                  </a:lnSpc>
                </a:pPr>
                <a:r>
                  <a:rPr lang="en-US" sz="1600" b="1" dirty="0">
                    <a:solidFill>
                      <a:srgbClr val="2B2D42"/>
                    </a:solidFill>
                  </a:rPr>
                  <a:t>Reducing differences in outcomes for women and ethnic minority communities</a:t>
                </a:r>
                <a:endParaRPr lang="en-US" sz="1600" dirty="0">
                  <a:solidFill>
                    <a:srgbClr val="2B2D42"/>
                  </a:solidFill>
                </a:endParaRP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60511CA3-7217-DC76-8721-28623D84CF07}"/>
                  </a:ext>
                </a:extLst>
              </p:cNvPr>
              <p:cNvSpPr txBox="1"/>
              <p:nvPr/>
            </p:nvSpPr>
            <p:spPr>
              <a:xfrm>
                <a:off x="395512" y="7124700"/>
                <a:ext cx="647702" cy="786414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4667"/>
                  </a:lnSpc>
                </a:pPr>
                <a:r>
                  <a:rPr lang="en-US" sz="1600">
                    <a:solidFill>
                      <a:srgbClr val="2B2D42"/>
                    </a:solidFill>
                  </a:rPr>
                  <a:t>4</a:t>
                </a:r>
              </a:p>
            </p:txBody>
          </p:sp>
        </p:grp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64DBA80D-34DB-534B-E55A-A29B6F2C2DA2}"/>
                </a:ext>
              </a:extLst>
            </p:cNvPr>
            <p:cNvSpPr/>
            <p:nvPr/>
          </p:nvSpPr>
          <p:spPr>
            <a:xfrm>
              <a:off x="987111" y="7177239"/>
              <a:ext cx="839014" cy="786412"/>
            </a:xfrm>
            <a:custGeom>
              <a:avLst/>
              <a:gdLst/>
              <a:ahLst/>
              <a:cxnLst/>
              <a:rect l="l" t="t" r="r" b="b"/>
              <a:pathLst>
                <a:path w="1362454" h="1362454">
                  <a:moveTo>
                    <a:pt x="0" y="0"/>
                  </a:moveTo>
                  <a:lnTo>
                    <a:pt x="1362454" y="0"/>
                  </a:lnTo>
                  <a:lnTo>
                    <a:pt x="1362454" y="1362454"/>
                  </a:lnTo>
                  <a:lnTo>
                    <a:pt x="0" y="13624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60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461892D-0DEB-6986-7D7C-363F81EEA992}"/>
              </a:ext>
            </a:extLst>
          </p:cNvPr>
          <p:cNvGrpSpPr/>
          <p:nvPr/>
        </p:nvGrpSpPr>
        <p:grpSpPr>
          <a:xfrm>
            <a:off x="692220" y="1043932"/>
            <a:ext cx="8434363" cy="701134"/>
            <a:chOff x="395514" y="2552700"/>
            <a:chExt cx="8405346" cy="1163070"/>
          </a:xfrm>
        </p:grpSpPr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A0243D70-E445-9A33-79AE-F41AF1511F59}"/>
                </a:ext>
              </a:extLst>
            </p:cNvPr>
            <p:cNvGrpSpPr/>
            <p:nvPr/>
          </p:nvGrpSpPr>
          <p:grpSpPr>
            <a:xfrm>
              <a:off x="395514" y="2552700"/>
              <a:ext cx="8405346" cy="1046898"/>
              <a:chOff x="395514" y="2552700"/>
              <a:chExt cx="8405346" cy="1046898"/>
            </a:xfrm>
          </p:grpSpPr>
          <p:sp>
            <p:nvSpPr>
              <p:cNvPr id="28" name="TextBox 10">
                <a:extLst>
                  <a:ext uri="{FF2B5EF4-FFF2-40B4-BE49-F238E27FC236}">
                    <a16:creationId xmlns:a16="http://schemas.microsoft.com/office/drawing/2014/main" id="{68353496-1247-5D3F-FF45-7D91D85BBC1A}"/>
                  </a:ext>
                </a:extLst>
              </p:cNvPr>
              <p:cNvSpPr txBox="1"/>
              <p:nvPr/>
            </p:nvSpPr>
            <p:spPr>
              <a:xfrm>
                <a:off x="2331503" y="2791223"/>
                <a:ext cx="6469357" cy="80837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1915"/>
                  </a:lnSpc>
                </a:pPr>
                <a:r>
                  <a:rPr lang="en-US" sz="1600" b="1" dirty="0">
                    <a:solidFill>
                      <a:srgbClr val="2B2D42"/>
                    </a:solidFill>
                  </a:rPr>
                  <a:t>Improving support for victims </a:t>
                </a:r>
                <a:r>
                  <a:rPr lang="en-US" sz="1600" dirty="0">
                    <a:solidFill>
                      <a:srgbClr val="2B2D42"/>
                    </a:solidFill>
                  </a:rPr>
                  <a:t>throughout the criminal justice process, delivering justice and </a:t>
                </a:r>
                <a:r>
                  <a:rPr lang="en-US" sz="1600" b="1" dirty="0">
                    <a:solidFill>
                      <a:srgbClr val="2B2D42"/>
                    </a:solidFill>
                  </a:rPr>
                  <a:t>helping to increase prosecutions</a:t>
                </a:r>
                <a:endParaRPr lang="en-US" sz="1600" dirty="0">
                  <a:solidFill>
                    <a:srgbClr val="2B2D42"/>
                  </a:solidFill>
                </a:endParaRPr>
              </a:p>
            </p:txBody>
          </p:sp>
          <p:sp>
            <p:nvSpPr>
              <p:cNvPr id="29" name="TextBox 23">
                <a:extLst>
                  <a:ext uri="{FF2B5EF4-FFF2-40B4-BE49-F238E27FC236}">
                    <a16:creationId xmlns:a16="http://schemas.microsoft.com/office/drawing/2014/main" id="{4E5DAA24-D14F-91D8-F3EA-5B5E10376004}"/>
                  </a:ext>
                </a:extLst>
              </p:cNvPr>
              <p:cNvSpPr txBox="1"/>
              <p:nvPr/>
            </p:nvSpPr>
            <p:spPr>
              <a:xfrm>
                <a:off x="395514" y="2552700"/>
                <a:ext cx="647702" cy="78641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4667"/>
                  </a:lnSpc>
                </a:pPr>
                <a:r>
                  <a:rPr lang="en-US" sz="1600">
                    <a:solidFill>
                      <a:srgbClr val="2B2D42"/>
                    </a:solidFill>
                  </a:rPr>
                  <a:t>1</a:t>
                </a:r>
              </a:p>
            </p:txBody>
          </p:sp>
        </p:grp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F6987DA7-6441-9B79-82A3-8AF258261D06}"/>
                </a:ext>
              </a:extLst>
            </p:cNvPr>
            <p:cNvSpPr/>
            <p:nvPr/>
          </p:nvSpPr>
          <p:spPr>
            <a:xfrm>
              <a:off x="905282" y="2839502"/>
              <a:ext cx="857225" cy="876268"/>
            </a:xfrm>
            <a:custGeom>
              <a:avLst/>
              <a:gdLst/>
              <a:ahLst/>
              <a:cxnLst/>
              <a:rect l="l" t="t" r="r" b="b"/>
              <a:pathLst>
                <a:path w="1728065" h="1099482">
                  <a:moveTo>
                    <a:pt x="0" y="0"/>
                  </a:moveTo>
                  <a:lnTo>
                    <a:pt x="1728066" y="0"/>
                  </a:lnTo>
                  <a:lnTo>
                    <a:pt x="1728066" y="1099482"/>
                  </a:lnTo>
                  <a:lnTo>
                    <a:pt x="0" y="10994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600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4836260-9421-D7FE-2638-4F74C8C3BFF1}"/>
              </a:ext>
            </a:extLst>
          </p:cNvPr>
          <p:cNvGrpSpPr/>
          <p:nvPr/>
        </p:nvGrpSpPr>
        <p:grpSpPr>
          <a:xfrm>
            <a:off x="692217" y="4904741"/>
            <a:ext cx="8146980" cy="811454"/>
            <a:chOff x="395511" y="8343900"/>
            <a:chExt cx="8653418" cy="1345810"/>
          </a:xfrm>
        </p:grpSpPr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438C9A52-8EAE-2503-3DBD-FBBBBF1BCA5C}"/>
                </a:ext>
              </a:extLst>
            </p:cNvPr>
            <p:cNvGrpSpPr/>
            <p:nvPr/>
          </p:nvGrpSpPr>
          <p:grpSpPr>
            <a:xfrm>
              <a:off x="395511" y="8343900"/>
              <a:ext cx="8653418" cy="1345810"/>
              <a:chOff x="395511" y="8501881"/>
              <a:chExt cx="8653418" cy="1345810"/>
            </a:xfrm>
          </p:grpSpPr>
          <p:sp>
            <p:nvSpPr>
              <p:cNvPr id="33" name="TextBox 16">
                <a:extLst>
                  <a:ext uri="{FF2B5EF4-FFF2-40B4-BE49-F238E27FC236}">
                    <a16:creationId xmlns:a16="http://schemas.microsoft.com/office/drawing/2014/main" id="{F7955020-341E-90C8-D60A-D3DF943F326A}"/>
                  </a:ext>
                </a:extLst>
              </p:cNvPr>
              <p:cNvSpPr txBox="1"/>
              <p:nvPr/>
            </p:nvSpPr>
            <p:spPr>
              <a:xfrm>
                <a:off x="2472742" y="8635365"/>
                <a:ext cx="6576187" cy="1212326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1915"/>
                  </a:lnSpc>
                </a:pPr>
                <a:r>
                  <a:rPr lang="en-US" sz="1600" dirty="0">
                    <a:solidFill>
                      <a:srgbClr val="2B2D42"/>
                    </a:solidFill>
                  </a:rPr>
                  <a:t>Ensuring that </a:t>
                </a:r>
                <a:r>
                  <a:rPr lang="en-US" sz="1600" b="1" dirty="0">
                    <a:solidFill>
                      <a:srgbClr val="2B2D42"/>
                    </a:solidFill>
                  </a:rPr>
                  <a:t>professionals </a:t>
                </a:r>
                <a:r>
                  <a:rPr lang="en-US" sz="1600" dirty="0">
                    <a:solidFill>
                      <a:srgbClr val="2B2D42"/>
                    </a:solidFill>
                  </a:rPr>
                  <a:t>across the criminal justice system </a:t>
                </a:r>
                <a:r>
                  <a:rPr lang="en-US" sz="1600" b="1" dirty="0">
                    <a:solidFill>
                      <a:srgbClr val="2B2D42"/>
                    </a:solidFill>
                  </a:rPr>
                  <a:t>receive training</a:t>
                </a:r>
                <a:r>
                  <a:rPr lang="en-US" sz="1600" dirty="0">
                    <a:solidFill>
                      <a:srgbClr val="2B2D42"/>
                    </a:solidFill>
                  </a:rPr>
                  <a:t> to be a gender-sensitive, trauma-informed, and culturally competent</a:t>
                </a:r>
              </a:p>
            </p:txBody>
          </p:sp>
          <p:sp>
            <p:nvSpPr>
              <p:cNvPr id="34" name="TextBox 23">
                <a:extLst>
                  <a:ext uri="{FF2B5EF4-FFF2-40B4-BE49-F238E27FC236}">
                    <a16:creationId xmlns:a16="http://schemas.microsoft.com/office/drawing/2014/main" id="{05BF859D-0D9C-73E0-985A-BE80B06617E7}"/>
                  </a:ext>
                </a:extLst>
              </p:cNvPr>
              <p:cNvSpPr txBox="1"/>
              <p:nvPr/>
            </p:nvSpPr>
            <p:spPr>
              <a:xfrm>
                <a:off x="395511" y="8501881"/>
                <a:ext cx="647702" cy="78641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4667"/>
                  </a:lnSpc>
                </a:pPr>
                <a:r>
                  <a:rPr lang="en-US" sz="1600">
                    <a:solidFill>
                      <a:srgbClr val="2B2D42"/>
                    </a:solidFill>
                  </a:rPr>
                  <a:t>5</a:t>
                </a:r>
              </a:p>
            </p:txBody>
          </p:sp>
        </p:grpSp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CBE5411C-8D02-C94B-6AA3-10406E8EEAB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043212" y="8425677"/>
              <a:ext cx="917776" cy="901460"/>
            </a:xfrm>
            <a:prstGeom prst="rect">
              <a:avLst/>
            </a:prstGeom>
          </p:spPr>
        </p:pic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E3E2A0CF-DECA-E77F-5700-F438257CCDA1}"/>
              </a:ext>
            </a:extLst>
          </p:cNvPr>
          <p:cNvGrpSpPr/>
          <p:nvPr/>
        </p:nvGrpSpPr>
        <p:grpSpPr>
          <a:xfrm>
            <a:off x="692217" y="1907531"/>
            <a:ext cx="8225426" cy="781850"/>
            <a:chOff x="395513" y="3848100"/>
            <a:chExt cx="8197127" cy="1296966"/>
          </a:xfrm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8E8302E8-F86C-6A52-1A28-34EF2E674708}"/>
                </a:ext>
              </a:extLst>
            </p:cNvPr>
            <p:cNvGrpSpPr/>
            <p:nvPr/>
          </p:nvGrpSpPr>
          <p:grpSpPr>
            <a:xfrm>
              <a:off x="395513" y="3848100"/>
              <a:ext cx="8197127" cy="1296966"/>
              <a:chOff x="395513" y="3848100"/>
              <a:chExt cx="8197127" cy="1296966"/>
            </a:xfrm>
          </p:grpSpPr>
          <p:sp>
            <p:nvSpPr>
              <p:cNvPr id="38" name="TextBox 20">
                <a:extLst>
                  <a:ext uri="{FF2B5EF4-FFF2-40B4-BE49-F238E27FC236}">
                    <a16:creationId xmlns:a16="http://schemas.microsoft.com/office/drawing/2014/main" id="{8F3C1301-0BDC-7AC5-1EC6-9CDFF1A5AB16}"/>
                  </a:ext>
                </a:extLst>
              </p:cNvPr>
              <p:cNvSpPr txBox="1"/>
              <p:nvPr/>
            </p:nvSpPr>
            <p:spPr>
              <a:xfrm>
                <a:off x="2367451" y="3920585"/>
                <a:ext cx="6225189" cy="1224481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1915"/>
                  </a:lnSpc>
                </a:pPr>
                <a:r>
                  <a:rPr lang="en-US" sz="1600" b="1" dirty="0">
                    <a:solidFill>
                      <a:srgbClr val="2B2D42"/>
                    </a:solidFill>
                  </a:rPr>
                  <a:t>Developing targeted interventions</a:t>
                </a:r>
                <a:r>
                  <a:rPr lang="en-US" sz="1600" dirty="0">
                    <a:solidFill>
                      <a:srgbClr val="2B2D42"/>
                    </a:solidFill>
                  </a:rPr>
                  <a:t> to reduce offending and reoffending, such as </a:t>
                </a:r>
                <a:r>
                  <a:rPr lang="en-US" sz="1600" dirty="0" err="1">
                    <a:solidFill>
                      <a:srgbClr val="2B2D42"/>
                    </a:solidFill>
                  </a:rPr>
                  <a:t>programmes</a:t>
                </a:r>
                <a:r>
                  <a:rPr lang="en-US" sz="1600" dirty="0">
                    <a:solidFill>
                      <a:srgbClr val="2B2D42"/>
                    </a:solidFill>
                  </a:rPr>
                  <a:t> for perpetrators of domestic abuse, sexual violence, and hate crime</a:t>
                </a:r>
                <a:endParaRPr lang="en-US" sz="1600" b="1" dirty="0">
                  <a:solidFill>
                    <a:srgbClr val="2B2D42"/>
                  </a:solidFill>
                </a:endParaRPr>
              </a:p>
            </p:txBody>
          </p:sp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6EFD08B7-EA84-CEC2-54DC-A97869E843D4}"/>
                  </a:ext>
                </a:extLst>
              </p:cNvPr>
              <p:cNvSpPr txBox="1"/>
              <p:nvPr/>
            </p:nvSpPr>
            <p:spPr>
              <a:xfrm>
                <a:off x="395513" y="3848100"/>
                <a:ext cx="647701" cy="786416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4667"/>
                  </a:lnSpc>
                </a:pPr>
                <a:r>
                  <a:rPr lang="en-US" sz="1600">
                    <a:solidFill>
                      <a:srgbClr val="2B2D42"/>
                    </a:solidFill>
                  </a:rPr>
                  <a:t>2</a:t>
                </a:r>
              </a:p>
            </p:txBody>
          </p:sp>
        </p:grpSp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D36E7642-4575-00C1-1DBE-77DCFD0E21A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820326" y="3862187"/>
              <a:ext cx="1020355" cy="1041837"/>
            </a:xfrm>
            <a:prstGeom prst="rect">
              <a:avLst/>
            </a:prstGeom>
          </p:spPr>
        </p:pic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5A41A308-86D7-7D54-5F5E-7404ED4CFAA9}"/>
              </a:ext>
            </a:extLst>
          </p:cNvPr>
          <p:cNvGrpSpPr/>
          <p:nvPr/>
        </p:nvGrpSpPr>
        <p:grpSpPr>
          <a:xfrm>
            <a:off x="692217" y="3025135"/>
            <a:ext cx="8146979" cy="763402"/>
            <a:chOff x="395512" y="5524500"/>
            <a:chExt cx="8118950" cy="1266360"/>
          </a:xfrm>
        </p:grpSpPr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D642401B-1E19-607F-57F0-B4CD4C2812E3}"/>
                </a:ext>
              </a:extLst>
            </p:cNvPr>
            <p:cNvGrpSpPr/>
            <p:nvPr/>
          </p:nvGrpSpPr>
          <p:grpSpPr>
            <a:xfrm>
              <a:off x="395512" y="5524500"/>
              <a:ext cx="8118950" cy="1266360"/>
              <a:chOff x="395512" y="5524500"/>
              <a:chExt cx="8118950" cy="1266360"/>
            </a:xfrm>
          </p:grpSpPr>
          <p:sp>
            <p:nvSpPr>
              <p:cNvPr id="43" name="TextBox 18">
                <a:extLst>
                  <a:ext uri="{FF2B5EF4-FFF2-40B4-BE49-F238E27FC236}">
                    <a16:creationId xmlns:a16="http://schemas.microsoft.com/office/drawing/2014/main" id="{FE985776-78D2-E369-670E-FBDF2668F91F}"/>
                  </a:ext>
                </a:extLst>
              </p:cNvPr>
              <p:cNvSpPr txBox="1"/>
              <p:nvPr/>
            </p:nvSpPr>
            <p:spPr>
              <a:xfrm>
                <a:off x="2344445" y="5566382"/>
                <a:ext cx="6170017" cy="1224478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1915"/>
                  </a:lnSpc>
                </a:pPr>
                <a:r>
                  <a:rPr lang="en-US" sz="1600" b="1" dirty="0">
                    <a:solidFill>
                      <a:srgbClr val="2B2D42"/>
                    </a:solidFill>
                  </a:rPr>
                  <a:t>Increasing the use of </a:t>
                </a:r>
                <a:r>
                  <a:rPr lang="en-US" sz="1600" b="1" dirty="0" err="1">
                    <a:solidFill>
                      <a:srgbClr val="2B2D42"/>
                    </a:solidFill>
                  </a:rPr>
                  <a:t>programmes</a:t>
                </a:r>
                <a:r>
                  <a:rPr lang="en-US" sz="1600" b="1" dirty="0">
                    <a:solidFill>
                      <a:srgbClr val="2B2D42"/>
                    </a:solidFill>
                  </a:rPr>
                  <a:t> designed to keep children and young people out of the criminal justice</a:t>
                </a:r>
                <a:r>
                  <a:rPr lang="en-US" sz="1600" dirty="0">
                    <a:solidFill>
                      <a:srgbClr val="2B2D42"/>
                    </a:solidFill>
                  </a:rPr>
                  <a:t> system, particularly for black and ethnic minority groups</a:t>
                </a:r>
              </a:p>
            </p:txBody>
          </p:sp>
          <p:sp>
            <p:nvSpPr>
              <p:cNvPr id="44" name="TextBox 23">
                <a:extLst>
                  <a:ext uri="{FF2B5EF4-FFF2-40B4-BE49-F238E27FC236}">
                    <a16:creationId xmlns:a16="http://schemas.microsoft.com/office/drawing/2014/main" id="{2FE7D2B0-6C28-C58C-DF78-405E702C174A}"/>
                  </a:ext>
                </a:extLst>
              </p:cNvPr>
              <p:cNvSpPr txBox="1"/>
              <p:nvPr/>
            </p:nvSpPr>
            <p:spPr>
              <a:xfrm>
                <a:off x="395512" y="5524500"/>
                <a:ext cx="647701" cy="786416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4667"/>
                  </a:lnSpc>
                </a:pPr>
                <a:r>
                  <a:rPr lang="en-US" sz="1600">
                    <a:solidFill>
                      <a:srgbClr val="2B2D42"/>
                    </a:solidFill>
                  </a:rPr>
                  <a:t>3</a:t>
                </a:r>
              </a:p>
            </p:txBody>
          </p:sp>
        </p:grpSp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5464A027-D68F-B1A0-5298-E435FC9D290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878398" y="5566382"/>
              <a:ext cx="1056440" cy="1041836"/>
            </a:xfrm>
            <a:prstGeom prst="rect">
              <a:avLst/>
            </a:prstGeom>
          </p:spPr>
        </p:pic>
      </p:grpSp>
      <p:pic>
        <p:nvPicPr>
          <p:cNvPr id="48" name="Picture 47">
            <a:extLst>
              <a:ext uri="{FF2B5EF4-FFF2-40B4-BE49-F238E27FC236}">
                <a16:creationId xmlns:a16="http://schemas.microsoft.com/office/drawing/2014/main" id="{C9A2D556-B19F-A29B-6AEF-2C4B9EE63C9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39200" y="357647"/>
            <a:ext cx="3235970" cy="538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1021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D32E70-40F1-AE86-0526-F2B4024B74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904B039-D94F-4030-03D4-1E70FA164C5D}"/>
              </a:ext>
            </a:extLst>
          </p:cNvPr>
          <p:cNvSpPr txBox="1"/>
          <p:nvPr/>
        </p:nvSpPr>
        <p:spPr>
          <a:xfrm>
            <a:off x="475777" y="182158"/>
            <a:ext cx="112404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Citizen’s Priorities: Policing Fit for the Future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246B677-BE1A-C253-526D-00C933511406}"/>
              </a:ext>
            </a:extLst>
          </p:cNvPr>
          <p:cNvGrpSpPr/>
          <p:nvPr/>
        </p:nvGrpSpPr>
        <p:grpSpPr>
          <a:xfrm>
            <a:off x="674732" y="1305420"/>
            <a:ext cx="8021310" cy="809631"/>
            <a:chOff x="748216" y="2491075"/>
            <a:chExt cx="7462631" cy="1396603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FEC4B95F-0851-DF87-030E-534FA6D8CC1F}"/>
                </a:ext>
              </a:extLst>
            </p:cNvPr>
            <p:cNvGrpSpPr/>
            <p:nvPr/>
          </p:nvGrpSpPr>
          <p:grpSpPr>
            <a:xfrm>
              <a:off x="1155313" y="2581030"/>
              <a:ext cx="7055534" cy="1306648"/>
              <a:chOff x="1168253" y="4225187"/>
              <a:chExt cx="7055534" cy="1306648"/>
            </a:xfrm>
          </p:grpSpPr>
          <p:sp>
            <p:nvSpPr>
              <p:cNvPr id="8" name="Freeform 9">
                <a:extLst>
                  <a:ext uri="{FF2B5EF4-FFF2-40B4-BE49-F238E27FC236}">
                    <a16:creationId xmlns:a16="http://schemas.microsoft.com/office/drawing/2014/main" id="{0C723B55-74F3-81EE-09DE-B0A81D57A253}"/>
                  </a:ext>
                </a:extLst>
              </p:cNvPr>
              <p:cNvSpPr/>
              <p:nvPr/>
            </p:nvSpPr>
            <p:spPr>
              <a:xfrm>
                <a:off x="1168253" y="4225187"/>
                <a:ext cx="647702" cy="848647"/>
              </a:xfrm>
              <a:custGeom>
                <a:avLst/>
                <a:gdLst/>
                <a:ahLst/>
                <a:cxnLst/>
                <a:rect l="l" t="t" r="r" b="b"/>
                <a:pathLst>
                  <a:path w="1502150" h="1574993">
                    <a:moveTo>
                      <a:pt x="0" y="0"/>
                    </a:moveTo>
                    <a:lnTo>
                      <a:pt x="1502150" y="0"/>
                    </a:lnTo>
                    <a:lnTo>
                      <a:pt x="1502150" y="1574994"/>
                    </a:lnTo>
                    <a:lnTo>
                      <a:pt x="0" y="157499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 sz="1600"/>
              </a:p>
            </p:txBody>
          </p:sp>
          <p:sp>
            <p:nvSpPr>
              <p:cNvPr id="9" name="TextBox 10">
                <a:extLst>
                  <a:ext uri="{FF2B5EF4-FFF2-40B4-BE49-F238E27FC236}">
                    <a16:creationId xmlns:a16="http://schemas.microsoft.com/office/drawing/2014/main" id="{F0CDA672-9145-B0A2-7BD3-4FAA5CC8099B}"/>
                  </a:ext>
                </a:extLst>
              </p:cNvPr>
              <p:cNvSpPr txBox="1"/>
              <p:nvPr/>
            </p:nvSpPr>
            <p:spPr>
              <a:xfrm>
                <a:off x="2344445" y="4435381"/>
                <a:ext cx="5879342" cy="1096454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1915"/>
                  </a:lnSpc>
                </a:pPr>
                <a:r>
                  <a:rPr lang="en-US" sz="1600">
                    <a:solidFill>
                      <a:srgbClr val="2B2D42"/>
                    </a:solidFill>
                  </a:rPr>
                  <a:t>Improving the police force’s ability to respond to </a:t>
                </a:r>
                <a:r>
                  <a:rPr lang="en-US" sz="1600" b="1">
                    <a:solidFill>
                      <a:srgbClr val="2B2D42"/>
                    </a:solidFill>
                  </a:rPr>
                  <a:t>new and emerging types of crime</a:t>
                </a:r>
                <a:endParaRPr lang="en-US" sz="1600">
                  <a:solidFill>
                    <a:srgbClr val="2B2D42"/>
                  </a:solidFill>
                </a:endParaRPr>
              </a:p>
            </p:txBody>
          </p:sp>
        </p:grpSp>
        <p:sp>
          <p:nvSpPr>
            <p:cNvPr id="6" name="TextBox 23">
              <a:extLst>
                <a:ext uri="{FF2B5EF4-FFF2-40B4-BE49-F238E27FC236}">
                  <a16:creationId xmlns:a16="http://schemas.microsoft.com/office/drawing/2014/main" id="{B1D9F986-FFE4-F0D1-039A-B93B9BEE0EC6}"/>
                </a:ext>
              </a:extLst>
            </p:cNvPr>
            <p:cNvSpPr txBox="1"/>
            <p:nvPr/>
          </p:nvSpPr>
          <p:spPr>
            <a:xfrm>
              <a:off x="748216" y="2491075"/>
              <a:ext cx="647702" cy="87788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4667"/>
                </a:lnSpc>
              </a:pPr>
              <a:r>
                <a:rPr lang="en-US" sz="1600" dirty="0">
                  <a:solidFill>
                    <a:srgbClr val="2B2D42"/>
                  </a:solidFill>
                </a:rPr>
                <a:t>1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BF5586D8-514B-EC73-7205-EE11D06E2B0A}"/>
              </a:ext>
            </a:extLst>
          </p:cNvPr>
          <p:cNvGrpSpPr/>
          <p:nvPr/>
        </p:nvGrpSpPr>
        <p:grpSpPr>
          <a:xfrm>
            <a:off x="614593" y="2092106"/>
            <a:ext cx="8056261" cy="841345"/>
            <a:chOff x="692266" y="3788844"/>
            <a:chExt cx="7495148" cy="1451310"/>
          </a:xfrm>
        </p:grpSpPr>
        <p:sp>
          <p:nvSpPr>
            <p:cNvPr id="11" name="TextBox 20">
              <a:extLst>
                <a:ext uri="{FF2B5EF4-FFF2-40B4-BE49-F238E27FC236}">
                  <a16:creationId xmlns:a16="http://schemas.microsoft.com/office/drawing/2014/main" id="{3C97F4AA-0C5B-325A-250F-2285D36B7CA9}"/>
                </a:ext>
              </a:extLst>
            </p:cNvPr>
            <p:cNvSpPr txBox="1"/>
            <p:nvPr/>
          </p:nvSpPr>
          <p:spPr>
            <a:xfrm>
              <a:off x="2405139" y="4143699"/>
              <a:ext cx="5782275" cy="109645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915"/>
                </a:lnSpc>
              </a:pPr>
              <a:r>
                <a:rPr lang="en-US" sz="1600">
                  <a:solidFill>
                    <a:srgbClr val="2B2D42"/>
                  </a:solidFill>
                </a:rPr>
                <a:t>Increasing public involvement in </a:t>
              </a:r>
              <a:r>
                <a:rPr lang="en-US" sz="1600" b="1">
                  <a:solidFill>
                    <a:srgbClr val="2B2D42"/>
                  </a:solidFill>
                </a:rPr>
                <a:t>holding the police accountable and promoting greater transparency</a:t>
              </a:r>
              <a:endParaRPr lang="en-US" sz="1600">
                <a:solidFill>
                  <a:srgbClr val="2B2D42"/>
                </a:solidFill>
              </a:endParaRPr>
            </a:p>
          </p:txBody>
        </p:sp>
        <p:sp>
          <p:nvSpPr>
            <p:cNvPr id="12" name="TextBox 23">
              <a:extLst>
                <a:ext uri="{FF2B5EF4-FFF2-40B4-BE49-F238E27FC236}">
                  <a16:creationId xmlns:a16="http://schemas.microsoft.com/office/drawing/2014/main" id="{CEB75787-3CB4-B084-EB69-3EA56C9CC62D}"/>
                </a:ext>
              </a:extLst>
            </p:cNvPr>
            <p:cNvSpPr txBox="1"/>
            <p:nvPr/>
          </p:nvSpPr>
          <p:spPr>
            <a:xfrm>
              <a:off x="692266" y="3788844"/>
              <a:ext cx="647701" cy="76338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4667"/>
                </a:lnSpc>
              </a:pPr>
              <a:r>
                <a:rPr lang="en-US" sz="1600" dirty="0">
                  <a:solidFill>
                    <a:srgbClr val="2B2D42"/>
                  </a:solidFill>
                </a:rPr>
                <a:t>2</a:t>
              </a:r>
            </a:p>
          </p:txBody>
        </p:sp>
      </p:grpSp>
      <p:sp>
        <p:nvSpPr>
          <p:cNvPr id="13" name="Freeform 17">
            <a:extLst>
              <a:ext uri="{FF2B5EF4-FFF2-40B4-BE49-F238E27FC236}">
                <a16:creationId xmlns:a16="http://schemas.microsoft.com/office/drawing/2014/main" id="{25DF8086-F537-BC04-DA2A-30DAC9051914}"/>
              </a:ext>
            </a:extLst>
          </p:cNvPr>
          <p:cNvSpPr/>
          <p:nvPr/>
        </p:nvSpPr>
        <p:spPr>
          <a:xfrm>
            <a:off x="1022827" y="2205942"/>
            <a:ext cx="856117" cy="508922"/>
          </a:xfrm>
          <a:custGeom>
            <a:avLst/>
            <a:gdLst/>
            <a:ahLst/>
            <a:cxnLst/>
            <a:rect l="l" t="t" r="r" b="b"/>
            <a:pathLst>
              <a:path w="1421297" h="1421297">
                <a:moveTo>
                  <a:pt x="0" y="0"/>
                </a:moveTo>
                <a:lnTo>
                  <a:pt x="1421297" y="0"/>
                </a:lnTo>
                <a:lnTo>
                  <a:pt x="1421297" y="1421297"/>
                </a:lnTo>
                <a:lnTo>
                  <a:pt x="0" y="142129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600"/>
          </a:p>
        </p:txBody>
      </p:sp>
      <p:sp>
        <p:nvSpPr>
          <p:cNvPr id="14" name="TextBox 18">
            <a:extLst>
              <a:ext uri="{FF2B5EF4-FFF2-40B4-BE49-F238E27FC236}">
                <a16:creationId xmlns:a16="http://schemas.microsoft.com/office/drawing/2014/main" id="{E8561C40-A380-B422-B7AD-286C0C3C587B}"/>
              </a:ext>
            </a:extLst>
          </p:cNvPr>
          <p:cNvSpPr txBox="1"/>
          <p:nvPr/>
        </p:nvSpPr>
        <p:spPr>
          <a:xfrm>
            <a:off x="2455700" y="3147997"/>
            <a:ext cx="6215154" cy="487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915"/>
              </a:lnSpc>
            </a:pPr>
            <a:r>
              <a:rPr lang="en-US" sz="1600" dirty="0">
                <a:solidFill>
                  <a:srgbClr val="2B2D42"/>
                </a:solidFill>
              </a:rPr>
              <a:t>Harnessing </a:t>
            </a:r>
            <a:r>
              <a:rPr lang="en-US" sz="1600" b="1" dirty="0">
                <a:solidFill>
                  <a:srgbClr val="2B2D42"/>
                </a:solidFill>
              </a:rPr>
              <a:t>new technology and innovation</a:t>
            </a:r>
            <a:r>
              <a:rPr lang="en-US" sz="1600" dirty="0">
                <a:solidFill>
                  <a:srgbClr val="2B2D42"/>
                </a:solidFill>
              </a:rPr>
              <a:t> to improve policing effectiveness and keeping communities safe</a:t>
            </a:r>
          </a:p>
        </p:txBody>
      </p:sp>
      <p:sp>
        <p:nvSpPr>
          <p:cNvPr id="15" name="TextBox 23">
            <a:extLst>
              <a:ext uri="{FF2B5EF4-FFF2-40B4-BE49-F238E27FC236}">
                <a16:creationId xmlns:a16="http://schemas.microsoft.com/office/drawing/2014/main" id="{B51400C9-3552-0168-EC20-623D54F739BC}"/>
              </a:ext>
            </a:extLst>
          </p:cNvPr>
          <p:cNvSpPr txBox="1"/>
          <p:nvPr/>
        </p:nvSpPr>
        <p:spPr>
          <a:xfrm>
            <a:off x="624263" y="3120150"/>
            <a:ext cx="696191" cy="508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667"/>
              </a:lnSpc>
            </a:pPr>
            <a:r>
              <a:rPr lang="en-US" sz="1600" dirty="0">
                <a:solidFill>
                  <a:srgbClr val="2B2D42"/>
                </a:solidFill>
              </a:rPr>
              <a:t>3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2B974F9-3F75-5E95-9453-6614651C3136}"/>
              </a:ext>
            </a:extLst>
          </p:cNvPr>
          <p:cNvGrpSpPr/>
          <p:nvPr/>
        </p:nvGrpSpPr>
        <p:grpSpPr>
          <a:xfrm>
            <a:off x="624264" y="4100367"/>
            <a:ext cx="7981353" cy="847508"/>
            <a:chOff x="701262" y="7237451"/>
            <a:chExt cx="7425458" cy="1461940"/>
          </a:xfrm>
        </p:grpSpPr>
        <p:sp>
          <p:nvSpPr>
            <p:cNvPr id="17" name="TextBox 8">
              <a:extLst>
                <a:ext uri="{FF2B5EF4-FFF2-40B4-BE49-F238E27FC236}">
                  <a16:creationId xmlns:a16="http://schemas.microsoft.com/office/drawing/2014/main" id="{CA9E5E63-778F-EDEB-CA5A-F7060F2B07C5}"/>
                </a:ext>
              </a:extLst>
            </p:cNvPr>
            <p:cNvSpPr txBox="1"/>
            <p:nvPr/>
          </p:nvSpPr>
          <p:spPr>
            <a:xfrm>
              <a:off x="2344445" y="7237451"/>
              <a:ext cx="5782275" cy="146194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915"/>
                </a:lnSpc>
              </a:pPr>
              <a:r>
                <a:rPr lang="en-US" sz="1600" b="1">
                  <a:solidFill>
                    <a:srgbClr val="2B2D42"/>
                  </a:solidFill>
                </a:rPr>
                <a:t>Promoting increased diversity and representation across </a:t>
              </a:r>
              <a:r>
                <a:rPr lang="en-US" sz="1600">
                  <a:solidFill>
                    <a:srgbClr val="2B2D42"/>
                  </a:solidFill>
                </a:rPr>
                <a:t> the police force, and fostering an inclusive and anti-discriminatory culture</a:t>
              </a:r>
            </a:p>
          </p:txBody>
        </p:sp>
        <p:sp>
          <p:nvSpPr>
            <p:cNvPr id="18" name="TextBox 23">
              <a:extLst>
                <a:ext uri="{FF2B5EF4-FFF2-40B4-BE49-F238E27FC236}">
                  <a16:creationId xmlns:a16="http://schemas.microsoft.com/office/drawing/2014/main" id="{FEA84F7B-FB51-9D54-6665-0325A8BD195E}"/>
                </a:ext>
              </a:extLst>
            </p:cNvPr>
            <p:cNvSpPr txBox="1"/>
            <p:nvPr/>
          </p:nvSpPr>
          <p:spPr>
            <a:xfrm>
              <a:off x="701262" y="7311229"/>
              <a:ext cx="647701" cy="76338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4667"/>
                </a:lnSpc>
              </a:pPr>
              <a:r>
                <a:rPr lang="en-US" sz="1600" dirty="0">
                  <a:solidFill>
                    <a:srgbClr val="2B2D42"/>
                  </a:solidFill>
                </a:rPr>
                <a:t>4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762050C-A9CF-7960-461F-BC2B8A0A0836}"/>
              </a:ext>
            </a:extLst>
          </p:cNvPr>
          <p:cNvGrpSpPr/>
          <p:nvPr/>
        </p:nvGrpSpPr>
        <p:grpSpPr>
          <a:xfrm>
            <a:off x="628188" y="5099746"/>
            <a:ext cx="7949755" cy="691453"/>
            <a:chOff x="704913" y="8521893"/>
            <a:chExt cx="7396060" cy="1192745"/>
          </a:xfrm>
        </p:grpSpPr>
        <p:sp>
          <p:nvSpPr>
            <p:cNvPr id="20" name="TextBox 16">
              <a:extLst>
                <a:ext uri="{FF2B5EF4-FFF2-40B4-BE49-F238E27FC236}">
                  <a16:creationId xmlns:a16="http://schemas.microsoft.com/office/drawing/2014/main" id="{6DAB2248-2D73-B5C2-918F-8481E1C4B6E6}"/>
                </a:ext>
              </a:extLst>
            </p:cNvPr>
            <p:cNvSpPr txBox="1"/>
            <p:nvPr/>
          </p:nvSpPr>
          <p:spPr>
            <a:xfrm>
              <a:off x="2318700" y="8618186"/>
              <a:ext cx="5782273" cy="109645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915"/>
                </a:lnSpc>
              </a:pPr>
              <a:r>
                <a:rPr lang="en-US" sz="1600" b="1">
                  <a:solidFill>
                    <a:srgbClr val="2B2D42"/>
                  </a:solidFill>
                </a:rPr>
                <a:t>Developing metrics to monitor the culture and standards </a:t>
              </a:r>
              <a:r>
                <a:rPr lang="en-US" sz="1600">
                  <a:solidFill>
                    <a:srgbClr val="2B2D42"/>
                  </a:solidFill>
                </a:rPr>
                <a:t>of conduct within the police force</a:t>
              </a:r>
            </a:p>
          </p:txBody>
        </p:sp>
        <p:sp>
          <p:nvSpPr>
            <p:cNvPr id="45" name="TextBox 23">
              <a:extLst>
                <a:ext uri="{FF2B5EF4-FFF2-40B4-BE49-F238E27FC236}">
                  <a16:creationId xmlns:a16="http://schemas.microsoft.com/office/drawing/2014/main" id="{F7B86510-3189-61D0-F008-6499D9398F8E}"/>
                </a:ext>
              </a:extLst>
            </p:cNvPr>
            <p:cNvSpPr txBox="1"/>
            <p:nvPr/>
          </p:nvSpPr>
          <p:spPr>
            <a:xfrm>
              <a:off x="704913" y="8521893"/>
              <a:ext cx="647701" cy="76338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4667"/>
                </a:lnSpc>
              </a:pPr>
              <a:r>
                <a:rPr lang="en-US" sz="1600" dirty="0">
                  <a:solidFill>
                    <a:srgbClr val="2B2D42"/>
                  </a:solidFill>
                </a:rPr>
                <a:t>5</a:t>
              </a:r>
            </a:p>
          </p:txBody>
        </p:sp>
      </p:grpSp>
      <p:sp>
        <p:nvSpPr>
          <p:cNvPr id="46" name="Freeform 18">
            <a:extLst>
              <a:ext uri="{FF2B5EF4-FFF2-40B4-BE49-F238E27FC236}">
                <a16:creationId xmlns:a16="http://schemas.microsoft.com/office/drawing/2014/main" id="{86CBE9F7-3583-3AB3-BBB1-9A38567E2362}"/>
              </a:ext>
            </a:extLst>
          </p:cNvPr>
          <p:cNvSpPr/>
          <p:nvPr/>
        </p:nvSpPr>
        <p:spPr>
          <a:xfrm>
            <a:off x="1112305" y="4174832"/>
            <a:ext cx="777483" cy="524685"/>
          </a:xfrm>
          <a:custGeom>
            <a:avLst/>
            <a:gdLst/>
            <a:ahLst/>
            <a:cxnLst/>
            <a:rect l="l" t="t" r="r" b="b"/>
            <a:pathLst>
              <a:path w="1686076" h="1256127">
                <a:moveTo>
                  <a:pt x="0" y="0"/>
                </a:moveTo>
                <a:lnTo>
                  <a:pt x="1686076" y="0"/>
                </a:lnTo>
                <a:lnTo>
                  <a:pt x="1686076" y="1256126"/>
                </a:lnTo>
                <a:lnTo>
                  <a:pt x="0" y="125612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600"/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7B0CB67C-B09B-65ED-3344-B49EF886013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32341" y="3055157"/>
            <a:ext cx="856117" cy="805954"/>
          </a:xfrm>
          <a:prstGeom prst="rect">
            <a:avLst/>
          </a:prstGeom>
        </p:spPr>
      </p:pic>
      <p:sp>
        <p:nvSpPr>
          <p:cNvPr id="48" name="Freeform 20">
            <a:extLst>
              <a:ext uri="{FF2B5EF4-FFF2-40B4-BE49-F238E27FC236}">
                <a16:creationId xmlns:a16="http://schemas.microsoft.com/office/drawing/2014/main" id="{35520C7A-3BF7-9A15-1340-2C5021145924}"/>
              </a:ext>
            </a:extLst>
          </p:cNvPr>
          <p:cNvSpPr/>
          <p:nvPr/>
        </p:nvSpPr>
        <p:spPr>
          <a:xfrm>
            <a:off x="1118621" y="5146351"/>
            <a:ext cx="777484" cy="524685"/>
          </a:xfrm>
          <a:custGeom>
            <a:avLst/>
            <a:gdLst/>
            <a:ahLst/>
            <a:cxnLst/>
            <a:rect l="l" t="t" r="r" b="b"/>
            <a:pathLst>
              <a:path w="1119977" h="1309914">
                <a:moveTo>
                  <a:pt x="0" y="0"/>
                </a:moveTo>
                <a:lnTo>
                  <a:pt x="1119977" y="0"/>
                </a:lnTo>
                <a:lnTo>
                  <a:pt x="1119977" y="1309915"/>
                </a:lnTo>
                <a:lnTo>
                  <a:pt x="0" y="130991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600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D4B354F0-72BF-BC0D-192B-18BB3D2E737B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r="18136"/>
          <a:stretch/>
        </p:blipFill>
        <p:spPr>
          <a:xfrm>
            <a:off x="8891451" y="637861"/>
            <a:ext cx="3058113" cy="503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7308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3C7690-91D7-978D-549E-F078E448DC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B15CD1-4535-BA00-AB94-F16110DA5632}"/>
              </a:ext>
            </a:extLst>
          </p:cNvPr>
          <p:cNvSpPr txBox="1"/>
          <p:nvPr/>
        </p:nvSpPr>
        <p:spPr>
          <a:xfrm>
            <a:off x="475777" y="182158"/>
            <a:ext cx="112404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 Vision, Values and My Contract with You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DA25F0B-2D99-152F-DFBE-D5E45F8EAB45}"/>
              </a:ext>
            </a:extLst>
          </p:cNvPr>
          <p:cNvSpPr/>
          <p:nvPr/>
        </p:nvSpPr>
        <p:spPr>
          <a:xfrm>
            <a:off x="412992" y="881863"/>
            <a:ext cx="11578711" cy="555052"/>
          </a:xfrm>
          <a:prstGeom prst="roundRect">
            <a:avLst/>
          </a:prstGeom>
          <a:solidFill>
            <a:srgbClr val="00595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My vision is for South Wales to be a safe, just and inclusive place to live, work, study or visit for everybody – no matter your background or personal circumstances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57B6D7-1EA5-952C-3CEB-B08535B186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293" t="14418" r="7293" b="44821"/>
          <a:stretch/>
        </p:blipFill>
        <p:spPr>
          <a:xfrm>
            <a:off x="5029459" y="1595344"/>
            <a:ext cx="6962244" cy="366731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19BB3DE-B48A-4303-8672-11EC48D2D1C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766" b="4403"/>
          <a:stretch/>
        </p:blipFill>
        <p:spPr>
          <a:xfrm>
            <a:off x="317197" y="1546504"/>
            <a:ext cx="4611854" cy="4314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6993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45822D-229B-F73D-CEA3-069A437DE8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AB7BB7-E8CF-6FBE-E3AF-5EE0088A89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699657" y="-1550126"/>
            <a:ext cx="6444343" cy="1001485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955097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1868DA-562A-FDE4-3165-AE3266CFF8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370137B-131F-7E55-C83C-2B6BEE11C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033" y="804312"/>
            <a:ext cx="3701075" cy="48562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3B2A845-EF06-6E11-5330-77FD6C3DF93F}"/>
              </a:ext>
            </a:extLst>
          </p:cNvPr>
          <p:cNvSpPr txBox="1"/>
          <p:nvPr/>
        </p:nvSpPr>
        <p:spPr>
          <a:xfrm>
            <a:off x="4432665" y="724063"/>
            <a:ext cx="5042262" cy="51090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595C"/>
                </a:solidFill>
              </a:rPr>
              <a:t>Priority 1: Key Objectives</a:t>
            </a:r>
          </a:p>
          <a:p>
            <a:pPr algn="l"/>
            <a:endParaRPr lang="en-GB" sz="1800" b="0" i="0" u="none" strike="noStrike" baseline="0" dirty="0">
              <a:solidFill>
                <a:srgbClr val="000000"/>
              </a:solidFill>
              <a:latin typeface="Inter"/>
            </a:endParaRPr>
          </a:p>
          <a:p>
            <a:r>
              <a:rPr lang="en-GB" sz="1200" u="none" strike="noStrike" baseline="0" dirty="0"/>
              <a:t>I will work with the Chief Constable and partners to: </a:t>
            </a:r>
            <a:endParaRPr lang="en-GB" sz="1200" dirty="0"/>
          </a:p>
          <a:p>
            <a:endParaRPr lang="en-GB" sz="1200" dirty="0"/>
          </a:p>
          <a:p>
            <a:pPr marL="342900" indent="-342900">
              <a:buAutoNum type="arabicPeriod"/>
            </a:pPr>
            <a:r>
              <a:rPr lang="en-GB" sz="1200" dirty="0"/>
              <a:t>Protect and enhance the </a:t>
            </a:r>
            <a:r>
              <a:rPr lang="en-GB" sz="1200" b="1" dirty="0"/>
              <a:t>Neighbourhood Policing offer </a:t>
            </a:r>
            <a:r>
              <a:rPr lang="en-GB" sz="1200" dirty="0"/>
              <a:t>with the aim of delivering an engaged and visible response to all communities in South Wales, including a focus on schools and other youth provision.</a:t>
            </a:r>
          </a:p>
          <a:p>
            <a:pPr marL="342900" indent="-342900">
              <a:buAutoNum type="arabicPeriod"/>
            </a:pPr>
            <a:endParaRPr lang="en-GB" sz="1200" dirty="0"/>
          </a:p>
          <a:p>
            <a:pPr marL="342900" indent="-342900">
              <a:buAutoNum type="arabicPeriod"/>
            </a:pPr>
            <a:r>
              <a:rPr lang="en-GB" sz="1200" dirty="0"/>
              <a:t>Take a </a:t>
            </a:r>
            <a:r>
              <a:rPr lang="en-GB" sz="1200" b="1" dirty="0"/>
              <a:t>targeted place-based approach </a:t>
            </a:r>
            <a:r>
              <a:rPr lang="en-GB" sz="1200" dirty="0"/>
              <a:t>to reducing crime and Anti-Social Behaviour hot spots in our towns, cities and rural communities.</a:t>
            </a:r>
          </a:p>
          <a:p>
            <a:pPr marL="342900" indent="-342900">
              <a:buAutoNum type="arabicPeriod"/>
            </a:pPr>
            <a:endParaRPr lang="en-GB" sz="1200" dirty="0"/>
          </a:p>
          <a:p>
            <a:pPr marL="342900" indent="-342900">
              <a:buAutoNum type="arabicPeriod"/>
            </a:pPr>
            <a:r>
              <a:rPr lang="en-GB" sz="1200" b="1" dirty="0"/>
              <a:t>Tackle ASB </a:t>
            </a:r>
            <a:r>
              <a:rPr lang="en-GB" sz="1200" dirty="0"/>
              <a:t>at the earliest opportunity through prevention, intervention and enforcement, and through increasing public confidence to report.</a:t>
            </a:r>
          </a:p>
          <a:p>
            <a:pPr marL="342900" indent="-342900">
              <a:buAutoNum type="arabicPeriod"/>
            </a:pPr>
            <a:endParaRPr lang="en-GB" sz="1200" dirty="0"/>
          </a:p>
          <a:p>
            <a:pPr marL="342900" indent="-342900">
              <a:buAutoNum type="arabicPeriod"/>
            </a:pPr>
            <a:r>
              <a:rPr lang="en-GB" sz="1200" dirty="0"/>
              <a:t>Strengthen the approach to </a:t>
            </a:r>
            <a:r>
              <a:rPr lang="en-GB" sz="1200" b="1" dirty="0"/>
              <a:t>engaging with communities </a:t>
            </a:r>
            <a:r>
              <a:rPr lang="en-GB" sz="1200" dirty="0"/>
              <a:t>to encourage greater participation when consulting on local priorities for policing.</a:t>
            </a:r>
          </a:p>
          <a:p>
            <a:pPr marL="342900" indent="-342900">
              <a:buAutoNum type="arabicPeriod"/>
            </a:pPr>
            <a:endParaRPr lang="en-GB" sz="1200" dirty="0"/>
          </a:p>
          <a:p>
            <a:pPr marL="342900" indent="-342900">
              <a:buAutoNum type="arabicPeriod"/>
            </a:pPr>
            <a:r>
              <a:rPr lang="en-GB" sz="1200" dirty="0"/>
              <a:t>Work with local businesses and community safety partnerships to deliver </a:t>
            </a:r>
            <a:r>
              <a:rPr lang="en-GB" sz="1200" b="1" dirty="0"/>
              <a:t>safer town and city centres </a:t>
            </a:r>
            <a:r>
              <a:rPr lang="en-GB" sz="1200" dirty="0"/>
              <a:t>(with a focus on both day and nighttime economies).</a:t>
            </a:r>
          </a:p>
          <a:p>
            <a:pPr marL="342900" indent="-342900">
              <a:buAutoNum type="arabicPeriod"/>
            </a:pPr>
            <a:endParaRPr lang="en-GB" sz="1200" dirty="0"/>
          </a:p>
          <a:p>
            <a:pPr marL="342900" indent="-342900">
              <a:buAutoNum type="arabicPeriod"/>
            </a:pPr>
            <a:r>
              <a:rPr lang="en-GB" sz="1200" dirty="0"/>
              <a:t>Highlight measures to </a:t>
            </a:r>
            <a:r>
              <a:rPr lang="en-GB" sz="1200" b="1" dirty="0"/>
              <a:t>keep people safe on the roads </a:t>
            </a:r>
            <a:r>
              <a:rPr lang="en-GB" sz="1200" dirty="0"/>
              <a:t>of South Wales through a focus on: Educate, Engage, Encourage and Enforce.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8A0D32-B764-1AE2-56AD-3619E076A135}"/>
              </a:ext>
            </a:extLst>
          </p:cNvPr>
          <p:cNvSpPr txBox="1"/>
          <p:nvPr/>
        </p:nvSpPr>
        <p:spPr>
          <a:xfrm>
            <a:off x="329033" y="95072"/>
            <a:ext cx="112404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Spotlight on Our Priorities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848CE72-8288-7A5F-C262-8D9C4CDC3F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54329" y="724063"/>
            <a:ext cx="2493480" cy="3353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827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7CD6E2-99BF-FE78-4897-6BD1A3F3F8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E77FDDC-893D-A240-2428-63647E05A961}"/>
              </a:ext>
            </a:extLst>
          </p:cNvPr>
          <p:cNvSpPr txBox="1"/>
          <p:nvPr/>
        </p:nvSpPr>
        <p:spPr>
          <a:xfrm>
            <a:off x="4212522" y="636977"/>
            <a:ext cx="5462701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595C"/>
                </a:solidFill>
              </a:rPr>
              <a:t>Priority 2: Key Objectives</a:t>
            </a:r>
          </a:p>
          <a:p>
            <a:pPr algn="l"/>
            <a:endParaRPr lang="en-GB" sz="1200" b="0" i="0" u="none" strike="noStrike" baseline="0" dirty="0">
              <a:solidFill>
                <a:srgbClr val="000000"/>
              </a:solidFill>
            </a:endParaRPr>
          </a:p>
          <a:p>
            <a:r>
              <a:rPr lang="en-GB" sz="1200" u="none" strike="noStrike" baseline="0" dirty="0"/>
              <a:t>I will work with the Chief Constable and partners to: </a:t>
            </a:r>
            <a:endParaRPr lang="en-GB" sz="1200" dirty="0"/>
          </a:p>
          <a:p>
            <a:pPr algn="l"/>
            <a:endParaRPr lang="en-GB" sz="1200" b="0" i="0" u="none" strike="noStrike" baseline="0" dirty="0">
              <a:solidFill>
                <a:srgbClr val="000000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Embed/promote a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preventative policing approach 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to maximise opportunities to prevent public harm and reduce demand.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1" i="0" u="none" strike="noStrike" baseline="0" dirty="0">
                <a:solidFill>
                  <a:srgbClr val="221E1F"/>
                </a:solidFill>
              </a:rPr>
              <a:t>Prevent and reduce drivers of crime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, </a:t>
            </a:r>
            <a:r>
              <a:rPr lang="en-GB" sz="1200" i="0" u="none" strike="noStrike" baseline="0" dirty="0">
                <a:solidFill>
                  <a:srgbClr val="221E1F"/>
                </a:solidFill>
              </a:rPr>
              <a:t>prioritising high harm and vulnerability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, with a focus on: </a:t>
            </a:r>
          </a:p>
          <a:p>
            <a:pPr lvl="1"/>
            <a:r>
              <a:rPr lang="en-GB" sz="1200" b="0" i="0" u="none" strike="noStrike" baseline="0" dirty="0">
                <a:solidFill>
                  <a:srgbClr val="221E1F"/>
                </a:solidFill>
              </a:rPr>
              <a:t>• Violence and Exploitation (including child criminal and sexual exploitation) </a:t>
            </a:r>
          </a:p>
          <a:p>
            <a:pPr lvl="1"/>
            <a:r>
              <a:rPr lang="en-GB" sz="1200" b="0" i="0" u="none" strike="noStrike" baseline="0" dirty="0">
                <a:solidFill>
                  <a:srgbClr val="221E1F"/>
                </a:solidFill>
              </a:rPr>
              <a:t>• Substance use </a:t>
            </a:r>
          </a:p>
          <a:p>
            <a:pPr lvl="1"/>
            <a:r>
              <a:rPr lang="en-GB" sz="1200" b="0" i="0" u="none" strike="noStrike" baseline="0" dirty="0">
                <a:solidFill>
                  <a:srgbClr val="221E1F"/>
                </a:solidFill>
              </a:rPr>
              <a:t>• Hate Crime and Radicalisation </a:t>
            </a:r>
          </a:p>
          <a:p>
            <a:pPr lvl="1"/>
            <a:r>
              <a:rPr lang="en-GB" sz="1200" b="0" i="0" u="none" strike="noStrike" baseline="0" dirty="0">
                <a:solidFill>
                  <a:srgbClr val="221E1F"/>
                </a:solidFill>
              </a:rPr>
              <a:t>• Mental health, and impacts of trauma </a:t>
            </a:r>
          </a:p>
          <a:p>
            <a:pPr lvl="1"/>
            <a:r>
              <a:rPr lang="en-GB" sz="1200" b="0" i="0" u="none" strike="noStrike" baseline="0" dirty="0">
                <a:solidFill>
                  <a:srgbClr val="221E1F"/>
                </a:solidFill>
              </a:rPr>
              <a:t>• Young people at risk of becoming involved in crime.</a:t>
            </a:r>
          </a:p>
          <a:p>
            <a:pPr lvl="1"/>
            <a:endParaRPr lang="en-GB" sz="1200" dirty="0">
              <a:solidFill>
                <a:srgbClr val="221E1F"/>
              </a:solidFill>
            </a:endParaRPr>
          </a:p>
          <a:p>
            <a:r>
              <a:rPr lang="en-GB" sz="1200" b="0" i="0" u="none" strike="noStrike" baseline="0" dirty="0">
                <a:solidFill>
                  <a:srgbClr val="221E1F"/>
                </a:solidFill>
              </a:rPr>
              <a:t>3. Prevent and reduce the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impact of violence 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in line with the Serious Violence Duty, with a key focus on: </a:t>
            </a:r>
          </a:p>
          <a:p>
            <a:r>
              <a:rPr lang="en-GB" sz="1200" b="0" i="0" u="none" strike="noStrike" baseline="0" dirty="0">
                <a:solidFill>
                  <a:srgbClr val="221E1F"/>
                </a:solidFill>
              </a:rPr>
              <a:t>           • Knife crime, and</a:t>
            </a:r>
          </a:p>
          <a:p>
            <a:r>
              <a:rPr lang="en-GB" sz="1200" dirty="0">
                <a:solidFill>
                  <a:srgbClr val="221E1F"/>
                </a:solidFill>
              </a:rPr>
              <a:t>          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 • Violence against women and girls. </a:t>
            </a:r>
          </a:p>
          <a:p>
            <a:endParaRPr lang="en-GB" sz="1200" dirty="0">
              <a:solidFill>
                <a:srgbClr val="221E1F"/>
              </a:solidFill>
            </a:endParaRPr>
          </a:p>
          <a:p>
            <a:r>
              <a:rPr lang="en-GB" sz="1200" b="0" i="0" u="none" strike="noStrike" baseline="0" dirty="0">
                <a:solidFill>
                  <a:srgbClr val="221E1F"/>
                </a:solidFill>
              </a:rPr>
              <a:t>4. Better understand and respond to the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experiences and needs of children and young people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, using data and insights to identify those most at risk. </a:t>
            </a:r>
          </a:p>
          <a:p>
            <a:endParaRPr lang="en-GB" sz="1200" dirty="0">
              <a:solidFill>
                <a:srgbClr val="221E1F"/>
              </a:solidFill>
            </a:endParaRPr>
          </a:p>
          <a:p>
            <a:r>
              <a:rPr lang="en-GB" sz="1200" b="0" i="0" u="none" strike="noStrike" baseline="0" dirty="0">
                <a:solidFill>
                  <a:srgbClr val="221E1F"/>
                </a:solidFill>
              </a:rPr>
              <a:t>5. Strengthen the approach to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engaging with young people 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on the policing and justice issues that affect them. </a:t>
            </a:r>
          </a:p>
          <a:p>
            <a:endParaRPr lang="en-GB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917849-401F-1C72-CAA5-8062437866CB}"/>
              </a:ext>
            </a:extLst>
          </p:cNvPr>
          <p:cNvSpPr txBox="1"/>
          <p:nvPr/>
        </p:nvSpPr>
        <p:spPr>
          <a:xfrm>
            <a:off x="329033" y="95072"/>
            <a:ext cx="112404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Spotlight on Our Priorities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DC9BAB-9D18-B045-7508-BCD474B25F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867" y="724063"/>
            <a:ext cx="3679338" cy="483341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259AAE0-EC80-12CC-BC4C-BB7B580473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17054" y="785803"/>
            <a:ext cx="2493480" cy="3353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6663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9D0C74-2417-9190-A5A7-439B94763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7B74DF4-E84F-31B7-B2F2-D014FCB9B96A}"/>
              </a:ext>
            </a:extLst>
          </p:cNvPr>
          <p:cNvSpPr txBox="1"/>
          <p:nvPr/>
        </p:nvSpPr>
        <p:spPr>
          <a:xfrm>
            <a:off x="4171405" y="775940"/>
            <a:ext cx="5338355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595C"/>
                </a:solidFill>
              </a:rPr>
              <a:t>Priority 3: Key Objectives</a:t>
            </a:r>
          </a:p>
          <a:p>
            <a:pPr algn="l"/>
            <a:endParaRPr lang="en-GB" sz="1800" b="0" i="0" u="none" strike="noStrike" baseline="0" dirty="0">
              <a:solidFill>
                <a:srgbClr val="000000"/>
              </a:solidFill>
              <a:latin typeface="Inter"/>
            </a:endParaRPr>
          </a:p>
          <a:p>
            <a:r>
              <a:rPr lang="en-GB" sz="1200" u="none" strike="noStrike" baseline="0" dirty="0"/>
              <a:t>I will work with the Chief Constable and partners to: </a:t>
            </a:r>
            <a:endParaRPr lang="en-GB" sz="1200" dirty="0"/>
          </a:p>
          <a:p>
            <a:endParaRPr lang="en-GB" sz="1200" b="0" i="0" u="none" strike="noStrike" baseline="0" dirty="0"/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Identify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at risk and complex communities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 and collaborate with partners to address the key issues impacting them, improving safety, resilience and wellbeing.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1" i="0" u="none" strike="noStrike" baseline="0" dirty="0">
                <a:solidFill>
                  <a:srgbClr val="221E1F"/>
                </a:solidFill>
              </a:rPr>
              <a:t>Protect and support victims of all forms of violence against women and girls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 (including stalking) and better understand and respond appropriately to the drivers of perpetration through a whole system approach.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Support greater community cohesion through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increasing awareness, confidence to report, and response to hate crime.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1" i="0" u="none" strike="noStrike" baseline="0" dirty="0">
                <a:solidFill>
                  <a:srgbClr val="221E1F"/>
                </a:solidFill>
              </a:rPr>
              <a:t>Safeguard people from harm online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, with a focus on those who may be vulnerable to exploitation and/or radicalisation.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Extend the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multi-agency contextual safeguarding approach 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to keep vulnerable people safe across South Wales.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Reduce exploitation of vulnerable people and places by supporting the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targeting and disruption of organised crime, drugs supply and county lines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. </a:t>
            </a:r>
          </a:p>
          <a:p>
            <a:endParaRPr lang="en-GB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8C49D5-E1F1-193F-9473-D9F71E02BBFF}"/>
              </a:ext>
            </a:extLst>
          </p:cNvPr>
          <p:cNvSpPr txBox="1"/>
          <p:nvPr/>
        </p:nvSpPr>
        <p:spPr>
          <a:xfrm>
            <a:off x="329033" y="95072"/>
            <a:ext cx="1124044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Spotlight on Our Priorities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878F62-5A80-8016-FD56-946DD614D9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033" y="775940"/>
            <a:ext cx="3690920" cy="48780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5C9D4E-70AF-4460-0F71-16F1E1952A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9760" y="622957"/>
            <a:ext cx="2560542" cy="3243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4455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FC9389-B41D-F74E-321A-00F3035719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AFA113D-873A-701A-C50A-CC3345D8A6D7}"/>
              </a:ext>
            </a:extLst>
          </p:cNvPr>
          <p:cNvSpPr txBox="1"/>
          <p:nvPr/>
        </p:nvSpPr>
        <p:spPr>
          <a:xfrm>
            <a:off x="4171406" y="775940"/>
            <a:ext cx="5329646" cy="5201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595C"/>
                </a:solidFill>
              </a:rPr>
              <a:t>Priority 4: Key Objectives</a:t>
            </a:r>
          </a:p>
          <a:p>
            <a:pPr algn="l"/>
            <a:endParaRPr lang="en-GB" sz="1800" b="0" i="0" u="none" strike="noStrike" baseline="0" dirty="0">
              <a:solidFill>
                <a:srgbClr val="000000"/>
              </a:solidFill>
              <a:latin typeface="Inter"/>
            </a:endParaRPr>
          </a:p>
          <a:p>
            <a:r>
              <a:rPr lang="en-GB" sz="1200" u="none" strike="noStrike" baseline="0" dirty="0"/>
              <a:t>I will work with the Chief Constable and partners to:</a:t>
            </a:r>
          </a:p>
          <a:p>
            <a:endParaRPr lang="en-GB" sz="1200" dirty="0"/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Support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improvements in justice outcomes 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for all, with a specific focus on domestic and sexual abuse/violence and hate crime.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Improve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oversight of victim and survivor experience 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from the first point of contact with police and through the criminal justice process, in line with Victim’s Code of Practice.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Ensure access to effective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person-centred support and recovery services 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for victims and witnesses and enhance opportunities to influence and inform improvements in policy and practice.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1" i="0" u="none" strike="noStrike" baseline="0" dirty="0">
                <a:solidFill>
                  <a:srgbClr val="221E1F"/>
                </a:solidFill>
              </a:rPr>
              <a:t>Increase number of people (including children and young people) diverted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 away from the Criminal Justice system for low-level offences, and into support to better meet offending related needs.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1" i="0" u="none" strike="noStrike" baseline="0" dirty="0">
                <a:solidFill>
                  <a:srgbClr val="221E1F"/>
                </a:solidFill>
              </a:rPr>
              <a:t>Reduce disparities and disproportionality in outcomes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, with a focus on those from ethnically diverse backgrounds and women.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Collaborate with Police, Probation, Youth Justice and partners to deliver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effective interventions and services aimed at reducing reoffending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. </a:t>
            </a:r>
          </a:p>
          <a:p>
            <a:r>
              <a:rPr lang="en-GB" sz="1400" u="none" strike="noStrike" baseline="0" dirty="0"/>
              <a:t> </a:t>
            </a:r>
            <a:endParaRPr lang="en-GB" sz="1400" dirty="0"/>
          </a:p>
          <a:p>
            <a:endParaRPr lang="en-GB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B5C28C-321C-E517-C55F-A91C4C3C7AF6}"/>
              </a:ext>
            </a:extLst>
          </p:cNvPr>
          <p:cNvSpPr txBox="1"/>
          <p:nvPr/>
        </p:nvSpPr>
        <p:spPr>
          <a:xfrm>
            <a:off x="329033" y="95072"/>
            <a:ext cx="1124044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Spotlight on Our Priorities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62D80F-A73D-93C8-6001-BCA761FB41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033" y="775940"/>
            <a:ext cx="3690920" cy="48588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683823-07B9-2959-5B01-A24A15993D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91410" y="710625"/>
            <a:ext cx="2426418" cy="3475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9001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FB57D2-B7F6-9154-CB3B-5CD5B670B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0B4E4EE-E6A2-2E25-8696-337A4D7E1282}"/>
              </a:ext>
            </a:extLst>
          </p:cNvPr>
          <p:cNvSpPr txBox="1"/>
          <p:nvPr/>
        </p:nvSpPr>
        <p:spPr>
          <a:xfrm>
            <a:off x="4171405" y="775940"/>
            <a:ext cx="5216435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595C"/>
                </a:solidFill>
              </a:rPr>
              <a:t>Priority 5: Key Objectives</a:t>
            </a:r>
          </a:p>
          <a:p>
            <a:pPr algn="l"/>
            <a:endParaRPr lang="en-GB" sz="1800" b="0" i="0" u="none" strike="noStrike" baseline="0" dirty="0">
              <a:solidFill>
                <a:srgbClr val="000000"/>
              </a:solidFill>
              <a:latin typeface="Inter"/>
            </a:endParaRPr>
          </a:p>
          <a:p>
            <a:r>
              <a:rPr lang="en-GB" sz="1200" u="none" strike="noStrike" baseline="0" dirty="0"/>
              <a:t>I will work with the Chief Constable and partners to:</a:t>
            </a:r>
          </a:p>
          <a:p>
            <a:endParaRPr lang="en-GB" sz="1200" dirty="0"/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Instil confidence in the public with regards to the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culture and standards 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of the Force.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Promote and support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increased diversity and representation 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of South Wales Police workforce at all levels.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Support and promote: </a:t>
            </a:r>
          </a:p>
          <a:p>
            <a:pPr lvl="1"/>
            <a:r>
              <a:rPr lang="en-GB" sz="1200" b="0" i="0" u="none" strike="noStrike" baseline="0" dirty="0">
                <a:solidFill>
                  <a:srgbClr val="221E1F"/>
                </a:solidFill>
              </a:rPr>
              <a:t>•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Science and technological advancements </a:t>
            </a:r>
          </a:p>
          <a:p>
            <a:pPr lvl="1"/>
            <a:r>
              <a:rPr lang="en-GB" sz="1200" b="0" i="0" u="none" strike="noStrike" baseline="0" dirty="0">
                <a:solidFill>
                  <a:srgbClr val="221E1F"/>
                </a:solidFill>
              </a:rPr>
              <a:t>• The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ethical, transparent, proportionate and lawful 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development and deployment of technological and digital </a:t>
            </a:r>
            <a:r>
              <a:rPr lang="en-GB" sz="1200" b="0" i="0" u="none" strike="noStrike" baseline="0" dirty="0">
                <a:solidFill>
                  <a:srgbClr val="000000"/>
                </a:solidFill>
              </a:rPr>
              <a:t>advancements.</a:t>
            </a:r>
            <a:endParaRPr lang="en-GB" sz="1200" b="0" i="0" u="none" strike="noStrike" baseline="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Develop an effective partnership response to help counter and mitigate the impact on individuals and communities of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mis and disinformation online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. </a:t>
            </a:r>
          </a:p>
          <a:p>
            <a:pPr marL="342900" indent="-342900">
              <a:buAutoNum type="arabicPeriod"/>
            </a:pPr>
            <a:endParaRPr lang="en-GB" sz="1200" dirty="0">
              <a:solidFill>
                <a:srgbClr val="221E1F"/>
              </a:solidFill>
            </a:endParaRPr>
          </a:p>
          <a:p>
            <a:pPr marL="342900" indent="-342900">
              <a:buAutoNum type="arabicPeriod"/>
            </a:pPr>
            <a:r>
              <a:rPr lang="en-GB" sz="1200" b="0" i="0" u="none" strike="noStrike" baseline="0" dirty="0">
                <a:solidFill>
                  <a:srgbClr val="221E1F"/>
                </a:solidFill>
              </a:rPr>
              <a:t>Provide the Chief Constable with the necessary resources to ensure the Force has the </a:t>
            </a:r>
            <a:r>
              <a:rPr lang="en-GB" sz="1200" b="1" i="0" u="none" strike="noStrike" baseline="0" dirty="0">
                <a:solidFill>
                  <a:srgbClr val="221E1F"/>
                </a:solidFill>
              </a:rPr>
              <a:t>capabilities and capacity to respond </a:t>
            </a:r>
            <a:r>
              <a:rPr lang="en-GB" sz="1200" b="0" i="0" u="none" strike="noStrike" baseline="0" dirty="0">
                <a:solidFill>
                  <a:srgbClr val="221E1F"/>
                </a:solidFill>
              </a:rPr>
              <a:t>to current and emerging demand. </a:t>
            </a:r>
          </a:p>
          <a:p>
            <a:endParaRPr lang="en-GB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7266F5-B719-2FD3-A7B7-AEEAE90A6E32}"/>
              </a:ext>
            </a:extLst>
          </p:cNvPr>
          <p:cNvSpPr txBox="1"/>
          <p:nvPr/>
        </p:nvSpPr>
        <p:spPr>
          <a:xfrm>
            <a:off x="329033" y="95072"/>
            <a:ext cx="1124044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Spotlight on Our Priorities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54B191-E6EA-EE9C-742F-6F4547A95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033" y="867379"/>
            <a:ext cx="3703036" cy="49241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225171-B02E-A5E2-2F43-52203940036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868" t="8105" r="5194" b="4543"/>
          <a:stretch/>
        </p:blipFill>
        <p:spPr>
          <a:xfrm>
            <a:off x="9527176" y="775940"/>
            <a:ext cx="2420983" cy="3345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0837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D82889-51D6-4DED-BADA-879DEAD33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6DE8B9-C39F-1B58-7F03-02728AD9F345}"/>
              </a:ext>
            </a:extLst>
          </p:cNvPr>
          <p:cNvSpPr txBox="1"/>
          <p:nvPr/>
        </p:nvSpPr>
        <p:spPr>
          <a:xfrm>
            <a:off x="475777" y="182158"/>
            <a:ext cx="112404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Delivery Partnerships: It’s Not Just Us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8C45F3-321B-33FD-53C5-270B343325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267" y="734264"/>
            <a:ext cx="5386819" cy="522717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5DFB891-16A4-BD9E-242E-D2F0179E2D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3714" y="1134292"/>
            <a:ext cx="5669280" cy="4251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4466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6EEC43-409F-CB58-A970-FBAC2CB6C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42392A-DECD-521F-505A-CC03048B0CA9}"/>
              </a:ext>
            </a:extLst>
          </p:cNvPr>
          <p:cNvSpPr txBox="1"/>
          <p:nvPr/>
        </p:nvSpPr>
        <p:spPr>
          <a:xfrm>
            <a:off x="394206" y="368912"/>
            <a:ext cx="112404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Monitoring Outcomes and Ensuring Value for Money</a:t>
            </a:r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6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DBA2FD-05CB-E71E-6846-E254DA2870CD}"/>
              </a:ext>
            </a:extLst>
          </p:cNvPr>
          <p:cNvSpPr txBox="1"/>
          <p:nvPr/>
        </p:nvSpPr>
        <p:spPr>
          <a:xfrm>
            <a:off x="394206" y="1079819"/>
            <a:ext cx="1159459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 number of mechanisms have been established to ensure progress and outcomes are being closely monitored and value for money is being achieved.</a:t>
            </a:r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4B2173E-D88D-ED72-D470-FCF29EA63214}"/>
              </a:ext>
            </a:extLst>
          </p:cNvPr>
          <p:cNvSpPr/>
          <p:nvPr/>
        </p:nvSpPr>
        <p:spPr>
          <a:xfrm>
            <a:off x="409513" y="1941593"/>
            <a:ext cx="3739066" cy="1726013"/>
          </a:xfrm>
          <a:prstGeom prst="rect">
            <a:avLst/>
          </a:prstGeom>
          <a:solidFill>
            <a:srgbClr val="00595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Robust Governance Structure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dirty="0"/>
              <a:t>Enabling me to effectively monitor progress against the Plan and hold the Chief Constable to account for the delivery of an efficient and effective police force.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77DE33D-1A6B-179B-54AB-13D2996CB826}"/>
              </a:ext>
            </a:extLst>
          </p:cNvPr>
          <p:cNvSpPr/>
          <p:nvPr/>
        </p:nvSpPr>
        <p:spPr>
          <a:xfrm>
            <a:off x="4274932" y="1941593"/>
            <a:ext cx="3739066" cy="1726013"/>
          </a:xfrm>
          <a:prstGeom prst="rect">
            <a:avLst/>
          </a:prstGeom>
          <a:solidFill>
            <a:srgbClr val="00595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Performance Framework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dirty="0"/>
              <a:t>A new Performance Framework (supported by a strategic assessment of baseline data),</a:t>
            </a:r>
            <a:r>
              <a:rPr lang="en-GB" sz="1400" b="1" dirty="0"/>
              <a:t> </a:t>
            </a:r>
            <a:r>
              <a:rPr lang="en-GB" sz="1400" dirty="0"/>
              <a:t>enabling close monitoring and scrutiny of key performance data/trends.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224BEE-C9BF-8A13-0C1E-8AC3C1CA1F1B}"/>
              </a:ext>
            </a:extLst>
          </p:cNvPr>
          <p:cNvSpPr/>
          <p:nvPr/>
        </p:nvSpPr>
        <p:spPr>
          <a:xfrm>
            <a:off x="8140350" y="1941593"/>
            <a:ext cx="3739066" cy="1726013"/>
          </a:xfrm>
          <a:prstGeom prst="rect">
            <a:avLst/>
          </a:prstGeom>
          <a:solidFill>
            <a:srgbClr val="00595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Scrutiny Programme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dirty="0"/>
              <a:t>Focused on key areas of statutory responsibility/Plan priorities, with flexibility to respond to emerging issues and risks.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2BC88F4-511B-AB96-BEE5-EDBCA74A8FAF}"/>
              </a:ext>
            </a:extLst>
          </p:cNvPr>
          <p:cNvSpPr/>
          <p:nvPr/>
        </p:nvSpPr>
        <p:spPr>
          <a:xfrm>
            <a:off x="409514" y="3716160"/>
            <a:ext cx="3739066" cy="1726013"/>
          </a:xfrm>
          <a:prstGeom prst="rect">
            <a:avLst/>
          </a:prstGeom>
          <a:solidFill>
            <a:srgbClr val="00595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Comprehensive Stakeholder Management and Engagement Programme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dirty="0"/>
              <a:t>Providing insight into the issues that matter most to individuals and our communities, enabling me to represent the voice of the public in policing.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BB79D7A-64F6-7321-F168-94AC54248C49}"/>
              </a:ext>
            </a:extLst>
          </p:cNvPr>
          <p:cNvSpPr/>
          <p:nvPr/>
        </p:nvSpPr>
        <p:spPr>
          <a:xfrm>
            <a:off x="4274932" y="3716160"/>
            <a:ext cx="3739066" cy="1726013"/>
          </a:xfrm>
          <a:prstGeom prst="rect">
            <a:avLst/>
          </a:prstGeom>
          <a:solidFill>
            <a:srgbClr val="00595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Financial Reports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dirty="0"/>
              <a:t>Regular budget reports and reviews of value for money profiles.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C24F8F-D6B5-C7F4-E7DD-30A73B76EF65}"/>
              </a:ext>
            </a:extLst>
          </p:cNvPr>
          <p:cNvSpPr/>
          <p:nvPr/>
        </p:nvSpPr>
        <p:spPr>
          <a:xfrm>
            <a:off x="8140350" y="3716160"/>
            <a:ext cx="3739066" cy="1726013"/>
          </a:xfrm>
          <a:prstGeom prst="rect">
            <a:avLst/>
          </a:prstGeom>
          <a:solidFill>
            <a:srgbClr val="00595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Commissioned Services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400" dirty="0"/>
              <a:t>Reports on impact of Commissioned Services and funded interventions.</a:t>
            </a:r>
          </a:p>
        </p:txBody>
      </p:sp>
    </p:spTree>
    <p:extLst>
      <p:ext uri="{BB962C8B-B14F-4D97-AF65-F5344CB8AC3E}">
        <p14:creationId xmlns:p14="http://schemas.microsoft.com/office/powerpoint/2010/main" val="15801856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145389-3D66-FE70-11EE-57045FACA60A}"/>
              </a:ext>
            </a:extLst>
          </p:cNvPr>
          <p:cNvSpPr txBox="1"/>
          <p:nvPr/>
        </p:nvSpPr>
        <p:spPr>
          <a:xfrm>
            <a:off x="154060" y="217346"/>
            <a:ext cx="112404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595C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Police, Crime and Justice Plan – Examples of Key Delivery Priorities and Opportunities (Year 1: 2025-26)</a:t>
            </a:r>
            <a:endParaRPr lang="en-GB" sz="2800" dirty="0"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807A0E-5EC0-3DFD-651E-87134E352B4B}"/>
              </a:ext>
            </a:extLst>
          </p:cNvPr>
          <p:cNvSpPr txBox="1"/>
          <p:nvPr/>
        </p:nvSpPr>
        <p:spPr>
          <a:xfrm>
            <a:off x="894447" y="1696936"/>
            <a:ext cx="10923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64EB8C-4A5F-5759-FD18-6C6E6A4CEB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37" t="15770" r="67464" b="63879"/>
          <a:stretch/>
        </p:blipFill>
        <p:spPr>
          <a:xfrm>
            <a:off x="130525" y="1187596"/>
            <a:ext cx="1169624" cy="9541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C8E740-29A9-104C-59AF-DD76C92F73ED}"/>
              </a:ext>
            </a:extLst>
          </p:cNvPr>
          <p:cNvSpPr txBox="1"/>
          <p:nvPr/>
        </p:nvSpPr>
        <p:spPr>
          <a:xfrm>
            <a:off x="1356509" y="1209792"/>
            <a:ext cx="10812524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Police Visibility, Trust and Confidence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Enhancing </a:t>
            </a:r>
            <a:r>
              <a:rPr lang="en-GB" sz="1200" b="1" dirty="0">
                <a:solidFill>
                  <a:srgbClr val="00595C"/>
                </a:solidFill>
              </a:rPr>
              <a:t>Neighbourhood Policing offer</a:t>
            </a:r>
            <a:r>
              <a:rPr lang="en-GB" sz="1200" b="1" dirty="0"/>
              <a:t>, </a:t>
            </a:r>
            <a:r>
              <a:rPr lang="en-GB" sz="1200" dirty="0"/>
              <a:t>with a focus on visibility in schools and communities and opportunities for the public to share their experiences and views of their local policing service (community panels, social media, outreach and governance).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Establishing robust </a:t>
            </a:r>
            <a:r>
              <a:rPr lang="en-GB" sz="1200" b="1" dirty="0">
                <a:solidFill>
                  <a:srgbClr val="00595C"/>
                </a:solidFill>
              </a:rPr>
              <a:t>Police scrutiny and accountability programme</a:t>
            </a:r>
            <a:r>
              <a:rPr lang="en-GB" sz="1200" b="1" dirty="0"/>
              <a:t>.</a:t>
            </a:r>
            <a:endParaRPr lang="en-GB" sz="1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D2AB3B-6A85-7493-9553-8B79206052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30" t="16328" r="67587" b="63230"/>
          <a:stretch/>
        </p:blipFill>
        <p:spPr>
          <a:xfrm>
            <a:off x="130525" y="2282699"/>
            <a:ext cx="1169624" cy="95410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5BBCDF8-9D70-6C96-891E-20DFD0F7AAE7}"/>
              </a:ext>
            </a:extLst>
          </p:cNvPr>
          <p:cNvSpPr txBox="1"/>
          <p:nvPr/>
        </p:nvSpPr>
        <p:spPr>
          <a:xfrm>
            <a:off x="1379477" y="2702808"/>
            <a:ext cx="10835490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Support for Survivors of Sexual Assault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ea typeface="Aptos" panose="020B0004020202020204" pitchFamily="34" charset="0"/>
                <a:cs typeface="Arial" panose="020B0604020202020204" pitchFamily="34" charset="0"/>
              </a:rPr>
              <a:t>E</a:t>
            </a:r>
            <a:r>
              <a:rPr lang="en-GB" sz="12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mbedding </a:t>
            </a:r>
            <a:r>
              <a:rPr lang="en-GB" sz="1200" b="1" dirty="0">
                <a:solidFill>
                  <a:srgbClr val="00595C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Independent Sexual Violence Adviser Service</a:t>
            </a:r>
            <a:r>
              <a:rPr lang="en-GB" sz="12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– (1,906 victims supported across the South Wales area in the first 9 months).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Harnessing opportunities to tackle VAWG through</a:t>
            </a:r>
            <a:r>
              <a:rPr lang="en-GB" sz="1200" b="1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solidFill>
                  <a:srgbClr val="00595C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new technologies and digital solutions </a:t>
            </a:r>
            <a:r>
              <a:rPr lang="en-GB" sz="12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– e.g. “Danielle” pro-social computer game/learning tool.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ea typeface="Aptos" panose="020B0004020202020204" pitchFamily="34" charset="0"/>
                <a:cs typeface="Arial" panose="020B0604020202020204" pitchFamily="34" charset="0"/>
              </a:rPr>
              <a:t>E</a:t>
            </a:r>
            <a:r>
              <a:rPr lang="en-GB" sz="12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nhancing the offer of </a:t>
            </a:r>
            <a:r>
              <a:rPr lang="en-GB" sz="1200" b="1" dirty="0">
                <a:solidFill>
                  <a:srgbClr val="00595C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domestic abuse perpetrator interventions </a:t>
            </a:r>
            <a:r>
              <a:rPr lang="en-GB" sz="12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(e.g. ‘DRIVE’, ‘CARA’).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Progressing implementation of multi-agency model to enhance response to </a:t>
            </a:r>
            <a:r>
              <a:rPr lang="en-GB" sz="1200" b="1" dirty="0">
                <a:solidFill>
                  <a:srgbClr val="00595C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stalking</a:t>
            </a:r>
            <a:r>
              <a:rPr lang="en-GB" sz="12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F01AD3-1606-05CE-46D8-4D8A5F6F8B5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926" t="16116" r="67279" b="62023"/>
          <a:stretch/>
        </p:blipFill>
        <p:spPr>
          <a:xfrm>
            <a:off x="130525" y="4418451"/>
            <a:ext cx="1169624" cy="10254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3338586-948F-21B9-082E-8579CAC4B10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925" t="16244" r="66277" b="62735"/>
          <a:stretch/>
        </p:blipFill>
        <p:spPr>
          <a:xfrm>
            <a:off x="130524" y="3312241"/>
            <a:ext cx="1169625" cy="9897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98ED24B-85BA-40CF-0378-696231863F2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323" t="14838" r="66972" b="62985"/>
          <a:stretch/>
        </p:blipFill>
        <p:spPr>
          <a:xfrm>
            <a:off x="130525" y="5547990"/>
            <a:ext cx="1169624" cy="109266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AA17CCE-D0CE-D925-B1BA-9AA3AB78426B}"/>
              </a:ext>
            </a:extLst>
          </p:cNvPr>
          <p:cNvSpPr txBox="1"/>
          <p:nvPr/>
        </p:nvSpPr>
        <p:spPr>
          <a:xfrm>
            <a:off x="1394168" y="2055268"/>
            <a:ext cx="10835490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Addressing Harms to Children and Young </a:t>
            </a:r>
            <a:r>
              <a:rPr lang="en-GB" sz="1400" b="1" dirty="0">
                <a:ea typeface="Aptos" panose="020B0004020202020204" pitchFamily="34" charset="0"/>
                <a:cs typeface="Arial" panose="020B0604020202020204" pitchFamily="34" charset="0"/>
              </a:rPr>
              <a:t>P</a:t>
            </a:r>
            <a:r>
              <a:rPr lang="en-GB" sz="1400" b="1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cs typeface="Arial" panose="020B0604020202020204" pitchFamily="34" charset="0"/>
              </a:rPr>
              <a:t>Co-producing a </a:t>
            </a:r>
            <a:r>
              <a:rPr lang="en-GB" sz="1200" b="1" dirty="0">
                <a:solidFill>
                  <a:srgbClr val="00595C"/>
                </a:solidFill>
              </a:rPr>
              <a:t>Children and Young Person’s Police, Crime and Justice Plan</a:t>
            </a:r>
            <a:r>
              <a:rPr lang="en-GB" sz="1200" dirty="0"/>
              <a:t>, e</a:t>
            </a:r>
            <a:r>
              <a:rPr lang="en-GB" sz="1200" dirty="0">
                <a:cs typeface="Arial" panose="020B0604020202020204" pitchFamily="34" charset="0"/>
              </a:rPr>
              <a:t>ngaging with children and young people to develop i</a:t>
            </a:r>
            <a:r>
              <a:rPr lang="en-GB" sz="1200" dirty="0"/>
              <a:t>nsights into the issues that matter most to them.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270F4C3-D9A9-AF80-430C-5F138E33BB04}"/>
              </a:ext>
            </a:extLst>
          </p:cNvPr>
          <p:cNvSpPr txBox="1"/>
          <p:nvPr/>
        </p:nvSpPr>
        <p:spPr>
          <a:xfrm>
            <a:off x="1379477" y="3713406"/>
            <a:ext cx="10812524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Road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ea typeface="Times New Roman" panose="02020603050405020304" pitchFamily="18" charset="0"/>
                <a:cs typeface="Calibri" panose="020F0502020204030204" pitchFamily="34" charset="0"/>
              </a:rPr>
              <a:t>Launch of </a:t>
            </a:r>
            <a:r>
              <a:rPr lang="en-GB" sz="1200" b="1" dirty="0">
                <a:solidFill>
                  <a:srgbClr val="00595C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Road Victim Advocacy Service</a:t>
            </a:r>
            <a:r>
              <a:rPr lang="en-GB" sz="1200" b="1" dirty="0">
                <a:effectLst/>
                <a:ea typeface="Aptos" panose="020B0004020202020204" pitchFamily="34" charset="0"/>
                <a:cs typeface="Calibri" panose="020F0502020204030204" pitchFamily="34" charset="0"/>
              </a:rPr>
              <a:t>, </a:t>
            </a:r>
            <a:r>
              <a:rPr lang="en-GB" sz="1200" dirty="0">
                <a:effectLst/>
                <a:ea typeface="Aptos" panose="020B0004020202020204" pitchFamily="34" charset="0"/>
                <a:cs typeface="Calibri" panose="020F0502020204030204" pitchFamily="34" charset="0"/>
              </a:rPr>
              <a:t>to provide emotional and practical support in the aftermath of a fatal collision, including specialist bereavement and trauma support.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523FC8-F498-8E3C-C338-7B6CE8D6281D}"/>
              </a:ext>
            </a:extLst>
          </p:cNvPr>
          <p:cNvSpPr txBox="1"/>
          <p:nvPr/>
        </p:nvSpPr>
        <p:spPr>
          <a:xfrm>
            <a:off x="1356509" y="4428853"/>
            <a:ext cx="10547927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ptos" panose="020B0004020202020204" pitchFamily="34" charset="0"/>
                <a:cs typeface="Arial" panose="020B0604020202020204" pitchFamily="34" charset="0"/>
              </a:rPr>
              <a:t>Support for Victims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Development of monitoring mechanism to improve agencies’ compliance with </a:t>
            </a:r>
            <a:r>
              <a:rPr lang="en-GB" sz="1200" b="1" kern="100" dirty="0">
                <a:solidFill>
                  <a:srgbClr val="00595C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Victims Code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47202E-7113-05D5-1FE2-2CDB966505F9}"/>
              </a:ext>
            </a:extLst>
          </p:cNvPr>
          <p:cNvSpPr txBox="1"/>
          <p:nvPr/>
        </p:nvSpPr>
        <p:spPr>
          <a:xfrm>
            <a:off x="1379477" y="4911761"/>
            <a:ext cx="10933775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ptos" panose="020B0004020202020204" pitchFamily="34" charset="0"/>
                <a:cs typeface="Arial" panose="020B0604020202020204" pitchFamily="34" charset="0"/>
              </a:rPr>
              <a:t>Delivering Justice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ptos" panose="020B0004020202020204" pitchFamily="34" charset="0"/>
                <a:cs typeface="Arial" panose="020B0604020202020204" pitchFamily="34" charset="0"/>
              </a:rPr>
              <a:t>Refreshing</a:t>
            </a:r>
            <a:r>
              <a:rPr lang="en-GB" sz="1200" b="1" dirty="0"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solidFill>
                  <a:srgbClr val="00595C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Local Criminal Justice Board action plan</a:t>
            </a:r>
            <a:r>
              <a:rPr lang="en-GB" sz="1200" dirty="0">
                <a:latin typeface="Aptos" panose="020B0004020202020204" pitchFamily="34" charset="0"/>
                <a:cs typeface="Arial" panose="020B0604020202020204" pitchFamily="34" charset="0"/>
              </a:rPr>
              <a:t>,</a:t>
            </a:r>
            <a:r>
              <a:rPr lang="en-GB" sz="1200" b="1" dirty="0"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ptos" panose="020B0004020202020204" pitchFamily="34" charset="0"/>
                <a:cs typeface="Arial" panose="020B0604020202020204" pitchFamily="34" charset="0"/>
              </a:rPr>
              <a:t>aligning priorities to improve justice to victims and reduce reoffending</a:t>
            </a:r>
            <a:r>
              <a:rPr lang="en-GB" sz="1200" b="1" dirty="0">
                <a:latin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ptos" panose="020B0004020202020204" pitchFamily="34" charset="0"/>
                <a:cs typeface="Arial" panose="020B0604020202020204" pitchFamily="34" charset="0"/>
              </a:rPr>
              <a:t>Investing into effective </a:t>
            </a:r>
            <a:r>
              <a:rPr lang="en-GB" sz="1200" b="1" dirty="0">
                <a:latin typeface="Aptos" panose="020B0004020202020204" pitchFamily="34" charset="0"/>
                <a:cs typeface="Arial" panose="020B0604020202020204" pitchFamily="34" charset="0"/>
              </a:rPr>
              <a:t>perpetrator interventions </a:t>
            </a:r>
            <a:r>
              <a:rPr lang="en-GB" sz="1200" dirty="0">
                <a:latin typeface="Aptos" panose="020B0004020202020204" pitchFamily="34" charset="0"/>
                <a:cs typeface="Arial" panose="020B0604020202020204" pitchFamily="34" charset="0"/>
              </a:rPr>
              <a:t>(incl. re-commissioning of new substance misuse service contract).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ptos" panose="020B0004020202020204" pitchFamily="34" charset="0"/>
                <a:cs typeface="Arial" panose="020B0604020202020204" pitchFamily="34" charset="0"/>
              </a:rPr>
              <a:t>Implementing evidence-based recommendations to </a:t>
            </a:r>
            <a:r>
              <a:rPr lang="en-GB" sz="1200" b="1" dirty="0">
                <a:solidFill>
                  <a:srgbClr val="00595C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reduce racial disparity in pre-court diversion</a:t>
            </a:r>
            <a:r>
              <a:rPr lang="en-GB" sz="1200" dirty="0">
                <a:latin typeface="Aptos" panose="020B00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507FD63-EA23-5516-E7F5-474030BD200E}"/>
              </a:ext>
            </a:extLst>
          </p:cNvPr>
          <p:cNvSpPr txBox="1"/>
          <p:nvPr/>
        </p:nvSpPr>
        <p:spPr>
          <a:xfrm>
            <a:off x="1356509" y="5963790"/>
            <a:ext cx="1093377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Countering Mis and Dis-Information 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Implementing actions to </a:t>
            </a:r>
            <a:r>
              <a:rPr lang="en-GB" sz="1200" b="1" dirty="0">
                <a:solidFill>
                  <a:srgbClr val="00595C"/>
                </a:solidFill>
              </a:rPr>
              <a:t>strengthen response </a:t>
            </a:r>
            <a:r>
              <a:rPr lang="en-GB" sz="1200" dirty="0"/>
              <a:t>to counter mis and disinformation online. </a:t>
            </a:r>
          </a:p>
        </p:txBody>
      </p:sp>
    </p:spTree>
    <p:extLst>
      <p:ext uri="{BB962C8B-B14F-4D97-AF65-F5344CB8AC3E}">
        <p14:creationId xmlns:p14="http://schemas.microsoft.com/office/powerpoint/2010/main" val="15161360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AEB893-C622-577C-8CAB-F4EC52DA5F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2CEB66-F8CB-B647-2491-E0772E06A2D1}"/>
              </a:ext>
            </a:extLst>
          </p:cNvPr>
          <p:cNvSpPr txBox="1"/>
          <p:nvPr/>
        </p:nvSpPr>
        <p:spPr>
          <a:xfrm>
            <a:off x="822037" y="1107274"/>
            <a:ext cx="9042400" cy="27084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Thank you for listening.</a:t>
            </a:r>
          </a:p>
          <a:p>
            <a:endParaRPr lang="en-GB" sz="4000" dirty="0">
              <a:solidFill>
                <a:schemeClr val="bg1"/>
              </a:solidFill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 more information and to view a copy of the </a:t>
            </a:r>
            <a:r>
              <a:rPr lang="en-GB" sz="1800" b="1" dirty="0">
                <a:solidFill>
                  <a:schemeClr val="bg1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South Wales Police, Crime and Justice Plan</a:t>
            </a:r>
            <a:r>
              <a:rPr lang="en-GB" sz="1800" dirty="0">
                <a:solidFill>
                  <a:schemeClr val="bg1"/>
                </a:solidFill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please visit my website:</a:t>
            </a:r>
          </a:p>
          <a:p>
            <a:endParaRPr lang="en-GB" sz="1800" dirty="0">
              <a:solidFill>
                <a:schemeClr val="bg1"/>
              </a:solidFill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800" dirty="0">
              <a:solidFill>
                <a:schemeClr val="bg1"/>
              </a:solidFill>
              <a:latin typeface="Aptos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b="1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https://www.southwalescommissioner.org.uk/</a:t>
            </a:r>
            <a:endParaRPr lang="en-GB" sz="1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2411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1010</TotalTime>
  <Words>1965</Words>
  <Application>Microsoft Office PowerPoint</Application>
  <PresentationFormat>Widescreen</PresentationFormat>
  <Paragraphs>203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Aptos</vt:lpstr>
      <vt:lpstr>Aptos Display</vt:lpstr>
      <vt:lpstr>Aptos ExtraBold</vt:lpstr>
      <vt:lpstr>Arial</vt:lpstr>
      <vt:lpstr>Inter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Watkins,Richard swp53754</dc:creator>
  <cp:lastModifiedBy>Worthington,Eleanor swp87933</cp:lastModifiedBy>
  <cp:revision>11</cp:revision>
  <dcterms:created xsi:type="dcterms:W3CDTF">2025-03-25T16:47:36Z</dcterms:created>
  <dcterms:modified xsi:type="dcterms:W3CDTF">2025-07-04T10:01:55Z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6cf8fe5-b7b7-4df7-b38d-1c61ac2f6639_Enabled">
    <vt:lpwstr>true</vt:lpwstr>
  </property>
  <property fmtid="{D5CDD505-2E9C-101B-9397-08002B2CF9AE}" pid="3" name="MSIP_Label_66cf8fe5-b7b7-4df7-b38d-1c61ac2f6639_SetDate">
    <vt:lpwstr>2025-03-25T16:51:23Z</vt:lpwstr>
  </property>
  <property fmtid="{D5CDD505-2E9C-101B-9397-08002B2CF9AE}" pid="4" name="MSIP_Label_66cf8fe5-b7b7-4df7-b38d-1c61ac2f6639_Method">
    <vt:lpwstr>Standard</vt:lpwstr>
  </property>
  <property fmtid="{D5CDD505-2E9C-101B-9397-08002B2CF9AE}" pid="5" name="MSIP_Label_66cf8fe5-b7b7-4df7-b38d-1c61ac2f6639_Name">
    <vt:lpwstr>66cf8fe5-b7b7-4df7-b38d-1c61ac2f6639</vt:lpwstr>
  </property>
  <property fmtid="{D5CDD505-2E9C-101B-9397-08002B2CF9AE}" pid="6" name="MSIP_Label_66cf8fe5-b7b7-4df7-b38d-1c61ac2f6639_SiteId">
    <vt:lpwstr>270c2f4d-fd0c-4f08-92a9-e5bdd8a87e09</vt:lpwstr>
  </property>
  <property fmtid="{D5CDD505-2E9C-101B-9397-08002B2CF9AE}" pid="7" name="MSIP_Label_66cf8fe5-b7b7-4df7-b38d-1c61ac2f6639_ActionId">
    <vt:lpwstr>90cd7504-1003-4c52-af85-a0e9834ea90f</vt:lpwstr>
  </property>
  <property fmtid="{D5CDD505-2E9C-101B-9397-08002B2CF9AE}" pid="8" name="MSIP_Label_66cf8fe5-b7b7-4df7-b38d-1c61ac2f6639_ContentBits">
    <vt:lpwstr>0</vt:lpwstr>
  </property>
  <property fmtid="{D5CDD505-2E9C-101B-9397-08002B2CF9AE}" pid="9" name="MSIP_Label_66cf8fe5-b7b7-4df7-b38d-1c61ac2f6639_Tag">
    <vt:lpwstr>10, 3, 0, 1</vt:lpwstr>
  </property>
</Properties>
</file>