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77" r:id="rId2"/>
    <p:sldId id="278" r:id="rId3"/>
    <p:sldId id="639" r:id="rId4"/>
    <p:sldId id="650" r:id="rId5"/>
    <p:sldId id="640" r:id="rId6"/>
    <p:sldId id="641" r:id="rId7"/>
    <p:sldId id="313" r:id="rId8"/>
    <p:sldId id="314" r:id="rId9"/>
    <p:sldId id="316" r:id="rId10"/>
    <p:sldId id="317" r:id="rId11"/>
    <p:sldId id="318" r:id="rId12"/>
    <p:sldId id="319" r:id="rId13"/>
    <p:sldId id="301" r:id="rId14"/>
    <p:sldId id="303" r:id="rId15"/>
    <p:sldId id="310" r:id="rId16"/>
    <p:sldId id="655" r:id="rId17"/>
    <p:sldId id="657" r:id="rId18"/>
    <p:sldId id="324" r:id="rId19"/>
    <p:sldId id="658" r:id="rId20"/>
    <p:sldId id="322" r:id="rId21"/>
    <p:sldId id="652" r:id="rId22"/>
    <p:sldId id="263" r:id="rId23"/>
    <p:sldId id="321" r:id="rId24"/>
    <p:sldId id="323" r:id="rId25"/>
    <p:sldId id="651" r:id="rId26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9" autoAdjust="0"/>
    <p:restoredTop sz="94576" autoAdjust="0"/>
  </p:normalViewPr>
  <p:slideViewPr>
    <p:cSldViewPr>
      <p:cViewPr varScale="1">
        <p:scale>
          <a:sx n="83" d="100"/>
          <a:sy n="83" d="100"/>
        </p:scale>
        <p:origin x="1008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E62C9DF-D8A7-489A-9631-B9D236D2E2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38239CD-8268-413D-AD96-BACE0E448A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DE437E-2528-4FA4-B150-175703BF8E1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F785A9B3-9736-477F-9D60-5AFE94C551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AD75628-2626-4FE5-B5E6-731DDEA73B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514FAAA-EFA3-4036-9166-1A6B7CA9B3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336E0D5-4829-47F1-8783-962552D80C3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7150704-52DD-47A5-943B-4623936D2F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33EC22F-299F-4D5B-B332-F730F096464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B40CFBB-4C83-4FE0-B431-686B06686D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3279D00-8793-401D-8EDC-D1CC69E8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0EEF4C8-71C0-4FA3-8429-8710157C78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238B-CD48-42FA-A1E6-FC9EC896B0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CCB56-04FE-4882-B6A7-E176ACB32539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586E-B99C-4A4B-AC61-3640A02F0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49E3-562B-4DB4-B25E-AA7D422D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70D24D-E1CB-46DF-8530-B211AE510B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1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D7DE0-BAE4-4AAA-83A7-D93B19B67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820C5-98DA-497C-9CA2-E39992EF4451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05D13-7149-42B6-94F5-2DDCF0E6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7B18-74C5-400E-8A87-9C08ABFF9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BD5B4D-BF53-4515-8F19-E5FEDA160A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87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E848E-3C9F-4A31-82AA-EE8C038EA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6425-D5F2-471F-AD96-3A4FF4F3DDAE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1443DF4-C3D4-445B-823F-467D249F96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4752-4A6F-441C-A40F-906BCCAD9C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9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BD0ECC-EB75-4923-9BD8-E0E4F7E5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00E5-8607-41AF-A91B-4F28DFA8C06B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FACAF-C3E7-4BDE-BD36-0004B9B5E1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40E7-EA67-4610-B012-901AEF9587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7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1A8D5E-67FA-482E-910E-7101DD81B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19C96-3A72-45B1-A98E-B8A2DD54F6C5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FF62EAF-1D58-44F7-BA99-D56D71A19B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0FFC3-147E-4A9A-84CB-B05C848F6D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32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F96463-0595-40B5-84EF-D6CD3F99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6E755-58F1-4B96-8BF3-6525031D1403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1E18934-1836-427C-8CDB-47D045B9AA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C311-4742-4DF0-8ECF-17F13B18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75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0912348-1864-4602-8A32-DF2D5436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2FA3C-0BBC-4813-8A04-AB5B24DC7175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BF219EA-DD28-4FC8-BA54-319C7330D1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E0482-4CAB-458A-B84A-90297B8A6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31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1A8034-CF50-4187-8D81-715AB634D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2120-CD63-438D-AC9F-ADCAAF99A8B5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E83F-F0A7-4622-944A-BC85B841EE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D73-A60F-4727-8EBB-8E3BD5A2E4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9606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BBE887-AB85-4ED1-89AC-F7621E918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7DB5E-E157-492B-BC5A-A36491E728F0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62089-75A5-4671-AE0E-21CC9937D0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628-EF7C-425A-9EA6-F719653864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55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FF3-BE3E-42D4-B460-63F7322C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65E33-368F-4AA3-B258-39CA8D54A2CB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2EC25A-E757-43F2-90F0-DC2D1A87E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FF30F-BBC9-4FB0-9771-06A368878B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025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76FDB-1C61-4A53-9930-8E6864F8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041FC-EF3A-4E1C-86DD-076D57029265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B393BD-49C7-427C-93E8-6FBA1B484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10814-1453-4DEF-A15F-73F61EE127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4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183687-64C1-4D99-84EE-6A15ED01220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8BE8FE9-9DC6-4126-9832-2BE14FFFE3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C54FF-3C99-4D7F-9649-210EE64B2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902AA-B417-40F7-B3B2-608399E63FC4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419-B908-49C6-8B6F-BA0EE38EE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4A8CA02-BB50-4C88-882A-9A2532393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z2fpOiYZ-E" TargetMode="External"/><Relationship Id="rId2" Type="http://schemas.openxmlformats.org/officeDocument/2006/relationships/hyperlink" Target="https://www.gov.uk/working-for-yoursel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https://www.youtube.com/embed/9No-FiEInLA?feature=oembed" TargetMode="External"/><Relationship Id="rId1" Type="http://schemas.openxmlformats.org/officeDocument/2006/relationships/video" Target="NULL" TargetMode="External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.uk/career-advice/how-to-make-a-career-plan/#:~:text=A%20career%20plan%20is%20a,Your%20interests" TargetMode="External"/><Relationship Id="rId2" Type="http://schemas.openxmlformats.org/officeDocument/2006/relationships/hyperlink" Target="https://uk.indeed.com/career-advice/career-development/professional-development-pla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>
            <a:extLst>
              <a:ext uri="{FF2B5EF4-FFF2-40B4-BE49-F238E27FC236}">
                <a16:creationId xmlns:a16="http://schemas.microsoft.com/office/drawing/2014/main" id="{6EECCF44-E2C0-484D-AD8E-2CD17D1C7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2" y="1628800"/>
            <a:ext cx="7090419" cy="386871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Employability and Career Development (LCLM4005)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 </a:t>
            </a:r>
            <a:endParaRPr lang="en-GB" altLang="en-US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 Planning and PDP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AE1D18-ACDE-49F0-A90D-3D9A1746003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3B398274-2E66-4C0C-A412-C91204F17C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8F02DD-C473-4D1B-82F7-45C52C396AB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A07AEDB-590C-4EC3-A052-2065CB82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D84A-4F08-4950-B3C7-6D5AE856E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During this session, we will be:</a:t>
            </a:r>
          </a:p>
          <a:p>
            <a:pPr eaLnBrk="1" hangingPunct="1">
              <a:defRPr/>
            </a:pPr>
            <a:r>
              <a:rPr lang="en-GB" altLang="en-US" sz="2800" dirty="0"/>
              <a:t>examining career options and…</a:t>
            </a:r>
          </a:p>
          <a:p>
            <a:pPr eaLnBrk="1" hangingPunct="1">
              <a:defRPr/>
            </a:pPr>
            <a:r>
              <a:rPr lang="en-GB" altLang="en-US" sz="2800" dirty="0"/>
              <a:t>starting a personal development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DC255-1CF3-47F9-9C70-7BD5969B8F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677F8B2-D67B-4BAE-8A4D-C6D0B29B1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CA4B214-3657-4866-86E0-9D9FAB611D1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D2D31F6-B8C0-4417-B721-44FC69C7B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7015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FA9322C-D087-490F-92E9-19C11186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72847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Why is career planning important?</a:t>
            </a:r>
          </a:p>
          <a:p>
            <a:r>
              <a:rPr lang="en-GB" sz="2400" dirty="0"/>
              <a:t>a great way to ensure your career is going in the right direction.</a:t>
            </a:r>
          </a:p>
          <a:p>
            <a:r>
              <a:rPr lang="en-GB" sz="2400" dirty="0"/>
              <a:t>helps you realise your passion and facilitates your career goals with tangible actions and aims. </a:t>
            </a:r>
          </a:p>
          <a:p>
            <a:r>
              <a:rPr lang="en-GB" sz="2400" dirty="0"/>
              <a:t>By assessing your situation, you’ll also be able to determine and fill any gaps in your knowledge or experience that might be holding you back from your dream job.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dirty="0"/>
          </a:p>
        </p:txBody>
      </p:sp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3A295B11-5253-4E01-B604-8E8B805CAB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BFC5AAE4-3BBD-48F1-8B78-6E6A94874EA4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8197" name="Slide Number Placeholder 5">
            <a:extLst>
              <a:ext uri="{FF2B5EF4-FFF2-40B4-BE49-F238E27FC236}">
                <a16:creationId xmlns:a16="http://schemas.microsoft.com/office/drawing/2014/main" id="{78C561A1-FBD5-49FD-913F-56010EE8FD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EF75DB-B04D-41C6-B630-FEE244570A7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D2D31F6-B8C0-4417-B721-44FC69C7B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FA9322C-D087-490F-92E9-19C11186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Options: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Education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Training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Employment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Self-employment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Voluntary work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Self-development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800" dirty="0"/>
              <a:t>What are the options for you?</a:t>
            </a:r>
          </a:p>
        </p:txBody>
      </p:sp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3A295B11-5253-4E01-B604-8E8B805CAB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BFC5AAE4-3BBD-48F1-8B78-6E6A94874EA4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8197" name="Slide Number Placeholder 5">
            <a:extLst>
              <a:ext uri="{FF2B5EF4-FFF2-40B4-BE49-F238E27FC236}">
                <a16:creationId xmlns:a16="http://schemas.microsoft.com/office/drawing/2014/main" id="{78C561A1-FBD5-49FD-913F-56010EE8FD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EF75DB-B04D-41C6-B630-FEE244570A7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253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Date Placeholder 3">
            <a:extLst>
              <a:ext uri="{FF2B5EF4-FFF2-40B4-BE49-F238E27FC236}">
                <a16:creationId xmlns:a16="http://schemas.microsoft.com/office/drawing/2014/main" id="{5F2E4105-4DBD-404A-82ED-B2E75534DC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02785790-8612-4A04-96ED-381E033B5D4B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9219" name="Slide Number Placeholder 5">
            <a:extLst>
              <a:ext uri="{FF2B5EF4-FFF2-40B4-BE49-F238E27FC236}">
                <a16:creationId xmlns:a16="http://schemas.microsoft.com/office/drawing/2014/main" id="{5C8407A2-B5E8-4E5F-8661-C860670A49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2993200-C2FA-4D06-B796-50124862611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9220" name="Rectangle 2">
            <a:extLst>
              <a:ext uri="{FF2B5EF4-FFF2-40B4-BE49-F238E27FC236}">
                <a16:creationId xmlns:a16="http://schemas.microsoft.com/office/drawing/2014/main" id="{F2614B3C-DB8F-4375-9B38-2F4AF1D80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9221" name="Rectangle 3">
            <a:extLst>
              <a:ext uri="{FF2B5EF4-FFF2-40B4-BE49-F238E27FC236}">
                <a16:creationId xmlns:a16="http://schemas.microsoft.com/office/drawing/2014/main" id="{D63F944B-72CC-4EE5-8AC4-75F020F2D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Education / Training</a:t>
            </a:r>
          </a:p>
          <a:p>
            <a:pPr eaLnBrk="1" hangingPunct="1">
              <a:buFontTx/>
              <a:buNone/>
            </a:pPr>
            <a:endParaRPr lang="en-GB" altLang="en-US" sz="1200" b="1"/>
          </a:p>
          <a:p>
            <a:pPr eaLnBrk="1" hangingPunct="1">
              <a:buFontTx/>
              <a:buNone/>
            </a:pPr>
            <a:r>
              <a:rPr lang="en-GB" altLang="en-US"/>
              <a:t>You will need more skills and knowledge at some time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>
              <a:buFontTx/>
              <a:buNone/>
            </a:pPr>
            <a:r>
              <a:rPr lang="en-GB" altLang="en-US"/>
              <a:t>The questions are </a:t>
            </a:r>
          </a:p>
          <a:p>
            <a:pPr eaLnBrk="1" hangingPunct="1">
              <a:buFontTx/>
              <a:buNone/>
            </a:pPr>
            <a:r>
              <a:rPr lang="en-GB" altLang="en-US"/>
              <a:t>What?  When? And  How?  </a:t>
            </a:r>
          </a:p>
          <a:p>
            <a:pPr eaLnBrk="1" hangingPunct="1">
              <a:buFontTx/>
              <a:buNone/>
            </a:pPr>
            <a:r>
              <a:rPr lang="en-GB" altLang="en-US"/>
              <a:t>Rather than If!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>
            <a:extLst>
              <a:ext uri="{FF2B5EF4-FFF2-40B4-BE49-F238E27FC236}">
                <a16:creationId xmlns:a16="http://schemas.microsoft.com/office/drawing/2014/main" id="{3D970E8B-AD04-466F-890E-647FE93FD17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DBFF76F7-4276-44CE-A3F7-BCB424D41598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0243" name="Slide Number Placeholder 5">
            <a:extLst>
              <a:ext uri="{FF2B5EF4-FFF2-40B4-BE49-F238E27FC236}">
                <a16:creationId xmlns:a16="http://schemas.microsoft.com/office/drawing/2014/main" id="{DA6AFCCE-0D82-4316-99A4-6A30F82B6D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EC18A74-3BF5-4E28-98AC-2B5547A39C79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0244" name="Rectangle 2">
            <a:extLst>
              <a:ext uri="{FF2B5EF4-FFF2-40B4-BE49-F238E27FC236}">
                <a16:creationId xmlns:a16="http://schemas.microsoft.com/office/drawing/2014/main" id="{CD4B2649-F6F3-4EDC-BE4F-67779DEE6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0245" name="Rectangle 3">
            <a:extLst>
              <a:ext uri="{FF2B5EF4-FFF2-40B4-BE49-F238E27FC236}">
                <a16:creationId xmlns:a16="http://schemas.microsoft.com/office/drawing/2014/main" id="{CE8ACB46-15B2-44C7-AF1E-AA9CD90B1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Education &amp; Training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BA, MA, DBA 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Professional Qualifications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Technical Qualifications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Non accredited training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Employer  driven / personally driven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0511B4-7885-F2BE-5B16-4E00C2A7FA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" t="12200" r="34250" b="14445"/>
          <a:stretch/>
        </p:blipFill>
        <p:spPr>
          <a:xfrm>
            <a:off x="5868144" y="1772816"/>
            <a:ext cx="3168352" cy="200015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>
            <a:extLst>
              <a:ext uri="{FF2B5EF4-FFF2-40B4-BE49-F238E27FC236}">
                <a16:creationId xmlns:a16="http://schemas.microsoft.com/office/drawing/2014/main" id="{A4A75EF0-F8C3-4350-B3D2-0F4B7F178A2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1803D282-E0DE-487A-B341-FE630B1845A3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1267" name="Slide Number Placeholder 5">
            <a:extLst>
              <a:ext uri="{FF2B5EF4-FFF2-40B4-BE49-F238E27FC236}">
                <a16:creationId xmlns:a16="http://schemas.microsoft.com/office/drawing/2014/main" id="{91FC51B4-48A2-4A64-A221-9CC9178BD51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50BD22-2C20-4106-B3FD-687D78E75A74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8" name="Rectangle 2">
            <a:extLst>
              <a:ext uri="{FF2B5EF4-FFF2-40B4-BE49-F238E27FC236}">
                <a16:creationId xmlns:a16="http://schemas.microsoft.com/office/drawing/2014/main" id="{95A2AE76-7508-4985-BA0C-1D332E882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017" y="365101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1269" name="Rectangle 3">
            <a:extLst>
              <a:ext uri="{FF2B5EF4-FFF2-40B4-BE49-F238E27FC236}">
                <a16:creationId xmlns:a16="http://schemas.microsoft.com/office/drawing/2014/main" id="{8BE2A74C-CFD0-41A2-8B29-8EB315C8A3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8335" y="1124744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Self-Employment ?</a:t>
            </a:r>
          </a:p>
          <a:p>
            <a:pPr eaLnBrk="1" hangingPunct="1">
              <a:buFontTx/>
              <a:buNone/>
            </a:pPr>
            <a:endParaRPr lang="en-GB" altLang="en-US" sz="1000" b="1" dirty="0"/>
          </a:p>
          <a:p>
            <a:pPr eaLnBrk="1" hangingPunct="1"/>
            <a:r>
              <a:rPr lang="en-GB" altLang="en-US" sz="2400" dirty="0"/>
              <a:t>There are many initiatives to support self-employment; you need to find out about them </a:t>
            </a:r>
          </a:p>
          <a:p>
            <a:pPr eaLnBrk="1" hangingPunct="1"/>
            <a:r>
              <a:rPr lang="en-GB" altLang="en-US" sz="2400" dirty="0"/>
              <a:t>Gov’t websites are a good start: </a:t>
            </a:r>
            <a:r>
              <a:rPr lang="en-GB" altLang="en-US" sz="2400" dirty="0">
                <a:hlinkClick r:id="rId2"/>
              </a:rPr>
              <a:t>https://www.gov.uk/working-for-yourself</a:t>
            </a:r>
            <a:r>
              <a:rPr lang="en-GB" altLang="en-US" sz="2400" dirty="0"/>
              <a:t> </a:t>
            </a:r>
          </a:p>
          <a:p>
            <a:pPr eaLnBrk="1" hangingPunct="1"/>
            <a:r>
              <a:rPr lang="en-GB" sz="2400" dirty="0"/>
              <a:t>What you MUST know before going self-employed (5 things to get right in the UK) </a:t>
            </a:r>
            <a:r>
              <a:rPr lang="en-GB" sz="2400" dirty="0">
                <a:hlinkClick r:id="rId3"/>
              </a:rPr>
              <a:t>https://www.youtube.com/watch?v=-z2fpOiYZ-E</a:t>
            </a:r>
            <a:r>
              <a:rPr lang="en-GB" sz="2400" dirty="0"/>
              <a:t> (9 mins)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>
            <a:extLst>
              <a:ext uri="{FF2B5EF4-FFF2-40B4-BE49-F238E27FC236}">
                <a16:creationId xmlns:a16="http://schemas.microsoft.com/office/drawing/2014/main" id="{953CDC78-A2D5-4C73-BB14-8BAEA64E18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05E89067-C110-433D-984F-487CFFBDD1CA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2291" name="Slide Number Placeholder 5">
            <a:extLst>
              <a:ext uri="{FF2B5EF4-FFF2-40B4-BE49-F238E27FC236}">
                <a16:creationId xmlns:a16="http://schemas.microsoft.com/office/drawing/2014/main" id="{2AB8E697-E597-4BA0-9924-1EC9141DE3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F5B1908-6134-4508-8A24-FE2A584F6E87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2292" name="Rectangle 2">
            <a:extLst>
              <a:ext uri="{FF2B5EF4-FFF2-40B4-BE49-F238E27FC236}">
                <a16:creationId xmlns:a16="http://schemas.microsoft.com/office/drawing/2014/main" id="{1660C12E-B995-436E-8E4C-F1A96CAC0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2293" name="Rectangle 3">
            <a:extLst>
              <a:ext uri="{FF2B5EF4-FFF2-40B4-BE49-F238E27FC236}">
                <a16:creationId xmlns:a16="http://schemas.microsoft.com/office/drawing/2014/main" id="{444C4742-B805-4CE4-9B7E-2DD9A09580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b="1" dirty="0"/>
              <a:t>Employment: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Graduate v. non-graduate vacancies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Temporary v. permanent posts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Full-time v. Part-time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Trainee opportunities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With and without career development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Remote, on-site, hybrid?</a:t>
            </a:r>
            <a:endParaRPr lang="en-GB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3">
            <a:extLst>
              <a:ext uri="{FF2B5EF4-FFF2-40B4-BE49-F238E27FC236}">
                <a16:creationId xmlns:a16="http://schemas.microsoft.com/office/drawing/2014/main" id="{66402786-60A5-40C1-A638-1B606F8AAEA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1D08DAA-300D-42A4-80FB-C92CA006EF4D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4339" name="Slide Number Placeholder 5">
            <a:extLst>
              <a:ext uri="{FF2B5EF4-FFF2-40B4-BE49-F238E27FC236}">
                <a16:creationId xmlns:a16="http://schemas.microsoft.com/office/drawing/2014/main" id="{A0B0A207-F0EC-44B4-99BF-94F1B2CEC1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B403F9D-C00D-4437-8E54-C6856DA9EEE1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4340" name="Rectangle 2">
            <a:extLst>
              <a:ext uri="{FF2B5EF4-FFF2-40B4-BE49-F238E27FC236}">
                <a16:creationId xmlns:a16="http://schemas.microsoft.com/office/drawing/2014/main" id="{86D290D1-98DB-4720-8AB1-B1A908A80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81" y="40084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4341" name="Rectangle 3">
            <a:extLst>
              <a:ext uri="{FF2B5EF4-FFF2-40B4-BE49-F238E27FC236}">
                <a16:creationId xmlns:a16="http://schemas.microsoft.com/office/drawing/2014/main" id="{682445E7-0A58-4BFE-B1E5-7EBE8CF3B5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81" y="126876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Career Goals – can be related to </a:t>
            </a:r>
          </a:p>
          <a:p>
            <a:pPr eaLnBrk="1" hangingPunct="1"/>
            <a:r>
              <a:rPr lang="en-GB" altLang="en-US" dirty="0"/>
              <a:t>	Organisations</a:t>
            </a:r>
          </a:p>
          <a:p>
            <a:pPr eaLnBrk="1" hangingPunct="1"/>
            <a:r>
              <a:rPr lang="en-GB" altLang="en-US" dirty="0"/>
              <a:t>	Roles</a:t>
            </a:r>
          </a:p>
          <a:p>
            <a:pPr eaLnBrk="1" hangingPunct="1"/>
            <a:r>
              <a:rPr lang="en-GB" altLang="en-US" dirty="0"/>
              <a:t>	Status</a:t>
            </a:r>
          </a:p>
          <a:p>
            <a:pPr eaLnBrk="1" hangingPunct="1"/>
            <a:r>
              <a:rPr lang="en-GB" altLang="en-US" dirty="0"/>
              <a:t>	Money</a:t>
            </a:r>
          </a:p>
          <a:p>
            <a:pPr eaLnBrk="1" hangingPunct="1"/>
            <a:r>
              <a:rPr lang="en-GB" altLang="en-US" dirty="0"/>
              <a:t>	Influence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3">
            <a:extLst>
              <a:ext uri="{FF2B5EF4-FFF2-40B4-BE49-F238E27FC236}">
                <a16:creationId xmlns:a16="http://schemas.microsoft.com/office/drawing/2014/main" id="{F3A1A735-49AA-40F7-8203-A9F07133CCF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FE0EF60-3435-47E1-9A06-19077EB2435E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5363" name="Slide Number Placeholder 5">
            <a:extLst>
              <a:ext uri="{FF2B5EF4-FFF2-40B4-BE49-F238E27FC236}">
                <a16:creationId xmlns:a16="http://schemas.microsoft.com/office/drawing/2014/main" id="{8CADAA89-D3CA-4CD1-91F3-1724034F16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ABEFA2-75ED-4D55-8ECA-6B1BF9C02A85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5364" name="Rectangle 2">
            <a:extLst>
              <a:ext uri="{FF2B5EF4-FFF2-40B4-BE49-F238E27FC236}">
                <a16:creationId xmlns:a16="http://schemas.microsoft.com/office/drawing/2014/main" id="{5CADCD53-E447-4AF5-94A3-C6156F8A0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535781"/>
            <a:ext cx="8229600" cy="56038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5365" name="Rectangle 3">
            <a:extLst>
              <a:ext uri="{FF2B5EF4-FFF2-40B4-BE49-F238E27FC236}">
                <a16:creationId xmlns:a16="http://schemas.microsoft.com/office/drawing/2014/main" id="{C2B2B981-CCC3-4839-B8E0-766F1C7196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Plan for success</a:t>
            </a:r>
          </a:p>
          <a:p>
            <a:pPr eaLnBrk="1" hangingPunct="1"/>
            <a:r>
              <a:rPr lang="en-GB" altLang="en-US" sz="2800" dirty="0"/>
              <a:t>What do you really want to do?</a:t>
            </a:r>
          </a:p>
          <a:p>
            <a:pPr eaLnBrk="1" hangingPunct="1"/>
            <a:r>
              <a:rPr lang="en-GB" altLang="en-US" sz="2800" dirty="0"/>
              <a:t>Goals can be short and long term, small and large.</a:t>
            </a:r>
          </a:p>
          <a:p>
            <a:pPr eaLnBrk="1" hangingPunct="1"/>
            <a:r>
              <a:rPr lang="en-GB" altLang="en-US" sz="2800" dirty="0"/>
              <a:t>Prioritise what you need to do to achieve these goals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>
            <a:extLst>
              <a:ext uri="{FF2B5EF4-FFF2-40B4-BE49-F238E27FC236}">
                <a16:creationId xmlns:a16="http://schemas.microsoft.com/office/drawing/2014/main" id="{E4433F49-703C-4D14-95C0-3676FB06161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431A3B21-00F0-421E-A0D6-20FEF11AD7C1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6D052185-E046-4E9A-BE45-D7C2498A87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F5EF5A-59A3-4F28-BF02-71E0CF39643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358E9CF3-9529-4643-ACD1-38FA59D17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6389" name="Rectangle 3">
            <a:extLst>
              <a:ext uri="{FF2B5EF4-FFF2-40B4-BE49-F238E27FC236}">
                <a16:creationId xmlns:a16="http://schemas.microsoft.com/office/drawing/2014/main" id="{5D24AD15-7993-4459-93B5-4E64A5D63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Individual career planning?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Organisational career planning?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b="1" dirty="0"/>
              <a:t>Organisational Careers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200" b="1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i="1" dirty="0"/>
              <a:t>	An organisational career is the sequence of renegotiations of the psychological contract which the individual and the organisation conduct during his/her period of employment.</a:t>
            </a:r>
          </a:p>
          <a:p>
            <a:pPr algn="r" eaLnBrk="1" hangingPunct="1">
              <a:lnSpc>
                <a:spcPct val="80000"/>
              </a:lnSpc>
              <a:buFontTx/>
              <a:buNone/>
            </a:pPr>
            <a:r>
              <a:rPr lang="en-GB" altLang="en-US" sz="2000" dirty="0"/>
              <a:t>Herriot (1992)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3">
            <a:extLst>
              <a:ext uri="{FF2B5EF4-FFF2-40B4-BE49-F238E27FC236}">
                <a16:creationId xmlns:a16="http://schemas.microsoft.com/office/drawing/2014/main" id="{12782F61-BCE5-40DF-A3D1-202C7406029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C5A2B2A0-BF57-4887-B72F-BA45434043E1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7411" name="Slide Number Placeholder 5">
            <a:extLst>
              <a:ext uri="{FF2B5EF4-FFF2-40B4-BE49-F238E27FC236}">
                <a16:creationId xmlns:a16="http://schemas.microsoft.com/office/drawing/2014/main" id="{8FF0A9F6-FE1B-43B4-B6AA-840A58A745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B6B797-2FF4-4E94-955F-03CA0A851C36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7412" name="Rectangle 2">
            <a:extLst>
              <a:ext uri="{FF2B5EF4-FFF2-40B4-BE49-F238E27FC236}">
                <a16:creationId xmlns:a16="http://schemas.microsoft.com/office/drawing/2014/main" id="{045420EC-2891-4809-8E7B-E299AC232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7413" name="Rectangle 3">
            <a:extLst>
              <a:ext uri="{FF2B5EF4-FFF2-40B4-BE49-F238E27FC236}">
                <a16:creationId xmlns:a16="http://schemas.microsoft.com/office/drawing/2014/main" id="{B41967D9-D0BF-4E17-B85F-5929B8BC5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b="1"/>
              <a:t>Organisational Careers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>
              <a:buFontTx/>
              <a:buNone/>
            </a:pPr>
            <a:r>
              <a:rPr lang="en-GB" altLang="en-US" sz="2400"/>
              <a:t>Need for balance between: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Organisations need for change &amp; individuals expectation of support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Loyalty and respect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Knowledge and tolerance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Intelligence and trust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3">
            <a:extLst>
              <a:ext uri="{FF2B5EF4-FFF2-40B4-BE49-F238E27FC236}">
                <a16:creationId xmlns:a16="http://schemas.microsoft.com/office/drawing/2014/main" id="{D51139A6-3A3F-4B6C-9946-3881ECF20AC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77FD2C90-6780-45E4-9AED-C32018F1D2C0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8435" name="Slide Number Placeholder 5">
            <a:extLst>
              <a:ext uri="{FF2B5EF4-FFF2-40B4-BE49-F238E27FC236}">
                <a16:creationId xmlns:a16="http://schemas.microsoft.com/office/drawing/2014/main" id="{BF12EA02-2B75-4DAA-9706-70FC8952A0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997C57C-DD88-4B5E-B88F-339B3D8F0E8B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8436" name="Rectangle 2">
            <a:extLst>
              <a:ext uri="{FF2B5EF4-FFF2-40B4-BE49-F238E27FC236}">
                <a16:creationId xmlns:a16="http://schemas.microsoft.com/office/drawing/2014/main" id="{9E62F299-464D-4944-97BB-0973EB541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8437" name="Rectangle 3">
            <a:extLst>
              <a:ext uri="{FF2B5EF4-FFF2-40B4-BE49-F238E27FC236}">
                <a16:creationId xmlns:a16="http://schemas.microsoft.com/office/drawing/2014/main" id="{874CACD1-11FD-412D-8A49-EC4996E36F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b="1"/>
              <a:t>Organisational Careers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 b="1" i="1"/>
              <a:t>Ideal Employees</a:t>
            </a:r>
            <a:r>
              <a:rPr lang="en-GB" altLang="en-US" sz="2400"/>
              <a:t>: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Welcome adventure and exploration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Be loyal and committed to the organisation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Communicate their expert knowledge to others and collaborate with them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Will make intelligent sense of their environment in the light of business strategy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3">
            <a:extLst>
              <a:ext uri="{FF2B5EF4-FFF2-40B4-BE49-F238E27FC236}">
                <a16:creationId xmlns:a16="http://schemas.microsoft.com/office/drawing/2014/main" id="{A6FDEF14-ECBA-43D1-88C5-64828CB72F0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9B7C2BAC-ADD7-4EEC-B9F0-D45F0CEFC91F}" type="datetime1">
              <a:rPr lang="en-GB" altLang="en-US" smtClean="0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19459" name="Slide Number Placeholder 5">
            <a:extLst>
              <a:ext uri="{FF2B5EF4-FFF2-40B4-BE49-F238E27FC236}">
                <a16:creationId xmlns:a16="http://schemas.microsoft.com/office/drawing/2014/main" id="{EA8E2231-47B5-42A3-81EE-C37577DFFC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DBE901E-388C-4F16-B72D-097117716F41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63B6F0EF-539C-4BFF-955C-B7E77FA70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9461" name="Rectangle 3">
            <a:extLst>
              <a:ext uri="{FF2B5EF4-FFF2-40B4-BE49-F238E27FC236}">
                <a16:creationId xmlns:a16="http://schemas.microsoft.com/office/drawing/2014/main" id="{23F8B3AA-67BC-4D8D-A479-E9A56D6A0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i="1" dirty="0"/>
              <a:t>‘Ownership of careers is being transferred from the organisation to the individual.  In a career sense we are all self-employed now.’</a:t>
            </a:r>
          </a:p>
          <a:p>
            <a:pPr marL="609600" indent="-609600" algn="r" eaLnBrk="1" hangingPunct="1">
              <a:buFontTx/>
              <a:buNone/>
            </a:pPr>
            <a:r>
              <a:rPr lang="en-GB" altLang="en-US" sz="2000" dirty="0" err="1"/>
              <a:t>Golzen</a:t>
            </a:r>
            <a:r>
              <a:rPr lang="en-GB" altLang="en-US" sz="2000" dirty="0"/>
              <a:t> &amp; Garner (1990)</a:t>
            </a:r>
          </a:p>
          <a:p>
            <a:pPr marL="609600" indent="-609600" eaLnBrk="1" hangingPunct="1">
              <a:buFontTx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cap="all" dirty="0"/>
              <a:t>GRADUATE SCHEMES</a:t>
            </a:r>
          </a:p>
          <a:p>
            <a:pPr marL="800100" lvl="2" indent="0">
              <a:buNone/>
            </a:pPr>
            <a:r>
              <a:rPr lang="en-GB" dirty="0" err="1"/>
              <a:t>MyFuture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/>
              <a:t>Prospects </a:t>
            </a:r>
          </a:p>
          <a:p>
            <a:pPr marL="800100" lvl="2" indent="0">
              <a:buNone/>
            </a:pPr>
            <a:r>
              <a:rPr lang="en-GB" dirty="0" err="1"/>
              <a:t>TargetJobs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 err="1"/>
              <a:t>Milkround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cap="all" dirty="0"/>
              <a:t>INTERNSHIPS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Graduate Talent Pool </a:t>
            </a:r>
            <a:r>
              <a:rPr lang="en-GB" dirty="0"/>
              <a:t>- Internship opportunities for graduates - mainly based in England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Knowledge Transfer Partnerships</a:t>
            </a:r>
            <a:r>
              <a:rPr lang="en-GB" dirty="0"/>
              <a:t>– UK-wide programme with projects involving a partnership between a graduate, organisation and university or research organisation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Step </a:t>
            </a:r>
            <a:r>
              <a:rPr lang="en-GB" dirty="0"/>
              <a:t>- Internship opportunities for students and graduates - mainly based in England</a:t>
            </a:r>
          </a:p>
          <a:p>
            <a:pPr marL="0" indent="0">
              <a:buNone/>
            </a:pPr>
            <a:r>
              <a:rPr lang="en-GB" cap="all" dirty="0"/>
              <a:t>CHAT TO EMPLOYERS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finding employment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Google internships </a:t>
            </a:r>
          </a:p>
        </p:txBody>
      </p:sp>
      <p:pic>
        <p:nvPicPr>
          <p:cNvPr id="8" name="Online Media 7" descr="Google interns' first week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0613" y="1600200"/>
            <a:ext cx="6962775" cy="3916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article on Moodle about The future of work </a:t>
            </a:r>
          </a:p>
          <a:p>
            <a:pPr marL="0" indent="0">
              <a:buNone/>
            </a:pPr>
            <a:r>
              <a:rPr lang="en-GB" dirty="0"/>
              <a:t>(45 Mins)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Answer the following questions:</a:t>
            </a:r>
          </a:p>
          <a:p>
            <a:r>
              <a:rPr lang="en-GB" sz="2800" dirty="0"/>
              <a:t>What are the trends shaping the future of UK jobs and skills up to 2030?</a:t>
            </a:r>
          </a:p>
          <a:p>
            <a:endParaRPr lang="en-GB" sz="2800" dirty="0"/>
          </a:p>
          <a:p>
            <a:r>
              <a:rPr lang="en-GB" sz="2800" dirty="0"/>
              <a:t>What are the potential disruption that could change the future of work in the UK?</a:t>
            </a:r>
          </a:p>
          <a:p>
            <a:endParaRPr lang="en-GB" sz="2800" dirty="0"/>
          </a:p>
          <a:p>
            <a:r>
              <a:rPr lang="en-GB" sz="2800" dirty="0"/>
              <a:t>What are the potential actions to meet the individual focused future skills for tomorrow’s world of work?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Summary of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study looks ahead to the labour market of 2030.</a:t>
            </a:r>
          </a:p>
          <a:p>
            <a:r>
              <a:rPr lang="en-GB" dirty="0"/>
              <a:t>Analyses the stable trends of future UK labour market.</a:t>
            </a:r>
          </a:p>
          <a:p>
            <a:r>
              <a:rPr lang="en-GB" dirty="0"/>
              <a:t>Identifies the plausible disruptions of those trends.</a:t>
            </a:r>
          </a:p>
          <a:p>
            <a:r>
              <a:rPr lang="en-GB" dirty="0"/>
              <a:t>Suggests potential actions for future skills for 4 scenarios; employers, individuals, education and training providers, and policy makers.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91F7D6A-8951-42EC-9533-26F3941FB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913A8352-FD1E-4338-A0BA-4C5DF750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A PDP is a tool used to present information about your competencies that you will be  working on and you plan to further develop in order to achieve your career goal.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90F3-4B6C-417F-AF22-E1DE74DBAEE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5C5FA44-7A7A-406C-827A-F31E011F22A9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21509" name="Slide Number Placeholder 4">
            <a:extLst>
              <a:ext uri="{FF2B5EF4-FFF2-40B4-BE49-F238E27FC236}">
                <a16:creationId xmlns:a16="http://schemas.microsoft.com/office/drawing/2014/main" id="{B17FA5D3-5E9D-4D3F-8D16-3D1D2144D9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9F7797-5C03-4CAC-B2F7-E093D4E0BE3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91F7D6A-8951-42EC-9533-26F3941FB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913A8352-FD1E-4338-A0BA-4C5DF750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How to write a professional development plan</a:t>
            </a:r>
          </a:p>
          <a:p>
            <a:r>
              <a:rPr lang="en-GB" sz="2400" dirty="0"/>
              <a:t>think carefully about your career goals</a:t>
            </a:r>
          </a:p>
          <a:p>
            <a:pPr lvl="1"/>
            <a:r>
              <a:rPr lang="en-GB" sz="2000" dirty="0"/>
              <a:t>these might include furthering your education, starting your own business, switching careers and much more. </a:t>
            </a:r>
          </a:p>
          <a:p>
            <a:r>
              <a:rPr lang="en-GB" sz="2400" dirty="0"/>
              <a:t>works best when it's </a:t>
            </a:r>
            <a:r>
              <a:rPr lang="en-GB" sz="2400" b="1" dirty="0"/>
              <a:t>ambitious</a:t>
            </a:r>
            <a:r>
              <a:rPr lang="en-GB" sz="2400" dirty="0"/>
              <a:t> but </a:t>
            </a:r>
            <a:r>
              <a:rPr lang="en-GB" sz="2400" b="1" dirty="0"/>
              <a:t>realistic</a:t>
            </a:r>
            <a:r>
              <a:rPr lang="en-GB" sz="2400" dirty="0"/>
              <a:t> and covers both your career goals and the ways in which you plan to achieve those goals. </a:t>
            </a:r>
            <a:br>
              <a:rPr lang="en-GB" altLang="en-US" sz="2400" dirty="0"/>
            </a:b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90F3-4B6C-417F-AF22-E1DE74DBAEE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5C5FA44-7A7A-406C-827A-F31E011F22A9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21509" name="Slide Number Placeholder 4">
            <a:extLst>
              <a:ext uri="{FF2B5EF4-FFF2-40B4-BE49-F238E27FC236}">
                <a16:creationId xmlns:a16="http://schemas.microsoft.com/office/drawing/2014/main" id="{B17FA5D3-5E9D-4D3F-8D16-3D1D2144D9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9F7797-5C03-4CAC-B2F7-E093D4E0BE3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5665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6C5E2176-8356-484D-B5BA-0BCC5CE17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 dirty="0"/>
              <a:t>Personal Development Planning </a:t>
            </a:r>
            <a:endParaRPr lang="en-GB" altLang="en-US" sz="4000" b="1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692FA82-9459-412A-BC95-B35A5FA1BB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686800" cy="3916363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2800" dirty="0"/>
              <a:t>the process of creating an </a:t>
            </a:r>
            <a:r>
              <a:rPr lang="en-GB" sz="2800" b="1" dirty="0"/>
              <a:t>action plan</a:t>
            </a:r>
            <a:r>
              <a:rPr lang="en-GB" sz="2800" dirty="0"/>
              <a:t> based on: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awareness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values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reflection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goal-setting and planning 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for personal development within the context of a career, education, relationship or for self-improvement.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br>
              <a:rPr lang="en-GB" sz="2800" dirty="0"/>
            </a:br>
            <a:endParaRPr lang="en-GB" altLang="en-US" sz="26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66C900-207B-4955-8CDF-358689F269D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E227AD7-B4FA-4EF0-9BDF-762AE6832E10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20485" name="Slide Number Placeholder 2">
            <a:extLst>
              <a:ext uri="{FF2B5EF4-FFF2-40B4-BE49-F238E27FC236}">
                <a16:creationId xmlns:a16="http://schemas.microsoft.com/office/drawing/2014/main" id="{45EEA89A-0E05-4C61-B67D-DE8BB4835A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7F48C98-1F5D-4156-9EE4-2D4EC45E81A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BE429F4-9798-4F0B-BDA0-70269ABCB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Planning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1494A1CB-599A-43B4-8E4E-8074E0159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See the template and example on Moodle .</a:t>
            </a:r>
          </a:p>
          <a:p>
            <a:r>
              <a:rPr lang="en-GB" altLang="en-US" dirty="0"/>
              <a:t>Start completing the sections to develop your Personal Development Plan.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FC805-EB17-4418-922B-054C24275BD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8C042A8-B970-4611-806B-BC1C81301136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22533" name="Slide Number Placeholder 4">
            <a:extLst>
              <a:ext uri="{FF2B5EF4-FFF2-40B4-BE49-F238E27FC236}">
                <a16:creationId xmlns:a16="http://schemas.microsoft.com/office/drawing/2014/main" id="{AABD4E47-A1FB-4F90-BA88-55B278E1F4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DABECB3-9430-4FDE-9204-24D501050B4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3F4681E5-83E7-4958-838E-F9D4DB20B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Task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1A68EB4A-5C41-46D1-BB8A-45A9298A9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Using a range of resources, identify and  research your career options</a:t>
            </a:r>
          </a:p>
          <a:p>
            <a:endParaRPr lang="en-GB" altLang="en-US" dirty="0"/>
          </a:p>
          <a:p>
            <a:r>
              <a:rPr lang="en-GB" altLang="en-US"/>
              <a:t>Prospects (</a:t>
            </a:r>
            <a:r>
              <a:rPr lang="en-GB" altLang="en-US" dirty="0"/>
              <a:t>2024)</a:t>
            </a:r>
          </a:p>
          <a:p>
            <a:pPr marL="0" indent="0">
              <a:buNone/>
            </a:pPr>
            <a:r>
              <a:rPr lang="en-GB" altLang="en-US" dirty="0"/>
              <a:t>Available at </a:t>
            </a:r>
            <a:r>
              <a:rPr lang="en-GB" altLang="en-US" u="sng" dirty="0">
                <a:hlinkClick r:id="rId2"/>
              </a:rPr>
              <a:t>https://www.prospects.ac.uk</a:t>
            </a:r>
            <a:r>
              <a:rPr lang="en-GB" alt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1B43E3-05D2-4FB0-9DFE-AE4FF170BF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1F4AA12-6A89-4EE4-AE0E-690C3B9141B3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35845" name="Slide Number Placeholder 4">
            <a:extLst>
              <a:ext uri="{FF2B5EF4-FFF2-40B4-BE49-F238E27FC236}">
                <a16:creationId xmlns:a16="http://schemas.microsoft.com/office/drawing/2014/main" id="{069E38F0-6F8E-4006-B1BE-9936668984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2A0FCC8-E8FA-43FE-A52B-5807EC5B6A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57722DC-3D1B-4F87-9237-7F9FAF1C5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251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00FD-3854-476E-92D6-BC50FEBCD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000" dirty="0"/>
              <a:t>Indeed (2022). How to write a professional development plan (with example). Available at: </a:t>
            </a:r>
            <a:r>
              <a:rPr lang="en-GB" sz="2000" dirty="0">
                <a:hlinkClick r:id="rId2"/>
              </a:rPr>
              <a:t>https://uk.indeed.com/career-advice/career-development/professional-development-plan</a:t>
            </a:r>
            <a:r>
              <a:rPr lang="en-GB" sz="2000" dirty="0"/>
              <a:t> (accessed 11.10.2023) </a:t>
            </a:r>
          </a:p>
          <a:p>
            <a:pPr marL="0" indent="0" eaLnBrk="1" hangingPunct="1">
              <a:buNone/>
              <a:defRPr/>
            </a:pPr>
            <a:endParaRPr lang="en-GB" sz="2000" dirty="0"/>
          </a:p>
          <a:p>
            <a:pPr marL="0" indent="0" eaLnBrk="1" hangingPunct="1">
              <a:buNone/>
              <a:defRPr/>
            </a:pPr>
            <a:r>
              <a:rPr lang="en-GB" sz="2000" dirty="0"/>
              <a:t>Reed (2023). </a:t>
            </a:r>
            <a:r>
              <a:rPr lang="en-GB" sz="2000" i="1" dirty="0"/>
              <a:t>How to: Make a career plan.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https://www.reed.co.uk/career-advice/how-to-make-a-career-plan/</a:t>
            </a:r>
            <a:r>
              <a:rPr lang="en-GB" sz="2000" dirty="0"/>
              <a:t> (accessed 11.10.2023)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D2B42-150D-47BC-9457-BBA6DAA580E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939212D-490A-4D0C-8552-72B8CEEF0A6A}" type="datetime1">
              <a:rPr lang="en-GB" altLang="en-US"/>
              <a:pPr>
                <a:defRPr/>
              </a:pPr>
              <a:t>16/10/2024</a:t>
            </a:fld>
            <a:endParaRPr lang="en-GB" altLang="en-US"/>
          </a:p>
        </p:txBody>
      </p:sp>
      <p:sp>
        <p:nvSpPr>
          <p:cNvPr id="33797" name="Slide Number Placeholder 4">
            <a:extLst>
              <a:ext uri="{FF2B5EF4-FFF2-40B4-BE49-F238E27FC236}">
                <a16:creationId xmlns:a16="http://schemas.microsoft.com/office/drawing/2014/main" id="{B4F9108E-1896-4DC6-8D07-3A1EF0505C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8DD4D1-CC1F-4A79-9312-6CD23226E4B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493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1079</TotalTime>
  <Words>966</Words>
  <Application>Microsoft Office PowerPoint</Application>
  <PresentationFormat>On-screen Show (4:3)</PresentationFormat>
  <Paragraphs>191</Paragraphs>
  <Slides>25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Lesson Aims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Strategies for finding employment</vt:lpstr>
      <vt:lpstr>Google internships </vt:lpstr>
      <vt:lpstr>Activity – The future of work</vt:lpstr>
      <vt:lpstr>Activity – The future of work</vt:lpstr>
      <vt:lpstr>Summary of The Future of Work</vt:lpstr>
      <vt:lpstr>Personal Development Plan</vt:lpstr>
      <vt:lpstr>Personal Development Plan</vt:lpstr>
      <vt:lpstr>Personal Development Planning </vt:lpstr>
      <vt:lpstr>Personal Development Planning</vt:lpstr>
      <vt:lpstr>Task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Jayalakshmi Gopalkrishnan</cp:lastModifiedBy>
  <cp:revision>58</cp:revision>
  <cp:lastPrinted>1601-01-01T00:00:00Z</cp:lastPrinted>
  <dcterms:created xsi:type="dcterms:W3CDTF">2002-10-07T19:43:58Z</dcterms:created>
  <dcterms:modified xsi:type="dcterms:W3CDTF">2024-10-16T21:28:32Z</dcterms:modified>
</cp:coreProperties>
</file>