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2.xml" ContentType="application/vnd.openxmlformats-officedocument.theme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theme/theme18.xml" ContentType="application/vnd.openxmlformats-officedocument.theme+xml"/>
  <Override PartName="/ppt/slideLayouts/slideLayout31.xml" ContentType="application/vnd.openxmlformats-officedocument.presentationml.slideLayout+xml"/>
  <Override PartName="/ppt/theme/theme19.xml" ContentType="application/vnd.openxmlformats-officedocument.theme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4"/>
  </p:notesMasterIdLst>
  <p:sldIdLst>
    <p:sldId id="261" r:id="rId24"/>
    <p:sldId id="273" r:id="rId25"/>
    <p:sldId id="269" r:id="rId26"/>
    <p:sldId id="411" r:id="rId27"/>
    <p:sldId id="412" r:id="rId28"/>
    <p:sldId id="383" r:id="rId29"/>
    <p:sldId id="265" r:id="rId30"/>
    <p:sldId id="410" r:id="rId31"/>
    <p:sldId id="321" r:id="rId32"/>
    <p:sldId id="413" r:id="rId33"/>
    <p:sldId id="414" r:id="rId34"/>
    <p:sldId id="415" r:id="rId35"/>
    <p:sldId id="416" r:id="rId36"/>
    <p:sldId id="330" r:id="rId37"/>
    <p:sldId id="262" r:id="rId38"/>
    <p:sldId id="417" r:id="rId39"/>
    <p:sldId id="301" r:id="rId40"/>
    <p:sldId id="327" r:id="rId41"/>
    <p:sldId id="328" r:id="rId42"/>
    <p:sldId id="420" r:id="rId43"/>
    <p:sldId id="418" r:id="rId44"/>
    <p:sldId id="385" r:id="rId45"/>
    <p:sldId id="387" r:id="rId46"/>
    <p:sldId id="285" r:id="rId47"/>
    <p:sldId id="281" r:id="rId48"/>
    <p:sldId id="419" r:id="rId49"/>
    <p:sldId id="322" r:id="rId50"/>
    <p:sldId id="314" r:id="rId51"/>
    <p:sldId id="323" r:id="rId52"/>
    <p:sldId id="324" r:id="rId53"/>
    <p:sldId id="325" r:id="rId54"/>
    <p:sldId id="318" r:id="rId55"/>
    <p:sldId id="320" r:id="rId56"/>
    <p:sldId id="326" r:id="rId57"/>
    <p:sldId id="319" r:id="rId58"/>
    <p:sldId id="277" r:id="rId59"/>
    <p:sldId id="306" r:id="rId60"/>
    <p:sldId id="307" r:id="rId61"/>
    <p:sldId id="316" r:id="rId62"/>
    <p:sldId id="272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81" d="100"/>
          <a:sy n="81" d="100"/>
        </p:scale>
        <p:origin x="82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slide" Target="slides/slide40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36276-77BA-4D36-9F6B-83485C83B36E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A5BC18-D90C-42C3-B60F-4A95420827E9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Corporate Strategy:</a:t>
          </a:r>
        </a:p>
        <a:p>
          <a:r>
            <a:rPr lang="en-GB" sz="2000">
              <a:latin typeface="Calibri" pitchFamily="34" charset="0"/>
              <a:cs typeface="Calibri" pitchFamily="34" charset="0"/>
            </a:rPr>
            <a:t>Disney Corporation</a:t>
          </a:r>
          <a:endParaRPr lang="en-GB" sz="2000" dirty="0">
            <a:latin typeface="Calibri" pitchFamily="34" charset="0"/>
            <a:cs typeface="Calibri" pitchFamily="34" charset="0"/>
          </a:endParaRPr>
        </a:p>
      </dgm:t>
    </dgm:pt>
    <dgm:pt modelId="{CC7525FE-C104-486B-A561-F41429E335F4}" type="par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6BCDBA23-F9D7-46C4-883B-E6E2696CC206}" type="sib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2D316167-A806-46C4-857E-7ED3F253EC1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Disney Films</a:t>
          </a:r>
        </a:p>
      </dgm:t>
    </dgm:pt>
    <dgm:pt modelId="{5CFCBB5C-7461-43CB-B03C-C887836E271F}" type="par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80B8CA0F-99C5-4A3E-AD96-F13CF0D796BC}" type="sib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2BB818-5D91-435A-A54A-DCEF673C636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Sales</a:t>
          </a:r>
        </a:p>
      </dgm:t>
    </dgm:pt>
    <dgm:pt modelId="{BC7A1272-97A8-4CC7-B915-EB9D84CE16E2}" type="par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1270258-C8E8-4221-864C-89353EF9436F}" type="sib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E70A129-67B5-4D6E-9279-06188CD15CB5}">
      <dgm:prSet phldrT="[Text]" custT="1"/>
      <dgm:spPr/>
      <dgm:t>
        <a:bodyPr lIns="0" r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dirty="0">
              <a:latin typeface="Calibri" pitchFamily="34" charset="0"/>
              <a:cs typeface="Calibri" pitchFamily="34" charset="0"/>
            </a:rPr>
            <a:t>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Human Resources</a:t>
          </a:r>
        </a:p>
      </dgm:t>
    </dgm:pt>
    <dgm:pt modelId="{9A4FA991-7A80-419C-85D6-06E4BE2211B1}" type="par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AFCFE4-B80D-40EB-933B-EB1842D1FBA7}" type="sib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B731BDA4-B43E-4B77-B53D-5B71D105A0A4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Theme Parks</a:t>
          </a:r>
        </a:p>
      </dgm:t>
    </dgm:pt>
    <dgm:pt modelId="{F401265E-3AF5-47D1-9F19-8118E2D6ED44}" type="par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0A1C04F4-537B-47E7-855C-85B6AD5D5ECA}" type="sib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AE3434B7-C211-4521-93E0-1C3D1BCFEEE9}">
      <dgm:prSet custT="1"/>
      <dgm:spPr/>
      <dgm:t>
        <a:bodyPr lIns="0" tIns="0" rIns="0" b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ABC Network</a:t>
          </a:r>
        </a:p>
      </dgm:t>
    </dgm:pt>
    <dgm:pt modelId="{A5FC688A-0995-4BA2-8B04-E41DA6B93379}" type="parTrans" cxnId="{4CCDFC72-E873-455A-ABD3-D4CAA206CB43}">
      <dgm:prSet/>
      <dgm:spPr/>
      <dgm:t>
        <a:bodyPr/>
        <a:lstStyle/>
        <a:p>
          <a:endParaRPr lang="en-GB" sz="2400"/>
        </a:p>
      </dgm:t>
    </dgm:pt>
    <dgm:pt modelId="{7A2471FA-31D9-44C2-B0CF-7989B9592834}" type="sibTrans" cxnId="{4CCDFC72-E873-455A-ABD3-D4CAA206CB43}">
      <dgm:prSet/>
      <dgm:spPr/>
      <dgm:t>
        <a:bodyPr/>
        <a:lstStyle/>
        <a:p>
          <a:endParaRPr lang="en-GB" sz="2400"/>
        </a:p>
      </dgm:t>
    </dgm:pt>
    <dgm:pt modelId="{202AC7D9-B288-4EF0-B21C-F24E9351754E}">
      <dgm:prSet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dirty="0"/>
        </a:p>
      </dgm:t>
    </dgm:pt>
    <dgm:pt modelId="{275BB0B9-D48D-4077-ACF1-E88B7845F626}" type="parTrans" cxnId="{018E30B4-7510-41AD-A135-D1F659387CCD}">
      <dgm:prSet/>
      <dgm:spPr/>
      <dgm:t>
        <a:bodyPr/>
        <a:lstStyle/>
        <a:p>
          <a:endParaRPr lang="en-GB" sz="2000"/>
        </a:p>
      </dgm:t>
    </dgm:pt>
    <dgm:pt modelId="{79A50014-5A6B-42F9-B6BB-B34FC38B031D}" type="sibTrans" cxnId="{018E30B4-7510-41AD-A135-D1F659387CCD}">
      <dgm:prSet/>
      <dgm:spPr/>
      <dgm:t>
        <a:bodyPr/>
        <a:lstStyle/>
        <a:p>
          <a:endParaRPr lang="en-GB" sz="2000"/>
        </a:p>
      </dgm:t>
    </dgm:pt>
    <dgm:pt modelId="{9F420E35-6B30-49C2-8F85-D37AF2A24B3D}">
      <dgm:prSet phldrT="[Text]" custT="1"/>
      <dgm:spPr/>
      <dgm:t>
        <a:bodyPr anchor="t"/>
        <a:lstStyle/>
        <a:p>
          <a:pPr marL="0" algn="l"/>
          <a:r>
            <a:rPr lang="en-GB" sz="24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indent="0" algn="l">
            <a:tabLst/>
          </a:pPr>
          <a:r>
            <a:rPr lang="en-US" sz="11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077EB969-4FC1-47BE-8623-1F3504F1915A}" type="sib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0BC04D-1A6A-4464-B954-5037D5431651}" type="par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D33E967-3F02-41A3-A1FD-2F101D4A7587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algn="just"/>
          <a:r>
            <a:rPr lang="en-US" sz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dirty="0">
            <a:latin typeface="Calibri" pitchFamily="34" charset="0"/>
            <a:cs typeface="Calibri" pitchFamily="34" charset="0"/>
          </a:endParaRPr>
        </a:p>
      </dgm:t>
    </dgm:pt>
    <dgm:pt modelId="{B6925239-1404-4F70-9667-6D943DD4EC8E}" type="sib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30899A63-2645-4B44-AB52-D5E0D3501286}" type="par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0D11887-0215-46AB-ADAA-A6851444F8F1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algn="l"/>
          <a:r>
            <a:rPr lang="en-US" sz="11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5D075EA1-761E-462D-945E-B52A3D9AF904}" type="sib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EB03A1-6CD5-44F0-85AE-316CE86BE0DD}" type="par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F76C47BA-63E8-46F0-9E56-C337685912D8}" type="pres">
      <dgm:prSet presAssocID="{3D536276-77BA-4D36-9F6B-83485C83B36E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C77E28-0692-445F-B3EF-BDFC567B13C4}" type="pres">
      <dgm:prSet presAssocID="{3D536276-77BA-4D36-9F6B-83485C83B36E}" presName="hierFlow" presStyleCnt="0"/>
      <dgm:spPr/>
    </dgm:pt>
    <dgm:pt modelId="{D281492C-6A52-4D60-B850-93DEC9D0E50E}" type="pres">
      <dgm:prSet presAssocID="{3D536276-77BA-4D36-9F6B-83485C83B36E}" presName="firstBuf" presStyleCnt="0"/>
      <dgm:spPr/>
    </dgm:pt>
    <dgm:pt modelId="{11F49B97-5614-4F16-BB8B-A466D959557F}" type="pres">
      <dgm:prSet presAssocID="{3D536276-77BA-4D36-9F6B-83485C83B36E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253DC8A1-EF3D-4454-B53F-616168566420}" type="pres">
      <dgm:prSet presAssocID="{BFA5BC18-D90C-42C3-B60F-4A95420827E9}" presName="Name14" presStyleCnt="0"/>
      <dgm:spPr/>
    </dgm:pt>
    <dgm:pt modelId="{C678C336-8F43-4C1B-B4B9-BC90EA027E8B}" type="pres">
      <dgm:prSet presAssocID="{BFA5BC18-D90C-42C3-B60F-4A95420827E9}" presName="level1Shape" presStyleLbl="node0" presStyleIdx="0" presStyleCnt="1" custScaleX="509275" custScaleY="155513">
        <dgm:presLayoutVars>
          <dgm:chPref val="3"/>
        </dgm:presLayoutVars>
      </dgm:prSet>
      <dgm:spPr/>
    </dgm:pt>
    <dgm:pt modelId="{ACB0132C-8208-4879-98E4-4CD5138F5C9D}" type="pres">
      <dgm:prSet presAssocID="{BFA5BC18-D90C-42C3-B60F-4A95420827E9}" presName="hierChild2" presStyleCnt="0"/>
      <dgm:spPr/>
    </dgm:pt>
    <dgm:pt modelId="{73AD0084-24F8-4B76-B0FB-B60D4258D839}" type="pres">
      <dgm:prSet presAssocID="{5CFCBB5C-7461-43CB-B03C-C887836E271F}" presName="Name19" presStyleLbl="parChTrans1D2" presStyleIdx="0" presStyleCnt="3"/>
      <dgm:spPr/>
    </dgm:pt>
    <dgm:pt modelId="{5A21CD44-924D-45D3-9092-BB221B219711}" type="pres">
      <dgm:prSet presAssocID="{2D316167-A806-46C4-857E-7ED3F253EC1B}" presName="Name21" presStyleCnt="0"/>
      <dgm:spPr/>
    </dgm:pt>
    <dgm:pt modelId="{58C3B9DF-BE6D-44DD-A518-D5741741DE81}" type="pres">
      <dgm:prSet presAssocID="{2D316167-A806-46C4-857E-7ED3F253EC1B}" presName="level2Shape" presStyleLbl="node2" presStyleIdx="0" presStyleCnt="3" custScaleX="194099" custScaleY="158472" custLinFactNeighborY="47200"/>
      <dgm:spPr/>
    </dgm:pt>
    <dgm:pt modelId="{9E8E8046-177C-464D-87CE-324E52E19A6C}" type="pres">
      <dgm:prSet presAssocID="{2D316167-A806-46C4-857E-7ED3F253EC1B}" presName="hierChild3" presStyleCnt="0"/>
      <dgm:spPr/>
    </dgm:pt>
    <dgm:pt modelId="{8C341FAF-2F26-4CA4-B2D5-C1CA7D3DC30F}" type="pres">
      <dgm:prSet presAssocID="{BC7A1272-97A8-4CC7-B915-EB9D84CE16E2}" presName="Name19" presStyleLbl="parChTrans1D3" presStyleIdx="0" presStyleCnt="3"/>
      <dgm:spPr/>
    </dgm:pt>
    <dgm:pt modelId="{59255EEA-A99B-4B6E-80D4-3B7A5114DA1E}" type="pres">
      <dgm:prSet presAssocID="{D12BB818-5D91-435A-A54A-DCEF673C636B}" presName="Name21" presStyleCnt="0"/>
      <dgm:spPr/>
    </dgm:pt>
    <dgm:pt modelId="{50B45E44-C943-4AA0-8352-3F7C181A6CB9}" type="pres">
      <dgm:prSet presAssocID="{D12BB818-5D91-435A-A54A-DCEF673C636B}" presName="level2Shape" presStyleLbl="node3" presStyleIdx="0" presStyleCnt="3" custScaleX="196941" custScaleY="163091" custLinFactX="100000" custLinFactNeighborX="137157" custLinFactNeighborY="86683"/>
      <dgm:spPr/>
    </dgm:pt>
    <dgm:pt modelId="{DD790030-F89C-4033-B52E-E62C0520E73C}" type="pres">
      <dgm:prSet presAssocID="{D12BB818-5D91-435A-A54A-DCEF673C636B}" presName="hierChild3" presStyleCnt="0"/>
      <dgm:spPr/>
    </dgm:pt>
    <dgm:pt modelId="{B70981B8-2981-4334-A18D-6AE13E93C987}" type="pres">
      <dgm:prSet presAssocID="{9A4FA991-7A80-419C-85D6-06E4BE2211B1}" presName="Name19" presStyleLbl="parChTrans1D3" presStyleIdx="1" presStyleCnt="3"/>
      <dgm:spPr/>
    </dgm:pt>
    <dgm:pt modelId="{A73FB844-2FA8-4AEA-A67B-777D03BFE683}" type="pres">
      <dgm:prSet presAssocID="{5E70A129-67B5-4D6E-9279-06188CD15CB5}" presName="Name21" presStyleCnt="0"/>
      <dgm:spPr/>
    </dgm:pt>
    <dgm:pt modelId="{35A05AE2-5713-4A1D-9B53-2D8DCC190496}" type="pres">
      <dgm:prSet presAssocID="{5E70A129-67B5-4D6E-9279-06188CD15CB5}" presName="level2Shape" presStyleLbl="node3" presStyleIdx="1" presStyleCnt="3" custScaleX="196941" custScaleY="163600" custLinFactX="100000" custLinFactNeighborX="129493" custLinFactNeighborY="86683"/>
      <dgm:spPr/>
    </dgm:pt>
    <dgm:pt modelId="{DB2E1F4B-A3BC-44BD-87BE-3E1054AF9654}" type="pres">
      <dgm:prSet presAssocID="{5E70A129-67B5-4D6E-9279-06188CD15CB5}" presName="hierChild3" presStyleCnt="0"/>
      <dgm:spPr/>
    </dgm:pt>
    <dgm:pt modelId="{B113AC55-C12F-41B6-8C07-7212859A916D}" type="pres">
      <dgm:prSet presAssocID="{275BB0B9-D48D-4077-ACF1-E88B7845F626}" presName="Name19" presStyleLbl="parChTrans1D3" presStyleIdx="2" presStyleCnt="3"/>
      <dgm:spPr/>
    </dgm:pt>
    <dgm:pt modelId="{81AE7D66-DACD-47D7-A393-783B46127843}" type="pres">
      <dgm:prSet presAssocID="{202AC7D9-B288-4EF0-B21C-F24E9351754E}" presName="Name21" presStyleCnt="0"/>
      <dgm:spPr/>
    </dgm:pt>
    <dgm:pt modelId="{D3416B31-42BF-42AB-93EB-7C3921EC0EE6}" type="pres">
      <dgm:prSet presAssocID="{202AC7D9-B288-4EF0-B21C-F24E9351754E}" presName="level2Shape" presStyleLbl="node3" presStyleIdx="2" presStyleCnt="3" custAng="0" custScaleX="197554" custScaleY="163600" custLinFactX="100000" custLinFactNeighborX="119500" custLinFactNeighborY="86683"/>
      <dgm:spPr/>
    </dgm:pt>
    <dgm:pt modelId="{45994571-7397-4FD6-BD12-D2A785E4E02D}" type="pres">
      <dgm:prSet presAssocID="{202AC7D9-B288-4EF0-B21C-F24E9351754E}" presName="hierChild3" presStyleCnt="0"/>
      <dgm:spPr/>
    </dgm:pt>
    <dgm:pt modelId="{E9E9D786-009C-4E5C-ABA2-2BF0D1C1785F}" type="pres">
      <dgm:prSet presAssocID="{F401265E-3AF5-47D1-9F19-8118E2D6ED44}" presName="Name19" presStyleLbl="parChTrans1D2" presStyleIdx="1" presStyleCnt="3"/>
      <dgm:spPr/>
    </dgm:pt>
    <dgm:pt modelId="{0AE111DF-3606-4E9B-9B0D-F220263361F9}" type="pres">
      <dgm:prSet presAssocID="{B731BDA4-B43E-4B77-B53D-5B71D105A0A4}" presName="Name21" presStyleCnt="0"/>
      <dgm:spPr/>
    </dgm:pt>
    <dgm:pt modelId="{2330FB10-E6F3-422A-9B40-6E38948CB6CD}" type="pres">
      <dgm:prSet presAssocID="{B731BDA4-B43E-4B77-B53D-5B71D105A0A4}" presName="level2Shape" presStyleLbl="node2" presStyleIdx="1" presStyleCnt="3" custScaleX="186290" custScaleY="159209" custLinFactNeighborY="47200"/>
      <dgm:spPr/>
    </dgm:pt>
    <dgm:pt modelId="{BA8F261A-B14C-4533-998D-4EB4ABA1E1AF}" type="pres">
      <dgm:prSet presAssocID="{B731BDA4-B43E-4B77-B53D-5B71D105A0A4}" presName="hierChild3" presStyleCnt="0"/>
      <dgm:spPr/>
    </dgm:pt>
    <dgm:pt modelId="{485A6076-73F6-4ABB-8551-5E541184F893}" type="pres">
      <dgm:prSet presAssocID="{A5FC688A-0995-4BA2-8B04-E41DA6B93379}" presName="Name19" presStyleLbl="parChTrans1D2" presStyleIdx="2" presStyleCnt="3"/>
      <dgm:spPr/>
    </dgm:pt>
    <dgm:pt modelId="{E3B287E9-95A9-4A7D-A2A9-EA24D11BA1CE}" type="pres">
      <dgm:prSet presAssocID="{AE3434B7-C211-4521-93E0-1C3D1BCFEEE9}" presName="Name21" presStyleCnt="0"/>
      <dgm:spPr/>
    </dgm:pt>
    <dgm:pt modelId="{81C17F1C-500B-4594-8E1B-5FDA1CF50F3C}" type="pres">
      <dgm:prSet presAssocID="{AE3434B7-C211-4521-93E0-1C3D1BCFEEE9}" presName="level2Shape" presStyleLbl="node2" presStyleIdx="2" presStyleCnt="3" custScaleX="194961" custScaleY="158733" custLinFactNeighborY="47200"/>
      <dgm:spPr/>
    </dgm:pt>
    <dgm:pt modelId="{0D1E8B8B-8D42-48BC-A172-67AEFE648769}" type="pres">
      <dgm:prSet presAssocID="{AE3434B7-C211-4521-93E0-1C3D1BCFEEE9}" presName="hierChild3" presStyleCnt="0"/>
      <dgm:spPr/>
    </dgm:pt>
    <dgm:pt modelId="{009FAB4F-2CEF-46A6-B798-B84E868584E6}" type="pres">
      <dgm:prSet presAssocID="{3D536276-77BA-4D36-9F6B-83485C83B36E}" presName="bgShapesFlow" presStyleCnt="0"/>
      <dgm:spPr/>
    </dgm:pt>
    <dgm:pt modelId="{EEDCEB8F-40A5-4B4F-A253-93E5FB1090D3}" type="pres">
      <dgm:prSet presAssocID="{9F420E35-6B30-49C2-8F85-D37AF2A24B3D}" presName="rectComp" presStyleCnt="0"/>
      <dgm:spPr/>
    </dgm:pt>
    <dgm:pt modelId="{319BB24E-B62A-49CD-8F1F-589A572D49C6}" type="pres">
      <dgm:prSet presAssocID="{9F420E35-6B30-49C2-8F85-D37AF2A24B3D}" presName="bgRect" presStyleLbl="bgShp" presStyleIdx="0" presStyleCnt="3" custScaleX="77411" custScaleY="180908" custLinFactNeighborX="11728" custLinFactNeighborY="-17041"/>
      <dgm:spPr/>
    </dgm:pt>
    <dgm:pt modelId="{D25A2568-92A6-43C6-8890-1B852B4C1D82}" type="pres">
      <dgm:prSet presAssocID="{9F420E35-6B30-49C2-8F85-D37AF2A24B3D}" presName="bgRectTx" presStyleLbl="bgShp" presStyleIdx="0" presStyleCnt="3">
        <dgm:presLayoutVars>
          <dgm:bulletEnabled val="1"/>
        </dgm:presLayoutVars>
      </dgm:prSet>
      <dgm:spPr/>
    </dgm:pt>
    <dgm:pt modelId="{671A1F65-23E2-4458-AB46-F360BA91A778}" type="pres">
      <dgm:prSet presAssocID="{9F420E35-6B30-49C2-8F85-D37AF2A24B3D}" presName="spComp" presStyleCnt="0"/>
      <dgm:spPr/>
    </dgm:pt>
    <dgm:pt modelId="{D51B904B-7302-4032-9DAA-54AD6CFD9F02}" type="pres">
      <dgm:prSet presAssocID="{9F420E35-6B30-49C2-8F85-D37AF2A24B3D}" presName="vSp" presStyleCnt="0"/>
      <dgm:spPr/>
    </dgm:pt>
    <dgm:pt modelId="{990B9C5B-992D-4EEE-8369-762168F05A9F}" type="pres">
      <dgm:prSet presAssocID="{D0D11887-0215-46AB-ADAA-A6851444F8F1}" presName="rectComp" presStyleCnt="0"/>
      <dgm:spPr/>
    </dgm:pt>
    <dgm:pt modelId="{4FCD04FC-D1FC-47DE-B972-76874576AFB8}" type="pres">
      <dgm:prSet presAssocID="{D0D11887-0215-46AB-ADAA-A6851444F8F1}" presName="bgRect" presStyleLbl="bgShp" presStyleIdx="1" presStyleCnt="3" custScaleX="77411" custScaleY="180908" custLinFactNeighborX="12056" custLinFactNeighborY="-10947"/>
      <dgm:spPr/>
    </dgm:pt>
    <dgm:pt modelId="{25C3947E-53E5-4D75-8D79-F8A01C8D32D9}" type="pres">
      <dgm:prSet presAssocID="{D0D11887-0215-46AB-ADAA-A6851444F8F1}" presName="bgRectTx" presStyleLbl="bgShp" presStyleIdx="1" presStyleCnt="3">
        <dgm:presLayoutVars>
          <dgm:bulletEnabled val="1"/>
        </dgm:presLayoutVars>
      </dgm:prSet>
      <dgm:spPr/>
    </dgm:pt>
    <dgm:pt modelId="{C22A510C-7F29-4CF7-BD5B-0C3976D922D6}" type="pres">
      <dgm:prSet presAssocID="{D0D11887-0215-46AB-ADAA-A6851444F8F1}" presName="spComp" presStyleCnt="0"/>
      <dgm:spPr/>
    </dgm:pt>
    <dgm:pt modelId="{9BD12283-74D1-4F19-9C66-41912D17BF54}" type="pres">
      <dgm:prSet presAssocID="{D0D11887-0215-46AB-ADAA-A6851444F8F1}" presName="vSp" presStyleCnt="0"/>
      <dgm:spPr/>
    </dgm:pt>
    <dgm:pt modelId="{A3BE284E-19A4-460F-8855-B86FCFAF8493}" type="pres">
      <dgm:prSet presAssocID="{DD33E967-3F02-41A3-A1FD-2F101D4A7587}" presName="rectComp" presStyleCnt="0"/>
      <dgm:spPr/>
    </dgm:pt>
    <dgm:pt modelId="{88A3FC15-F45D-4CBC-AB65-E8FDCDD0E074}" type="pres">
      <dgm:prSet presAssocID="{DD33E967-3F02-41A3-A1FD-2F101D4A7587}" presName="bgRect" presStyleLbl="bgShp" presStyleIdx="2" presStyleCnt="3" custScaleX="77411" custScaleY="180908" custLinFactNeighborX="12693" custLinFactNeighborY="-10081"/>
      <dgm:spPr/>
    </dgm:pt>
    <dgm:pt modelId="{9BB79F8E-D8D5-4E0A-8588-8A73726D25B4}" type="pres">
      <dgm:prSet presAssocID="{DD33E967-3F02-41A3-A1FD-2F101D4A7587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F2A8D70E-F3EB-45DC-A533-A392B4F222A3}" type="presOf" srcId="{9F420E35-6B30-49C2-8F85-D37AF2A24B3D}" destId="{319BB24E-B62A-49CD-8F1F-589A572D49C6}" srcOrd="0" destOrd="0" presId="urn:microsoft.com/office/officeart/2005/8/layout/hierarchy6"/>
    <dgm:cxn modelId="{207F4711-C0E3-494C-8DC5-9AA33DF66D23}" srcId="{3D536276-77BA-4D36-9F6B-83485C83B36E}" destId="{D0D11887-0215-46AB-ADAA-A6851444F8F1}" srcOrd="2" destOrd="0" parTransId="{D1EB03A1-6CD5-44F0-85AE-316CE86BE0DD}" sibTransId="{5D075EA1-761E-462D-945E-B52A3D9AF904}"/>
    <dgm:cxn modelId="{867D221E-01E5-4020-BED8-C7B7B3C0EF3A}" type="presOf" srcId="{2D316167-A806-46C4-857E-7ED3F253EC1B}" destId="{58C3B9DF-BE6D-44DD-A518-D5741741DE81}" srcOrd="0" destOrd="0" presId="urn:microsoft.com/office/officeart/2005/8/layout/hierarchy6"/>
    <dgm:cxn modelId="{E0446534-7EBA-4438-AA26-63350E7BEC54}" type="presOf" srcId="{AE3434B7-C211-4521-93E0-1C3D1BCFEEE9}" destId="{81C17F1C-500B-4594-8E1B-5FDA1CF50F3C}" srcOrd="0" destOrd="0" presId="urn:microsoft.com/office/officeart/2005/8/layout/hierarchy6"/>
    <dgm:cxn modelId="{E574F540-D59E-45A5-A54F-9456FEAA9993}" type="presOf" srcId="{F401265E-3AF5-47D1-9F19-8118E2D6ED44}" destId="{E9E9D786-009C-4E5C-ABA2-2BF0D1C1785F}" srcOrd="0" destOrd="0" presId="urn:microsoft.com/office/officeart/2005/8/layout/hierarchy6"/>
    <dgm:cxn modelId="{CB836C65-2C08-404E-8DFF-FE6230509F49}" type="presOf" srcId="{3D536276-77BA-4D36-9F6B-83485C83B36E}" destId="{F76C47BA-63E8-46F0-9E56-C337685912D8}" srcOrd="0" destOrd="0" presId="urn:microsoft.com/office/officeart/2005/8/layout/hierarchy6"/>
    <dgm:cxn modelId="{1A888C6B-851D-4620-9681-796C442C29A6}" type="presOf" srcId="{202AC7D9-B288-4EF0-B21C-F24E9351754E}" destId="{D3416B31-42BF-42AB-93EB-7C3921EC0EE6}" srcOrd="0" destOrd="0" presId="urn:microsoft.com/office/officeart/2005/8/layout/hierarchy6"/>
    <dgm:cxn modelId="{49B9436C-A796-436B-A42B-A8B90F43CE4F}" type="presOf" srcId="{BC7A1272-97A8-4CC7-B915-EB9D84CE16E2}" destId="{8C341FAF-2F26-4CA4-B2D5-C1CA7D3DC30F}" srcOrd="0" destOrd="0" presId="urn:microsoft.com/office/officeart/2005/8/layout/hierarchy6"/>
    <dgm:cxn modelId="{CB46584D-F740-4DEB-80EC-DEA4DDBE148C}" type="presOf" srcId="{DD33E967-3F02-41A3-A1FD-2F101D4A7587}" destId="{9BB79F8E-D8D5-4E0A-8588-8A73726D25B4}" srcOrd="1" destOrd="0" presId="urn:microsoft.com/office/officeart/2005/8/layout/hierarchy6"/>
    <dgm:cxn modelId="{D2A45350-5FBD-4AFC-8802-D634EA00CAAC}" type="presOf" srcId="{9A4FA991-7A80-419C-85D6-06E4BE2211B1}" destId="{B70981B8-2981-4334-A18D-6AE13E93C987}" srcOrd="0" destOrd="0" presId="urn:microsoft.com/office/officeart/2005/8/layout/hierarchy6"/>
    <dgm:cxn modelId="{4CCDFC72-E873-455A-ABD3-D4CAA206CB43}" srcId="{BFA5BC18-D90C-42C3-B60F-4A95420827E9}" destId="{AE3434B7-C211-4521-93E0-1C3D1BCFEEE9}" srcOrd="2" destOrd="0" parTransId="{A5FC688A-0995-4BA2-8B04-E41DA6B93379}" sibTransId="{7A2471FA-31D9-44C2-B0CF-7989B9592834}"/>
    <dgm:cxn modelId="{FEC2A781-6646-4E1F-BCA0-D0F227B569A2}" srcId="{3D536276-77BA-4D36-9F6B-83485C83B36E}" destId="{DD33E967-3F02-41A3-A1FD-2F101D4A7587}" srcOrd="3" destOrd="0" parTransId="{30899A63-2645-4B44-AB52-D5E0D3501286}" sibTransId="{B6925239-1404-4F70-9667-6D943DD4EC8E}"/>
    <dgm:cxn modelId="{39DFE686-BEDC-429C-89B5-3648139C610D}" type="presOf" srcId="{D0D11887-0215-46AB-ADAA-A6851444F8F1}" destId="{4FCD04FC-D1FC-47DE-B972-76874576AFB8}" srcOrd="0" destOrd="0" presId="urn:microsoft.com/office/officeart/2005/8/layout/hierarchy6"/>
    <dgm:cxn modelId="{4B13CD99-4927-4040-B90E-B2B90584442C}" srcId="{BFA5BC18-D90C-42C3-B60F-4A95420827E9}" destId="{B731BDA4-B43E-4B77-B53D-5B71D105A0A4}" srcOrd="1" destOrd="0" parTransId="{F401265E-3AF5-47D1-9F19-8118E2D6ED44}" sibTransId="{0A1C04F4-537B-47E7-855C-85B6AD5D5ECA}"/>
    <dgm:cxn modelId="{331FFF9C-3C4B-4221-A417-A9539B3D42BD}" srcId="{BFA5BC18-D90C-42C3-B60F-4A95420827E9}" destId="{2D316167-A806-46C4-857E-7ED3F253EC1B}" srcOrd="0" destOrd="0" parTransId="{5CFCBB5C-7461-43CB-B03C-C887836E271F}" sibTransId="{80B8CA0F-99C5-4A3E-AD96-F13CF0D796BC}"/>
    <dgm:cxn modelId="{261CDF9F-901C-407F-8A67-797F6CBA3001}" type="presOf" srcId="{DD33E967-3F02-41A3-A1FD-2F101D4A7587}" destId="{88A3FC15-F45D-4CBC-AB65-E8FDCDD0E074}" srcOrd="0" destOrd="0" presId="urn:microsoft.com/office/officeart/2005/8/layout/hierarchy6"/>
    <dgm:cxn modelId="{41FED5A0-C84C-4BE9-9FEB-8092CEDA15C3}" srcId="{2D316167-A806-46C4-857E-7ED3F253EC1B}" destId="{D12BB818-5D91-435A-A54A-DCEF673C636B}" srcOrd="0" destOrd="0" parTransId="{BC7A1272-97A8-4CC7-B915-EB9D84CE16E2}" sibTransId="{51270258-C8E8-4221-864C-89353EF9436F}"/>
    <dgm:cxn modelId="{FE7102A7-83BE-49A9-A0E1-CD7A0955845B}" type="presOf" srcId="{A5FC688A-0995-4BA2-8B04-E41DA6B93379}" destId="{485A6076-73F6-4ABB-8551-5E541184F893}" srcOrd="0" destOrd="0" presId="urn:microsoft.com/office/officeart/2005/8/layout/hierarchy6"/>
    <dgm:cxn modelId="{87BC8DAD-56D1-4503-A53A-43DE2EEC4A80}" type="presOf" srcId="{5E70A129-67B5-4D6E-9279-06188CD15CB5}" destId="{35A05AE2-5713-4A1D-9B53-2D8DCC190496}" srcOrd="0" destOrd="0" presId="urn:microsoft.com/office/officeart/2005/8/layout/hierarchy6"/>
    <dgm:cxn modelId="{F15DECAE-C7D9-41AB-A2E3-2468192AD35C}" srcId="{3D536276-77BA-4D36-9F6B-83485C83B36E}" destId="{9F420E35-6B30-49C2-8F85-D37AF2A24B3D}" srcOrd="1" destOrd="0" parTransId="{E60BC04D-1A6A-4464-B954-5037D5431651}" sibTransId="{077EB969-4FC1-47BE-8623-1F3504F1915A}"/>
    <dgm:cxn modelId="{018E30B4-7510-41AD-A135-D1F659387CCD}" srcId="{2D316167-A806-46C4-857E-7ED3F253EC1B}" destId="{202AC7D9-B288-4EF0-B21C-F24E9351754E}" srcOrd="2" destOrd="0" parTransId="{275BB0B9-D48D-4077-ACF1-E88B7845F626}" sibTransId="{79A50014-5A6B-42F9-B6BB-B34FC38B031D}"/>
    <dgm:cxn modelId="{70C8FEB8-2C0C-41FE-9ACF-6982EDC4A733}" type="presOf" srcId="{BFA5BC18-D90C-42C3-B60F-4A95420827E9}" destId="{C678C336-8F43-4C1B-B4B9-BC90EA027E8B}" srcOrd="0" destOrd="0" presId="urn:microsoft.com/office/officeart/2005/8/layout/hierarchy6"/>
    <dgm:cxn modelId="{A58814C2-DF36-48C1-ACB8-760D97D41719}" type="presOf" srcId="{D0D11887-0215-46AB-ADAA-A6851444F8F1}" destId="{25C3947E-53E5-4D75-8D79-F8A01C8D32D9}" srcOrd="1" destOrd="0" presId="urn:microsoft.com/office/officeart/2005/8/layout/hierarchy6"/>
    <dgm:cxn modelId="{1EC0AFD4-73CD-4566-A0E6-89BA78F8584A}" srcId="{2D316167-A806-46C4-857E-7ED3F253EC1B}" destId="{5E70A129-67B5-4D6E-9279-06188CD15CB5}" srcOrd="1" destOrd="0" parTransId="{9A4FA991-7A80-419C-85D6-06E4BE2211B1}" sibTransId="{E6AFCFE4-B80D-40EB-933B-EB1842D1FBA7}"/>
    <dgm:cxn modelId="{79AF20E0-96CA-4BAE-98DD-B458F5545E38}" srcId="{3D536276-77BA-4D36-9F6B-83485C83B36E}" destId="{BFA5BC18-D90C-42C3-B60F-4A95420827E9}" srcOrd="0" destOrd="0" parTransId="{CC7525FE-C104-486B-A561-F41429E335F4}" sibTransId="{6BCDBA23-F9D7-46C4-883B-E6E2696CC206}"/>
    <dgm:cxn modelId="{888E4AE5-A144-4538-9FE6-EFDE1DEBF1B8}" type="presOf" srcId="{275BB0B9-D48D-4077-ACF1-E88B7845F626}" destId="{B113AC55-C12F-41B6-8C07-7212859A916D}" srcOrd="0" destOrd="0" presId="urn:microsoft.com/office/officeart/2005/8/layout/hierarchy6"/>
    <dgm:cxn modelId="{AD13E4E7-E5CF-4B37-A57E-3302EA0D0FDA}" type="presOf" srcId="{B731BDA4-B43E-4B77-B53D-5B71D105A0A4}" destId="{2330FB10-E6F3-422A-9B40-6E38948CB6CD}" srcOrd="0" destOrd="0" presId="urn:microsoft.com/office/officeart/2005/8/layout/hierarchy6"/>
    <dgm:cxn modelId="{C431D5EB-E932-44F6-8A7F-EA0B754CC6D5}" type="presOf" srcId="{5CFCBB5C-7461-43CB-B03C-C887836E271F}" destId="{73AD0084-24F8-4B76-B0FB-B60D4258D839}" srcOrd="0" destOrd="0" presId="urn:microsoft.com/office/officeart/2005/8/layout/hierarchy6"/>
    <dgm:cxn modelId="{03C275F0-9DF8-4746-B088-D166F3D97459}" type="presOf" srcId="{D12BB818-5D91-435A-A54A-DCEF673C636B}" destId="{50B45E44-C943-4AA0-8352-3F7C181A6CB9}" srcOrd="0" destOrd="0" presId="urn:microsoft.com/office/officeart/2005/8/layout/hierarchy6"/>
    <dgm:cxn modelId="{9F33ABF7-44E6-41F3-B536-DBE3AA132070}" type="presOf" srcId="{9F420E35-6B30-49C2-8F85-D37AF2A24B3D}" destId="{D25A2568-92A6-43C6-8890-1B852B4C1D82}" srcOrd="1" destOrd="0" presId="urn:microsoft.com/office/officeart/2005/8/layout/hierarchy6"/>
    <dgm:cxn modelId="{CDB2C459-9AF2-4AC8-846A-E7E0FB7BE50D}" type="presParOf" srcId="{F76C47BA-63E8-46F0-9E56-C337685912D8}" destId="{23C77E28-0692-445F-B3EF-BDFC567B13C4}" srcOrd="0" destOrd="0" presId="urn:microsoft.com/office/officeart/2005/8/layout/hierarchy6"/>
    <dgm:cxn modelId="{2983266E-82A0-4477-ABA8-7AB74CE64C08}" type="presParOf" srcId="{23C77E28-0692-445F-B3EF-BDFC567B13C4}" destId="{D281492C-6A52-4D60-B850-93DEC9D0E50E}" srcOrd="0" destOrd="0" presId="urn:microsoft.com/office/officeart/2005/8/layout/hierarchy6"/>
    <dgm:cxn modelId="{C192A008-2456-4544-B48E-C009E56F065D}" type="presParOf" srcId="{23C77E28-0692-445F-B3EF-BDFC567B13C4}" destId="{11F49B97-5614-4F16-BB8B-A466D959557F}" srcOrd="1" destOrd="0" presId="urn:microsoft.com/office/officeart/2005/8/layout/hierarchy6"/>
    <dgm:cxn modelId="{4CB339D5-2239-42EE-983C-638AA547D04B}" type="presParOf" srcId="{11F49B97-5614-4F16-BB8B-A466D959557F}" destId="{253DC8A1-EF3D-4454-B53F-616168566420}" srcOrd="0" destOrd="0" presId="urn:microsoft.com/office/officeart/2005/8/layout/hierarchy6"/>
    <dgm:cxn modelId="{4290F190-1684-4255-A7F1-D52E3B4724FC}" type="presParOf" srcId="{253DC8A1-EF3D-4454-B53F-616168566420}" destId="{C678C336-8F43-4C1B-B4B9-BC90EA027E8B}" srcOrd="0" destOrd="0" presId="urn:microsoft.com/office/officeart/2005/8/layout/hierarchy6"/>
    <dgm:cxn modelId="{9D19AECC-F341-4DEE-B8E7-FFDE651F27A2}" type="presParOf" srcId="{253DC8A1-EF3D-4454-B53F-616168566420}" destId="{ACB0132C-8208-4879-98E4-4CD5138F5C9D}" srcOrd="1" destOrd="0" presId="urn:microsoft.com/office/officeart/2005/8/layout/hierarchy6"/>
    <dgm:cxn modelId="{E46BA641-AF8F-49F9-8CE0-BD51D7334FCE}" type="presParOf" srcId="{ACB0132C-8208-4879-98E4-4CD5138F5C9D}" destId="{73AD0084-24F8-4B76-B0FB-B60D4258D839}" srcOrd="0" destOrd="0" presId="urn:microsoft.com/office/officeart/2005/8/layout/hierarchy6"/>
    <dgm:cxn modelId="{AF800C4E-D13A-471B-93DD-2B47EF5BD0D8}" type="presParOf" srcId="{ACB0132C-8208-4879-98E4-4CD5138F5C9D}" destId="{5A21CD44-924D-45D3-9092-BB221B219711}" srcOrd="1" destOrd="0" presId="urn:microsoft.com/office/officeart/2005/8/layout/hierarchy6"/>
    <dgm:cxn modelId="{DC3092EE-A6D1-4149-9642-7142031EA90B}" type="presParOf" srcId="{5A21CD44-924D-45D3-9092-BB221B219711}" destId="{58C3B9DF-BE6D-44DD-A518-D5741741DE81}" srcOrd="0" destOrd="0" presId="urn:microsoft.com/office/officeart/2005/8/layout/hierarchy6"/>
    <dgm:cxn modelId="{0EB7C281-036F-4A0C-9260-0619F700E218}" type="presParOf" srcId="{5A21CD44-924D-45D3-9092-BB221B219711}" destId="{9E8E8046-177C-464D-87CE-324E52E19A6C}" srcOrd="1" destOrd="0" presId="urn:microsoft.com/office/officeart/2005/8/layout/hierarchy6"/>
    <dgm:cxn modelId="{23C48993-07ED-44BB-BEAC-D4C39F72CF92}" type="presParOf" srcId="{9E8E8046-177C-464D-87CE-324E52E19A6C}" destId="{8C341FAF-2F26-4CA4-B2D5-C1CA7D3DC30F}" srcOrd="0" destOrd="0" presId="urn:microsoft.com/office/officeart/2005/8/layout/hierarchy6"/>
    <dgm:cxn modelId="{07868D07-04B5-4867-9B31-53ED210B0C78}" type="presParOf" srcId="{9E8E8046-177C-464D-87CE-324E52E19A6C}" destId="{59255EEA-A99B-4B6E-80D4-3B7A5114DA1E}" srcOrd="1" destOrd="0" presId="urn:microsoft.com/office/officeart/2005/8/layout/hierarchy6"/>
    <dgm:cxn modelId="{89FD9FFE-0974-4AE6-A2D9-BC0905EA9A56}" type="presParOf" srcId="{59255EEA-A99B-4B6E-80D4-3B7A5114DA1E}" destId="{50B45E44-C943-4AA0-8352-3F7C181A6CB9}" srcOrd="0" destOrd="0" presId="urn:microsoft.com/office/officeart/2005/8/layout/hierarchy6"/>
    <dgm:cxn modelId="{F6AF5BED-1C60-4357-A410-141F11D025EE}" type="presParOf" srcId="{59255EEA-A99B-4B6E-80D4-3B7A5114DA1E}" destId="{DD790030-F89C-4033-B52E-E62C0520E73C}" srcOrd="1" destOrd="0" presId="urn:microsoft.com/office/officeart/2005/8/layout/hierarchy6"/>
    <dgm:cxn modelId="{F7140EBC-0FB2-4BE3-989F-847D172ECBB6}" type="presParOf" srcId="{9E8E8046-177C-464D-87CE-324E52E19A6C}" destId="{B70981B8-2981-4334-A18D-6AE13E93C987}" srcOrd="2" destOrd="0" presId="urn:microsoft.com/office/officeart/2005/8/layout/hierarchy6"/>
    <dgm:cxn modelId="{6DC3B42B-44FA-4CF2-83FF-EB5F2B560230}" type="presParOf" srcId="{9E8E8046-177C-464D-87CE-324E52E19A6C}" destId="{A73FB844-2FA8-4AEA-A67B-777D03BFE683}" srcOrd="3" destOrd="0" presId="urn:microsoft.com/office/officeart/2005/8/layout/hierarchy6"/>
    <dgm:cxn modelId="{D5A32339-DCCF-4027-8C9A-3419A7CC4AB6}" type="presParOf" srcId="{A73FB844-2FA8-4AEA-A67B-777D03BFE683}" destId="{35A05AE2-5713-4A1D-9B53-2D8DCC190496}" srcOrd="0" destOrd="0" presId="urn:microsoft.com/office/officeart/2005/8/layout/hierarchy6"/>
    <dgm:cxn modelId="{FBDF08CF-0838-4D15-859E-85088BDB6F38}" type="presParOf" srcId="{A73FB844-2FA8-4AEA-A67B-777D03BFE683}" destId="{DB2E1F4B-A3BC-44BD-87BE-3E1054AF9654}" srcOrd="1" destOrd="0" presId="urn:microsoft.com/office/officeart/2005/8/layout/hierarchy6"/>
    <dgm:cxn modelId="{329984E4-0907-4AE7-ACA7-2E8C2588D3D8}" type="presParOf" srcId="{9E8E8046-177C-464D-87CE-324E52E19A6C}" destId="{B113AC55-C12F-41B6-8C07-7212859A916D}" srcOrd="4" destOrd="0" presId="urn:microsoft.com/office/officeart/2005/8/layout/hierarchy6"/>
    <dgm:cxn modelId="{83268B0E-470D-4AB1-A37E-3AD3D70AD7EE}" type="presParOf" srcId="{9E8E8046-177C-464D-87CE-324E52E19A6C}" destId="{81AE7D66-DACD-47D7-A393-783B46127843}" srcOrd="5" destOrd="0" presId="urn:microsoft.com/office/officeart/2005/8/layout/hierarchy6"/>
    <dgm:cxn modelId="{3836A900-45F4-4E2B-BCF7-686A49E5E74A}" type="presParOf" srcId="{81AE7D66-DACD-47D7-A393-783B46127843}" destId="{D3416B31-42BF-42AB-93EB-7C3921EC0EE6}" srcOrd="0" destOrd="0" presId="urn:microsoft.com/office/officeart/2005/8/layout/hierarchy6"/>
    <dgm:cxn modelId="{6555A523-6D4B-4BFC-BD26-4B557FA4EC1F}" type="presParOf" srcId="{81AE7D66-DACD-47D7-A393-783B46127843}" destId="{45994571-7397-4FD6-BD12-D2A785E4E02D}" srcOrd="1" destOrd="0" presId="urn:microsoft.com/office/officeart/2005/8/layout/hierarchy6"/>
    <dgm:cxn modelId="{43F1A055-4674-4152-9DF6-5664DCBEF1D3}" type="presParOf" srcId="{ACB0132C-8208-4879-98E4-4CD5138F5C9D}" destId="{E9E9D786-009C-4E5C-ABA2-2BF0D1C1785F}" srcOrd="2" destOrd="0" presId="urn:microsoft.com/office/officeart/2005/8/layout/hierarchy6"/>
    <dgm:cxn modelId="{F7DB1E4F-0D27-4768-A34C-71E8F34285ED}" type="presParOf" srcId="{ACB0132C-8208-4879-98E4-4CD5138F5C9D}" destId="{0AE111DF-3606-4E9B-9B0D-F220263361F9}" srcOrd="3" destOrd="0" presId="urn:microsoft.com/office/officeart/2005/8/layout/hierarchy6"/>
    <dgm:cxn modelId="{045B7377-0048-42CC-A34F-E4C15A217569}" type="presParOf" srcId="{0AE111DF-3606-4E9B-9B0D-F220263361F9}" destId="{2330FB10-E6F3-422A-9B40-6E38948CB6CD}" srcOrd="0" destOrd="0" presId="urn:microsoft.com/office/officeart/2005/8/layout/hierarchy6"/>
    <dgm:cxn modelId="{848DACDE-901E-40CD-BD7E-7E84E239D7EF}" type="presParOf" srcId="{0AE111DF-3606-4E9B-9B0D-F220263361F9}" destId="{BA8F261A-B14C-4533-998D-4EB4ABA1E1AF}" srcOrd="1" destOrd="0" presId="urn:microsoft.com/office/officeart/2005/8/layout/hierarchy6"/>
    <dgm:cxn modelId="{9C53348F-8D9A-4114-8835-CBFB324318DD}" type="presParOf" srcId="{ACB0132C-8208-4879-98E4-4CD5138F5C9D}" destId="{485A6076-73F6-4ABB-8551-5E541184F893}" srcOrd="4" destOrd="0" presId="urn:microsoft.com/office/officeart/2005/8/layout/hierarchy6"/>
    <dgm:cxn modelId="{A6B67383-2396-4959-8BE5-6FAB01CF85BE}" type="presParOf" srcId="{ACB0132C-8208-4879-98E4-4CD5138F5C9D}" destId="{E3B287E9-95A9-4A7D-A2A9-EA24D11BA1CE}" srcOrd="5" destOrd="0" presId="urn:microsoft.com/office/officeart/2005/8/layout/hierarchy6"/>
    <dgm:cxn modelId="{98CB6547-A22A-4331-A0A6-FCB0DC06E950}" type="presParOf" srcId="{E3B287E9-95A9-4A7D-A2A9-EA24D11BA1CE}" destId="{81C17F1C-500B-4594-8E1B-5FDA1CF50F3C}" srcOrd="0" destOrd="0" presId="urn:microsoft.com/office/officeart/2005/8/layout/hierarchy6"/>
    <dgm:cxn modelId="{6A3457D7-F67F-4C6A-9C9E-751F8DD4518B}" type="presParOf" srcId="{E3B287E9-95A9-4A7D-A2A9-EA24D11BA1CE}" destId="{0D1E8B8B-8D42-48BC-A172-67AEFE648769}" srcOrd="1" destOrd="0" presId="urn:microsoft.com/office/officeart/2005/8/layout/hierarchy6"/>
    <dgm:cxn modelId="{9DCBE786-7CB9-40D3-9466-9EF0FAA3BE03}" type="presParOf" srcId="{F76C47BA-63E8-46F0-9E56-C337685912D8}" destId="{009FAB4F-2CEF-46A6-B798-B84E868584E6}" srcOrd="1" destOrd="0" presId="urn:microsoft.com/office/officeart/2005/8/layout/hierarchy6"/>
    <dgm:cxn modelId="{BF1CBD3E-29FC-451A-93EC-AF743910458F}" type="presParOf" srcId="{009FAB4F-2CEF-46A6-B798-B84E868584E6}" destId="{EEDCEB8F-40A5-4B4F-A253-93E5FB1090D3}" srcOrd="0" destOrd="0" presId="urn:microsoft.com/office/officeart/2005/8/layout/hierarchy6"/>
    <dgm:cxn modelId="{065F85FA-EC60-436F-B5CA-A90284FB47F1}" type="presParOf" srcId="{EEDCEB8F-40A5-4B4F-A253-93E5FB1090D3}" destId="{319BB24E-B62A-49CD-8F1F-589A572D49C6}" srcOrd="0" destOrd="0" presId="urn:microsoft.com/office/officeart/2005/8/layout/hierarchy6"/>
    <dgm:cxn modelId="{84A5EB8C-910C-4470-82DB-3F4CFF1A8A4C}" type="presParOf" srcId="{EEDCEB8F-40A5-4B4F-A253-93E5FB1090D3}" destId="{D25A2568-92A6-43C6-8890-1B852B4C1D82}" srcOrd="1" destOrd="0" presId="urn:microsoft.com/office/officeart/2005/8/layout/hierarchy6"/>
    <dgm:cxn modelId="{5192E0F4-7281-4F09-A61C-FB022B514702}" type="presParOf" srcId="{009FAB4F-2CEF-46A6-B798-B84E868584E6}" destId="{671A1F65-23E2-4458-AB46-F360BA91A778}" srcOrd="1" destOrd="0" presId="urn:microsoft.com/office/officeart/2005/8/layout/hierarchy6"/>
    <dgm:cxn modelId="{45D108C7-25DC-4D0E-8D56-D15FF720DD0B}" type="presParOf" srcId="{671A1F65-23E2-4458-AB46-F360BA91A778}" destId="{D51B904B-7302-4032-9DAA-54AD6CFD9F02}" srcOrd="0" destOrd="0" presId="urn:microsoft.com/office/officeart/2005/8/layout/hierarchy6"/>
    <dgm:cxn modelId="{698A1C6D-6004-4FB6-96F4-CE97A894472F}" type="presParOf" srcId="{009FAB4F-2CEF-46A6-B798-B84E868584E6}" destId="{990B9C5B-992D-4EEE-8369-762168F05A9F}" srcOrd="2" destOrd="0" presId="urn:microsoft.com/office/officeart/2005/8/layout/hierarchy6"/>
    <dgm:cxn modelId="{08760AC0-C204-4A13-9839-658559CBBFE1}" type="presParOf" srcId="{990B9C5B-992D-4EEE-8369-762168F05A9F}" destId="{4FCD04FC-D1FC-47DE-B972-76874576AFB8}" srcOrd="0" destOrd="0" presId="urn:microsoft.com/office/officeart/2005/8/layout/hierarchy6"/>
    <dgm:cxn modelId="{D21037CF-03EB-4195-AD8C-342E41D72020}" type="presParOf" srcId="{990B9C5B-992D-4EEE-8369-762168F05A9F}" destId="{25C3947E-53E5-4D75-8D79-F8A01C8D32D9}" srcOrd="1" destOrd="0" presId="urn:microsoft.com/office/officeart/2005/8/layout/hierarchy6"/>
    <dgm:cxn modelId="{539CAF8A-91C3-42D3-A387-576288CD83C3}" type="presParOf" srcId="{009FAB4F-2CEF-46A6-B798-B84E868584E6}" destId="{C22A510C-7F29-4CF7-BD5B-0C3976D922D6}" srcOrd="3" destOrd="0" presId="urn:microsoft.com/office/officeart/2005/8/layout/hierarchy6"/>
    <dgm:cxn modelId="{8C8C8766-EC64-41C0-A264-F4D12A01D3F8}" type="presParOf" srcId="{C22A510C-7F29-4CF7-BD5B-0C3976D922D6}" destId="{9BD12283-74D1-4F19-9C66-41912D17BF54}" srcOrd="0" destOrd="0" presId="urn:microsoft.com/office/officeart/2005/8/layout/hierarchy6"/>
    <dgm:cxn modelId="{0103DEA8-7DE9-42A0-A980-4252A8212025}" type="presParOf" srcId="{009FAB4F-2CEF-46A6-B798-B84E868584E6}" destId="{A3BE284E-19A4-460F-8855-B86FCFAF8493}" srcOrd="4" destOrd="0" presId="urn:microsoft.com/office/officeart/2005/8/layout/hierarchy6"/>
    <dgm:cxn modelId="{64C8E421-BBDF-4016-8096-DCE6AA69DC0E}" type="presParOf" srcId="{A3BE284E-19A4-460F-8855-B86FCFAF8493}" destId="{88A3FC15-F45D-4CBC-AB65-E8FDCDD0E074}" srcOrd="0" destOrd="0" presId="urn:microsoft.com/office/officeart/2005/8/layout/hierarchy6"/>
    <dgm:cxn modelId="{F3090D1E-B082-479D-B973-65944C731C60}" type="presParOf" srcId="{A3BE284E-19A4-460F-8855-B86FCFAF8493}" destId="{9BB79F8E-D8D5-4E0A-8588-8A73726D25B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3FC15-F45D-4CBC-AB65-E8FDCDD0E074}">
      <dsp:nvSpPr>
        <dsp:cNvPr id="0" name=""/>
        <dsp:cNvSpPr/>
      </dsp:nvSpPr>
      <dsp:spPr>
        <a:xfrm>
          <a:off x="2266588" y="3240382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kern="1200" dirty="0">
            <a:latin typeface="Calibri" pitchFamily="34" charset="0"/>
            <a:cs typeface="Calibri" pitchFamily="34" charset="0"/>
          </a:endParaRPr>
        </a:p>
      </dsp:txBody>
      <dsp:txXfrm>
        <a:off x="2266588" y="3240382"/>
        <a:ext cx="2718968" cy="1332060"/>
      </dsp:txXfrm>
    </dsp:sp>
    <dsp:sp modelId="{4FCD04FC-D1FC-47DE-B972-76874576AFB8}">
      <dsp:nvSpPr>
        <dsp:cNvPr id="0" name=""/>
        <dsp:cNvSpPr/>
      </dsp:nvSpPr>
      <dsp:spPr>
        <a:xfrm>
          <a:off x="2192008" y="1779225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kern="1200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kern="12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92008" y="1779225"/>
        <a:ext cx="2718968" cy="1332060"/>
      </dsp:txXfrm>
    </dsp:sp>
    <dsp:sp modelId="{319BB24E-B62A-49CD-8F1F-589A572D49C6}">
      <dsp:nvSpPr>
        <dsp:cNvPr id="0" name=""/>
        <dsp:cNvSpPr/>
      </dsp:nvSpPr>
      <dsp:spPr>
        <a:xfrm>
          <a:off x="2153606" y="279574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53606" y="279574"/>
        <a:ext cx="2718968" cy="1332060"/>
      </dsp:txXfrm>
    </dsp:sp>
    <dsp:sp modelId="{C678C336-8F43-4C1B-B4B9-BC90EA027E8B}">
      <dsp:nvSpPr>
        <dsp:cNvPr id="0" name=""/>
        <dsp:cNvSpPr/>
      </dsp:nvSpPr>
      <dsp:spPr>
        <a:xfrm>
          <a:off x="5659875" y="466410"/>
          <a:ext cx="4687362" cy="9542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Corporate Strategy: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" pitchFamily="34" charset="0"/>
              <a:cs typeface="Calibri" pitchFamily="34" charset="0"/>
            </a:rPr>
            <a:t>Disney Corporation</a:t>
          </a:r>
          <a:endParaRPr lang="en-GB" sz="2000" kern="1200" dirty="0">
            <a:latin typeface="Calibri" pitchFamily="34" charset="0"/>
            <a:cs typeface="Calibri" pitchFamily="34" charset="0"/>
          </a:endParaRPr>
        </a:p>
      </dsp:txBody>
      <dsp:txXfrm>
        <a:off x="5687823" y="494358"/>
        <a:ext cx="4631466" cy="898330"/>
      </dsp:txXfrm>
    </dsp:sp>
    <dsp:sp modelId="{73AD0084-24F8-4B76-B0FB-B60D4258D839}">
      <dsp:nvSpPr>
        <dsp:cNvPr id="0" name=""/>
        <dsp:cNvSpPr/>
      </dsp:nvSpPr>
      <dsp:spPr>
        <a:xfrm>
          <a:off x="5972921" y="1420637"/>
          <a:ext cx="2030635" cy="535058"/>
        </a:xfrm>
        <a:custGeom>
          <a:avLst/>
          <a:gdLst/>
          <a:ahLst/>
          <a:cxnLst/>
          <a:rect l="0" t="0" r="0" b="0"/>
          <a:pathLst>
            <a:path>
              <a:moveTo>
                <a:pt x="2030635" y="0"/>
              </a:moveTo>
              <a:lnTo>
                <a:pt x="2030635" y="267529"/>
              </a:lnTo>
              <a:lnTo>
                <a:pt x="0" y="267529"/>
              </a:lnTo>
              <a:lnTo>
                <a:pt x="0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C3B9DF-BE6D-44DD-A518-D5741741DE81}">
      <dsp:nvSpPr>
        <dsp:cNvPr id="0" name=""/>
        <dsp:cNvSpPr/>
      </dsp:nvSpPr>
      <dsp:spPr>
        <a:xfrm>
          <a:off x="5079678" y="1955695"/>
          <a:ext cx="1786485" cy="9723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Disney Films</a:t>
          </a:r>
        </a:p>
      </dsp:txBody>
      <dsp:txXfrm>
        <a:off x="5108158" y="1984175"/>
        <a:ext cx="1729525" cy="915423"/>
      </dsp:txXfrm>
    </dsp:sp>
    <dsp:sp modelId="{8C341FAF-2F26-4CA4-B2D5-C1CA7D3DC30F}">
      <dsp:nvSpPr>
        <dsp:cNvPr id="0" name=""/>
        <dsp:cNvSpPr/>
      </dsp:nvSpPr>
      <dsp:spPr>
        <a:xfrm>
          <a:off x="5927201" y="2928079"/>
          <a:ext cx="91440" cy="48770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3853"/>
              </a:lnTo>
              <a:lnTo>
                <a:pt x="136926" y="243853"/>
              </a:lnTo>
              <a:lnTo>
                <a:pt x="136926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B45E44-C943-4AA0-8352-3F7C181A6CB9}">
      <dsp:nvSpPr>
        <dsp:cNvPr id="0" name=""/>
        <dsp:cNvSpPr/>
      </dsp:nvSpPr>
      <dsp:spPr>
        <a:xfrm>
          <a:off x="5157807" y="3415786"/>
          <a:ext cx="1812643" cy="10007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Sales</a:t>
          </a:r>
        </a:p>
      </dsp:txBody>
      <dsp:txXfrm>
        <a:off x="5187117" y="3445096"/>
        <a:ext cx="1754023" cy="942105"/>
      </dsp:txXfrm>
    </dsp:sp>
    <dsp:sp modelId="{B70981B8-2981-4334-A18D-6AE13E93C987}">
      <dsp:nvSpPr>
        <dsp:cNvPr id="0" name=""/>
        <dsp:cNvSpPr/>
      </dsp:nvSpPr>
      <dsp:spPr>
        <a:xfrm>
          <a:off x="5972921" y="2928079"/>
          <a:ext cx="2109430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2109430" y="243853"/>
              </a:lnTo>
              <a:lnTo>
                <a:pt x="2109430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05AE2-5713-4A1D-9B53-2D8DCC190496}">
      <dsp:nvSpPr>
        <dsp:cNvPr id="0" name=""/>
        <dsp:cNvSpPr/>
      </dsp:nvSpPr>
      <dsp:spPr>
        <a:xfrm>
          <a:off x="7176030" y="3415786"/>
          <a:ext cx="1812643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8580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kern="1200" dirty="0">
              <a:latin typeface="Calibri" pitchFamily="34" charset="0"/>
              <a:cs typeface="Calibri" pitchFamily="34" charset="0"/>
            </a:rPr>
            <a:t>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Human Resources</a:t>
          </a:r>
        </a:p>
      </dsp:txBody>
      <dsp:txXfrm>
        <a:off x="7205432" y="3445188"/>
        <a:ext cx="1753839" cy="945044"/>
      </dsp:txXfrm>
    </dsp:sp>
    <dsp:sp modelId="{B113AC55-C12F-41B6-8C07-7212859A916D}">
      <dsp:nvSpPr>
        <dsp:cNvPr id="0" name=""/>
        <dsp:cNvSpPr/>
      </dsp:nvSpPr>
      <dsp:spPr>
        <a:xfrm>
          <a:off x="5972921" y="2928079"/>
          <a:ext cx="4109039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4109039" y="243853"/>
              </a:lnTo>
              <a:lnTo>
                <a:pt x="4109039" y="48770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6B31-42BF-42AB-93EB-7C3921EC0EE6}">
      <dsp:nvSpPr>
        <dsp:cNvPr id="0" name=""/>
        <dsp:cNvSpPr/>
      </dsp:nvSpPr>
      <dsp:spPr>
        <a:xfrm>
          <a:off x="9172818" y="3415786"/>
          <a:ext cx="1818285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kern="1200" dirty="0"/>
        </a:p>
      </dsp:txBody>
      <dsp:txXfrm>
        <a:off x="9202220" y="3445188"/>
        <a:ext cx="1759481" cy="945044"/>
      </dsp:txXfrm>
    </dsp:sp>
    <dsp:sp modelId="{E9E9D786-009C-4E5C-ABA2-2BF0D1C1785F}">
      <dsp:nvSpPr>
        <dsp:cNvPr id="0" name=""/>
        <dsp:cNvSpPr/>
      </dsp:nvSpPr>
      <dsp:spPr>
        <a:xfrm>
          <a:off x="7953870" y="1420637"/>
          <a:ext cx="91440" cy="535058"/>
        </a:xfrm>
        <a:custGeom>
          <a:avLst/>
          <a:gdLst/>
          <a:ahLst/>
          <a:cxnLst/>
          <a:rect l="0" t="0" r="0" b="0"/>
          <a:pathLst>
            <a:path>
              <a:moveTo>
                <a:pt x="49686" y="0"/>
              </a:moveTo>
              <a:lnTo>
                <a:pt x="49686" y="267529"/>
              </a:lnTo>
              <a:lnTo>
                <a:pt x="45720" y="267529"/>
              </a:lnTo>
              <a:lnTo>
                <a:pt x="45720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30FB10-E6F3-422A-9B40-6E38948CB6CD}">
      <dsp:nvSpPr>
        <dsp:cNvPr id="0" name=""/>
        <dsp:cNvSpPr/>
      </dsp:nvSpPr>
      <dsp:spPr>
        <a:xfrm>
          <a:off x="7142284" y="1955695"/>
          <a:ext cx="1714611" cy="976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Theme Parks</a:t>
          </a:r>
        </a:p>
      </dsp:txBody>
      <dsp:txXfrm>
        <a:off x="7170897" y="1984308"/>
        <a:ext cx="1657385" cy="919679"/>
      </dsp:txXfrm>
    </dsp:sp>
    <dsp:sp modelId="{485A6076-73F6-4ABB-8551-5E541184F893}">
      <dsp:nvSpPr>
        <dsp:cNvPr id="0" name=""/>
        <dsp:cNvSpPr/>
      </dsp:nvSpPr>
      <dsp:spPr>
        <a:xfrm>
          <a:off x="8003557" y="1420637"/>
          <a:ext cx="2026668" cy="5350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529"/>
              </a:lnTo>
              <a:lnTo>
                <a:pt x="2026668" y="267529"/>
              </a:lnTo>
              <a:lnTo>
                <a:pt x="2026668" y="53505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C17F1C-500B-4594-8E1B-5FDA1CF50F3C}">
      <dsp:nvSpPr>
        <dsp:cNvPr id="0" name=""/>
        <dsp:cNvSpPr/>
      </dsp:nvSpPr>
      <dsp:spPr>
        <a:xfrm>
          <a:off x="9133015" y="1955695"/>
          <a:ext cx="1794419" cy="9739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ABC Network</a:t>
          </a:r>
        </a:p>
      </dsp:txBody>
      <dsp:txXfrm>
        <a:off x="9161542" y="1984222"/>
        <a:ext cx="1737365" cy="916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23/05/2025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030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96C23C64-82EE-406A-AF32-A43CE9ADE36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7985F1A4-2748-461C-95FE-783B235382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b="1"/>
              <a:t>Figure 1.1  Definitions of strategy</a:t>
            </a:r>
            <a:endParaRPr lang="en-GB" altLang="en-US" b="1"/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F815BF4C-0DF1-4C64-85D5-1750C95B0C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63F3FD9-1567-4CED-932D-8B61897D1663}" type="slidenum">
              <a:rPr lang="en-GB" altLang="en-US">
                <a:latin typeface="Calibri" panose="020F0502020204030204" pitchFamily="34" charset="0"/>
              </a:rPr>
              <a:pPr/>
              <a:t>5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31">
            <a:extLst>
              <a:ext uri="{FF2B5EF4-FFF2-40B4-BE49-F238E27FC236}">
                <a16:creationId xmlns:a16="http://schemas.microsoft.com/office/drawing/2014/main" id="{9FD4414F-6938-4D11-A8F8-8569C1A7CF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55B1993-CA8C-4639-A4A0-8B973A5C20FB}" type="slidenum">
              <a:rPr lang="en-US" altLang="en-US">
                <a:latin typeface="Calibri" panose="020F0502020204030204" pitchFamily="34" charset="0"/>
              </a:rPr>
              <a:pPr/>
              <a:t>6</a:t>
            </a:fld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1FEE74C0-BCE2-43F1-B5A3-E355AA25E6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D26D4DCE-BA3D-45ED-87DD-0E5596D77B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3526F6AB-E75A-4AE1-B633-EC9B3B22B6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081E1F96-FC95-438D-AF66-69800E75C3D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8D5A0BC5-298F-4DC5-BF86-203D382F89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9FDF048-75C4-4EE7-8526-3DDE841FBD4B}" type="slidenum">
              <a:rPr lang="en-GB" altLang="en-US">
                <a:latin typeface="Calibri" panose="020F0502020204030204" pitchFamily="34" charset="0"/>
              </a:rPr>
              <a:pPr/>
              <a:t>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34238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3456159C-DA16-4D39-A8C8-8135E4748E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B6B411DD-6C78-4C6E-88E0-F92D1DA0E72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C1ADC826-6D75-4B76-94D1-30D845507A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B00267A-E357-4FA1-B95C-41219DF6CA25}" type="slidenum">
              <a:rPr lang="en-GB" altLang="en-US">
                <a:latin typeface="Calibri" panose="020F0502020204030204" pitchFamily="34" charset="0"/>
              </a:rPr>
              <a:pPr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6B52768F-EBB7-4745-A6A4-B325D025F2C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82BA2D6F-5E50-4149-8505-B0B0E1155ED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AD6BD0C6-F1EE-4493-B255-BC0AC74C7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8840D65-77AD-470C-8012-14000437FFA9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E6C5CFB6-60AC-414C-80CB-07FC78B83C4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EDAE2C54-194A-4BF0-B493-4834BFF569C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E90E821B-5E36-4F11-A582-E9267655D2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2DB6B35-CFEA-4E08-94D1-A0FD48692075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1C1F6010-CC50-4F79-B364-C152DEE9F72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BE75F2D-2EC2-4611-80F5-C44379C44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51876560-1E56-411D-B7CB-31A62B662D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4F54BC0-9DC3-4802-B6FD-5E9480913928}" type="slidenum">
              <a:rPr lang="en-GB" altLang="en-US">
                <a:latin typeface="Calibri" panose="020F0502020204030204" pitchFamily="34" charset="0"/>
              </a:rPr>
              <a:pPr/>
              <a:t>13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25B5893B-5A93-4A10-ADD9-19236C854D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63E58B76-EA4D-4D6F-993A-3A6F571AA9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69616DDA-4F17-49CE-A928-163AE7223C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076EF65-514F-467D-AC48-33EB1FB26BB4}" type="slidenum">
              <a:rPr lang="en-GB" altLang="en-US">
                <a:latin typeface="Calibri" panose="020F0502020204030204" pitchFamily="34" charset="0"/>
              </a:rPr>
              <a:pPr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" name="Google Shape;429;g594190a94e_0_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0" name="Google Shape;430;g594190a94e_0_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g594190a94e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8" name="Google Shape;438;g594190a94e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6AFBCBE5-EAA7-4410-8168-B4E05FF34F0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19071262-FCE5-48F6-B0EF-B941D9BE2FF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56578D75-5C8D-48A6-978B-FFDEC6EC50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CC0715B-3BFD-4942-86E4-95EDEF949116}" type="slidenum">
              <a:rPr lang="en-GB" altLang="en-US">
                <a:latin typeface="Calibri" panose="020F0502020204030204" pitchFamily="34" charset="0"/>
              </a:rPr>
              <a:pPr/>
              <a:t>17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761099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096697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C7BE2E8D-70B4-41BF-B286-870BC1111D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1C3A1733-BEDA-45C2-8CA8-2A1C86C8570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466373FE-F5BA-4565-9416-FF785F5C32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80E2B69-CFF3-4D0E-AB5F-6D8ADCE02A2F}" type="slidenum">
              <a:rPr lang="en-GB" altLang="en-US">
                <a:latin typeface="Calibri" panose="020F0502020204030204" pitchFamily="34" charset="0"/>
              </a:rPr>
              <a:pPr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59866C84-7F78-4A88-B9D5-F12B3AE7F6C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8CBE4A16-29A2-40A6-AEA3-F9BD4A2745C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25BB2378-58B5-43B6-9D68-3E5ED8D96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A256B84-4E76-4F57-8CA2-28FF879D6B55}" type="slidenum">
              <a:rPr lang="en-GB" altLang="en-US">
                <a:latin typeface="Calibri" panose="020F0502020204030204" pitchFamily="34" charset="0"/>
              </a:rPr>
              <a:pPr/>
              <a:t>22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>
            <a:extLst>
              <a:ext uri="{FF2B5EF4-FFF2-40B4-BE49-F238E27FC236}">
                <a16:creationId xmlns:a16="http://schemas.microsoft.com/office/drawing/2014/main" id="{BA5331A0-676F-4548-9AD2-8B58A2B7677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>
            <a:extLst>
              <a:ext uri="{FF2B5EF4-FFF2-40B4-BE49-F238E27FC236}">
                <a16:creationId xmlns:a16="http://schemas.microsoft.com/office/drawing/2014/main" id="{FE5E399F-04D0-49C3-AE42-89F126A32E5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61444" name="Slide Number Placeholder 3">
            <a:extLst>
              <a:ext uri="{FF2B5EF4-FFF2-40B4-BE49-F238E27FC236}">
                <a16:creationId xmlns:a16="http://schemas.microsoft.com/office/drawing/2014/main" id="{377E8846-F444-44E7-8E2E-A67C8718B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D8FBF47-5CB0-4E42-B432-4BFDA85CE9EA}" type="slidenum">
              <a:rPr lang="en-GB" altLang="en-US">
                <a:latin typeface="Calibri" panose="020F0502020204030204" pitchFamily="34" charset="0"/>
              </a:rPr>
              <a:pPr/>
              <a:t>23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F7E37884-097B-4F87-9723-E2E92CF9090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6173BEB1-5138-4621-8C87-5150148996E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9BA45E8A-480B-4670-887C-847163AB53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347AD90-CCB8-4274-BE80-6CD656860E89}" type="slidenum">
              <a:rPr lang="en-GB" altLang="en-US">
                <a:latin typeface="Calibri" panose="020F0502020204030204" pitchFamily="34" charset="0"/>
              </a:rPr>
              <a:pPr/>
              <a:t>24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  <p:sp>
        <p:nvSpPr>
          <p:cNvPr id="7" name="Notes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9686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469981-CFF0-4AEB-94CF-B070A86A4945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  <p:sp>
        <p:nvSpPr>
          <p:cNvPr id="7" name="Notes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654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92186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69393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220545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60240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92479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54682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318241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811749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4104716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8506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23/05/2025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0562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81200"/>
            <a:ext cx="103632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998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71488"/>
            <a:ext cx="10972800" cy="74771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365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17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1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1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  <p:sldLayoutId id="2147483721" r:id="rId3"/>
    <p:sldLayoutId id="2147483722" r:id="rId4"/>
    <p:sldLayoutId id="214748372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i.co.uk/en_GB/home/mini-news/mini-vision-next100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essiobresciani.com/foresight-strategy/51-mission-statement-examples-from-the-worlds-best-companies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about/how-we-do-business/core-purpose-and-values/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smallbusiness.chron.com/10-important-business-objectives-23686.html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LCBB6004 Strategic Management &amp; Sustainability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2: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STRATEGIC INTENT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739485" y="518615"/>
            <a:ext cx="4544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LESSON OBJECTIVES</a:t>
            </a:r>
          </a:p>
        </p:txBody>
      </p:sp>
      <p:sp>
        <p:nvSpPr>
          <p:cNvPr id="2" name="Rectangle 1"/>
          <p:cNvSpPr/>
          <p:nvPr/>
        </p:nvSpPr>
        <p:spPr>
          <a:xfrm>
            <a:off x="563614" y="1419429"/>
            <a:ext cx="11450470" cy="3336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At the end of the session, you should be able to: 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Develop the vision, mission, objectives and strategic statement of a firm.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the levels of strategy in an organisation.</a:t>
            </a: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177583" y="2213758"/>
            <a:ext cx="11731102" cy="1215242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dirty="0">
                <a:latin typeface="Helvetica"/>
              </a:rPr>
              <a:t>Strategic Management includes understanding the strategic position of an organisation, making strategic choices for the future and managing strategy in action</a:t>
            </a:r>
          </a:p>
          <a:p>
            <a:pPr lvl="0"/>
            <a:endParaRPr lang="en-US" dirty="0">
              <a:latin typeface="Helvetica"/>
            </a:endParaRPr>
          </a:p>
          <a:p>
            <a:pPr marL="0" indent="0">
              <a:buNone/>
            </a:pPr>
            <a:endParaRPr lang="en-US" dirty="0">
              <a:latin typeface="Helvetica"/>
            </a:endParaRPr>
          </a:p>
          <a:p>
            <a:endParaRPr lang="en-US" dirty="0">
              <a:latin typeface="Helvetica"/>
            </a:endParaRPr>
          </a:p>
          <a:p>
            <a:pPr lvl="1"/>
            <a:endParaRPr lang="en-US" sz="2400" dirty="0">
              <a:latin typeface="Helvetica"/>
            </a:endParaRPr>
          </a:p>
          <a:p>
            <a:pPr lvl="1"/>
            <a:endParaRPr lang="en-US" sz="2400" dirty="0"/>
          </a:p>
        </p:txBody>
      </p:sp>
      <p:sp>
        <p:nvSpPr>
          <p:cNvPr id="4" name="Rectangle 3"/>
          <p:cNvSpPr/>
          <p:nvPr/>
        </p:nvSpPr>
        <p:spPr>
          <a:xfrm>
            <a:off x="235342" y="1332138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What is Strategic Management?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782A63-EA64-486B-8BE4-677B78DA7AAE}"/>
              </a:ext>
            </a:extLst>
          </p:cNvPr>
          <p:cNvSpPr/>
          <p:nvPr/>
        </p:nvSpPr>
        <p:spPr>
          <a:xfrm>
            <a:off x="171381" y="3899578"/>
            <a:ext cx="11737304" cy="1951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800" dirty="0">
                <a:latin typeface="Helvetica"/>
              </a:rPr>
              <a:t>Strategic Management is concerned with complexity arising out of ambiguous and non-routine situations with organisation-wide rather than operation-specific implications. </a:t>
            </a:r>
          </a:p>
        </p:txBody>
      </p:sp>
    </p:spTree>
    <p:extLst>
      <p:ext uri="{BB962C8B-B14F-4D97-AF65-F5344CB8AC3E}">
        <p14:creationId xmlns:p14="http://schemas.microsoft.com/office/powerpoint/2010/main" val="2154205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BF76858D-E7BF-4C3F-81AC-7E215A0C0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154824"/>
            <a:ext cx="8229600" cy="6413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Definitions of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93B8D1-46D1-474B-AFD4-31706A1C5CAA}"/>
              </a:ext>
            </a:extLst>
          </p:cNvPr>
          <p:cNvSpPr txBox="1"/>
          <p:nvPr/>
        </p:nvSpPr>
        <p:spPr>
          <a:xfrm>
            <a:off x="2177932" y="5543098"/>
            <a:ext cx="7152920" cy="47397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Sources</a:t>
            </a:r>
            <a:r>
              <a:rPr lang="en-US" altLang="en-US" sz="800" dirty="0">
                <a:latin typeface="+mj-lt"/>
                <a:cs typeface="Arial" charset="0"/>
              </a:rPr>
              <a:t>: A.D. Chandler, </a:t>
            </a:r>
            <a:r>
              <a:rPr lang="en-US" altLang="en-US" sz="800" i="1" dirty="0">
                <a:latin typeface="+mj-lt"/>
                <a:cs typeface="Arial" charset="0"/>
              </a:rPr>
              <a:t>Strategy and Structure: Chapters in the History of American Enterprise</a:t>
            </a:r>
            <a:r>
              <a:rPr lang="en-US" altLang="en-US" sz="800" dirty="0">
                <a:latin typeface="+mj-lt"/>
                <a:cs typeface="Arial" charset="0"/>
              </a:rPr>
              <a:t>, MIT Press, 1963, p. 13; M.E. Porter, ‘What is strategy?’,</a:t>
            </a:r>
          </a:p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November–December 1996, p. 60; P.F. </a:t>
            </a:r>
            <a:r>
              <a:rPr lang="en-US" altLang="en-US" sz="800" dirty="0" err="1">
                <a:latin typeface="+mj-lt"/>
                <a:cs typeface="Arial" charset="0"/>
              </a:rPr>
              <a:t>Drucker</a:t>
            </a:r>
            <a:r>
              <a:rPr lang="en-US" altLang="en-US" sz="800" dirty="0">
                <a:latin typeface="+mj-lt"/>
                <a:cs typeface="Arial" charset="0"/>
              </a:rPr>
              <a:t>, ‘The theory of business’, </a:t>
            </a:r>
            <a:r>
              <a:rPr lang="en-US" altLang="en-US" sz="800" i="1" dirty="0">
                <a:latin typeface="+mj-lt"/>
                <a:cs typeface="Arial" charset="0"/>
              </a:rPr>
              <a:t>Harvard Business Review</a:t>
            </a:r>
            <a:r>
              <a:rPr lang="en-US" altLang="en-US" sz="800" dirty="0">
                <a:latin typeface="+mj-lt"/>
                <a:cs typeface="Arial" charset="0"/>
              </a:rPr>
              <a:t>, September–October</a:t>
            </a:r>
          </a:p>
          <a:p>
            <a:pPr eaLnBrk="1" hangingPunct="1">
              <a:defRPr/>
            </a:pPr>
            <a:r>
              <a:rPr lang="en-US" altLang="en-US" sz="800" dirty="0">
                <a:latin typeface="+mj-lt"/>
                <a:cs typeface="Arial" charset="0"/>
              </a:rPr>
              <a:t>1994, pp. 95–106; H. </a:t>
            </a:r>
            <a:r>
              <a:rPr lang="en-US" altLang="en-US" sz="800" dirty="0" err="1">
                <a:latin typeface="+mj-lt"/>
                <a:cs typeface="Arial" charset="0"/>
              </a:rPr>
              <a:t>Mintzberg</a:t>
            </a:r>
            <a:r>
              <a:rPr lang="en-US" altLang="en-US" sz="800" dirty="0">
                <a:latin typeface="+mj-lt"/>
                <a:cs typeface="Arial" charset="0"/>
              </a:rPr>
              <a:t>, </a:t>
            </a:r>
            <a:r>
              <a:rPr lang="en-US" altLang="en-US" sz="800" i="1" dirty="0">
                <a:latin typeface="+mj-lt"/>
                <a:cs typeface="Arial" charset="0"/>
              </a:rPr>
              <a:t>Tracking Strategies: Towards a General Theory</a:t>
            </a:r>
            <a:r>
              <a:rPr lang="en-US" altLang="en-US" sz="800" dirty="0">
                <a:latin typeface="+mj-lt"/>
                <a:cs typeface="Arial" charset="0"/>
              </a:rPr>
              <a:t>, Oxford University Press, 2007, p. 3.</a:t>
            </a:r>
            <a:endParaRPr lang="en-IN" sz="800" dirty="0">
              <a:latin typeface="+mj-lt"/>
              <a:cs typeface="Arial" charset="0"/>
            </a:endParaRPr>
          </a:p>
        </p:txBody>
      </p:sp>
      <p:pic>
        <p:nvPicPr>
          <p:cNvPr id="6148" name="Picture 4" descr="Y:\08VOL4\Graphics\Powerpoint\PE_UK\PE528-JOHNSON\Final files\GIF\ch01\M01NF001.gif">
            <a:extLst>
              <a:ext uri="{FF2B5EF4-FFF2-40B4-BE49-F238E27FC236}">
                <a16:creationId xmlns:a16="http://schemas.microsoft.com/office/drawing/2014/main" id="{B07B9FB1-29A2-44E7-B4E5-F44A7BCBB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8968" y="1940848"/>
            <a:ext cx="8321675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5">
            <a:extLst>
              <a:ext uri="{FF2B5EF4-FFF2-40B4-BE49-F238E27FC236}">
                <a16:creationId xmlns:a16="http://schemas.microsoft.com/office/drawing/2014/main" id="{74720168-3889-4C20-AAEA-4694E4ABF9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84" y="1162927"/>
            <a:ext cx="7341704" cy="5352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Rectangle 4">
            <a:extLst>
              <a:ext uri="{FF2B5EF4-FFF2-40B4-BE49-F238E27FC236}">
                <a16:creationId xmlns:a16="http://schemas.microsoft.com/office/drawing/2014/main" id="{EBC3D727-B893-4B43-A54C-03B2ED9E770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-1429070" y="3364461"/>
            <a:ext cx="4080251" cy="70788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altLang="en-US" sz="4000" b="1" dirty="0">
                <a:latin typeface="+mj-lt"/>
                <a:cs typeface="Arial" charset="0"/>
              </a:rPr>
              <a:t>Strategic decisions</a:t>
            </a:r>
          </a:p>
        </p:txBody>
      </p:sp>
      <p:sp>
        <p:nvSpPr>
          <p:cNvPr id="8196" name="Rectangle 7">
            <a:extLst>
              <a:ext uri="{FF2B5EF4-FFF2-40B4-BE49-F238E27FC236}">
                <a16:creationId xmlns:a16="http://schemas.microsoft.com/office/drawing/2014/main" id="{4EB2F7F8-3BBB-42D0-9475-C7075536BE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43" y="6654867"/>
            <a:ext cx="6055405" cy="20313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  <a:cs typeface="Arial" charset="0"/>
              </a:rPr>
              <a:t>Source</a:t>
            </a:r>
            <a:r>
              <a:rPr lang="en-US" altLang="en-US" sz="800" dirty="0">
                <a:latin typeface="+mj-lt"/>
                <a:cs typeface="Arial" charset="0"/>
              </a:rPr>
              <a:t>: </a:t>
            </a:r>
            <a:r>
              <a:rPr lang="en-GB" altLang="en-US" sz="800" dirty="0">
                <a:latin typeface="+mj-lt"/>
                <a:cs typeface="Arial" charset="0"/>
              </a:rPr>
              <a:t>From G. Johnson, K. Scholes and R. Whittington. </a:t>
            </a:r>
            <a:r>
              <a:rPr lang="en-GB" altLang="en-US" sz="800" i="1" dirty="0">
                <a:latin typeface="+mj-lt"/>
                <a:cs typeface="Arial" charset="0"/>
              </a:rPr>
              <a:t>Exploring Corporate Strategy</a:t>
            </a:r>
            <a:r>
              <a:rPr lang="en-GB" altLang="en-US" sz="800" dirty="0">
                <a:latin typeface="+mj-lt"/>
                <a:cs typeface="Arial" charset="0"/>
              </a:rPr>
              <a:t>, 8th edn, Pearson Education 2008.</a:t>
            </a:r>
            <a:endParaRPr lang="en-US" altLang="en-US" sz="800" dirty="0">
              <a:latin typeface="+mj-lt"/>
              <a:cs typeface="Arial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C990D4FC-0B2A-4496-8FEB-6C969B0C3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372" y="1279067"/>
            <a:ext cx="10620613" cy="11996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Stakeholders and w</a:t>
            </a: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 is Strategy for?</a:t>
            </a:r>
            <a:endParaRPr lang="en-GB" alt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B68666B-3C68-42EB-836F-0041F9AE1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72" y="2478730"/>
            <a:ext cx="11305255" cy="4032448"/>
          </a:xfrm>
        </p:spPr>
        <p:txBody>
          <a:bodyPr>
            <a:normAutofit fontScale="92500" lnSpcReduction="10000"/>
          </a:bodyPr>
          <a:lstStyle/>
          <a:p>
            <a:pPr marL="177800" indent="-11113" algn="ctr" eaLnBrk="1" hangingPunct="1">
              <a:buNone/>
              <a:defRPr/>
            </a:pPr>
            <a:r>
              <a:rPr lang="en-US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To define and express the purpose of an organization to </a:t>
            </a:r>
            <a:r>
              <a:rPr lang="en-US" altLang="en-US" sz="3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stakeholders</a:t>
            </a:r>
            <a:r>
              <a:rPr lang="en-US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</a:p>
          <a:p>
            <a:pPr marL="177800" indent="-11113" algn="ctr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390525" indent="-390525" eaLnBrk="1" hangingPunct="1">
              <a:buNone/>
              <a:defRPr/>
            </a:pPr>
            <a:r>
              <a:rPr lang="en-US" altLang="en-US" dirty="0">
                <a:latin typeface="+mj-lt"/>
              </a:rPr>
              <a:t>•	</a:t>
            </a:r>
            <a:r>
              <a:rPr lang="en-US" altLang="en-US" b="1" i="1" dirty="0">
                <a:latin typeface="+mj-lt"/>
              </a:rPr>
              <a:t>Stakeholders</a:t>
            </a:r>
            <a:r>
              <a:rPr lang="en-US" altLang="en-US" dirty="0">
                <a:latin typeface="+mj-lt"/>
              </a:rPr>
              <a:t> are those individuals or groups that depend on an organisation to fulfil their own goals and on whom, in turn, the organisation depends.</a:t>
            </a:r>
          </a:p>
          <a:p>
            <a:pPr marL="390525" indent="-390525" eaLnBrk="1" hangingPunct="1">
              <a:buNone/>
              <a:defRPr/>
            </a:pPr>
            <a:r>
              <a:rPr lang="en-US" altLang="en-US" dirty="0">
                <a:latin typeface="+mj-lt"/>
              </a:rPr>
              <a:t>•	Four ways to define an organisation’s purpose:</a:t>
            </a:r>
          </a:p>
          <a:p>
            <a:pPr marL="390525" indent="-390525" eaLnBrk="1" hangingPunct="1">
              <a:buNone/>
              <a:defRPr/>
            </a:pPr>
            <a:endParaRPr lang="en-US" altLang="en-US" dirty="0">
              <a:latin typeface="+mj-lt"/>
            </a:endParaRP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Mission Statement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Vision Statement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Statement of Corporate Values</a:t>
            </a:r>
          </a:p>
          <a:p>
            <a:pPr marL="733425" lvl="1" indent="-333375" eaLnBrk="1" hangingPunct="1">
              <a:buFont typeface="Calibri" pitchFamily="34" charset="0"/>
              <a:buChar char="–"/>
              <a:defRPr/>
            </a:pPr>
            <a:r>
              <a:rPr lang="en-US" altLang="en-US" sz="2400" b="1" dirty="0">
                <a:latin typeface="+mj-lt"/>
              </a:rPr>
              <a:t>Statement of Objectives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takeholder - Case Study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82888" y="1235697"/>
            <a:ext cx="9799093" cy="5511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351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88525" y="2014775"/>
            <a:ext cx="9961696" cy="958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are four ways in which organisations typically define their purpose:</a:t>
            </a:r>
          </a:p>
          <a:p>
            <a:pPr lvl="0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The Purpose of Strategy: Mission, Vision, Values and Objectives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0848" y="2700479"/>
            <a:ext cx="11184340" cy="126643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5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vision statement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is concerned with the future the organisation seeks to create.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556576" y="3966916"/>
            <a:ext cx="89935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“What do we want to become?”</a:t>
            </a:r>
          </a:p>
        </p:txBody>
      </p:sp>
      <p:sp>
        <p:nvSpPr>
          <p:cNvPr id="7" name="Rectangle 6"/>
          <p:cNvSpPr/>
          <p:nvPr/>
        </p:nvSpPr>
        <p:spPr>
          <a:xfrm>
            <a:off x="2053497" y="4861662"/>
            <a:ext cx="79997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01423"/>
                </a:solidFill>
                <a:latin typeface="Inter"/>
              </a:rPr>
              <a:t>“Our vision is to create a better everyday life for many people.”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9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9A37D3AE-EC51-40E9-AFFF-D86F57E3C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93" y="1606102"/>
            <a:ext cx="1154775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statements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20DC78C5-1A9E-46BD-844F-6AFDC65CE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240" y="2971282"/>
            <a:ext cx="11809312" cy="2448272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+mj-lt"/>
              </a:rPr>
              <a:t>A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mission statement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aims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to provide employees and stakeholders with clarity about what the organisation is fundamentally there to do. </a:t>
            </a:r>
          </a:p>
          <a:p>
            <a:pPr algn="ctr" eaLnBrk="1" hangingPunct="1">
              <a:buFont typeface="Arial" charset="0"/>
              <a:buNone/>
              <a:defRPr/>
            </a:pPr>
            <a:endParaRPr lang="en-GB" altLang="en-US" sz="1000" b="1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business are we in?’ 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would be lost if the organisation did not exist?’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‘How do we make a difference?’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9FC70FEC-03BB-4DBD-A8AF-B360908DD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465" y="1657007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Vision statements: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533C6F7-669F-4807-B935-4563070E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72" y="3114558"/>
            <a:ext cx="11305256" cy="2034604"/>
          </a:xfrm>
        </p:spPr>
        <p:txBody>
          <a:bodyPr>
            <a:normAutofit fontScale="92500"/>
          </a:bodyPr>
          <a:lstStyle/>
          <a:p>
            <a:pPr marL="0" indent="0" eaLnBrk="1" hangingPunct="1">
              <a:buNone/>
              <a:defRPr/>
            </a:pPr>
            <a:r>
              <a:rPr lang="en-GB" altLang="en-US" b="1" dirty="0">
                <a:latin typeface="+mj-lt"/>
              </a:rPr>
              <a:t>A vision statement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b="1" dirty="0">
                <a:latin typeface="+mj-lt"/>
              </a:rPr>
              <a:t>is concerned with the future the organisation seeks to create.</a:t>
            </a:r>
          </a:p>
          <a:p>
            <a:pPr eaLnBrk="1" hangingPunct="1">
              <a:buFont typeface="Arial" charset="0"/>
              <a:buNone/>
              <a:defRPr/>
            </a:pPr>
            <a:endParaRPr lang="en-GB" altLang="en-US" sz="1000" b="1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‘What do we want to achieve?’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‘If we were here in twenty years what do we want to have created or achieved?’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A7125FA-84E3-4388-A09D-BC9236392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48" y="1434874"/>
            <a:ext cx="11593288" cy="7080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Statement of values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8C59F3B-4EB9-4483-8AE1-E8C2A4428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348" y="3031982"/>
            <a:ext cx="11737304" cy="2591617"/>
          </a:xfrm>
        </p:spPr>
        <p:txBody>
          <a:bodyPr/>
          <a:lstStyle/>
          <a:p>
            <a:pPr algn="just"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Statements of </a:t>
            </a:r>
            <a:r>
              <a:rPr lang="en-GB" altLang="en-US" b="1" i="1" dirty="0">
                <a:latin typeface="+mj-lt"/>
              </a:rPr>
              <a:t>corporate values </a:t>
            </a:r>
            <a:r>
              <a:rPr lang="en-GB" altLang="en-US" dirty="0">
                <a:latin typeface="+mj-lt"/>
              </a:rPr>
              <a:t>communicate the underlying and enduring core ‘principles’ that guide an organisation’s strategy and define the way that the organisation should operate. 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dirty="0">
                <a:latin typeface="+mj-lt"/>
              </a:rPr>
              <a:t>	NB  These values do </a:t>
            </a:r>
            <a:r>
              <a:rPr lang="en-GB" altLang="en-US" b="1" dirty="0">
                <a:latin typeface="+mj-lt"/>
              </a:rPr>
              <a:t>NOT </a:t>
            </a:r>
            <a:r>
              <a:rPr lang="en-GB" altLang="en-US" dirty="0">
                <a:latin typeface="+mj-lt"/>
              </a:rPr>
              <a:t>change with circumstances.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5D781299-703F-48B5-ACD7-61395E551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535" y="1287999"/>
            <a:ext cx="8229600" cy="708025"/>
          </a:xfrm>
        </p:spPr>
        <p:txBody>
          <a:bodyPr/>
          <a:lstStyle/>
          <a:p>
            <a:pPr eaLnBrk="1" hangingPunct="1"/>
            <a:r>
              <a:rPr lang="en-GB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Statement of objectives: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E62A84C1-FC60-4738-8AAE-2B154481E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951" y="2489323"/>
            <a:ext cx="11737304" cy="36004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altLang="en-US" sz="3600" b="1" i="1" dirty="0">
                <a:latin typeface="+mj-lt"/>
              </a:rPr>
              <a:t>Objectives</a:t>
            </a:r>
            <a:r>
              <a:rPr lang="en-GB" altLang="en-US" sz="3600" b="1" dirty="0">
                <a:latin typeface="+mj-lt"/>
              </a:rPr>
              <a:t> </a:t>
            </a:r>
            <a:r>
              <a:rPr lang="en-GB" altLang="en-US" sz="3600" dirty="0">
                <a:latin typeface="+mj-lt"/>
              </a:rPr>
              <a:t>are statements of specific outcomes that are to be achieved.</a:t>
            </a:r>
          </a:p>
          <a:p>
            <a:pPr marL="0" indent="0" eaLnBrk="1" hangingPunct="1">
              <a:buNone/>
              <a:defRPr/>
            </a:pPr>
            <a:endParaRPr lang="en-GB" altLang="en-US" dirty="0">
              <a:latin typeface="+mj-lt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Often stated in financial terms (e.g. Profit).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May also be market-based objectives (e.g. Market Share).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May emphasise basis of competitive advantage.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altLang="en-US" dirty="0">
                <a:latin typeface="+mj-lt"/>
              </a:rPr>
              <a:t>‘Triple Bottom Line’ – economic, social and environmental objectives.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B2C4D181-317B-4B96-8FFE-F0F35EF0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420" y="1297878"/>
            <a:ext cx="6357392" cy="792088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Strategy statements: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EC09BA9E-F06E-4FC8-937A-E10733339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348" y="2499340"/>
            <a:ext cx="11737304" cy="3608033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  <a:defRPr/>
            </a:pPr>
            <a:r>
              <a:rPr lang="en-GB" altLang="en-US" sz="3000" b="1" i="1" dirty="0">
                <a:latin typeface="+mj-lt"/>
              </a:rPr>
              <a:t>Strategy statements </a:t>
            </a:r>
            <a:r>
              <a:rPr lang="en-GB" altLang="en-US" sz="3000" dirty="0">
                <a:latin typeface="+mj-lt"/>
              </a:rPr>
              <a:t>should have three main themes: 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Fundamental </a:t>
            </a:r>
            <a:r>
              <a:rPr lang="en-GB" altLang="en-US" sz="3000" b="1" i="1" dirty="0">
                <a:latin typeface="+mj-lt"/>
              </a:rPr>
              <a:t>goals</a:t>
            </a:r>
            <a:r>
              <a:rPr lang="en-GB" altLang="en-US" sz="3000" dirty="0">
                <a:latin typeface="+mj-lt"/>
              </a:rPr>
              <a:t> that the organisation seeks, which reflect the stated mission, vision and objectives.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The </a:t>
            </a:r>
            <a:r>
              <a:rPr lang="en-GB" altLang="en-US" sz="3000" b="1" i="1" dirty="0">
                <a:latin typeface="+mj-lt"/>
              </a:rPr>
              <a:t>scope</a:t>
            </a:r>
            <a:r>
              <a:rPr lang="en-GB" altLang="en-US" sz="3000" dirty="0">
                <a:latin typeface="+mj-lt"/>
              </a:rPr>
              <a:t> or domain of the organisation’s activities.</a:t>
            </a:r>
          </a:p>
          <a:p>
            <a:pPr eaLnBrk="1" hangingPunct="1"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altLang="en-US" sz="3000" dirty="0">
                <a:latin typeface="+mj-lt"/>
              </a:rPr>
              <a:t>The particular </a:t>
            </a:r>
            <a:r>
              <a:rPr lang="en-GB" altLang="en-US" sz="3000" b="1" i="1" dirty="0">
                <a:latin typeface="+mj-lt"/>
              </a:rPr>
              <a:t>advantages</a:t>
            </a:r>
            <a:r>
              <a:rPr lang="en-GB" altLang="en-US" sz="3000" dirty="0">
                <a:latin typeface="+mj-lt"/>
              </a:rPr>
              <a:t> or </a:t>
            </a:r>
            <a:r>
              <a:rPr lang="en-GB" altLang="en-US" sz="3000" b="1" i="1" dirty="0">
                <a:latin typeface="+mj-lt"/>
              </a:rPr>
              <a:t>capabilities</a:t>
            </a:r>
            <a:r>
              <a:rPr lang="en-GB" altLang="en-US" sz="3000" dirty="0">
                <a:latin typeface="+mj-lt"/>
              </a:rPr>
              <a:t> it has to deliver all of these.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Google Shape;432;p49"/>
          <p:cNvSpPr txBox="1">
            <a:spLocks noGrp="1"/>
          </p:cNvSpPr>
          <p:nvPr>
            <p:ph type="ctrTitle"/>
          </p:nvPr>
        </p:nvSpPr>
        <p:spPr>
          <a:xfrm>
            <a:off x="191344" y="5868031"/>
            <a:ext cx="7063972" cy="576181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Determining </a:t>
            </a:r>
            <a:r>
              <a:rPr lang="en-GB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purpose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and vision</a:t>
            </a:r>
            <a:endParaRPr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3" name="Google Shape;433;p49"/>
          <p:cNvSpPr txBox="1">
            <a:spLocks noGrp="1"/>
          </p:cNvSpPr>
          <p:nvPr>
            <p:ph type="subTitle" idx="1"/>
          </p:nvPr>
        </p:nvSpPr>
        <p:spPr>
          <a:xfrm>
            <a:off x="513600" y="2155967"/>
            <a:ext cx="11678400" cy="4229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1219170" indent="0" algn="l">
              <a:spcBef>
                <a:spcPts val="800"/>
              </a:spcBef>
            </a:pPr>
            <a:endParaRPr sz="3200">
              <a:solidFill>
                <a:srgbClr val="666666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1219170" indent="0" algn="l">
              <a:spcBef>
                <a:spcPts val="800"/>
              </a:spcBef>
            </a:pPr>
            <a:endParaRPr sz="3200">
              <a:solidFill>
                <a:srgbClr val="666666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pic>
        <p:nvPicPr>
          <p:cNvPr id="435" name="Google Shape;435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28808" y="1360415"/>
            <a:ext cx="5560608" cy="4361656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35DEE8C-707B-47A7-8F63-21A1ED14D1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344" y="2155966"/>
            <a:ext cx="4191546" cy="220913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50"/>
          <p:cNvSpPr txBox="1">
            <a:spLocks noGrp="1"/>
          </p:cNvSpPr>
          <p:nvPr>
            <p:ph type="ctrTitle"/>
          </p:nvPr>
        </p:nvSpPr>
        <p:spPr>
          <a:xfrm>
            <a:off x="256800" y="1632172"/>
            <a:ext cx="11463130" cy="571941"/>
          </a:xfrm>
          <a:prstGeom prst="rect">
            <a:avLst/>
          </a:prstGeom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Determining </a:t>
            </a:r>
            <a:r>
              <a:rPr lang="en-GB" sz="36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purpose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mission and vision</a:t>
            </a:r>
            <a:endParaRPr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4" name="Google Shape;444;p50"/>
          <p:cNvSpPr txBox="1">
            <a:spLocks noGrp="1"/>
          </p:cNvSpPr>
          <p:nvPr>
            <p:ph type="body" idx="4294967295"/>
          </p:nvPr>
        </p:nvSpPr>
        <p:spPr>
          <a:xfrm>
            <a:off x="256800" y="3015280"/>
            <a:ext cx="11678400" cy="2736304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pPr marL="0" indent="0">
              <a:lnSpc>
                <a:spcPct val="80000"/>
              </a:lnSpc>
              <a:buSzPts val="2250"/>
              <a:buNone/>
            </a:pPr>
            <a:r>
              <a:rPr lang="en-GB" b="1" i="1" dirty="0">
                <a:latin typeface="Helvetica Neue"/>
                <a:ea typeface="Helvetica Neue"/>
                <a:cs typeface="Helvetica Neue"/>
                <a:sym typeface="Helvetica Neue"/>
              </a:rPr>
              <a:t>A Mission </a:t>
            </a:r>
            <a:r>
              <a:rPr lang="en-GB" dirty="0">
                <a:latin typeface="Helvetica Neue"/>
                <a:ea typeface="Helvetica Neue"/>
                <a:cs typeface="Helvetica Neue"/>
                <a:sym typeface="Helvetica Neue"/>
              </a:rPr>
              <a:t>specifies the business in, which it intends to compete and the customers it desires to serve. </a:t>
            </a: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endParaRPr lang="en-GB" sz="1800" i="1" dirty="0">
              <a:latin typeface="Helvetica Neue"/>
              <a:ea typeface="Helvetica Neue"/>
              <a:cs typeface="Helvetica Neue"/>
              <a:sym typeface="Helvetica Neue"/>
            </a:endParaRPr>
          </a:p>
          <a:p>
            <a:pPr marL="0" indent="0">
              <a:lnSpc>
                <a:spcPct val="80000"/>
              </a:lnSpc>
              <a:buSzPts val="2250"/>
              <a:buNone/>
            </a:pPr>
            <a:r>
              <a:rPr lang="en-US" dirty="0">
                <a:latin typeface="Helvetica Neue"/>
                <a:ea typeface="Helvetica Neue"/>
                <a:cs typeface="Helvetica Neue"/>
                <a:sym typeface="Helvetica Neue"/>
              </a:rPr>
              <a:t>A</a:t>
            </a:r>
            <a:r>
              <a:rPr lang="en-US" b="1" dirty="0">
                <a:latin typeface="Helvetica Neue"/>
                <a:ea typeface="Helvetica Neue"/>
                <a:cs typeface="Helvetica Neue"/>
                <a:sym typeface="Helvetica Neue"/>
              </a:rPr>
              <a:t> Vision</a:t>
            </a:r>
            <a:r>
              <a:rPr lang="en-US" dirty="0">
                <a:latin typeface="Helvetica Neue"/>
                <a:ea typeface="Helvetica Neue"/>
                <a:cs typeface="Helvetica Neue"/>
                <a:sym typeface="Helvetica Neue"/>
              </a:rPr>
              <a:t> is a picture of what the firm wants to be and, in broad terms what it wants to ultimately achieve.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>
            <a:extLst>
              <a:ext uri="{FF2B5EF4-FFF2-40B4-BE49-F238E27FC236}">
                <a16:creationId xmlns:a16="http://schemas.microsoft.com/office/drawing/2014/main" id="{3CED4844-0215-424F-B0D9-E8CA669B9B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5620" y="1233408"/>
            <a:ext cx="11735036" cy="641326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Levels of strategy: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EB51412D-6B07-4665-BF39-8BE5D9537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2033516"/>
            <a:ext cx="11450196" cy="440026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Corporate-level strategy </a:t>
            </a:r>
            <a:r>
              <a:rPr lang="en-GB" altLang="en-US" sz="3000" dirty="0"/>
              <a:t>is concerned with the overall scope of an organisation and how value is added to the essential business units.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3000" dirty="0"/>
          </a:p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Business-level strategy </a:t>
            </a:r>
            <a:r>
              <a:rPr lang="en-GB" altLang="en-US" sz="3000" dirty="0"/>
              <a:t>is concerned with the way a business seeks to compete successfully in its particular market.</a:t>
            </a:r>
          </a:p>
          <a:p>
            <a:pPr algn="just" eaLnBrk="1" hangingPunct="1">
              <a:lnSpc>
                <a:spcPct val="90000"/>
              </a:lnSpc>
            </a:pPr>
            <a:endParaRPr lang="en-GB" altLang="en-US" sz="3000" dirty="0"/>
          </a:p>
          <a:p>
            <a:pPr algn="just" eaLnBrk="1" hangingPunct="1">
              <a:lnSpc>
                <a:spcPct val="90000"/>
              </a:lnSpc>
            </a:pPr>
            <a:r>
              <a:rPr lang="en-GB" altLang="en-US" sz="3000" b="1" i="1" dirty="0"/>
              <a:t>Functional / Operation strategy </a:t>
            </a:r>
            <a:r>
              <a:rPr lang="en-GB" altLang="en-US" sz="3000" dirty="0"/>
              <a:t>is concerned with how different parts of the organisation deliver the strategy effectively in terms of managing resources, processes and people.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818747" y="43873"/>
            <a:ext cx="3788605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Levels of Strategy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4BC7F4-D08E-4B82-8258-6384EDA3C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403" y="1613935"/>
            <a:ext cx="5228751" cy="4236952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65032" y="1458399"/>
            <a:ext cx="5603756" cy="4680520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FF0000"/>
                </a:solidFill>
              </a:rPr>
              <a:t>Corporate-level strategy </a:t>
            </a:r>
            <a:r>
              <a:rPr lang="en-GB" sz="2400" dirty="0"/>
              <a:t>is concerned with the overall scope of an organisation and how value is added to the constituent businesses of the organisational whole.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Business-level strategy </a:t>
            </a:r>
            <a:r>
              <a:rPr lang="en-GB" altLang="en-US" sz="2400" dirty="0"/>
              <a:t>is about how the individual businesses should compete in their particular markets.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Functional strategies </a:t>
            </a:r>
            <a:r>
              <a:rPr lang="en-GB" altLang="en-US" sz="2400" dirty="0"/>
              <a:t>are concerned with how the components of an organisation deliver effectively the corporate- and business-level strategies in terms of resources, processes and people. </a:t>
            </a:r>
          </a:p>
        </p:txBody>
      </p:sp>
    </p:spTree>
    <p:extLst>
      <p:ext uri="{BB962C8B-B14F-4D97-AF65-F5344CB8AC3E}">
        <p14:creationId xmlns:p14="http://schemas.microsoft.com/office/powerpoint/2010/main" val="381974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753134" y="0"/>
            <a:ext cx="5227093" cy="1143000"/>
          </a:xfrm>
        </p:spPr>
        <p:txBody>
          <a:bodyPr/>
          <a:lstStyle/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</a:rPr>
              <a:t>Levels of Strategic Management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08942A4-665B-46D7-8BE3-EB3FC75872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429" y="1196751"/>
            <a:ext cx="9544051" cy="4931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338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D43DE4F-5BB8-4E93-BB38-C523FA359B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968218"/>
              </p:ext>
            </p:extLst>
          </p:nvPr>
        </p:nvGraphicFramePr>
        <p:xfrm>
          <a:off x="76377" y="1255823"/>
          <a:ext cx="11707935" cy="5051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48706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4EC761DB-DCBC-4C9A-95EA-3D531A04F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8" y="1377228"/>
            <a:ext cx="12010029" cy="66311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position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5EB3456E-2EEC-472C-8B0E-A2A5B2214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4" y="2363242"/>
            <a:ext cx="10843146" cy="2808312"/>
          </a:xfrm>
        </p:spPr>
        <p:txBody>
          <a:bodyPr rtlCol="0">
            <a:noAutofit/>
          </a:bodyPr>
          <a:lstStyle/>
          <a:p>
            <a:pPr algn="just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en-GB" sz="3200" b="1" dirty="0">
                <a:latin typeface="+mj-lt"/>
              </a:rPr>
              <a:t>	</a:t>
            </a:r>
            <a:r>
              <a:rPr lang="en-US" sz="2800" dirty="0">
                <a:latin typeface="+mj-lt"/>
              </a:rPr>
              <a:t>The </a:t>
            </a:r>
            <a:r>
              <a:rPr lang="en-US" sz="2800" b="1" i="1" dirty="0">
                <a:latin typeface="+mj-lt"/>
              </a:rPr>
              <a:t>strategic position</a:t>
            </a:r>
            <a:r>
              <a:rPr lang="en-US" sz="2800" dirty="0">
                <a:latin typeface="+mj-lt"/>
              </a:rPr>
              <a:t> is concerned with the impact on strategy of the </a:t>
            </a:r>
            <a:r>
              <a:rPr lang="en-US" sz="2800" b="1" i="1" dirty="0">
                <a:latin typeface="+mj-lt"/>
              </a:rPr>
              <a:t>macro-environment, the industry environment,</a:t>
            </a:r>
            <a:r>
              <a:rPr lang="en-US" sz="2800" dirty="0">
                <a:latin typeface="+mj-lt"/>
              </a:rPr>
              <a:t> the organization's </a:t>
            </a:r>
            <a:r>
              <a:rPr lang="en-US" sz="2800" b="1" i="1" dirty="0">
                <a:latin typeface="+mj-lt"/>
              </a:rPr>
              <a:t>strategic capability</a:t>
            </a:r>
            <a:r>
              <a:rPr lang="en-US" sz="2800" dirty="0">
                <a:latin typeface="+mj-lt"/>
              </a:rPr>
              <a:t> (resources and competences), the organization's </a:t>
            </a:r>
            <a:r>
              <a:rPr lang="en-US" sz="2800" b="1" i="1" dirty="0">
                <a:latin typeface="+mj-lt"/>
              </a:rPr>
              <a:t>stakeholders </a:t>
            </a:r>
            <a:r>
              <a:rPr lang="en-US" sz="2800" dirty="0">
                <a:latin typeface="+mj-lt"/>
              </a:rPr>
              <a:t>and the organization's </a:t>
            </a:r>
            <a:r>
              <a:rPr lang="en-US" sz="2800" b="1" i="1" dirty="0">
                <a:latin typeface="+mj-lt"/>
              </a:rPr>
              <a:t>culture</a:t>
            </a:r>
            <a:r>
              <a:rPr lang="en-US" sz="2800" dirty="0">
                <a:latin typeface="+mj-lt"/>
              </a:rPr>
              <a:t>.</a:t>
            </a:r>
            <a:endParaRPr lang="en-GB" sz="3200" b="1" i="1" dirty="0">
              <a:latin typeface="+mj-l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1FBC3D48-9948-47E2-ACFF-B76E1008E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340" y="1301554"/>
            <a:ext cx="11936576" cy="70802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position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B45CC948-602A-4DFE-9E82-5F3C37EB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340" y="2208115"/>
            <a:ext cx="11881319" cy="4320480"/>
          </a:xfrm>
        </p:spPr>
        <p:txBody>
          <a:bodyPr>
            <a:normAutofit/>
          </a:bodyPr>
          <a:lstStyle/>
          <a:p>
            <a:pPr marL="311150" indent="-311150" eaLnBrk="1" hangingPunct="1">
              <a:lnSpc>
                <a:spcPct val="90000"/>
              </a:lnSpc>
              <a:buNone/>
              <a:tabLst>
                <a:tab pos="84138" algn="l"/>
              </a:tabLst>
              <a:defRPr/>
            </a:pPr>
            <a:r>
              <a:rPr lang="en-GB" altLang="en-US" dirty="0">
                <a:latin typeface="+mj-lt"/>
              </a:rPr>
              <a:t>Fundamental questions for Strategic position:</a:t>
            </a:r>
          </a:p>
          <a:p>
            <a:pPr marL="311150" indent="-311150" eaLnBrk="1" hangingPunct="1">
              <a:lnSpc>
                <a:spcPct val="90000"/>
              </a:lnSpc>
              <a:buNone/>
              <a:tabLst>
                <a:tab pos="84138" algn="l"/>
              </a:tabLst>
              <a:defRPr/>
            </a:pPr>
            <a:endParaRPr lang="en-GB" altLang="en-US" sz="900" dirty="0">
              <a:latin typeface="+mj-lt"/>
            </a:endParaRP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GB" altLang="en-US" sz="2400" dirty="0">
                <a:latin typeface="+mj-lt"/>
              </a:rPr>
              <a:t>• 	</a:t>
            </a:r>
            <a:r>
              <a:rPr lang="en-US" altLang="en-US" sz="2400" dirty="0">
                <a:latin typeface="+mj-lt"/>
              </a:rPr>
              <a:t>What are the macro-environmental </a:t>
            </a:r>
            <a:r>
              <a:rPr lang="en-US" altLang="en-US" sz="2400" b="1" i="1" dirty="0">
                <a:latin typeface="+mj-lt"/>
              </a:rPr>
              <a:t>opportunities and threats</a:t>
            </a:r>
            <a:r>
              <a:rPr lang="en-US" altLang="en-US" sz="2400" dirty="0">
                <a:latin typeface="+mj-lt"/>
              </a:rPr>
              <a:t>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can the organisation manage </a:t>
            </a:r>
            <a:r>
              <a:rPr lang="en-US" altLang="en-US" sz="2400" b="1" i="1" dirty="0">
                <a:latin typeface="+mj-lt"/>
              </a:rPr>
              <a:t>industry forces</a:t>
            </a:r>
            <a:r>
              <a:rPr lang="en-US" altLang="en-US" sz="2400" dirty="0">
                <a:latin typeface="+mj-lt"/>
              </a:rPr>
              <a:t>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are </a:t>
            </a:r>
            <a:r>
              <a:rPr lang="en-US" altLang="en-US" sz="2400" b="1" i="1" dirty="0">
                <a:latin typeface="+mj-lt"/>
              </a:rPr>
              <a:t>stakeholders</a:t>
            </a:r>
            <a:r>
              <a:rPr lang="en-US" altLang="en-US" sz="2400" dirty="0">
                <a:latin typeface="+mj-lt"/>
              </a:rPr>
              <a:t> aligned to the organisational purpose?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What </a:t>
            </a:r>
            <a:r>
              <a:rPr lang="en-US" altLang="en-US" sz="2400" b="1" i="1" dirty="0">
                <a:latin typeface="+mj-lt"/>
              </a:rPr>
              <a:t>resources and capabilities</a:t>
            </a:r>
            <a:r>
              <a:rPr lang="en-US" altLang="en-US" sz="2400" dirty="0">
                <a:latin typeface="+mj-lt"/>
              </a:rPr>
              <a:t> support the strategy?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84138" algn="l"/>
              </a:tabLst>
              <a:defRPr/>
            </a:pPr>
            <a:r>
              <a:rPr lang="en-US" altLang="en-US" sz="2400" dirty="0">
                <a:latin typeface="+mj-lt"/>
              </a:rPr>
              <a:t>•	How does </a:t>
            </a:r>
            <a:r>
              <a:rPr lang="en-US" altLang="en-US" sz="2400" b="1" i="1" dirty="0">
                <a:latin typeface="+mj-lt"/>
              </a:rPr>
              <a:t>culture</a:t>
            </a:r>
            <a:r>
              <a:rPr lang="en-US" altLang="en-US" sz="2400" dirty="0">
                <a:latin typeface="+mj-lt"/>
              </a:rPr>
              <a:t> fit the strategy?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9A71B158-AF9A-49B9-89F3-C1A0FDE3F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1291054"/>
            <a:ext cx="11927868" cy="708025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B4DD-62F7-4F9E-86D5-580FB6697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2348880"/>
            <a:ext cx="11809312" cy="2963340"/>
          </a:xfrm>
        </p:spPr>
        <p:txBody>
          <a:bodyPr rtlCol="0">
            <a:normAutofit fontScale="92500" lnSpcReduction="20000"/>
          </a:bodyPr>
          <a:lstStyle/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dirty="0"/>
              <a:t>Fundamental questions for Strategic choice:</a:t>
            </a:r>
          </a:p>
          <a:p>
            <a:pPr marL="282575" indent="-2825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endParaRPr lang="en-GB" b="1" i="1" dirty="0"/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How should individual business units </a:t>
            </a:r>
            <a:r>
              <a:rPr lang="en-GB" b="1" i="1" dirty="0"/>
              <a:t>compete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Which businesses to include in the </a:t>
            </a:r>
            <a:r>
              <a:rPr lang="en-GB" b="1" i="1" dirty="0"/>
              <a:t>portfolio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Where should the organisation </a:t>
            </a:r>
            <a:r>
              <a:rPr lang="en-GB" b="1" i="1" dirty="0"/>
              <a:t>compete internationally</a:t>
            </a:r>
            <a:r>
              <a:rPr lang="en-GB" b="1" dirty="0"/>
              <a:t>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Is the organisation </a:t>
            </a:r>
            <a:r>
              <a:rPr lang="en-GB" b="1" i="1" dirty="0"/>
              <a:t>innovating</a:t>
            </a:r>
            <a:r>
              <a:rPr lang="en-GB" b="1" dirty="0"/>
              <a:t> </a:t>
            </a:r>
            <a:r>
              <a:rPr lang="en-GB" dirty="0"/>
              <a:t>appropriately?</a:t>
            </a:r>
          </a:p>
          <a:p>
            <a:pPr marL="352425" indent="-352425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dirty="0"/>
              <a:t>Should the organisation </a:t>
            </a:r>
            <a:r>
              <a:rPr lang="en-GB" b="1" i="1" dirty="0"/>
              <a:t>buy</a:t>
            </a:r>
            <a:r>
              <a:rPr lang="en-GB" b="1" dirty="0"/>
              <a:t> </a:t>
            </a:r>
            <a:r>
              <a:rPr lang="en-GB" dirty="0"/>
              <a:t>other companies, form </a:t>
            </a:r>
            <a:r>
              <a:rPr lang="en-GB" b="1" i="1" dirty="0"/>
              <a:t>alliances </a:t>
            </a:r>
            <a:r>
              <a:rPr lang="en-GB" b="1" dirty="0"/>
              <a:t>or </a:t>
            </a:r>
            <a:r>
              <a:rPr lang="en-GB" b="1" i="1" dirty="0"/>
              <a:t>go it alone</a:t>
            </a:r>
            <a:r>
              <a:rPr lang="en-GB" b="1" dirty="0"/>
              <a:t>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653BB9E9-C2E1-4AF7-B23B-858D6EB22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115" y="1404005"/>
            <a:ext cx="11890444" cy="641350"/>
          </a:xfrm>
          <a:solidFill>
            <a:srgbClr val="FFC000"/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Exploring strategy in different contexts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EEC53-683A-45D6-91FA-4BCF4A9A1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93" y="2957116"/>
            <a:ext cx="10617821" cy="2959188"/>
          </a:xfrm>
        </p:spPr>
        <p:txBody>
          <a:bodyPr rtlCol="0">
            <a:normAutofit/>
          </a:bodyPr>
          <a:lstStyle/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None/>
              <a:tabLst>
                <a:tab pos="292100" algn="l"/>
              </a:tabLst>
              <a:defRPr/>
            </a:pPr>
            <a:r>
              <a:rPr lang="en-GB" sz="2000" dirty="0"/>
              <a:t>	The</a:t>
            </a:r>
            <a:r>
              <a:rPr lang="en-GB" sz="2000" b="1" dirty="0"/>
              <a:t> </a:t>
            </a:r>
            <a:r>
              <a:rPr lang="en-GB" sz="2000" b="1" i="1" dirty="0"/>
              <a:t>Exploring Strategy Framework </a:t>
            </a:r>
            <a:r>
              <a:rPr lang="en-GB" sz="2000" dirty="0"/>
              <a:t>can be applied in many contexts.</a:t>
            </a:r>
            <a:endParaRPr lang="en-GB" sz="2000" b="1" dirty="0"/>
          </a:p>
          <a:p>
            <a:pPr marL="9525" indent="-9525" eaLnBrk="1" fontAlgn="auto" hangingPunct="1">
              <a:lnSpc>
                <a:spcPct val="120000"/>
              </a:lnSpc>
              <a:spcAft>
                <a:spcPts val="0"/>
              </a:spcAft>
              <a:buNone/>
              <a:tabLst>
                <a:tab pos="292100" algn="l"/>
              </a:tabLst>
              <a:defRPr/>
            </a:pPr>
            <a:r>
              <a:rPr lang="en-GB" sz="2000" dirty="0"/>
              <a:t>	In each context the balance of strategic issues differs: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Small businesses </a:t>
            </a:r>
            <a:r>
              <a:rPr lang="en-GB" sz="2000" dirty="0"/>
              <a:t>(e.g. strategic purpose, growth issues and retaining independence).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Multinational corporations </a:t>
            </a:r>
            <a:r>
              <a:rPr lang="en-GB" sz="2000" dirty="0"/>
              <a:t>(e.g. geographical scope; cultural issues and structure/control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Public sector organisations </a:t>
            </a:r>
            <a:r>
              <a:rPr lang="en-GB" sz="2000" dirty="0"/>
              <a:t>(e.g. service/quality and managing change issues).</a:t>
            </a:r>
          </a:p>
          <a:p>
            <a:pPr marL="361950" indent="-361950" eaLnBrk="1" fontAlgn="auto" hangingPunct="1">
              <a:lnSpc>
                <a:spcPct val="12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000" b="1" dirty="0"/>
              <a:t>Not-for-profit organisations </a:t>
            </a:r>
            <a:r>
              <a:rPr lang="en-GB" sz="2000" dirty="0"/>
              <a:t>(e.g. purpose and funding issues).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270175" y="2855843"/>
            <a:ext cx="11449272" cy="2495635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3600" dirty="0"/>
              <a:t>A firm has a competitive advantage when it is able to create more economic value than rival firms. Economic value is simply the difference between the perceived benefits gained by a customer that purchases a firm’s products or services and the full economic cost of these products or services. Thus, the size of a firm’s competitive advantage is the difference between the economic value a firm is able to create and the economic value its rivals are able to create</a:t>
            </a:r>
            <a:r>
              <a:rPr lang="en-US" sz="3600" dirty="0">
                <a:solidFill>
                  <a:srgbClr val="4970A8"/>
                </a:solidFill>
              </a:rPr>
              <a:t>.</a:t>
            </a:r>
            <a:endParaRPr lang="en-US" dirty="0">
              <a:solidFill>
                <a:srgbClr val="4970A8"/>
              </a:solidFill>
              <a:latin typeface="Helvetica"/>
            </a:endParaRPr>
          </a:p>
          <a:p>
            <a:endParaRPr lang="en-US" dirty="0">
              <a:solidFill>
                <a:srgbClr val="4970A8"/>
              </a:solidFill>
              <a:latin typeface="Helvetica"/>
            </a:endParaRPr>
          </a:p>
          <a:p>
            <a:pPr lvl="1"/>
            <a:endParaRPr lang="en-US" dirty="0">
              <a:solidFill>
                <a:srgbClr val="4970A8"/>
              </a:solidFill>
              <a:latin typeface="Helvetica"/>
            </a:endParaRPr>
          </a:p>
          <a:p>
            <a:pPr lvl="1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270175" y="1345449"/>
            <a:ext cx="11814917" cy="55399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Competitive Advantage Defined:</a:t>
            </a:r>
            <a:endParaRPr 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7108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AutoShape 4" descr="http://coltrane.wiley.com/ColtraneJ/dataviews/?imageId=1448466&amp;imageTypeId=1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Oval 1"/>
          <p:cNvSpPr/>
          <p:nvPr/>
        </p:nvSpPr>
        <p:spPr>
          <a:xfrm>
            <a:off x="3741699" y="1948838"/>
            <a:ext cx="3744912" cy="1223962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5128" name="TextBox 2"/>
          <p:cNvSpPr txBox="1">
            <a:spLocks noChangeArrowheads="1"/>
          </p:cNvSpPr>
          <p:nvPr/>
        </p:nvSpPr>
        <p:spPr bwMode="auto">
          <a:xfrm>
            <a:off x="4195987" y="2391542"/>
            <a:ext cx="2790825" cy="33855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600" b="1" dirty="0">
                <a:latin typeface="Helvetica"/>
                <a:cs typeface="Helvetica"/>
              </a:rPr>
              <a:t>Successful Strategy</a:t>
            </a:r>
          </a:p>
        </p:txBody>
      </p:sp>
      <p:sp>
        <p:nvSpPr>
          <p:cNvPr id="5129" name="TextBox 9"/>
          <p:cNvSpPr txBox="1">
            <a:spLocks noChangeArrowheads="1"/>
          </p:cNvSpPr>
          <p:nvPr/>
        </p:nvSpPr>
        <p:spPr bwMode="auto">
          <a:xfrm>
            <a:off x="2098898" y="5114105"/>
            <a:ext cx="2232670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Long term, simple and agreed objectives</a:t>
            </a:r>
          </a:p>
        </p:txBody>
      </p:sp>
      <p:sp>
        <p:nvSpPr>
          <p:cNvPr id="5130" name="TextBox 10"/>
          <p:cNvSpPr txBox="1">
            <a:spLocks noChangeArrowheads="1"/>
          </p:cNvSpPr>
          <p:nvPr/>
        </p:nvSpPr>
        <p:spPr bwMode="auto">
          <a:xfrm>
            <a:off x="4475387" y="5114105"/>
            <a:ext cx="2232025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Profound understanding of the competitive environment</a:t>
            </a:r>
          </a:p>
        </p:txBody>
      </p:sp>
      <p:sp>
        <p:nvSpPr>
          <p:cNvPr id="5131" name="TextBox 11"/>
          <p:cNvSpPr txBox="1">
            <a:spLocks noChangeArrowheads="1"/>
          </p:cNvSpPr>
          <p:nvPr/>
        </p:nvSpPr>
        <p:spPr bwMode="auto">
          <a:xfrm>
            <a:off x="6851874" y="5114105"/>
            <a:ext cx="2232025" cy="46166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200" dirty="0">
                <a:latin typeface="Helvetica"/>
                <a:cs typeface="Helvetica"/>
              </a:rPr>
              <a:t>Objective appraisal of resources</a:t>
            </a:r>
          </a:p>
        </p:txBody>
      </p:sp>
      <p:cxnSp>
        <p:nvCxnSpPr>
          <p:cNvPr id="14" name="Straight Arrow Connector 13"/>
          <p:cNvCxnSpPr>
            <a:cxnSpLocks/>
            <a:stCxn id="5129" idx="0"/>
          </p:cNvCxnSpPr>
          <p:nvPr/>
        </p:nvCxnSpPr>
        <p:spPr>
          <a:xfrm flipV="1">
            <a:off x="3215233" y="3063196"/>
            <a:ext cx="1052933" cy="2050909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5130" idx="0"/>
          </p:cNvCxnSpPr>
          <p:nvPr/>
        </p:nvCxnSpPr>
        <p:spPr>
          <a:xfrm flipV="1">
            <a:off x="5591400" y="3242445"/>
            <a:ext cx="0" cy="1871660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cxnSpLocks/>
            <a:stCxn id="5131" idx="0"/>
          </p:cNvCxnSpPr>
          <p:nvPr/>
        </p:nvCxnSpPr>
        <p:spPr>
          <a:xfrm flipH="1" flipV="1">
            <a:off x="6916218" y="3063196"/>
            <a:ext cx="1051669" cy="2050909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5" name="TextBox 19"/>
          <p:cNvSpPr txBox="1">
            <a:spLocks noChangeArrowheads="1"/>
          </p:cNvSpPr>
          <p:nvPr/>
        </p:nvSpPr>
        <p:spPr bwMode="auto">
          <a:xfrm>
            <a:off x="3214912" y="4034605"/>
            <a:ext cx="4752975" cy="338554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ＭＳ Ｐゴシック" charset="0"/>
              </a:defRPr>
            </a:lvl9pPr>
          </a:lstStyle>
          <a:p>
            <a:pPr algn="ctr"/>
            <a:r>
              <a:rPr lang="en-GB" sz="1600" b="1" dirty="0">
                <a:latin typeface="Helvetica"/>
                <a:cs typeface="Helvetica"/>
              </a:rPr>
              <a:t>EFFECTIVE IMPLEMENTATION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577752" y="1318837"/>
            <a:ext cx="9036496" cy="515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/>
              </a:rPr>
              <a:t>And so, What Makes a Successful Strategy?</a:t>
            </a:r>
          </a:p>
        </p:txBody>
      </p:sp>
    </p:spTree>
    <p:extLst>
      <p:ext uri="{BB962C8B-B14F-4D97-AF65-F5344CB8AC3E}">
        <p14:creationId xmlns:p14="http://schemas.microsoft.com/office/powerpoint/2010/main" val="257887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Examples of Vision Statements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831905" y="2471883"/>
            <a:ext cx="2627685" cy="2922210"/>
            <a:chOff x="959093" y="2198928"/>
            <a:chExt cx="2627685" cy="2922210"/>
          </a:xfrm>
        </p:grpSpPr>
        <p:sp>
          <p:nvSpPr>
            <p:cNvPr id="7" name="Rectangle 6"/>
            <p:cNvSpPr/>
            <p:nvPr/>
          </p:nvSpPr>
          <p:spPr>
            <a:xfrm>
              <a:off x="959093" y="3551478"/>
              <a:ext cx="2627685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2400" dirty="0">
                  <a:solidFill>
                    <a:srgbClr val="101423"/>
                  </a:solidFill>
                  <a:latin typeface="Inter"/>
                </a:rPr>
                <a:t>“Our vision is to create a better everyday life for many people.”</a:t>
              </a:r>
              <a:endParaRPr lang="en-GB" sz="2400" dirty="0"/>
            </a:p>
          </p:txBody>
        </p:sp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88524" y="2198928"/>
              <a:ext cx="2168825" cy="1352550"/>
            </a:xfrm>
            <a:prstGeom prst="rect">
              <a:avLst/>
            </a:prstGeom>
          </p:spPr>
        </p:pic>
      </p:grpSp>
      <p:grpSp>
        <p:nvGrpSpPr>
          <p:cNvPr id="15" name="Group 14"/>
          <p:cNvGrpSpPr/>
          <p:nvPr/>
        </p:nvGrpSpPr>
        <p:grpSpPr>
          <a:xfrm>
            <a:off x="4191528" y="2471883"/>
            <a:ext cx="2768829" cy="3937873"/>
            <a:chOff x="3959517" y="2471883"/>
            <a:chExt cx="2768829" cy="3937873"/>
          </a:xfrm>
        </p:grpSpPr>
        <p:sp>
          <p:nvSpPr>
            <p:cNvPr id="12" name="Rectangle 11"/>
            <p:cNvSpPr/>
            <p:nvPr/>
          </p:nvSpPr>
          <p:spPr>
            <a:xfrm>
              <a:off x="3959517" y="3824433"/>
              <a:ext cx="2768829" cy="258532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dirty="0">
                  <a:solidFill>
                    <a:srgbClr val="101423"/>
                  </a:solidFill>
                  <a:latin typeface="Inter"/>
                </a:rPr>
                <a:t>“To be the best quick service restaurant experience. Being the best means providing outstanding quality, service, cleanliness and value, so that we make every customer in every restaurant smile.” </a:t>
              </a:r>
              <a:endParaRPr lang="en-GB" dirty="0"/>
            </a:p>
          </p:txBody>
        </p:sp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96181" y="2471883"/>
              <a:ext cx="2095500" cy="1352550"/>
            </a:xfrm>
            <a:prstGeom prst="rect">
              <a:avLst/>
            </a:prstGeom>
          </p:spPr>
        </p:pic>
      </p:grpSp>
      <p:pic>
        <p:nvPicPr>
          <p:cNvPr id="1028" name="Picture 4" descr="Netflix is going to start charging you $3 to share your password | iMo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776" y="2471883"/>
            <a:ext cx="23108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/>
          <p:cNvSpPr/>
          <p:nvPr/>
        </p:nvSpPr>
        <p:spPr>
          <a:xfrm>
            <a:off x="8027112" y="3824433"/>
            <a:ext cx="235651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rgbClr val="101423"/>
                </a:solidFill>
                <a:latin typeface="Inter"/>
              </a:rPr>
              <a:t>“Becoming the best global entertainment distribution service.”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9586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92991" y="1250870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THE MISSION STATEMENT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9183" y="2256283"/>
            <a:ext cx="11818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mission statement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aims to provide employees and stakeholders with clarity about what the organisation is fundamentally there to do.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Enduring 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statements of purpose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distinguish one business from other similar firms. A mission statement identifies the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scope of a 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firm’s operations in product and market terms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sp>
        <p:nvSpPr>
          <p:cNvPr id="3" name="Rectangle 2"/>
          <p:cNvSpPr/>
          <p:nvPr/>
        </p:nvSpPr>
        <p:spPr>
          <a:xfrm>
            <a:off x="1864262" y="5314742"/>
            <a:ext cx="8308802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our business?”</a:t>
            </a:r>
          </a:p>
        </p:txBody>
      </p:sp>
    </p:spTree>
    <p:extLst>
      <p:ext uri="{BB962C8B-B14F-4D97-AF65-F5344CB8AC3E}">
        <p14:creationId xmlns:p14="http://schemas.microsoft.com/office/powerpoint/2010/main" val="3815562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188525" y="1282513"/>
            <a:ext cx="972968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Activity 2.1 – Vision Statements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000466" y="2986301"/>
            <a:ext cx="546365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101423"/>
                </a:solidFill>
                <a:latin typeface="Inter"/>
              </a:rPr>
              <a:t>Based on the vision statements that you know, try and construct your </a:t>
            </a:r>
            <a:r>
              <a:rPr lang="en-GB" sz="2800" b="1" u="sng" dirty="0">
                <a:solidFill>
                  <a:srgbClr val="101423"/>
                </a:solidFill>
                <a:latin typeface="Inter"/>
              </a:rPr>
              <a:t>own vision statement</a:t>
            </a:r>
            <a:r>
              <a:rPr lang="en-GB" sz="2800" dirty="0">
                <a:solidFill>
                  <a:srgbClr val="101423"/>
                </a:solidFill>
                <a:latin typeface="Inter"/>
              </a:rPr>
              <a:t> about your business operating in a financial institution. 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9744" y="2372151"/>
            <a:ext cx="3941928" cy="322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700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92991" y="1250870"/>
            <a:ext cx="972968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chemeClr val="tx2">
                    <a:lumMod val="75000"/>
                  </a:schemeClr>
                </a:solidFill>
              </a:rPr>
              <a:t>EXAMPLES OF MISSION STATEMENTS</a:t>
            </a:r>
          </a:p>
          <a:p>
            <a:pPr algn="ctr"/>
            <a:r>
              <a:rPr lang="en-GB" sz="2800" b="1" i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(Activity 2.2)</a:t>
            </a:r>
            <a:endParaRPr lang="en-GB" sz="2800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2290" y="2785007"/>
            <a:ext cx="116074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 to the internet and identify two businesses in the fashion retail sector. </a:t>
            </a:r>
          </a:p>
          <a:p>
            <a:pPr lvl="1"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its mission statement, and clearly identify: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Purpose of the organisations, and how they differ from each other.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Scope of products and services</a:t>
            </a:r>
          </a:p>
        </p:txBody>
      </p:sp>
    </p:spTree>
    <p:extLst>
      <p:ext uri="{BB962C8B-B14F-4D97-AF65-F5344CB8AC3E}">
        <p14:creationId xmlns:p14="http://schemas.microsoft.com/office/powerpoint/2010/main" val="18352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3955" y="1218590"/>
            <a:ext cx="10651489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Statements of corporate values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communicate the underlying and enduring core ‘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 that guide an organisation’s strategy and define the way that the organisation should operate. </a:t>
            </a:r>
          </a:p>
          <a:p>
            <a:pPr lvl="1" algn="just">
              <a:buClr>
                <a:schemeClr val="tx1"/>
              </a:buClr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36901" y="2893224"/>
            <a:ext cx="6215746" cy="3372077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282828"/>
                </a:solidFill>
                <a:latin typeface="Open Sans"/>
              </a:rPr>
              <a:t>Coca-Cola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Leadership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The courage to shape a better future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Collaboration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Leverage collective genius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Integrity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Be real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Accountability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If it is to be, it’s up to 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Passion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Committed in heart and mind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Diversity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As inclusive as our brands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  <a:latin typeface="Open Sans"/>
              </a:rPr>
              <a:t>Quality</a:t>
            </a:r>
            <a:r>
              <a:rPr lang="en-GB" dirty="0">
                <a:solidFill>
                  <a:srgbClr val="282828"/>
                </a:solidFill>
                <a:latin typeface="Open Sans"/>
              </a:rPr>
              <a:t>: What we do, we do well</a:t>
            </a:r>
            <a:endParaRPr lang="en-GB" b="0" i="0" dirty="0">
              <a:solidFill>
                <a:srgbClr val="282828"/>
              </a:solidFill>
              <a:effectLst/>
              <a:latin typeface="Open San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13766" y="3399033"/>
            <a:ext cx="4007892" cy="175432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282828"/>
                </a:solidFill>
                <a:latin typeface="Open Sans"/>
              </a:rPr>
              <a:t>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Focus on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Move fast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Be bold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Be open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82828"/>
                </a:solidFill>
                <a:latin typeface="Open Sans"/>
              </a:rPr>
              <a:t>Build social value</a:t>
            </a:r>
            <a:endParaRPr lang="en-GB" b="0" i="0" dirty="0">
              <a:solidFill>
                <a:srgbClr val="282828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89471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459590" y="78977"/>
            <a:ext cx="4613186" cy="8206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6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INTENT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23081" y="1395260"/>
            <a:ext cx="1093185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800100" lvl="1" indent="-3429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Objectives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are statements of specific outcomes that are to be achieved.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679152" y="2755682"/>
            <a:ext cx="3295346" cy="224676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Long-Term Objectives: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Specific results that an organization seeks to achieve in pursuing its basic mission. Long-term means more than one year.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55225" y="2740868"/>
            <a:ext cx="5399964" cy="224676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Annual objectives </a:t>
            </a: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are short-term milestones that organizations must achieve to reach long-term objectives. Like long-term objectives, annual objectives should be measurable, quantitative, challenging, realistic, consistent, and prioritized.</a:t>
            </a:r>
          </a:p>
        </p:txBody>
      </p:sp>
      <p:sp>
        <p:nvSpPr>
          <p:cNvPr id="8" name="Rectangle 7"/>
          <p:cNvSpPr/>
          <p:nvPr/>
        </p:nvSpPr>
        <p:spPr>
          <a:xfrm>
            <a:off x="679152" y="5238752"/>
            <a:ext cx="10976037" cy="646331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the means by which annual objectives will be achieved. Policies include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guidelines, rules, and procedures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established to support efforts to achieve stated objectives. </a:t>
            </a:r>
          </a:p>
        </p:txBody>
      </p:sp>
    </p:spTree>
    <p:extLst>
      <p:ext uri="{BB962C8B-B14F-4D97-AF65-F5344CB8AC3E}">
        <p14:creationId xmlns:p14="http://schemas.microsoft.com/office/powerpoint/2010/main" val="1355183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7" grpId="0" animBg="1"/>
      <p:bldP spid="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</a:rPr>
              <a:t>Strategy Statements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27462" y="2249969"/>
            <a:ext cx="11737075" cy="2881589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Managers should be able to summarise their organisation’s strategy with a ‘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statement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’.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Clr>
                <a:schemeClr val="tx1"/>
              </a:buClr>
            </a:pP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statements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have three main themes: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fundamental goals (mission, vision or objectives) that the organisation seeks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scope or domain of the organisation’s activities (customers or clients; geographical location; and extent of internal activities) 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particular advantages or capabilities it has to deliver all of these (how the organisation will achieve the objectives)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1" hangingPunct="1">
              <a:buNone/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034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256397" y="1791270"/>
            <a:ext cx="6441744" cy="3970318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Increase sales in the international market.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Leveraging the capabilities of the internet and social media to boost sales.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Ability to make goods more accessible and affordably than rivals.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cutting-edge workplace that encourages creativity and innovation.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9" y="1985749"/>
            <a:ext cx="4626985" cy="3207224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604507" y="5319886"/>
            <a:ext cx="4405687" cy="616889"/>
          </a:xfrm>
          <a:solidFill>
            <a:schemeClr val="bg1"/>
          </a:solidFill>
          <a:ln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13500000" scaled="1"/>
              <a:tileRect/>
            </a:gradFill>
          </a:ln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>
                <a:latin typeface="Blackadder ITC" panose="04020505051007020D02" pitchFamily="82" charset="0"/>
              </a:rPr>
              <a:t>Strategy Statements</a:t>
            </a:r>
          </a:p>
        </p:txBody>
      </p:sp>
    </p:spTree>
    <p:extLst>
      <p:ext uri="{BB962C8B-B14F-4D97-AF65-F5344CB8AC3E}">
        <p14:creationId xmlns:p14="http://schemas.microsoft.com/office/powerpoint/2010/main" val="355301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17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89364" y="152379"/>
            <a:ext cx="11089232" cy="1143000"/>
          </a:xfrm>
        </p:spPr>
        <p:txBody>
          <a:bodyPr/>
          <a:lstStyle/>
          <a:p>
            <a:pPr algn="ctr" eaLnBrk="1" hangingPunct="1"/>
            <a:r>
              <a:rPr lang="en-GB" altLang="en-US" sz="3200" b="1" dirty="0">
                <a:solidFill>
                  <a:schemeClr val="bg1"/>
                </a:solidFill>
              </a:rPr>
              <a:t>Case Study 1 - Strategy Statements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BEF4E803-248D-4D09-A83D-49C35362F3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73" y="2372381"/>
            <a:ext cx="4032448" cy="2263932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417471"/>
            <a:ext cx="10765195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strategies of Samsung electronics and Southampton University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buNone/>
              <a:defRPr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99EF910-C94E-4440-9859-3A53393A2C19}"/>
              </a:ext>
            </a:extLst>
          </p:cNvPr>
          <p:cNvSpPr txBox="1">
            <a:spLocks/>
          </p:cNvSpPr>
          <p:nvPr/>
        </p:nvSpPr>
        <p:spPr bwMode="auto">
          <a:xfrm>
            <a:off x="713402" y="4340599"/>
            <a:ext cx="10765195" cy="191007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Construct short strategy statements covering the goals, scope and advantage of Samsung and the Southampton University. </a:t>
            </a: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much do the different private- and public-sector contexts matter?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96B0B16D-A510-42AA-8634-CD97B3CEC37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3331" y="2741799"/>
            <a:ext cx="3547526" cy="123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86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821" y="2552130"/>
            <a:ext cx="10803903" cy="72333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88710" y="2142699"/>
            <a:ext cx="120236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 Discussion</a:t>
            </a:r>
            <a:endParaRPr lang="en-GB" sz="3200" b="1" u="sng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3242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Homework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138414" y="2287821"/>
            <a:ext cx="7751929" cy="2127229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Revise your knowledge</a:t>
            </a: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PESTEL, Porter’s 5 Forces and SWOT Analysis. </a:t>
            </a: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baseline="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how the factors might influence Strategy Formulation and Implementation.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lvl="1" algn="ctr">
              <a:spcBef>
                <a:spcPts val="1000"/>
              </a:spcBef>
            </a:pPr>
            <a:endParaRPr lang="en-GB" sz="2000" noProof="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clrChange>
              <a:clrFrom>
                <a:srgbClr val="C0C3C6"/>
              </a:clrFrom>
              <a:clrTo>
                <a:srgbClr val="C0C3C6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1657" y="1844270"/>
            <a:ext cx="3560660" cy="301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327545" y="1937238"/>
            <a:ext cx="11594969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Barney, J. B. &amp; </a:t>
            </a:r>
            <a:r>
              <a:rPr lang="en-GB" dirty="0" err="1"/>
              <a:t>Hesterly</a:t>
            </a:r>
            <a:r>
              <a:rPr lang="en-GB" dirty="0"/>
              <a:t>, W. S., 2015. Strategic Management and Competitive Advantage: Concepts and Cases. 5 ed. Essex: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err="1"/>
              <a:t>Fogel</a:t>
            </a:r>
            <a:r>
              <a:rPr lang="en-GB" dirty="0"/>
              <a:t>, D. S., 2016. Strategic Sustainability: A Natural Environmental Lens on Organizations and Management. 1 ed. New York: Routledge.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Grant, R. M., 2018. Contemporary Strategy Analysis. 10 ed. NJ : John Wiley &amp; Sons, Inc.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Hill, C. W. L., Schilling, M. A. &amp; Jones, G. R., 2017. Strategic Management, Theory. 12 ed. Boston: Cengage Learning.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Johnson, G. et al., 2017. Exploring Corporate: Text and Cases. 11 ed. Harlow: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Lynch, R., 2015. Strategic Management. 7 ed. Harlow: Pearson Education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Nag, R., </a:t>
            </a:r>
            <a:r>
              <a:rPr lang="en-GB" dirty="0" err="1"/>
              <a:t>Hambrick</a:t>
            </a:r>
            <a:r>
              <a:rPr lang="en-GB" dirty="0"/>
              <a:t>, D. C., &amp; Chen, M. J., 2007. What is strategic management, really? Inductive derivation of a consensus definition of the field. </a:t>
            </a:r>
            <a:r>
              <a:rPr lang="en-GB" altLang="en-US" sz="2000" i="1" dirty="0">
                <a:solidFill>
                  <a:srgbClr val="000000"/>
                </a:solidFill>
              </a:rPr>
              <a:t>Strategic Management Journal, </a:t>
            </a:r>
            <a:r>
              <a:rPr lang="en-GB" altLang="en-US" sz="2000" dirty="0">
                <a:solidFill>
                  <a:srgbClr val="000000"/>
                </a:solidFill>
              </a:rPr>
              <a:t>28(9), pp. 935-955.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9849" y="5121547"/>
            <a:ext cx="3518109" cy="713059"/>
          </a:xfrm>
        </p:spPr>
        <p:txBody>
          <a:bodyPr/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External Environmental </a:t>
            </a:r>
          </a:p>
          <a:p>
            <a:pPr algn="ctr"/>
            <a:r>
              <a:rPr lang="en-GB" sz="3200" b="1" dirty="0">
                <a:solidFill>
                  <a:srgbClr val="FFC000"/>
                </a:solidFill>
              </a:rPr>
              <a:t>Analysis</a:t>
            </a:r>
          </a:p>
          <a:p>
            <a:pPr algn="ctr"/>
            <a:endParaRPr lang="en-GB" sz="3200" b="1" dirty="0">
              <a:solidFill>
                <a:srgbClr val="FFC00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1755</TotalTime>
  <Words>2155</Words>
  <Application>Microsoft Office PowerPoint</Application>
  <PresentationFormat>Widescreen</PresentationFormat>
  <Paragraphs>263</Paragraphs>
  <Slides>40</Slides>
  <Notes>36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40</vt:i4>
      </vt:variant>
    </vt:vector>
  </HeadingPairs>
  <TitlesOfParts>
    <vt:vector size="70" baseType="lpstr">
      <vt:lpstr>Arial</vt:lpstr>
      <vt:lpstr>Arial Black</vt:lpstr>
      <vt:lpstr>Blackadder ITC</vt:lpstr>
      <vt:lpstr>Calibri</vt:lpstr>
      <vt:lpstr>Calibri Light</vt:lpstr>
      <vt:lpstr>Helvetica</vt:lpstr>
      <vt:lpstr>Helvetica Neue</vt:lpstr>
      <vt:lpstr>Inter</vt:lpstr>
      <vt:lpstr>Open Sans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Definitions of strategy</vt:lpstr>
      <vt:lpstr>PowerPoint Presentation</vt:lpstr>
      <vt:lpstr>Stakeholders and what is Strategy for?</vt:lpstr>
      <vt:lpstr>PowerPoint Presentation</vt:lpstr>
      <vt:lpstr>PowerPoint Presentation</vt:lpstr>
      <vt:lpstr>Mission statements</vt:lpstr>
      <vt:lpstr>Vision statements:</vt:lpstr>
      <vt:lpstr>Statement of values</vt:lpstr>
      <vt:lpstr>Statement of objectives:</vt:lpstr>
      <vt:lpstr>Strategy statements:</vt:lpstr>
      <vt:lpstr>Determining organisational purpose, mission and vision</vt:lpstr>
      <vt:lpstr>Determining organisational purpose, mission and vision</vt:lpstr>
      <vt:lpstr>Levels of strategy:</vt:lpstr>
      <vt:lpstr>Levels of Strategy</vt:lpstr>
      <vt:lpstr>Levels of Strategic Management</vt:lpstr>
      <vt:lpstr>PowerPoint Presentation</vt:lpstr>
      <vt:lpstr>Strategic position</vt:lpstr>
      <vt:lpstr>Strategic position</vt:lpstr>
      <vt:lpstr>Strategic choices</vt:lpstr>
      <vt:lpstr>Exploring strategy in different contexts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Strategy Statements</vt:lpstr>
      <vt:lpstr>Strategy Statements</vt:lpstr>
      <vt:lpstr>Case Study 1 - Strategy Statements</vt:lpstr>
      <vt:lpstr>PowerPoint Presentation</vt:lpstr>
      <vt:lpstr>PowerPoint Presentation</vt:lpstr>
      <vt:lpstr>Homework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Navid Nasirpourosgoei</cp:lastModifiedBy>
  <cp:revision>77</cp:revision>
  <dcterms:created xsi:type="dcterms:W3CDTF">2021-03-09T15:35:42Z</dcterms:created>
  <dcterms:modified xsi:type="dcterms:W3CDTF">2025-05-23T21:49:13Z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