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A7AE838-EBED-4F6D-9147-7A40928B1775}" type="datetimeFigureOut">
              <a:rPr lang="en-US" smtClean="0"/>
              <a:t>8/9/2022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40201E-2F88-4999-B5D4-E9A280680E79}"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latin typeface="Times New Roman" pitchFamily="18" charset="0"/>
                <a:cs typeface="Times New Roman" pitchFamily="18" charset="0"/>
              </a:rPr>
              <a:t>Management of the company can develop and support workers on the basis of merit as well as give them an open, supportive and inclusive working environment. </a:t>
            </a:r>
            <a:r>
              <a:rPr lang="en-US" sz="1200" kern="1200" dirty="0" err="1" smtClean="0">
                <a:solidFill>
                  <a:schemeClr val="tx1"/>
                </a:solidFill>
                <a:latin typeface="+mn-lt"/>
                <a:ea typeface="+mn-ea"/>
                <a:cs typeface="+mn-cs"/>
              </a:rPr>
              <a:t>Organisation</a:t>
            </a:r>
            <a:r>
              <a:rPr lang="en-US" sz="1200" kern="1200" dirty="0" smtClean="0">
                <a:solidFill>
                  <a:schemeClr val="tx1"/>
                </a:solidFill>
                <a:latin typeface="+mn-lt"/>
                <a:ea typeface="+mn-ea"/>
                <a:cs typeface="+mn-cs"/>
              </a:rPr>
              <a:t> wants to construct a diverse and inclusive trends where all workers are valued and respected. Their approach is to connect  with varied-</a:t>
            </a:r>
            <a:r>
              <a:rPr lang="en-US" sz="1200" kern="1200" dirty="0" err="1" smtClean="0">
                <a:solidFill>
                  <a:schemeClr val="tx1"/>
                </a:solidFill>
                <a:latin typeface="+mn-lt"/>
                <a:ea typeface="+mn-ea"/>
                <a:cs typeface="+mn-cs"/>
              </a:rPr>
              <a:t>ness</a:t>
            </a:r>
            <a:r>
              <a:rPr lang="en-US" sz="1200" kern="1200" dirty="0" smtClean="0">
                <a:solidFill>
                  <a:schemeClr val="tx1"/>
                </a:solidFill>
                <a:latin typeface="+mn-lt"/>
                <a:ea typeface="+mn-ea"/>
                <a:cs typeface="+mn-cs"/>
              </a:rPr>
              <a:t>, grasp a variety  of thoughts and orientation. This aids them to respond to the needs of an employee. </a:t>
            </a:r>
          </a:p>
          <a:p>
            <a:endParaRPr lang="en-US" dirty="0"/>
          </a:p>
        </p:txBody>
      </p:sp>
      <p:sp>
        <p:nvSpPr>
          <p:cNvPr id="4" name="Slide Number Placeholder 3"/>
          <p:cNvSpPr>
            <a:spLocks noGrp="1"/>
          </p:cNvSpPr>
          <p:nvPr>
            <p:ph type="sldNum" sz="quarter" idx="10"/>
          </p:nvPr>
        </p:nvSpPr>
        <p:spPr/>
        <p:txBody>
          <a:bodyPr/>
          <a:lstStyle/>
          <a:p>
            <a:fld id="{3440201E-2F88-4999-B5D4-E9A280680E79}" type="slidenum">
              <a:rPr lang="en-US" smtClean="0"/>
              <a:t>4</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latin typeface="+mn-lt"/>
                <a:ea typeface="+mn-ea"/>
                <a:cs typeface="+mn-cs"/>
              </a:rPr>
              <a:t> Management has role in diversity companies  as they leads in having positive environment within the company as well as they focus on hiring a skilled employees.  This assist in fostering talent early and creating sure more diverse individuals are aware of the opportunities. Team of people management are responsible for making change to hire but they will have to execute an appropriate  policies. </a:t>
            </a:r>
          </a:p>
          <a:p>
            <a:endParaRPr lang="en-US" dirty="0"/>
          </a:p>
        </p:txBody>
      </p:sp>
      <p:sp>
        <p:nvSpPr>
          <p:cNvPr id="4" name="Slide Number Placeholder 3"/>
          <p:cNvSpPr>
            <a:spLocks noGrp="1"/>
          </p:cNvSpPr>
          <p:nvPr>
            <p:ph type="sldNum" sz="quarter" idx="10"/>
          </p:nvPr>
        </p:nvSpPr>
        <p:spPr/>
        <p:txBody>
          <a:bodyPr/>
          <a:lstStyle/>
          <a:p>
            <a:fld id="{3440201E-2F88-4999-B5D4-E9A280680E79}" type="slidenum">
              <a:rPr lang="en-US" smtClean="0"/>
              <a:t>5</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Date Placeholder 27"/>
          <p:cNvSpPr>
            <a:spLocks noGrp="1"/>
          </p:cNvSpPr>
          <p:nvPr>
            <p:ph type="dt" sz="half" idx="10"/>
          </p:nvPr>
        </p:nvSpPr>
        <p:spPr/>
        <p:txBody>
          <a:bodyPr/>
          <a:lstStyle/>
          <a:p>
            <a:fld id="{91091454-CECD-48C2-992E-84541D245779}" type="datetimeFigureOut">
              <a:rPr lang="en-US" smtClean="0"/>
              <a:t>8/9/2022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60C8DB38-B474-4D9B-BC22-2BFBD38A02D4}" type="slidenum">
              <a:rPr lang="en-US" smtClean="0"/>
              <a:t>‹#›</a:t>
            </a:fld>
            <a:endParaRPr lang="en-US"/>
          </a:p>
        </p:txBody>
      </p:sp>
      <p:sp>
        <p:nvSpPr>
          <p:cNvPr id="32" name="Rectangle 31"/>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9" name="Rectangle 38"/>
          <p:cNvSpPr/>
          <p:nvPr/>
        </p:nvSpPr>
        <p:spPr>
          <a:xfrm>
            <a:off x="309558" y="680477"/>
            <a:ext cx="45720"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0" name="Rectangle 39"/>
          <p:cNvSpPr/>
          <p:nvPr/>
        </p:nvSpPr>
        <p:spPr>
          <a:xfrm>
            <a:off x="269073"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41" name="Rectangle 40"/>
          <p:cNvSpPr/>
          <p:nvPr/>
        </p:nvSpPr>
        <p:spPr>
          <a:xfrm>
            <a:off x="25002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2" name="Rectangle 41"/>
          <p:cNvSpPr/>
          <p:nvPr/>
        </p:nvSpPr>
        <p:spPr>
          <a:xfrm>
            <a:off x="221768"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8" name="Title 7"/>
          <p:cNvSpPr>
            <a:spLocks noGrp="1"/>
          </p:cNvSpPr>
          <p:nvPr>
            <p:ph type="ctrTitle"/>
          </p:nvPr>
        </p:nvSpPr>
        <p:spPr>
          <a:xfrm>
            <a:off x="914400" y="4343400"/>
            <a:ext cx="7772400" cy="1975104"/>
          </a:xfrm>
        </p:spPr>
        <p:txBody>
          <a:bodyPr/>
          <a:lstStyle>
            <a:lvl1pPr marR="9144" algn="l">
              <a:defRPr sz="4000" b="1" cap="all" spc="0" baseline="0">
                <a:effectLst>
                  <a:reflection blurRad="12700" stA="34000" endA="740" endPos="53000" dir="5400000" sy="-100000" algn="bl" rotWithShape="0"/>
                </a:effectLst>
              </a:defRPr>
            </a:lvl1pPr>
            <a:extLst/>
          </a:lstStyle>
          <a:p>
            <a:r>
              <a:rPr kumimoji="0" lang="en-US" smtClean="0"/>
              <a:t>Click to edit Master title style</a:t>
            </a:r>
            <a:endParaRPr kumimoji="0" lang="en-US"/>
          </a:p>
        </p:txBody>
      </p:sp>
      <p:sp>
        <p:nvSpPr>
          <p:cNvPr id="9" name="Subtitle 8"/>
          <p:cNvSpPr>
            <a:spLocks noGrp="1"/>
          </p:cNvSpPr>
          <p:nvPr>
            <p:ph type="subTitle" idx="1"/>
          </p:nvPr>
        </p:nvSpPr>
        <p:spPr>
          <a:xfrm>
            <a:off x="914400" y="2834640"/>
            <a:ext cx="7772400" cy="1508760"/>
          </a:xfrm>
        </p:spPr>
        <p:txBody>
          <a:bodyPr lIns="100584" tIns="45720" anchor="b"/>
          <a:lstStyle>
            <a:lvl1pPr marL="0" indent="0" algn="l">
              <a:spcBef>
                <a:spcPts val="0"/>
              </a:spcBef>
              <a:buNone/>
              <a:defRPr sz="2000">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56" name="Rectangle 55"/>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5" name="Rectangle 64"/>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6" name="Rectangle 65"/>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7" name="Rectangle 66"/>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1091454-CECD-48C2-992E-84541D245779}" type="datetimeFigureOut">
              <a:rPr lang="en-US" smtClean="0"/>
              <a:t>8/9/2022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C8DB38-B474-4D9B-BC22-2BFBD38A02D4}"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Freeform 13"/>
          <p:cNvSpPr>
            <a:spLocks/>
          </p:cNvSpPr>
          <p:nvPr/>
        </p:nvSpPr>
        <p:spPr bwMode="auto">
          <a:xfrm>
            <a:off x="4828952" y="1073888"/>
            <a:ext cx="4322136" cy="5791200"/>
          </a:xfrm>
          <a:custGeom>
            <a:avLst>
              <a:gd name="A1" fmla="val 0"/>
              <a:gd name="A2" fmla="val 0"/>
              <a:gd name="A3" fmla="val 0"/>
              <a:gd name="A4" fmla="val 0"/>
              <a:gd name="A5" fmla="val 0"/>
              <a:gd name="A6" fmla="val 0"/>
              <a:gd name="A7" fmla="val 0"/>
              <a:gd name="A8" fmla="val 0"/>
            </a:avLst>
            <a:gdLst/>
            <a:ahLst/>
            <a:cxnLst>
              <a:cxn ang="0">
                <a:pos x="0" y="3648"/>
              </a:cxn>
              <a:cxn ang="0">
                <a:pos x="720" y="2016"/>
              </a:cxn>
              <a:cxn ang="0">
                <a:pos x="2736" y="0"/>
              </a:cxn>
              <a:cxn ang="0">
                <a:pos x="2736" y="96"/>
              </a:cxn>
              <a:cxn ang="0">
                <a:pos x="744" y="2038"/>
              </a:cxn>
              <a:cxn ang="0">
                <a:pos x="48" y="3648"/>
              </a:cxn>
              <a:cxn ang="0">
                <a:pos x="0" y="3648"/>
              </a:cxn>
            </a:cxnLst>
            <a:rect l="0" t="0" r="0" b="0"/>
            <a:pathLst>
              <a:path w="2736" h="3648">
                <a:moveTo>
                  <a:pt x="0" y="3648"/>
                </a:moveTo>
                <a:lnTo>
                  <a:pt x="720" y="2016"/>
                </a:lnTo>
                <a:lnTo>
                  <a:pt x="2736" y="672"/>
                </a:lnTo>
                <a:lnTo>
                  <a:pt x="2736" y="720"/>
                </a:lnTo>
                <a:lnTo>
                  <a:pt x="744" y="2038"/>
                </a:lnTo>
                <a:lnTo>
                  <a:pt x="48" y="3648"/>
                </a:lnTo>
                <a:lnTo>
                  <a:pt x="48" y="3648"/>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Freeform 14"/>
          <p:cNvSpPr>
            <a:spLocks/>
          </p:cNvSpPr>
          <p:nvPr/>
        </p:nvSpPr>
        <p:spPr bwMode="auto">
          <a:xfrm>
            <a:off x="373966" y="0"/>
            <a:ext cx="5514536" cy="6615332"/>
          </a:xfrm>
          <a:custGeom>
            <a:avLst>
              <a:gd name="A1" fmla="val 0"/>
              <a:gd name="A2" fmla="val 0"/>
              <a:gd name="A3" fmla="val 0"/>
              <a:gd name="A4" fmla="val 0"/>
              <a:gd name="A5" fmla="val 0"/>
              <a:gd name="A6" fmla="val 0"/>
              <a:gd name="A7" fmla="val 0"/>
              <a:gd name="A8" fmla="val 0"/>
            </a:avLst>
            <a:gdLst/>
            <a:ahLst/>
            <a:cxnLst>
              <a:cxn ang="0">
                <a:pos x="0" y="4080"/>
              </a:cxn>
              <a:cxn ang="0">
                <a:pos x="0" y="4128"/>
              </a:cxn>
              <a:cxn ang="0">
                <a:pos x="3504" y="2640"/>
              </a:cxn>
              <a:cxn ang="0">
                <a:pos x="2880" y="0"/>
              </a:cxn>
              <a:cxn ang="0">
                <a:pos x="2832" y="0"/>
              </a:cxn>
              <a:cxn ang="0">
                <a:pos x="3465" y="2619"/>
              </a:cxn>
              <a:cxn ang="0">
                <a:pos x="0" y="4080"/>
              </a:cxn>
            </a:cxnLst>
            <a:rect l="0" t="0" r="0" b="0"/>
            <a:pathLst>
              <a:path w="3504" h="4128">
                <a:moveTo>
                  <a:pt x="0" y="4080"/>
                </a:moveTo>
                <a:lnTo>
                  <a:pt x="0" y="4128"/>
                </a:lnTo>
                <a:lnTo>
                  <a:pt x="3504" y="2640"/>
                </a:lnTo>
                <a:lnTo>
                  <a:pt x="2880" y="0"/>
                </a:lnTo>
                <a:lnTo>
                  <a:pt x="2832" y="0"/>
                </a:lnTo>
                <a:lnTo>
                  <a:pt x="3465" y="2619"/>
                </a:lnTo>
                <a:lnTo>
                  <a:pt x="0" y="4080"/>
                </a:lnTo>
                <a:close/>
              </a:path>
            </a:pathLst>
          </a:custGeom>
          <a:noFill/>
          <a:ln w="3175" cap="flat" cmpd="sng" algn="ctr">
            <a:solidFill>
              <a:schemeClr val="accent2">
                <a:alpha val="5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5236414">
            <a:off x="4462128" y="1483600"/>
            <a:ext cx="4114800" cy="118872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5943600" y="0"/>
            <a:ext cx="2743200" cy="4267200"/>
          </a:xfrm>
          <a:custGeom>
            <a:avLst>
              <a:gd name="A1" fmla="val 0"/>
              <a:gd name="A2" fmla="val 0"/>
              <a:gd name="A3" fmla="val 0"/>
              <a:gd name="A4" fmla="val 0"/>
              <a:gd name="A5" fmla="val 0"/>
              <a:gd name="A6" fmla="val 0"/>
              <a:gd name="A7" fmla="val 0"/>
              <a:gd name="A8" fmla="val 0"/>
            </a:avLst>
            <a:gdLst/>
            <a:ahLst/>
            <a:cxnLst>
              <a:cxn ang="0">
                <a:pos x="1104" y="0"/>
              </a:cxn>
              <a:cxn ang="0">
                <a:pos x="1728" y="0"/>
              </a:cxn>
              <a:cxn ang="0">
                <a:pos x="0" y="2688"/>
              </a:cxn>
              <a:cxn ang="0">
                <a:pos x="1104" y="0"/>
              </a:cxn>
            </a:cxnLst>
            <a:rect l="0" t="0" r="0" b="0"/>
            <a:pathLst>
              <a:path w="1728" h="2688">
                <a:moveTo>
                  <a:pt x="1104" y="0"/>
                </a:moveTo>
                <a:lnTo>
                  <a:pt x="1728" y="0"/>
                </a:lnTo>
                <a:lnTo>
                  <a:pt x="0" y="2688"/>
                </a:lnTo>
                <a:lnTo>
                  <a:pt x="110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Freeform 16"/>
          <p:cNvSpPr>
            <a:spLocks/>
          </p:cNvSpPr>
          <p:nvPr/>
        </p:nvSpPr>
        <p:spPr bwMode="auto">
          <a:xfrm>
            <a:off x="5943600" y="4267200"/>
            <a:ext cx="3200400" cy="1143000"/>
          </a:xfrm>
          <a:custGeom>
            <a:avLst>
              <a:gd name="A1" fmla="val 0"/>
              <a:gd name="A2" fmla="val 0"/>
              <a:gd name="A3" fmla="val 0"/>
              <a:gd name="A4" fmla="val 0"/>
              <a:gd name="A5" fmla="val 0"/>
              <a:gd name="A6" fmla="val 0"/>
              <a:gd name="A7" fmla="val 0"/>
              <a:gd name="A8" fmla="val 0"/>
            </a:avLst>
            <a:gdLst/>
            <a:ahLst/>
            <a:cxnLst>
              <a:cxn ang="0">
                <a:pos x="0" y="0"/>
              </a:cxn>
              <a:cxn ang="0">
                <a:pos x="2016" y="240"/>
              </a:cxn>
              <a:cxn ang="0">
                <a:pos x="2016" y="720"/>
              </a:cxn>
              <a:cxn ang="0">
                <a:pos x="0" y="0"/>
              </a:cxn>
            </a:cxnLst>
            <a:rect l="0" t="0" r="0" b="0"/>
            <a:pathLst>
              <a:path w="2016" h="720">
                <a:moveTo>
                  <a:pt x="0" y="0"/>
                </a:moveTo>
                <a:lnTo>
                  <a:pt x="2016" y="240"/>
                </a:lnTo>
                <a:lnTo>
                  <a:pt x="2016" y="720"/>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Freeform 17"/>
          <p:cNvSpPr>
            <a:spLocks/>
          </p:cNvSpPr>
          <p:nvPr/>
        </p:nvSpPr>
        <p:spPr bwMode="auto">
          <a:xfrm>
            <a:off x="5943600" y="0"/>
            <a:ext cx="1371600" cy="4267200"/>
          </a:xfrm>
          <a:custGeom>
            <a:avLst>
              <a:gd name="A1" fmla="val 0"/>
              <a:gd name="A2" fmla="val 0"/>
              <a:gd name="A3" fmla="val 0"/>
              <a:gd name="A4" fmla="val 0"/>
              <a:gd name="A5" fmla="val 0"/>
              <a:gd name="A6" fmla="val 0"/>
              <a:gd name="A7" fmla="val 0"/>
              <a:gd name="A8" fmla="val 0"/>
            </a:avLst>
            <a:gdLst/>
            <a:ahLst/>
            <a:cxnLst>
              <a:cxn ang="0">
                <a:pos x="864" y="0"/>
              </a:cxn>
              <a:cxn ang="0">
                <a:pos x="0" y="2688"/>
              </a:cxn>
              <a:cxn ang="0">
                <a:pos x="768" y="0"/>
              </a:cxn>
              <a:cxn ang="0">
                <a:pos x="864" y="0"/>
              </a:cxn>
            </a:cxnLst>
            <a:rect l="0" t="0" r="0" b="0"/>
            <a:pathLst>
              <a:path w="864" h="2688">
                <a:moveTo>
                  <a:pt x="864" y="0"/>
                </a:moveTo>
                <a:lnTo>
                  <a:pt x="0" y="2688"/>
                </a:lnTo>
                <a:lnTo>
                  <a:pt x="768" y="0"/>
                </a:lnTo>
                <a:lnTo>
                  <a:pt x="864"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Freeform 18"/>
          <p:cNvSpPr>
            <a:spLocks/>
          </p:cNvSpPr>
          <p:nvPr/>
        </p:nvSpPr>
        <p:spPr bwMode="auto">
          <a:xfrm>
            <a:off x="5948363" y="4246563"/>
            <a:ext cx="2090737" cy="2611437"/>
          </a:xfrm>
          <a:custGeom>
            <a:avLst>
              <a:gd name="A1" fmla="val 0"/>
              <a:gd name="A2" fmla="val 0"/>
              <a:gd name="A3" fmla="val 0"/>
              <a:gd name="A4" fmla="val 0"/>
              <a:gd name="A5" fmla="val 0"/>
              <a:gd name="A6" fmla="val 0"/>
              <a:gd name="A7" fmla="val 0"/>
              <a:gd name="A8" fmla="val 0"/>
            </a:avLst>
            <a:gdLst/>
            <a:ahLst/>
            <a:cxnLst>
              <a:cxn ang="0">
                <a:pos x="1071" y="1645"/>
              </a:cxn>
              <a:cxn ang="0">
                <a:pos x="1317" y="1645"/>
              </a:cxn>
              <a:cxn ang="0">
                <a:pos x="0" y="0"/>
              </a:cxn>
              <a:cxn ang="0">
                <a:pos x="1071" y="1645"/>
              </a:cxn>
            </a:cxnLst>
            <a:rect l="0" t="0" r="0" b="0"/>
            <a:pathLst>
              <a:path w="1317" h="1645">
                <a:moveTo>
                  <a:pt x="1071" y="1645"/>
                </a:moveTo>
                <a:lnTo>
                  <a:pt x="1317" y="1645"/>
                </a:lnTo>
                <a:lnTo>
                  <a:pt x="0" y="0"/>
                </a:lnTo>
                <a:lnTo>
                  <a:pt x="1071" y="1645"/>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Freeform 19"/>
          <p:cNvSpPr>
            <a:spLocks/>
          </p:cNvSpPr>
          <p:nvPr/>
        </p:nvSpPr>
        <p:spPr bwMode="auto">
          <a:xfrm>
            <a:off x="5943600" y="4267200"/>
            <a:ext cx="1600200" cy="2590800"/>
          </a:xfrm>
          <a:custGeom>
            <a:avLst>
              <a:gd name="A1" fmla="val 0"/>
              <a:gd name="A2" fmla="val 0"/>
              <a:gd name="A3" fmla="val 0"/>
              <a:gd name="A4" fmla="val 0"/>
              <a:gd name="A5" fmla="val 0"/>
              <a:gd name="A6" fmla="val 0"/>
              <a:gd name="A7" fmla="val 0"/>
              <a:gd name="A8" fmla="val 0"/>
            </a:avLst>
            <a:gdLst/>
            <a:ahLst/>
            <a:cxnLst>
              <a:cxn ang="0">
                <a:pos x="1008" y="1632"/>
              </a:cxn>
              <a:cxn ang="0">
                <a:pos x="0" y="0"/>
              </a:cxn>
              <a:cxn ang="0">
                <a:pos x="960" y="1632"/>
              </a:cxn>
              <a:cxn ang="0">
                <a:pos x="1008" y="1632"/>
              </a:cxn>
            </a:cxnLst>
            <a:rect l="0" t="0" r="0" b="0"/>
            <a:pathLst>
              <a:path w="1008" h="1632">
                <a:moveTo>
                  <a:pt x="1008" y="1632"/>
                </a:moveTo>
                <a:lnTo>
                  <a:pt x="0" y="0"/>
                </a:lnTo>
                <a:lnTo>
                  <a:pt x="960" y="1632"/>
                </a:lnTo>
                <a:lnTo>
                  <a:pt x="1008"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1" name="Freeform 20"/>
          <p:cNvSpPr>
            <a:spLocks/>
          </p:cNvSpPr>
          <p:nvPr/>
        </p:nvSpPr>
        <p:spPr bwMode="auto">
          <a:xfrm>
            <a:off x="5943600" y="1371600"/>
            <a:ext cx="3200400" cy="2895600"/>
          </a:xfrm>
          <a:custGeom>
            <a:avLst>
              <a:gd name="A1" fmla="val 0"/>
              <a:gd name="A2" fmla="val 0"/>
              <a:gd name="A3" fmla="val 0"/>
              <a:gd name="A4" fmla="val 0"/>
              <a:gd name="A5" fmla="val 0"/>
              <a:gd name="A6" fmla="val 0"/>
              <a:gd name="A7" fmla="val 0"/>
              <a:gd name="A8" fmla="val 0"/>
            </a:avLst>
            <a:gdLst/>
            <a:ahLst/>
            <a:cxnLst>
              <a:cxn ang="0">
                <a:pos x="2016" y="0"/>
              </a:cxn>
              <a:cxn ang="0">
                <a:pos x="2016" y="144"/>
              </a:cxn>
              <a:cxn ang="0">
                <a:pos x="0" y="1824"/>
              </a:cxn>
              <a:cxn ang="0">
                <a:pos x="2016" y="0"/>
              </a:cxn>
            </a:cxnLst>
            <a:rect l="0" t="0" r="0" b="0"/>
            <a:pathLst>
              <a:path w="2016" h="1824">
                <a:moveTo>
                  <a:pt x="2016" y="0"/>
                </a:moveTo>
                <a:lnTo>
                  <a:pt x="2016" y="144"/>
                </a:lnTo>
                <a:lnTo>
                  <a:pt x="0" y="1824"/>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Freeform 21"/>
          <p:cNvSpPr>
            <a:spLocks/>
          </p:cNvSpPr>
          <p:nvPr/>
        </p:nvSpPr>
        <p:spPr bwMode="auto">
          <a:xfrm>
            <a:off x="5943600" y="1752600"/>
            <a:ext cx="3200400" cy="2514600"/>
          </a:xfrm>
          <a:custGeom>
            <a:avLst>
              <a:gd name="A1" fmla="val 0"/>
              <a:gd name="A2" fmla="val 0"/>
              <a:gd name="A3" fmla="val 0"/>
              <a:gd name="A4" fmla="val 0"/>
              <a:gd name="A5" fmla="val 0"/>
              <a:gd name="A6" fmla="val 0"/>
              <a:gd name="A7" fmla="val 0"/>
              <a:gd name="A8" fmla="val 0"/>
            </a:avLst>
            <a:gdLst/>
            <a:ahLst/>
            <a:cxnLst>
              <a:cxn ang="0">
                <a:pos x="2016" y="0"/>
              </a:cxn>
              <a:cxn ang="0">
                <a:pos x="0" y="1584"/>
              </a:cxn>
              <a:cxn ang="0">
                <a:pos x="2016" y="48"/>
              </a:cxn>
              <a:cxn ang="0">
                <a:pos x="2016" y="0"/>
              </a:cxn>
            </a:cxnLst>
            <a:rect l="0" t="0" r="0" b="0"/>
            <a:pathLst>
              <a:path w="2016" h="1584">
                <a:moveTo>
                  <a:pt x="2016" y="0"/>
                </a:moveTo>
                <a:lnTo>
                  <a:pt x="0" y="1584"/>
                </a:lnTo>
                <a:lnTo>
                  <a:pt x="2016" y="48"/>
                </a:lnTo>
                <a:lnTo>
                  <a:pt x="2016"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3" name="Freeform 22"/>
          <p:cNvSpPr>
            <a:spLocks/>
          </p:cNvSpPr>
          <p:nvPr/>
        </p:nvSpPr>
        <p:spPr bwMode="auto">
          <a:xfrm>
            <a:off x="990600" y="4267200"/>
            <a:ext cx="4953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120" y="0"/>
              </a:cxn>
              <a:cxn ang="0">
                <a:pos x="1056" y="1632"/>
              </a:cxn>
              <a:cxn ang="0">
                <a:pos x="0" y="1632"/>
              </a:cxn>
            </a:cxnLst>
            <a:rect l="0" t="0" r="0" b="0"/>
            <a:pathLst>
              <a:path w="3120" h="1632">
                <a:moveTo>
                  <a:pt x="0" y="1632"/>
                </a:moveTo>
                <a:lnTo>
                  <a:pt x="3120" y="0"/>
                </a:lnTo>
                <a:lnTo>
                  <a:pt x="1056"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4" name="Freeform 23"/>
          <p:cNvSpPr>
            <a:spLocks/>
          </p:cNvSpPr>
          <p:nvPr/>
        </p:nvSpPr>
        <p:spPr bwMode="auto">
          <a:xfrm>
            <a:off x="533400" y="4267200"/>
            <a:ext cx="5334000" cy="2590800"/>
          </a:xfrm>
          <a:custGeom>
            <a:avLst>
              <a:gd name="A1" fmla="val 0"/>
              <a:gd name="A2" fmla="val 0"/>
              <a:gd name="A3" fmla="val 0"/>
              <a:gd name="A4" fmla="val 0"/>
              <a:gd name="A5" fmla="val 0"/>
              <a:gd name="A6" fmla="val 0"/>
              <a:gd name="A7" fmla="val 0"/>
              <a:gd name="A8" fmla="val 0"/>
            </a:avLst>
            <a:gdLst/>
            <a:ahLst/>
            <a:cxnLst>
              <a:cxn ang="0">
                <a:pos x="0" y="1632"/>
              </a:cxn>
              <a:cxn ang="0">
                <a:pos x="3360" y="0"/>
              </a:cxn>
              <a:cxn ang="0">
                <a:pos x="144" y="1632"/>
              </a:cxn>
              <a:cxn ang="0">
                <a:pos x="0" y="1632"/>
              </a:cxn>
            </a:cxnLst>
            <a:rect l="0" t="0" r="0" b="0"/>
            <a:pathLst>
              <a:path w="3360" h="1632">
                <a:moveTo>
                  <a:pt x="0" y="1632"/>
                </a:moveTo>
                <a:lnTo>
                  <a:pt x="3360" y="0"/>
                </a:lnTo>
                <a:lnTo>
                  <a:pt x="144" y="1632"/>
                </a:lnTo>
                <a:lnTo>
                  <a:pt x="0" y="1632"/>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5" name="Freeform 24"/>
          <p:cNvSpPr>
            <a:spLocks/>
          </p:cNvSpPr>
          <p:nvPr/>
        </p:nvSpPr>
        <p:spPr bwMode="auto">
          <a:xfrm>
            <a:off x="366824" y="2438400"/>
            <a:ext cx="5638800" cy="1828800"/>
          </a:xfrm>
          <a:custGeom>
            <a:avLst>
              <a:gd name="A1" fmla="val 0"/>
              <a:gd name="A2" fmla="val 0"/>
              <a:gd name="A3" fmla="val 0"/>
              <a:gd name="A4" fmla="val 0"/>
              <a:gd name="A5" fmla="val 0"/>
              <a:gd name="A6" fmla="val 0"/>
              <a:gd name="A7" fmla="val 0"/>
              <a:gd name="A8" fmla="val 0"/>
            </a:avLst>
            <a:gdLst/>
            <a:ahLst/>
            <a:cxnLst>
              <a:cxn ang="0">
                <a:pos x="0" y="0"/>
              </a:cxn>
              <a:cxn ang="0">
                <a:pos x="3552" y="1152"/>
              </a:cxn>
              <a:cxn ang="0">
                <a:pos x="0" y="384"/>
              </a:cxn>
              <a:cxn ang="0">
                <a:pos x="0" y="0"/>
              </a:cxn>
            </a:cxnLst>
            <a:rect l="0" t="0" r="0" b="0"/>
            <a:pathLst>
              <a:path w="3552" h="1152">
                <a:moveTo>
                  <a:pt x="0" y="0"/>
                </a:moveTo>
                <a:lnTo>
                  <a:pt x="3504" y="1152"/>
                </a:lnTo>
                <a:lnTo>
                  <a:pt x="0" y="384"/>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6" name="Freeform 25"/>
          <p:cNvSpPr>
            <a:spLocks/>
          </p:cNvSpPr>
          <p:nvPr/>
        </p:nvSpPr>
        <p:spPr bwMode="auto">
          <a:xfrm>
            <a:off x="366824" y="2133600"/>
            <a:ext cx="5638800" cy="2133600"/>
          </a:xfrm>
          <a:custGeom>
            <a:avLst>
              <a:gd name="A1" fmla="val 0"/>
              <a:gd name="A2" fmla="val 0"/>
              <a:gd name="A3" fmla="val 0"/>
              <a:gd name="A4" fmla="val 0"/>
              <a:gd name="A5" fmla="val 0"/>
              <a:gd name="A6" fmla="val 0"/>
              <a:gd name="A7" fmla="val 0"/>
              <a:gd name="A8" fmla="val 0"/>
            </a:avLst>
            <a:gdLst/>
            <a:ahLst/>
            <a:cxnLst>
              <a:cxn ang="0">
                <a:pos x="0" y="0"/>
              </a:cxn>
              <a:cxn ang="0">
                <a:pos x="3552" y="1344"/>
              </a:cxn>
              <a:cxn ang="0">
                <a:pos x="0" y="48"/>
              </a:cxn>
              <a:cxn ang="0">
                <a:pos x="0" y="0"/>
              </a:cxn>
            </a:cxnLst>
            <a:rect l="0" t="0" r="0" b="0"/>
            <a:pathLst>
              <a:path w="3552" h="1344">
                <a:moveTo>
                  <a:pt x="0" y="0"/>
                </a:moveTo>
                <a:lnTo>
                  <a:pt x="3552" y="1344"/>
                </a:lnTo>
                <a:lnTo>
                  <a:pt x="0" y="48"/>
                </a:lnTo>
                <a:lnTo>
                  <a:pt x="0" y="0"/>
                </a:lnTo>
                <a:close/>
              </a:path>
            </a:pathLst>
          </a:custGeom>
          <a:solidFill>
            <a:schemeClr val="bg2">
              <a:tint val="95000"/>
              <a:satMod val="20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Freeform 26"/>
          <p:cNvSpPr>
            <a:spLocks/>
          </p:cNvSpPr>
          <p:nvPr/>
        </p:nvSpPr>
        <p:spPr bwMode="auto">
          <a:xfrm>
            <a:off x="4572000" y="4267200"/>
            <a:ext cx="1371600" cy="2590800"/>
          </a:xfrm>
          <a:custGeom>
            <a:avLst>
              <a:gd name="A1" fmla="val 0"/>
              <a:gd name="A2" fmla="val 0"/>
              <a:gd name="A3" fmla="val 0"/>
              <a:gd name="A4" fmla="val 0"/>
              <a:gd name="A5" fmla="val 0"/>
              <a:gd name="A6" fmla="val 0"/>
              <a:gd name="A7" fmla="val 0"/>
              <a:gd name="A8" fmla="val 0"/>
            </a:avLst>
            <a:gdLst/>
            <a:ahLst/>
            <a:cxnLst>
              <a:cxn ang="0">
                <a:pos x="0" y="1632"/>
              </a:cxn>
              <a:cxn ang="0">
                <a:pos x="96" y="1632"/>
              </a:cxn>
              <a:cxn ang="0">
                <a:pos x="864" y="0"/>
              </a:cxn>
              <a:cxn ang="0">
                <a:pos x="0" y="1632"/>
              </a:cxn>
            </a:cxnLst>
            <a:rect l="0" t="0" r="0" b="0"/>
            <a:pathLst>
              <a:path w="864" h="1632">
                <a:moveTo>
                  <a:pt x="0" y="1632"/>
                </a:moveTo>
                <a:lnTo>
                  <a:pt x="96" y="1632"/>
                </a:lnTo>
                <a:lnTo>
                  <a:pt x="864" y="0"/>
                </a:lnTo>
                <a:lnTo>
                  <a:pt x="0" y="1632"/>
                </a:lnTo>
                <a:close/>
              </a:path>
            </a:pathLst>
          </a:custGeom>
          <a:solidFill>
            <a:schemeClr val="bg2">
              <a:tint val="95000"/>
              <a:satMod val="180000"/>
              <a:alpha val="3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3" name="Text Placeholder 2"/>
          <p:cNvSpPr>
            <a:spLocks noGrp="1"/>
          </p:cNvSpPr>
          <p:nvPr>
            <p:ph type="body" idx="1"/>
          </p:nvPr>
        </p:nvSpPr>
        <p:spPr>
          <a:xfrm>
            <a:off x="706902" y="1351672"/>
            <a:ext cx="5718048" cy="977486"/>
          </a:xfrm>
        </p:spPr>
        <p:txBody>
          <a:bodyPr lIns="82296" tIns="45720" bIns="0" anchor="t"/>
          <a:lstStyle>
            <a:lvl1pPr marL="54864" indent="0">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91091454-CECD-48C2-992E-84541D245779}" type="datetimeFigureOut">
              <a:rPr lang="en-US" smtClean="0"/>
              <a:t>8/9/2022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C8DB38-B474-4D9B-BC22-2BFBD38A02D4}" type="slidenum">
              <a:rPr lang="en-US" smtClean="0"/>
              <a:t>‹#›</a:t>
            </a:fld>
            <a:endParaRPr lang="en-US"/>
          </a:p>
        </p:txBody>
      </p:sp>
      <p:sp>
        <p:nvSpPr>
          <p:cNvPr id="7" name="Rectangle 6"/>
          <p:cNvSpPr/>
          <p:nvPr/>
        </p:nvSpPr>
        <p:spPr>
          <a:xfrm>
            <a:off x="363160" y="402264"/>
            <a:ext cx="850392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06902" y="512064"/>
            <a:ext cx="8156448" cy="777240"/>
          </a:xfrm>
        </p:spPr>
        <p:txBody>
          <a:bodyPr tIns="64008"/>
          <a:lstStyle>
            <a:lvl1pPr algn="l">
              <a:buNone/>
              <a:defRPr sz="3800" b="0" cap="none" spc="-150" baseline="0"/>
            </a:lvl1pPr>
            <a:extLst/>
          </a:lstStyle>
          <a:p>
            <a:r>
              <a:rPr kumimoji="0" lang="en-US" smtClean="0"/>
              <a:t>Click to edit Master title style</a:t>
            </a:r>
            <a:endParaRPr kumimoji="0" lang="en-US"/>
          </a:p>
        </p:txBody>
      </p:sp>
      <p:sp>
        <p:nvSpPr>
          <p:cNvPr id="8" name="Rectangle 7"/>
          <p:cNvSpPr/>
          <p:nvPr/>
        </p:nvSpPr>
        <p:spPr>
          <a:xfrm flipH="1">
            <a:off x="371538"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9" name="Rectangle 8"/>
          <p:cNvSpPr/>
          <p:nvPr/>
        </p:nvSpPr>
        <p:spPr>
          <a:xfrm flipH="1">
            <a:off x="411109" y="680477"/>
            <a:ext cx="27432"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a:xfrm flipH="1">
            <a:off x="448450"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flipH="1">
            <a:off x="476702" y="680477"/>
            <a:ext cx="9144"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500478" y="680477"/>
            <a:ext cx="36576" cy="365760"/>
          </a:xfrm>
          <a:prstGeom prst="rect">
            <a:avLst/>
          </a:prstGeom>
          <a:solidFill>
            <a:srgbClr val="000000"/>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512064"/>
            <a:ext cx="8229600" cy="9144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64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55344" y="1770501"/>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1091454-CECD-48C2-992E-84541D245779}" type="datetimeFigureOut">
              <a:rPr lang="en-US" smtClean="0"/>
              <a:t>8/9/2022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C8DB38-B474-4D9B-BC22-2BFBD38A02D4}"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5" name="Rectangle 24"/>
          <p:cNvSpPr/>
          <p:nvPr/>
        </p:nvSpPr>
        <p:spPr>
          <a:xfrm>
            <a:off x="0" y="402265"/>
            <a:ext cx="8867080" cy="886265"/>
          </a:xfrm>
          <a:prstGeom prst="rect">
            <a:avLst/>
          </a:prstGeom>
          <a:solidFill>
            <a:schemeClr val="bg2">
              <a:tint val="95000"/>
              <a:satMod val="180000"/>
              <a:alpha val="4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504824" y="512064"/>
            <a:ext cx="7772400" cy="914400"/>
          </a:xfrm>
        </p:spPr>
        <p:txBody>
          <a:bodyPr anchor="t"/>
          <a:lstStyle>
            <a:lvl1pPr>
              <a:defRPr sz="400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09750"/>
            <a:ext cx="4040188" cy="639762"/>
          </a:xfrm>
        </p:spPr>
        <p:txBody>
          <a:bodyPr anchor="ctr"/>
          <a:lstStyle>
            <a:lvl1pPr marL="73152" indent="0" algn="l">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09750"/>
            <a:ext cx="4041775" cy="639762"/>
          </a:xfrm>
        </p:spPr>
        <p:txBody>
          <a:bodyPr anchor="ctr"/>
          <a:lstStyle>
            <a:lvl1pPr marL="73152" indent="0">
              <a:buNone/>
              <a:defRPr sz="2400" b="1">
                <a:solidFill>
                  <a:schemeClr val="accent2"/>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459037"/>
            <a:ext cx="4040188"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459037"/>
            <a:ext cx="4041775" cy="3959352"/>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91091454-CECD-48C2-992E-84541D245779}" type="datetimeFigureOut">
              <a:rPr lang="en-US" smtClean="0"/>
              <a:t>8/9/2022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C8DB38-B474-4D9B-BC22-2BFBD38A02D4}" type="slidenum">
              <a:rPr lang="en-US" smtClean="0"/>
              <a:t>‹#›</a:t>
            </a:fld>
            <a:endParaRPr lang="en-US"/>
          </a:p>
        </p:txBody>
      </p:sp>
      <p:sp>
        <p:nvSpPr>
          <p:cNvPr id="16" name="Rectangle 15"/>
          <p:cNvSpPr/>
          <p:nvPr/>
        </p:nvSpPr>
        <p:spPr>
          <a:xfrm>
            <a:off x="87790" y="680477"/>
            <a:ext cx="45720"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7" name="Rectangle 16"/>
          <p:cNvSpPr/>
          <p:nvPr/>
        </p:nvSpPr>
        <p:spPr>
          <a:xfrm>
            <a:off x="47305"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Rectangle 17"/>
          <p:cNvSpPr/>
          <p:nvPr/>
        </p:nvSpPr>
        <p:spPr>
          <a:xfrm>
            <a:off x="2825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a:xfrm>
            <a:off x="0"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Rectangle 19"/>
          <p:cNvSpPr/>
          <p:nvPr/>
        </p:nvSpPr>
        <p:spPr>
          <a:xfrm flipH="1">
            <a:off x="149770"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Rectangle 20"/>
          <p:cNvSpPr/>
          <p:nvPr/>
        </p:nvSpPr>
        <p:spPr>
          <a:xfrm flipH="1">
            <a:off x="189341" y="680477"/>
            <a:ext cx="27432"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Rectangle 21"/>
          <p:cNvSpPr/>
          <p:nvPr/>
        </p:nvSpPr>
        <p:spPr>
          <a:xfrm flipH="1">
            <a:off x="226682"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Rectangle 28"/>
          <p:cNvSpPr/>
          <p:nvPr/>
        </p:nvSpPr>
        <p:spPr>
          <a:xfrm flipH="1">
            <a:off x="254934" y="680477"/>
            <a:ext cx="9144"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30" name="Rectangle 29"/>
          <p:cNvSpPr/>
          <p:nvPr/>
        </p:nvSpPr>
        <p:spPr>
          <a:xfrm>
            <a:off x="278710" y="680477"/>
            <a:ext cx="36576" cy="365760"/>
          </a:xfrm>
          <a:prstGeom prst="rect">
            <a:avLst/>
          </a:prstGeom>
          <a:solidFill>
            <a:schemeClr val="bg2"/>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914400"/>
          </a:xfrm>
        </p:spPr>
        <p:txBody>
          <a:bodyPr/>
          <a:lstStyle>
            <a:lvl1pPr>
              <a:defRPr sz="4000" cap="none" baseline="0"/>
            </a:lvl1pPr>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91091454-CECD-48C2-992E-84541D245779}" type="datetimeFigureOut">
              <a:rPr lang="en-US" smtClean="0"/>
              <a:t>8/9/2022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C8DB38-B474-4D9B-BC22-2BFBD38A02D4}"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091454-CECD-48C2-992E-84541D245779}" type="datetimeFigureOut">
              <a:rPr lang="en-US" smtClean="0"/>
              <a:t>8/9/2022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C8DB38-B474-4D9B-BC22-2BFBD38A02D4}"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273050"/>
            <a:ext cx="8229600" cy="1162050"/>
          </a:xfrm>
        </p:spPr>
        <p:txBody>
          <a:bodyPr anchor="ctr"/>
          <a:lstStyle>
            <a:lvl1pPr algn="l">
              <a:buNone/>
              <a:defRPr sz="3600" b="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435100"/>
            <a:ext cx="2514600" cy="4572000"/>
          </a:xfrm>
        </p:spPr>
        <p:txBody>
          <a:bodyPr/>
          <a:lstStyle>
            <a:lvl1pPr marL="54864" indent="0">
              <a:buNone/>
              <a:defRPr sz="18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429000" y="1435100"/>
            <a:ext cx="5486400"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91091454-CECD-48C2-992E-84541D245779}" type="datetimeFigureOut">
              <a:rPr lang="en-US" smtClean="0"/>
              <a:t>8/9/2022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C8DB38-B474-4D9B-BC22-2BFBD38A02D4}"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368032" y="0"/>
            <a:ext cx="8778240" cy="1878037"/>
          </a:xfrm>
          <a:prstGeom prst="rect">
            <a:avLst/>
          </a:prstGeom>
          <a:solidFill>
            <a:srgbClr val="000000">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9" name="Straight Connector 8"/>
          <p:cNvCxnSpPr/>
          <p:nvPr/>
        </p:nvCxnSpPr>
        <p:spPr>
          <a:xfrm flipV="1">
            <a:off x="363195" y="1885028"/>
            <a:ext cx="8782622" cy="0"/>
          </a:xfrm>
          <a:prstGeom prst="line">
            <a:avLst/>
          </a:prstGeom>
          <a:noFill/>
          <a:ln w="19050" cap="flat" cmpd="sng" algn="ctr">
            <a:solidFill>
              <a:srgbClr val="FFFFFF">
                <a:alpha val="100000"/>
              </a:srgbClr>
            </a:solidFill>
            <a:prstDash val="solid"/>
            <a:miter lim="800000"/>
          </a:ln>
          <a:effectLst/>
        </p:spPr>
        <p:style>
          <a:lnRef idx="2">
            <a:schemeClr val="accent1"/>
          </a:lnRef>
          <a:fillRef idx="0">
            <a:schemeClr val="accent1"/>
          </a:fillRef>
          <a:effectRef idx="1">
            <a:schemeClr val="accent1"/>
          </a:effectRef>
          <a:fontRef idx="minor">
            <a:schemeClr val="tx1"/>
          </a:fontRef>
        </p:style>
      </p:cxnSp>
      <p:grpSp>
        <p:nvGrpSpPr>
          <p:cNvPr id="10" name="Group 9"/>
          <p:cNvGrpSpPr/>
          <p:nvPr/>
        </p:nvGrpSpPr>
        <p:grpSpPr>
          <a:xfrm rot="5400000">
            <a:off x="8514581" y="1219200"/>
            <a:ext cx="132763" cy="128466"/>
            <a:chOff x="6668087" y="1297746"/>
            <a:chExt cx="161840" cy="156602"/>
          </a:xfrm>
        </p:grpSpPr>
        <p:cxnSp>
          <p:nvCxnSpPr>
            <p:cNvPr id="15" name="Straight Connector 14"/>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6" name="Straight Connector 15"/>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2" name="Title 1"/>
          <p:cNvSpPr>
            <a:spLocks noGrp="1"/>
          </p:cNvSpPr>
          <p:nvPr>
            <p:ph type="title"/>
          </p:nvPr>
        </p:nvSpPr>
        <p:spPr bwMode="grayWhite">
          <a:xfrm>
            <a:off x="914400" y="441251"/>
            <a:ext cx="6858000" cy="701749"/>
          </a:xfrm>
        </p:spPr>
        <p:txBody>
          <a:bodyPr anchor="b"/>
          <a:lstStyle>
            <a:lvl1pPr algn="l">
              <a:buNone/>
              <a:defRPr sz="2100" b="0"/>
            </a:lvl1pPr>
            <a:extLst/>
          </a:lstStyle>
          <a:p>
            <a:r>
              <a:rPr kumimoji="0" lang="en-US" smtClean="0"/>
              <a:t>Click to edit Master title style</a:t>
            </a:r>
            <a:endParaRPr kumimoji="0" lang="en-US"/>
          </a:p>
        </p:txBody>
      </p:sp>
      <p:sp>
        <p:nvSpPr>
          <p:cNvPr id="3" name="Picture Placeholder 2"/>
          <p:cNvSpPr>
            <a:spLocks noGrp="1"/>
          </p:cNvSpPr>
          <p:nvPr>
            <p:ph type="pic" idx="1"/>
          </p:nvPr>
        </p:nvSpPr>
        <p:spPr>
          <a:xfrm>
            <a:off x="368032" y="1893781"/>
            <a:ext cx="8778240" cy="4960144"/>
          </a:xfrm>
          <a:solidFill>
            <a:schemeClr val="bg2"/>
          </a:solidFill>
        </p:spPr>
        <p:txBody>
          <a:bodyPr/>
          <a:lstStyle>
            <a:lvl1pPr marL="0" indent="0">
              <a:buNone/>
              <a:defRPr sz="3200"/>
            </a:lvl1pPr>
            <a:extLst/>
          </a:lstStyle>
          <a:p>
            <a:r>
              <a:rPr kumimoji="0" lang="en-US" smtClean="0"/>
              <a:t>Click icon to add picture</a:t>
            </a:r>
            <a:endParaRPr kumimoji="0" lang="en-US"/>
          </a:p>
        </p:txBody>
      </p:sp>
      <p:sp>
        <p:nvSpPr>
          <p:cNvPr id="4" name="Text Placeholder 3"/>
          <p:cNvSpPr>
            <a:spLocks noGrp="1"/>
          </p:cNvSpPr>
          <p:nvPr>
            <p:ph type="body" sz="half" idx="2"/>
          </p:nvPr>
        </p:nvSpPr>
        <p:spPr bwMode="grayWhite">
          <a:xfrm>
            <a:off x="914400" y="1150144"/>
            <a:ext cx="6858000" cy="685800"/>
          </a:xfrm>
        </p:spPr>
        <p:txBody>
          <a:bodyPr/>
          <a:lstStyle>
            <a:lvl1pPr marL="27432" indent="0">
              <a:spcBef>
                <a:spcPts val="0"/>
              </a:spcBef>
              <a:buNone/>
              <a:defRPr sz="1400">
                <a:solidFill>
                  <a:srgbClr val="FFFFFF"/>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grpSp>
        <p:nvGrpSpPr>
          <p:cNvPr id="14" name="Group 13"/>
          <p:cNvGrpSpPr/>
          <p:nvPr/>
        </p:nvGrpSpPr>
        <p:grpSpPr>
          <a:xfrm rot="5400000">
            <a:off x="8666981" y="1371600"/>
            <a:ext cx="132763" cy="128466"/>
            <a:chOff x="6668087" y="1297746"/>
            <a:chExt cx="161840" cy="156602"/>
          </a:xfrm>
        </p:grpSpPr>
        <p:cxnSp>
          <p:nvCxnSpPr>
            <p:cNvPr id="11" name="Straight Connector 10"/>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3" name="Straight Connector 12"/>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grpSp>
        <p:nvGrpSpPr>
          <p:cNvPr id="18" name="Group 17"/>
          <p:cNvGrpSpPr/>
          <p:nvPr/>
        </p:nvGrpSpPr>
        <p:grpSpPr>
          <a:xfrm rot="5400000">
            <a:off x="8320088" y="1474763"/>
            <a:ext cx="132763" cy="128466"/>
            <a:chOff x="6668087" y="1297746"/>
            <a:chExt cx="161840" cy="156602"/>
          </a:xfrm>
        </p:grpSpPr>
        <p:cxnSp>
          <p:nvCxnSpPr>
            <p:cNvPr id="19" name="Straight Connector 18"/>
            <p:cNvCxnSpPr/>
            <p:nvPr/>
          </p:nvCxnSpPr>
          <p:spPr>
            <a:xfrm rot="16200000">
              <a:off x="6664064" y="1301769"/>
              <a:ext cx="88509" cy="80463"/>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rot="16200000" flipV="1">
              <a:off x="6685888" y="1391257"/>
              <a:ext cx="125755" cy="427"/>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rot="5400000" flipH="1">
              <a:off x="6744524" y="1300853"/>
              <a:ext cx="88509" cy="82296"/>
            </a:xfrm>
            <a:prstGeom prst="line">
              <a:avLst/>
            </a:prstGeom>
            <a:noFill/>
            <a:ln w="25400" cap="rnd" cmpd="sng" algn="ctr">
              <a:solidFill>
                <a:srgbClr val="FFFFFF">
                  <a:alpha val="100000"/>
                </a:srgbClr>
              </a:solidFill>
              <a:prstDash val="solid"/>
            </a:ln>
            <a:effectLst/>
          </p:spPr>
          <p:style>
            <a:lnRef idx="2">
              <a:schemeClr val="accent1"/>
            </a:lnRef>
            <a:fillRef idx="0">
              <a:schemeClr val="accent1"/>
            </a:fillRef>
            <a:effectRef idx="1">
              <a:schemeClr val="accent1"/>
            </a:effectRef>
            <a:fontRef idx="minor">
              <a:schemeClr val="tx1"/>
            </a:fontRef>
          </p:style>
        </p:cxnSp>
      </p:grpSp>
      <p:sp>
        <p:nvSpPr>
          <p:cNvPr id="5" name="Date Placeholder 4"/>
          <p:cNvSpPr>
            <a:spLocks noGrp="1"/>
          </p:cNvSpPr>
          <p:nvPr>
            <p:ph type="dt" sz="half" idx="10"/>
          </p:nvPr>
        </p:nvSpPr>
        <p:spPr>
          <a:xfrm>
            <a:off x="6477000" y="55499"/>
            <a:ext cx="2133600" cy="365125"/>
          </a:xfrm>
        </p:spPr>
        <p:txBody>
          <a:bodyPr/>
          <a:lstStyle/>
          <a:p>
            <a:fld id="{91091454-CECD-48C2-992E-84541D245779}" type="datetimeFigureOut">
              <a:rPr lang="en-US" smtClean="0"/>
              <a:t>8/9/2022</a:t>
            </a:fld>
            <a:endParaRPr lang="en-US"/>
          </a:p>
        </p:txBody>
      </p:sp>
      <p:sp>
        <p:nvSpPr>
          <p:cNvPr id="6" name="Footer Placeholder 5"/>
          <p:cNvSpPr>
            <a:spLocks noGrp="1"/>
          </p:cNvSpPr>
          <p:nvPr>
            <p:ph type="ftr" sz="quarter" idx="11"/>
          </p:nvPr>
        </p:nvSpPr>
        <p:spPr>
          <a:xfrm>
            <a:off x="914400" y="55499"/>
            <a:ext cx="5562600" cy="365125"/>
          </a:xfrm>
        </p:spPr>
        <p:txBody>
          <a:bodyPr/>
          <a:lstStyle/>
          <a:p>
            <a:endParaRPr lang="en-US"/>
          </a:p>
        </p:txBody>
      </p:sp>
      <p:sp>
        <p:nvSpPr>
          <p:cNvPr id="7" name="Slide Number Placeholder 6"/>
          <p:cNvSpPr>
            <a:spLocks noGrp="1"/>
          </p:cNvSpPr>
          <p:nvPr>
            <p:ph type="sldNum" sz="quarter" idx="12"/>
          </p:nvPr>
        </p:nvSpPr>
        <p:spPr>
          <a:xfrm>
            <a:off x="8610600" y="55499"/>
            <a:ext cx="457200" cy="365125"/>
          </a:xfrm>
        </p:spPr>
        <p:txBody>
          <a:bodyPr/>
          <a:lstStyle/>
          <a:p>
            <a:fld id="{60C8DB38-B474-4D9B-BC22-2BFBD38A02D4}"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1091454-CECD-48C2-992E-84541D245779}" type="datetimeFigureOut">
              <a:rPr lang="en-US" smtClean="0"/>
              <a:t>8/9/2022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C8DB38-B474-4D9B-BC22-2BFBD38A02D4}"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981200" cy="5851525"/>
          </a:xfrm>
        </p:spPr>
        <p:txBody>
          <a:bodyPr vert="eaVert" anchor="ct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609600" y="274639"/>
            <a:ext cx="5867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1091454-CECD-48C2-992E-84541D245779}" type="datetimeFigureOut">
              <a:rPr lang="en-US" smtClean="0"/>
              <a:t>8/9/2022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C8DB38-B474-4D9B-BC22-2BFBD38A02D4}"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1"/>
            <a:ext cx="365760" cy="6854456"/>
          </a:xfrm>
          <a:prstGeom prst="rect">
            <a:avLst/>
          </a:prstGeom>
          <a:solidFill>
            <a:srgbClr val="FFFFFF">
              <a:alpha val="100000"/>
            </a:srgb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255291" y="5047394"/>
            <a:ext cx="73152" cy="169164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255291" y="4796819"/>
            <a:ext cx="73152" cy="228600"/>
          </a:xfrm>
          <a:prstGeom prst="rect">
            <a:avLst/>
          </a:prstGeom>
          <a:solidFill>
            <a:schemeClr val="accent3">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255291" y="4637685"/>
            <a:ext cx="73152" cy="137160"/>
          </a:xfrm>
          <a:prstGeom prst="rect">
            <a:avLst/>
          </a:prstGeom>
          <a:solidFill>
            <a:schemeClr val="bg2"/>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55291" y="4542559"/>
            <a:ext cx="73152" cy="7315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a:xfrm>
            <a:off x="309558" y="680477"/>
            <a:ext cx="45720"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5" name="Rectangle 14"/>
          <p:cNvSpPr/>
          <p:nvPr/>
        </p:nvSpPr>
        <p:spPr>
          <a:xfrm>
            <a:off x="269073" y="680477"/>
            <a:ext cx="27432"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6" name="Rectangle 15"/>
          <p:cNvSpPr/>
          <p:nvPr/>
        </p:nvSpPr>
        <p:spPr>
          <a:xfrm>
            <a:off x="250020"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7" name="Rectangle 16"/>
          <p:cNvSpPr/>
          <p:nvPr/>
        </p:nvSpPr>
        <p:spPr>
          <a:xfrm>
            <a:off x="221768" y="680477"/>
            <a:ext cx="9144" cy="365760"/>
          </a:xfrm>
          <a:prstGeom prst="rect">
            <a:avLst/>
          </a:prstGeom>
          <a:solidFill>
            <a:srgbClr val="000000">
              <a:alpha val="10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Title Placeholder 21"/>
          <p:cNvSpPr>
            <a:spLocks noGrp="1"/>
          </p:cNvSpPr>
          <p:nvPr>
            <p:ph type="title"/>
          </p:nvPr>
        </p:nvSpPr>
        <p:spPr>
          <a:xfrm>
            <a:off x="914400" y="512064"/>
            <a:ext cx="7772400" cy="914400"/>
          </a:xfrm>
          <a:prstGeom prst="rect">
            <a:avLst/>
          </a:prstGeom>
        </p:spPr>
        <p:txBody>
          <a:bodyPr vert="horz" anchor="t">
            <a:no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914400" y="1783560"/>
            <a:ext cx="7772400" cy="457200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477000" y="6416675"/>
            <a:ext cx="2133600" cy="365125"/>
          </a:xfrm>
          <a:prstGeom prst="rect">
            <a:avLst/>
          </a:prstGeom>
        </p:spPr>
        <p:txBody>
          <a:bodyPr vert="horz" anchor="b"/>
          <a:lstStyle>
            <a:lvl1pPr algn="l" eaLnBrk="1" latinLnBrk="0" hangingPunct="1">
              <a:defRPr kumimoji="0" sz="1100">
                <a:solidFill>
                  <a:schemeClr val="tx2"/>
                </a:solidFill>
              </a:defRPr>
            </a:lvl1pPr>
            <a:extLst/>
          </a:lstStyle>
          <a:p>
            <a:fld id="{91091454-CECD-48C2-992E-84541D245779}" type="datetimeFigureOut">
              <a:rPr lang="en-US" smtClean="0"/>
              <a:t>8/9/2022</a:t>
            </a:fld>
            <a:endParaRPr lang="en-US"/>
          </a:p>
        </p:txBody>
      </p:sp>
      <p:sp>
        <p:nvSpPr>
          <p:cNvPr id="3" name="Footer Placeholder 2"/>
          <p:cNvSpPr>
            <a:spLocks noGrp="1"/>
          </p:cNvSpPr>
          <p:nvPr>
            <p:ph type="ftr" sz="quarter" idx="3"/>
          </p:nvPr>
        </p:nvSpPr>
        <p:spPr>
          <a:xfrm>
            <a:off x="914400" y="6416675"/>
            <a:ext cx="5562600" cy="365125"/>
          </a:xfrm>
          <a:prstGeom prst="rect">
            <a:avLst/>
          </a:prstGeom>
        </p:spPr>
        <p:txBody>
          <a:bodyPr vert="horz" anchor="b"/>
          <a:lstStyle>
            <a:lvl1pPr algn="r" eaLnBrk="1" latinLnBrk="0" hangingPunct="1">
              <a:defRPr kumimoji="0" sz="1100">
                <a:solidFill>
                  <a:schemeClr val="tx2"/>
                </a:solidFill>
              </a:defRPr>
            </a:lvl1pPr>
            <a:extLst/>
          </a:lstStyle>
          <a:p>
            <a:endParaRPr lang="en-US"/>
          </a:p>
        </p:txBody>
      </p:sp>
      <p:sp>
        <p:nvSpPr>
          <p:cNvPr id="23" name="Slide Number Placeholder 22"/>
          <p:cNvSpPr>
            <a:spLocks noGrp="1"/>
          </p:cNvSpPr>
          <p:nvPr>
            <p:ph type="sldNum" sz="quarter" idx="4"/>
          </p:nvPr>
        </p:nvSpPr>
        <p:spPr>
          <a:xfrm>
            <a:off x="8610600" y="6416675"/>
            <a:ext cx="457200" cy="365125"/>
          </a:xfrm>
          <a:prstGeom prst="rect">
            <a:avLst/>
          </a:prstGeom>
        </p:spPr>
        <p:txBody>
          <a:bodyPr vert="horz" anchor="b"/>
          <a:lstStyle>
            <a:lvl1pPr algn="l" eaLnBrk="1" latinLnBrk="0" hangingPunct="1">
              <a:defRPr kumimoji="0" sz="1200">
                <a:solidFill>
                  <a:schemeClr val="tx2"/>
                </a:solidFill>
              </a:defRPr>
            </a:lvl1pPr>
            <a:extLst/>
          </a:lstStyle>
          <a:p>
            <a:fld id="{60C8DB38-B474-4D9B-BC22-2BFBD38A02D4}"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000" kern="1200" spc="-100" baseline="0">
          <a:solidFill>
            <a:schemeClr val="tx2">
              <a:satMod val="200000"/>
            </a:schemeClr>
          </a:solidFill>
          <a:latin typeface="+mj-lt"/>
          <a:ea typeface="+mj-ea"/>
          <a:cs typeface="+mj-cs"/>
        </a:defRPr>
      </a:lvl1pPr>
      <a:extLst/>
    </p:titleStyle>
    <p:bodyStyle>
      <a:lvl1pPr marL="411480" indent="-342900" algn="l" rtl="0" eaLnBrk="1" latinLnBrk="0" hangingPunct="1">
        <a:spcBef>
          <a:spcPts val="700"/>
        </a:spcBef>
        <a:buClr>
          <a:schemeClr val="tx2"/>
        </a:buClr>
        <a:buSzPct val="95000"/>
        <a:buFont typeface="Wingdings"/>
        <a:buChar char=""/>
        <a:defRPr kumimoji="0" sz="3000" kern="1200">
          <a:solidFill>
            <a:schemeClr val="tx1"/>
          </a:solidFill>
          <a:latin typeface="+mn-lt"/>
          <a:ea typeface="+mn-ea"/>
          <a:cs typeface="+mn-cs"/>
        </a:defRPr>
      </a:lvl1pPr>
      <a:lvl2pPr marL="740664" indent="-285750" algn="l" rtl="0" eaLnBrk="1" latinLnBrk="0" hangingPunct="1">
        <a:spcBef>
          <a:spcPct val="20000"/>
        </a:spcBef>
        <a:buClr>
          <a:schemeClr val="accent2"/>
        </a:buClr>
        <a:buSzPct val="90000"/>
        <a:buFont typeface="Wingdings"/>
        <a:buChar char=""/>
        <a:defRPr kumimoji="0" sz="2600" kern="1200">
          <a:solidFill>
            <a:schemeClr val="tx1"/>
          </a:solidFill>
          <a:latin typeface="+mn-lt"/>
          <a:ea typeface="+mn-ea"/>
          <a:cs typeface="+mn-cs"/>
        </a:defRPr>
      </a:lvl2pPr>
      <a:lvl3pPr marL="996696" indent="-228600" algn="l" rtl="0" eaLnBrk="1" latinLnBrk="0" hangingPunct="1">
        <a:spcBef>
          <a:spcPct val="20000"/>
        </a:spcBef>
        <a:buClr>
          <a:schemeClr val="accent2"/>
        </a:buClr>
        <a:buFont typeface="Wingdings 2"/>
        <a:buChar char=""/>
        <a:defRPr kumimoji="0" sz="2400" kern="1200">
          <a:solidFill>
            <a:schemeClr val="tx1"/>
          </a:solidFill>
          <a:latin typeface="+mn-lt"/>
          <a:ea typeface="+mn-ea"/>
          <a:cs typeface="+mn-cs"/>
        </a:defRPr>
      </a:lvl3pPr>
      <a:lvl4pPr marL="1261872" indent="-228600" algn="l" rtl="0" eaLnBrk="1" latinLnBrk="0" hangingPunct="1">
        <a:spcBef>
          <a:spcPct val="20000"/>
        </a:spcBef>
        <a:buClr>
          <a:schemeClr val="accent3"/>
        </a:buClr>
        <a:buFont typeface="Wingdings 3"/>
        <a:buChar char=""/>
        <a:defRPr kumimoji="0" sz="2200" kern="1200">
          <a:solidFill>
            <a:schemeClr val="tx1"/>
          </a:solidFill>
          <a:latin typeface="+mn-lt"/>
          <a:ea typeface="+mn-ea"/>
          <a:cs typeface="+mn-cs"/>
        </a:defRPr>
      </a:lvl4pPr>
      <a:lvl5pPr marL="1481328" indent="-210312" algn="l" rtl="0" eaLnBrk="1" latinLnBrk="0" hangingPunct="1">
        <a:spcBef>
          <a:spcPct val="20000"/>
        </a:spcBef>
        <a:buClr>
          <a:schemeClr val="accent3"/>
        </a:buClr>
        <a:buFont typeface="Wingdings 2"/>
        <a:buChar char=""/>
        <a:defRPr kumimoji="0" sz="2000" kern="1200">
          <a:solidFill>
            <a:schemeClr val="tx1"/>
          </a:solidFill>
          <a:latin typeface="+mn-lt"/>
          <a:ea typeface="+mn-ea"/>
          <a:cs typeface="+mn-cs"/>
        </a:defRPr>
      </a:lvl5pPr>
      <a:lvl6pPr marL="1709928" indent="-210312" algn="l" rtl="0" eaLnBrk="1" latinLnBrk="0" hangingPunct="1">
        <a:spcBef>
          <a:spcPct val="20000"/>
        </a:spcBef>
        <a:buClr>
          <a:schemeClr val="accent3"/>
        </a:buClr>
        <a:buFont typeface="Wingdings 2"/>
        <a:buChar char=""/>
        <a:defRPr kumimoji="0" sz="1800" kern="1200">
          <a:solidFill>
            <a:schemeClr val="tx1"/>
          </a:solidFill>
          <a:latin typeface="+mn-lt"/>
          <a:ea typeface="+mn-ea"/>
          <a:cs typeface="+mn-cs"/>
        </a:defRPr>
      </a:lvl6pPr>
      <a:lvl7pPr marL="1901952"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7pPr>
      <a:lvl8pPr marL="2093976"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8pPr>
      <a:lvl9pPr marL="2286000" indent="-182880" algn="l" rtl="0" eaLnBrk="1" latinLnBrk="0" hangingPunct="1">
        <a:spcBef>
          <a:spcPct val="20000"/>
        </a:spcBef>
        <a:buClr>
          <a:schemeClr val="accent4"/>
        </a:buClr>
        <a:buFont typeface="Wingdings 2"/>
        <a:buChar char=""/>
        <a:defRPr kumimoji="0" sz="16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14400" y="3200400"/>
            <a:ext cx="7772400" cy="3118104"/>
          </a:xfrm>
        </p:spPr>
        <p:txBody>
          <a:bodyPr>
            <a:noAutofit/>
          </a:bodyPr>
          <a:lstStyle/>
          <a:p>
            <a:r>
              <a:rPr lang="en-US" sz="7200" dirty="0" smtClean="0">
                <a:latin typeface="Times New Roman" pitchFamily="18" charset="0"/>
                <a:cs typeface="Times New Roman" pitchFamily="18" charset="0"/>
              </a:rPr>
              <a:t>Individual presentation</a:t>
            </a:r>
            <a:br>
              <a:rPr lang="en-US" sz="7200" dirty="0" smtClean="0">
                <a:latin typeface="Times New Roman" pitchFamily="18" charset="0"/>
                <a:cs typeface="Times New Roman" pitchFamily="18" charset="0"/>
              </a:rPr>
            </a:br>
            <a:endParaRPr lang="en-US" sz="7200" dirty="0">
              <a:latin typeface="Times New Roman" pitchFamily="18" charset="0"/>
              <a:cs typeface="Times New Roman" pitchFamily="18" charset="0"/>
            </a:endParaRPr>
          </a:p>
        </p:txBody>
      </p:sp>
      <p:sp>
        <p:nvSpPr>
          <p:cNvPr id="3" name="Subtitle 2"/>
          <p:cNvSpPr>
            <a:spLocks noGrp="1"/>
          </p:cNvSpPr>
          <p:nvPr>
            <p:ph type="subTitle" idx="1"/>
          </p:nvPr>
        </p:nvSpPr>
        <p:spPr>
          <a:xfrm>
            <a:off x="914400" y="2834640"/>
            <a:ext cx="7772400" cy="2804160"/>
          </a:xfrm>
        </p:spPr>
        <p:txBody>
          <a:bodyPr/>
          <a:lstStyle/>
          <a:p>
            <a:endParaRPr lang="en-US" dirty="0"/>
          </a:p>
        </p:txBody>
      </p:sp>
      <p:pic>
        <p:nvPicPr>
          <p:cNvPr id="4098" name="Picture 2" descr="D:\lllllllllll\png-transparent-work-life-balance-illustration.png"/>
          <p:cNvPicPr>
            <a:picLocks noChangeAspect="1" noChangeArrowheads="1"/>
          </p:cNvPicPr>
          <p:nvPr/>
        </p:nvPicPr>
        <p:blipFill>
          <a:blip r:embed="rId2" cstate="print"/>
          <a:srcRect/>
          <a:stretch>
            <a:fillRect/>
          </a:stretch>
        </p:blipFill>
        <p:spPr bwMode="auto">
          <a:xfrm>
            <a:off x="5638800" y="152400"/>
            <a:ext cx="3048000" cy="3048000"/>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smtClean="0">
                <a:latin typeface="Times New Roman" pitchFamily="18" charset="0"/>
                <a:cs typeface="Times New Roman" pitchFamily="18" charset="0"/>
              </a:rPr>
              <a:t>Table of Contents</a:t>
            </a:r>
            <a:br>
              <a:rPr lang="en-US" b="1" dirty="0" smtClean="0">
                <a:latin typeface="Times New Roman" pitchFamily="18" charset="0"/>
                <a:cs typeface="Times New Roman" pitchFamily="18" charset="0"/>
              </a:rPr>
            </a:b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r>
              <a:rPr lang="en-US" sz="2000" dirty="0" smtClean="0">
                <a:latin typeface="Times New Roman" pitchFamily="18" charset="0"/>
                <a:cs typeface="Times New Roman" pitchFamily="18" charset="0"/>
              </a:rPr>
              <a:t>Introduction	</a:t>
            </a:r>
          </a:p>
          <a:p>
            <a:r>
              <a:rPr lang="en-US" sz="2000" dirty="0" smtClean="0">
                <a:latin typeface="Times New Roman" pitchFamily="18" charset="0"/>
                <a:cs typeface="Times New Roman" pitchFamily="18" charset="0"/>
              </a:rPr>
              <a:t>Main body	</a:t>
            </a:r>
          </a:p>
          <a:p>
            <a:r>
              <a:rPr lang="en-US" sz="2000" dirty="0" smtClean="0">
                <a:latin typeface="Times New Roman" pitchFamily="18" charset="0"/>
                <a:cs typeface="Times New Roman" pitchFamily="18" charset="0"/>
              </a:rPr>
              <a:t>Flexible working with diversion and inclusion 	</a:t>
            </a:r>
          </a:p>
          <a:p>
            <a:r>
              <a:rPr lang="en-US" sz="2000" dirty="0" smtClean="0">
                <a:latin typeface="Times New Roman" pitchFamily="18" charset="0"/>
                <a:cs typeface="Times New Roman" pitchFamily="18" charset="0"/>
              </a:rPr>
              <a:t>Human resource role  in promoting diversity 	</a:t>
            </a:r>
          </a:p>
          <a:p>
            <a:r>
              <a:rPr lang="en-US" sz="2000" dirty="0" smtClean="0">
                <a:latin typeface="Times New Roman" pitchFamily="18" charset="0"/>
                <a:cs typeface="Times New Roman" pitchFamily="18" charset="0"/>
              </a:rPr>
              <a:t>Conclusion	</a:t>
            </a:r>
          </a:p>
          <a:p>
            <a:r>
              <a:rPr lang="en-US" sz="2000" dirty="0" smtClean="0">
                <a:latin typeface="Times New Roman" pitchFamily="18" charset="0"/>
                <a:cs typeface="Times New Roman" pitchFamily="18" charset="0"/>
              </a:rPr>
              <a:t>References:	</a:t>
            </a:r>
          </a:p>
          <a:p>
            <a:endParaRPr lang="en-US" sz="2000" dirty="0">
              <a:latin typeface="Times New Roman" pitchFamily="18" charset="0"/>
              <a:cs typeface="Times New Roman"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latin typeface="Times New Roman" pitchFamily="18" charset="0"/>
                <a:cs typeface="Times New Roman" pitchFamily="18" charset="0"/>
              </a:rPr>
              <a:t>Flexible working </a:t>
            </a: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914400" y="1783560"/>
            <a:ext cx="3886200" cy="4572000"/>
          </a:xfrm>
        </p:spPr>
        <p:style>
          <a:lnRef idx="1">
            <a:schemeClr val="accent4"/>
          </a:lnRef>
          <a:fillRef idx="2">
            <a:schemeClr val="accent4"/>
          </a:fillRef>
          <a:effectRef idx="1">
            <a:schemeClr val="accent4"/>
          </a:effectRef>
          <a:fontRef idx="minor">
            <a:schemeClr val="dk1"/>
          </a:fontRef>
        </p:style>
        <p:txBody>
          <a:bodyPr>
            <a:normAutofit/>
          </a:bodyPr>
          <a:lstStyle/>
          <a:p>
            <a:pPr algn="just">
              <a:buNone/>
            </a:pPr>
            <a:r>
              <a:rPr lang="en-US" sz="2000" dirty="0" smtClean="0">
                <a:latin typeface="Times New Roman" pitchFamily="18" charset="0"/>
                <a:cs typeface="Times New Roman" pitchFamily="18" charset="0"/>
              </a:rPr>
              <a:t> It is </a:t>
            </a:r>
            <a:r>
              <a:rPr lang="en-US" sz="2000" dirty="0" smtClean="0">
                <a:latin typeface="Times New Roman" pitchFamily="18" charset="0"/>
                <a:cs typeface="Times New Roman" pitchFamily="18" charset="0"/>
              </a:rPr>
              <a:t>a significant </a:t>
            </a:r>
            <a:r>
              <a:rPr lang="en-US" sz="2000" dirty="0" smtClean="0">
                <a:latin typeface="Times New Roman" pitchFamily="18" charset="0"/>
                <a:cs typeface="Times New Roman" pitchFamily="18" charset="0"/>
              </a:rPr>
              <a:t>in fast </a:t>
            </a:r>
            <a:r>
              <a:rPr lang="en-US" sz="2000" dirty="0" smtClean="0">
                <a:latin typeface="Times New Roman" pitchFamily="18" charset="0"/>
                <a:cs typeface="Times New Roman" pitchFamily="18" charset="0"/>
              </a:rPr>
              <a:t>affecting </a:t>
            </a:r>
            <a:r>
              <a:rPr lang="en-US" sz="2000" dirty="0" smtClean="0">
                <a:latin typeface="Times New Roman" pitchFamily="18" charset="0"/>
                <a:cs typeface="Times New Roman" pitchFamily="18" charset="0"/>
              </a:rPr>
              <a:t>and </a:t>
            </a:r>
            <a:r>
              <a:rPr lang="en-US" sz="2000" dirty="0" smtClean="0">
                <a:latin typeface="Times New Roman" pitchFamily="18" charset="0"/>
                <a:cs typeface="Times New Roman" pitchFamily="18" charset="0"/>
              </a:rPr>
              <a:t>active trades, </a:t>
            </a:r>
            <a:r>
              <a:rPr lang="en-US" sz="2000" dirty="0" smtClean="0">
                <a:latin typeface="Times New Roman" pitchFamily="18" charset="0"/>
                <a:cs typeface="Times New Roman" pitchFamily="18" charset="0"/>
              </a:rPr>
              <a:t>where the capability to </a:t>
            </a:r>
            <a:r>
              <a:rPr lang="en-US" sz="2000" dirty="0" smtClean="0">
                <a:latin typeface="Times New Roman" pitchFamily="18" charset="0"/>
                <a:cs typeface="Times New Roman" pitchFamily="18" charset="0"/>
              </a:rPr>
              <a:t>reply  impulsive proceedings </a:t>
            </a:r>
            <a:r>
              <a:rPr lang="en-US" sz="2000" dirty="0" smtClean="0">
                <a:latin typeface="Times New Roman" pitchFamily="18" charset="0"/>
                <a:cs typeface="Times New Roman" pitchFamily="18" charset="0"/>
              </a:rPr>
              <a:t>and </a:t>
            </a:r>
            <a:r>
              <a:rPr lang="en-US" sz="2000" dirty="0" smtClean="0">
                <a:latin typeface="Times New Roman" pitchFamily="18" charset="0"/>
                <a:cs typeface="Times New Roman" pitchFamily="18" charset="0"/>
              </a:rPr>
              <a:t>altering prospects </a:t>
            </a:r>
            <a:r>
              <a:rPr lang="en-US" sz="2000" dirty="0" smtClean="0">
                <a:latin typeface="Times New Roman" pitchFamily="18" charset="0"/>
                <a:cs typeface="Times New Roman" pitchFamily="18" charset="0"/>
              </a:rPr>
              <a:t>is a </a:t>
            </a:r>
            <a:r>
              <a:rPr lang="en-US" sz="2000" dirty="0" smtClean="0">
                <a:latin typeface="Times New Roman" pitchFamily="18" charset="0"/>
                <a:cs typeface="Times New Roman" pitchFamily="18" charset="0"/>
              </a:rPr>
              <a:t>valued  </a:t>
            </a:r>
            <a:r>
              <a:rPr lang="en-US" sz="2000" dirty="0" smtClean="0">
                <a:latin typeface="Times New Roman" pitchFamily="18" charset="0"/>
                <a:cs typeface="Times New Roman" pitchFamily="18" charset="0"/>
              </a:rPr>
              <a:t>inventory for workers and managers </a:t>
            </a:r>
            <a:r>
              <a:rPr lang="en-US" sz="2000" dirty="0" smtClean="0">
                <a:latin typeface="Times New Roman" pitchFamily="18" charset="0"/>
                <a:cs typeface="Times New Roman" pitchFamily="18" charset="0"/>
              </a:rPr>
              <a:t>similarly. </a:t>
            </a:r>
            <a:endParaRPr lang="en-US" sz="2000" dirty="0">
              <a:latin typeface="Times New Roman" pitchFamily="18" charset="0"/>
              <a:cs typeface="Times New Roman" pitchFamily="18" charset="0"/>
            </a:endParaRPr>
          </a:p>
        </p:txBody>
      </p:sp>
      <p:pic>
        <p:nvPicPr>
          <p:cNvPr id="1026" name="Picture 2" descr="D:\lllllllllll\Flexibleworking_Article_Blog_Header.jpg"/>
          <p:cNvPicPr>
            <a:picLocks noChangeAspect="1" noChangeArrowheads="1"/>
          </p:cNvPicPr>
          <p:nvPr/>
        </p:nvPicPr>
        <p:blipFill>
          <a:blip r:embed="rId2"/>
          <a:srcRect/>
          <a:stretch>
            <a:fillRect/>
          </a:stretch>
        </p:blipFill>
        <p:spPr bwMode="auto">
          <a:xfrm>
            <a:off x="5348676" y="2286000"/>
            <a:ext cx="3610186" cy="365760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l" rtl="0">
              <a:spcBef>
                <a:spcPct val="0"/>
              </a:spcBef>
            </a:pPr>
            <a:r>
              <a:rPr lang="en-US" sz="2000" b="1" u="sng" dirty="0">
                <a:solidFill>
                  <a:schemeClr val="tx1"/>
                </a:solidFill>
                <a:latin typeface="Times New Roman" pitchFamily="18" charset="0"/>
                <a:cs typeface="Times New Roman" pitchFamily="18" charset="0"/>
              </a:rPr>
              <a:t>Flexible working with diversion </a:t>
            </a:r>
            <a:r>
              <a:rPr lang="en-US" sz="2400" b="1" u="sng" dirty="0">
                <a:solidFill>
                  <a:schemeClr val="tx1"/>
                </a:solidFill>
                <a:latin typeface="Times New Roman" pitchFamily="18" charset="0"/>
                <a:cs typeface="Times New Roman" pitchFamily="18" charset="0"/>
              </a:rPr>
              <a:t>and</a:t>
            </a:r>
            <a:r>
              <a:rPr lang="en-US" sz="2000" b="1" u="sng" dirty="0">
                <a:solidFill>
                  <a:schemeClr val="tx1"/>
                </a:solidFill>
                <a:latin typeface="Times New Roman" pitchFamily="18" charset="0"/>
                <a:cs typeface="Times New Roman" pitchFamily="18" charset="0"/>
              </a:rPr>
              <a:t> inclusion. </a:t>
            </a:r>
            <a:br>
              <a:rPr lang="en-US" sz="2000" b="1" u="sng" dirty="0">
                <a:solidFill>
                  <a:schemeClr val="tx1"/>
                </a:solidFill>
                <a:latin typeface="Times New Roman" pitchFamily="18" charset="0"/>
                <a:cs typeface="Times New Roman" pitchFamily="18" charset="0"/>
              </a:rPr>
            </a:br>
            <a:r>
              <a:rPr lang="en-US" sz="2000" b="1" u="sng" dirty="0" smtClean="0">
                <a:solidFill>
                  <a:schemeClr val="tx1"/>
                </a:solidFill>
                <a:latin typeface="Times New Roman" pitchFamily="18" charset="0"/>
                <a:cs typeface="Times New Roman" pitchFamily="18" charset="0"/>
              </a:rPr>
              <a:t> </a:t>
            </a:r>
            <a:r>
              <a:rPr lang="en-US" sz="2000" b="1" u="sng" dirty="0">
                <a:solidFill>
                  <a:schemeClr val="tx1"/>
                </a:solidFill>
                <a:latin typeface="Times New Roman" pitchFamily="18" charset="0"/>
                <a:cs typeface="Times New Roman" pitchFamily="18" charset="0"/>
              </a:rPr>
              <a:t/>
            </a:r>
            <a:br>
              <a:rPr lang="en-US" sz="2000" b="1" u="sng" dirty="0">
                <a:solidFill>
                  <a:schemeClr val="tx1"/>
                </a:solidFill>
                <a:latin typeface="Times New Roman" pitchFamily="18" charset="0"/>
                <a:cs typeface="Times New Roman" pitchFamily="18" charset="0"/>
              </a:rPr>
            </a:br>
            <a:endParaRPr lang="en-US" sz="2000" dirty="0">
              <a:solidFill>
                <a:schemeClr val="tx1"/>
              </a:solidFill>
              <a:latin typeface="Times New Roman" pitchFamily="18" charset="0"/>
              <a:cs typeface="Times New Roman" pitchFamily="18" charset="0"/>
            </a:endParaRPr>
          </a:p>
        </p:txBody>
      </p:sp>
      <p:sp>
        <p:nvSpPr>
          <p:cNvPr id="3" name="Content Placeholder 2"/>
          <p:cNvSpPr>
            <a:spLocks noGrp="1"/>
          </p:cNvSpPr>
          <p:nvPr>
            <p:ph idx="1"/>
          </p:nvPr>
        </p:nvSpPr>
        <p:spPr>
          <a:xfrm>
            <a:off x="914400" y="1783560"/>
            <a:ext cx="4343400" cy="4572000"/>
          </a:xfrm>
        </p:spPr>
        <p:style>
          <a:lnRef idx="1">
            <a:schemeClr val="accent4"/>
          </a:lnRef>
          <a:fillRef idx="2">
            <a:schemeClr val="accent4"/>
          </a:fillRef>
          <a:effectRef idx="1">
            <a:schemeClr val="accent4"/>
          </a:effectRef>
          <a:fontRef idx="minor">
            <a:schemeClr val="dk1"/>
          </a:fontRef>
        </p:style>
        <p:txBody>
          <a:bodyPr>
            <a:normAutofit/>
          </a:bodyPr>
          <a:lstStyle/>
          <a:p>
            <a:pPr algn="just">
              <a:buNone/>
            </a:pPr>
            <a:r>
              <a:rPr lang="en-US" sz="2000" dirty="0" smtClean="0">
                <a:latin typeface="Times New Roman" pitchFamily="18" charset="0"/>
                <a:cs typeface="Times New Roman" pitchFamily="18" charset="0"/>
              </a:rPr>
              <a:t>Elasticity </a:t>
            </a:r>
            <a:r>
              <a:rPr lang="en-US" sz="2000" dirty="0" smtClean="0">
                <a:latin typeface="Times New Roman" pitchFamily="18" charset="0"/>
                <a:cs typeface="Times New Roman" pitchFamily="18" charset="0"/>
              </a:rPr>
              <a:t>is an </a:t>
            </a:r>
            <a:r>
              <a:rPr lang="en-US" sz="2000" dirty="0" smtClean="0">
                <a:latin typeface="Times New Roman" pitchFamily="18" charset="0"/>
                <a:cs typeface="Times New Roman" pitchFamily="18" charset="0"/>
              </a:rPr>
              <a:t>essential </a:t>
            </a:r>
            <a:r>
              <a:rPr lang="en-US" sz="2000" dirty="0" smtClean="0">
                <a:latin typeface="Times New Roman" pitchFamily="18" charset="0"/>
                <a:cs typeface="Times New Roman" pitchFamily="18" charset="0"/>
              </a:rPr>
              <a:t>tool in </a:t>
            </a:r>
            <a:r>
              <a:rPr lang="en-US" sz="2000" dirty="0" smtClean="0">
                <a:latin typeface="Times New Roman" pitchFamily="18" charset="0"/>
                <a:cs typeface="Times New Roman" pitchFamily="18" charset="0"/>
              </a:rPr>
              <a:t>difficult resolving. </a:t>
            </a:r>
            <a:r>
              <a:rPr lang="en-US" sz="2000" dirty="0" smtClean="0">
                <a:latin typeface="Times New Roman" pitchFamily="18" charset="0"/>
                <a:cs typeface="Times New Roman" pitchFamily="18" charset="0"/>
              </a:rPr>
              <a:t>Projects with certain </a:t>
            </a:r>
            <a:r>
              <a:rPr lang="en-US" sz="2000" dirty="0" smtClean="0">
                <a:latin typeface="Times New Roman" pitchFamily="18" charset="0"/>
                <a:cs typeface="Times New Roman" pitchFamily="18" charset="0"/>
              </a:rPr>
              <a:t>affecting </a:t>
            </a:r>
            <a:r>
              <a:rPr lang="en-US" sz="2000" dirty="0" smtClean="0">
                <a:latin typeface="Times New Roman" pitchFamily="18" charset="0"/>
                <a:cs typeface="Times New Roman" pitchFamily="18" charset="0"/>
              </a:rPr>
              <a:t>parts are more </a:t>
            </a:r>
            <a:r>
              <a:rPr lang="en-US" sz="2000" dirty="0" smtClean="0">
                <a:latin typeface="Times New Roman" pitchFamily="18" charset="0"/>
                <a:cs typeface="Times New Roman" pitchFamily="18" charset="0"/>
              </a:rPr>
              <a:t>wieldy </a:t>
            </a:r>
            <a:r>
              <a:rPr lang="en-US" sz="2000" dirty="0" smtClean="0">
                <a:latin typeface="Times New Roman" pitchFamily="18" charset="0"/>
                <a:cs typeface="Times New Roman" pitchFamily="18" charset="0"/>
              </a:rPr>
              <a:t>when working with flexible team </a:t>
            </a:r>
            <a:r>
              <a:rPr lang="en-US" sz="2000" dirty="0" smtClean="0">
                <a:latin typeface="Times New Roman" pitchFamily="18" charset="0"/>
                <a:cs typeface="Times New Roman" pitchFamily="18" charset="0"/>
              </a:rPr>
              <a:t>associates </a:t>
            </a:r>
            <a:r>
              <a:rPr lang="en-US" sz="2000" dirty="0" smtClean="0">
                <a:latin typeface="Times New Roman" pitchFamily="18" charset="0"/>
                <a:cs typeface="Times New Roman" pitchFamily="18" charset="0"/>
              </a:rPr>
              <a:t>whose </a:t>
            </a:r>
            <a:r>
              <a:rPr lang="en-US" sz="2000" dirty="0" smtClean="0">
                <a:latin typeface="Times New Roman" pitchFamily="18" charset="0"/>
                <a:cs typeface="Times New Roman" pitchFamily="18" charset="0"/>
              </a:rPr>
              <a:t>ability </a:t>
            </a:r>
            <a:r>
              <a:rPr lang="en-US" sz="2000" dirty="0" smtClean="0">
                <a:latin typeface="Times New Roman" pitchFamily="18" charset="0"/>
                <a:cs typeface="Times New Roman" pitchFamily="18" charset="0"/>
              </a:rPr>
              <a:t>sets </a:t>
            </a:r>
            <a:r>
              <a:rPr lang="en-US" sz="2000" dirty="0" smtClean="0">
                <a:latin typeface="Times New Roman" pitchFamily="18" charset="0"/>
                <a:cs typeface="Times New Roman" pitchFamily="18" charset="0"/>
              </a:rPr>
              <a:t>intersection </a:t>
            </a:r>
            <a:r>
              <a:rPr lang="en-US" sz="2000" dirty="0" smtClean="0">
                <a:latin typeface="Times New Roman" pitchFamily="18" charset="0"/>
                <a:cs typeface="Times New Roman" pitchFamily="18" charset="0"/>
              </a:rPr>
              <a:t>and being </a:t>
            </a:r>
            <a:r>
              <a:rPr lang="en-US" sz="2000" dirty="0" smtClean="0">
                <a:latin typeface="Times New Roman" pitchFamily="18" charset="0"/>
                <a:cs typeface="Times New Roman" pitchFamily="18" charset="0"/>
              </a:rPr>
              <a:t>flexible </a:t>
            </a:r>
            <a:r>
              <a:rPr lang="en-US" sz="2000" dirty="0" smtClean="0">
                <a:latin typeface="Times New Roman" pitchFamily="18" charset="0"/>
                <a:cs typeface="Times New Roman" pitchFamily="18" charset="0"/>
              </a:rPr>
              <a:t>to </a:t>
            </a:r>
            <a:r>
              <a:rPr lang="en-US" sz="2000" dirty="0" smtClean="0">
                <a:latin typeface="Times New Roman" pitchFamily="18" charset="0"/>
                <a:cs typeface="Times New Roman" pitchFamily="18" charset="0"/>
              </a:rPr>
              <a:t>unexpected </a:t>
            </a:r>
            <a:r>
              <a:rPr lang="en-US" sz="2000" dirty="0" smtClean="0">
                <a:latin typeface="Times New Roman" pitchFamily="18" charset="0"/>
                <a:cs typeface="Times New Roman" pitchFamily="18" charset="0"/>
              </a:rPr>
              <a:t>alteration </a:t>
            </a:r>
            <a:r>
              <a:rPr lang="en-US" sz="2000" dirty="0" smtClean="0">
                <a:latin typeface="Times New Roman" pitchFamily="18" charset="0"/>
                <a:cs typeface="Times New Roman" pitchFamily="18" charset="0"/>
              </a:rPr>
              <a:t>states </a:t>
            </a:r>
            <a:r>
              <a:rPr lang="en-US" sz="2000" dirty="0" smtClean="0">
                <a:latin typeface="Times New Roman" pitchFamily="18" charset="0"/>
                <a:cs typeface="Times New Roman" pitchFamily="18" charset="0"/>
              </a:rPr>
              <a:t>they can </a:t>
            </a:r>
            <a:r>
              <a:rPr lang="en-US" sz="2000" dirty="0" smtClean="0">
                <a:latin typeface="Times New Roman" pitchFamily="18" charset="0"/>
                <a:cs typeface="Times New Roman" pitchFamily="18" charset="0"/>
              </a:rPr>
              <a:t>respond </a:t>
            </a:r>
            <a:r>
              <a:rPr lang="en-US" sz="2000" dirty="0" smtClean="0">
                <a:latin typeface="Times New Roman" pitchFamily="18" charset="0"/>
                <a:cs typeface="Times New Roman" pitchFamily="18" charset="0"/>
              </a:rPr>
              <a:t>to </a:t>
            </a:r>
            <a:r>
              <a:rPr lang="en-US" sz="2000" dirty="0" smtClean="0">
                <a:latin typeface="Times New Roman" pitchFamily="18" charset="0"/>
                <a:cs typeface="Times New Roman" pitchFamily="18" charset="0"/>
              </a:rPr>
              <a:t>novel circumstances </a:t>
            </a:r>
            <a:r>
              <a:rPr lang="en-US" sz="2000" dirty="0" smtClean="0">
                <a:latin typeface="Times New Roman" pitchFamily="18" charset="0"/>
                <a:cs typeface="Times New Roman" pitchFamily="18" charset="0"/>
              </a:rPr>
              <a:t>without breaking down  or having stress. An able to </a:t>
            </a:r>
            <a:r>
              <a:rPr lang="en-US" sz="2000" dirty="0" err="1" smtClean="0">
                <a:latin typeface="Times New Roman" pitchFamily="18" charset="0"/>
                <a:cs typeface="Times New Roman" pitchFamily="18" charset="0"/>
              </a:rPr>
              <a:t>remould</a:t>
            </a:r>
            <a:r>
              <a:rPr lang="en-US" sz="2000" dirty="0" smtClean="0">
                <a:latin typeface="Times New Roman" pitchFamily="18" charset="0"/>
                <a:cs typeface="Times New Roman" pitchFamily="18" charset="0"/>
              </a:rPr>
              <a:t> their role </a:t>
            </a:r>
            <a:r>
              <a:rPr lang="en-US" sz="2000" dirty="0" smtClean="0">
                <a:latin typeface="Times New Roman" pitchFamily="18" charset="0"/>
                <a:cs typeface="Times New Roman" pitchFamily="18" charset="0"/>
              </a:rPr>
              <a:t>inside </a:t>
            </a:r>
            <a:r>
              <a:rPr lang="en-US" sz="2000" dirty="0" smtClean="0">
                <a:latin typeface="Times New Roman" pitchFamily="18" charset="0"/>
                <a:cs typeface="Times New Roman" pitchFamily="18" charset="0"/>
              </a:rPr>
              <a:t>a </a:t>
            </a:r>
            <a:r>
              <a:rPr lang="en-US" sz="2000" dirty="0" smtClean="0">
                <a:latin typeface="Times New Roman" pitchFamily="18" charset="0"/>
                <a:cs typeface="Times New Roman" pitchFamily="18" charset="0"/>
              </a:rPr>
              <a:t>side </a:t>
            </a:r>
            <a:r>
              <a:rPr lang="en-US" sz="2000" dirty="0" smtClean="0">
                <a:latin typeface="Times New Roman" pitchFamily="18" charset="0"/>
                <a:cs typeface="Times New Roman" pitchFamily="18" charset="0"/>
              </a:rPr>
              <a:t>so that they can more </a:t>
            </a:r>
            <a:r>
              <a:rPr lang="en-US" sz="2000" dirty="0" smtClean="0">
                <a:latin typeface="Times New Roman" pitchFamily="18" charset="0"/>
                <a:cs typeface="Times New Roman" pitchFamily="18" charset="0"/>
              </a:rPr>
              <a:t>effortlessly </a:t>
            </a:r>
            <a:r>
              <a:rPr lang="en-US" sz="2000" dirty="0" smtClean="0">
                <a:latin typeface="Times New Roman" pitchFamily="18" charset="0"/>
                <a:cs typeface="Times New Roman" pitchFamily="18" charset="0"/>
              </a:rPr>
              <a:t>reach their aims that they can  evolve and grow along with their company. </a:t>
            </a:r>
          </a:p>
          <a:p>
            <a:pPr>
              <a:buNone/>
            </a:pPr>
            <a:endParaRPr lang="en-US" sz="2000" dirty="0">
              <a:latin typeface="Times New Roman" pitchFamily="18" charset="0"/>
              <a:cs typeface="Times New Roman" pitchFamily="18" charset="0"/>
            </a:endParaRPr>
          </a:p>
        </p:txBody>
      </p:sp>
      <p:pic>
        <p:nvPicPr>
          <p:cNvPr id="2050" name="Picture 2" descr="D:\lllllllllll\diversity-in-the-workplace-1.png"/>
          <p:cNvPicPr>
            <a:picLocks noChangeAspect="1" noChangeArrowheads="1"/>
          </p:cNvPicPr>
          <p:nvPr/>
        </p:nvPicPr>
        <p:blipFill>
          <a:blip r:embed="rId3"/>
          <a:srcRect/>
          <a:stretch>
            <a:fillRect/>
          </a:stretch>
        </p:blipFill>
        <p:spPr bwMode="auto">
          <a:xfrm>
            <a:off x="5518922" y="2590800"/>
            <a:ext cx="3396477" cy="3276600"/>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r>
              <a:rPr lang="en-US" sz="2400" b="1" u="sng" dirty="0">
                <a:solidFill>
                  <a:schemeClr val="tx1"/>
                </a:solidFill>
                <a:latin typeface="Times New Roman" pitchFamily="18" charset="0"/>
                <a:cs typeface="Times New Roman" pitchFamily="18" charset="0"/>
              </a:rPr>
              <a:t>Human resource role  in promoting diversity -  </a:t>
            </a:r>
          </a:p>
        </p:txBody>
      </p:sp>
      <p:sp>
        <p:nvSpPr>
          <p:cNvPr id="3" name="Content Placeholder 2"/>
          <p:cNvSpPr>
            <a:spLocks noGrp="1"/>
          </p:cNvSpPr>
          <p:nvPr>
            <p:ph idx="1"/>
          </p:nvPr>
        </p:nvSpPr>
        <p:spPr>
          <a:xfrm>
            <a:off x="914400" y="1783560"/>
            <a:ext cx="4572000" cy="4572000"/>
          </a:xfrm>
          <a:ln/>
        </p:spPr>
        <p:style>
          <a:lnRef idx="1">
            <a:schemeClr val="accent4"/>
          </a:lnRef>
          <a:fillRef idx="2">
            <a:schemeClr val="accent4"/>
          </a:fillRef>
          <a:effectRef idx="1">
            <a:schemeClr val="accent4"/>
          </a:effectRef>
          <a:fontRef idx="minor">
            <a:schemeClr val="dk1"/>
          </a:fontRef>
        </p:style>
        <p:txBody>
          <a:bodyPr>
            <a:normAutofit/>
          </a:bodyPr>
          <a:lstStyle/>
          <a:p>
            <a:pPr algn="just">
              <a:buNone/>
            </a:pPr>
            <a:r>
              <a:rPr lang="en-US" sz="2000" dirty="0" smtClean="0">
                <a:latin typeface="Times New Roman" pitchFamily="18" charset="0"/>
                <a:cs typeface="Times New Roman" pitchFamily="18" charset="0"/>
              </a:rPr>
              <a:t>Diversity provides companies an opportunity to start determination of new  trends. They can do this due to their workforce is  representative of its users. As an outcome, it can recover in factors that supports staff, reduce absenteeism and grow productivity levels all by making an  inclusive surrounding. Human resource has a specific view of the Diversity and inclusion on the company and must ensure effective policy into all factors of people management. It must be evident in hiring practice.</a:t>
            </a:r>
          </a:p>
          <a:p>
            <a:pPr>
              <a:buNone/>
            </a:pPr>
            <a:endParaRPr lang="en-US" sz="2000" dirty="0">
              <a:latin typeface="Times New Roman" pitchFamily="18" charset="0"/>
              <a:cs typeface="Times New Roman" pitchFamily="18" charset="0"/>
            </a:endParaRPr>
          </a:p>
        </p:txBody>
      </p:sp>
      <p:pic>
        <p:nvPicPr>
          <p:cNvPr id="3074" name="Picture 2" descr="D:\lllllllllll\hr.png"/>
          <p:cNvPicPr>
            <a:picLocks noChangeAspect="1" noChangeArrowheads="1"/>
          </p:cNvPicPr>
          <p:nvPr/>
        </p:nvPicPr>
        <p:blipFill>
          <a:blip r:embed="rId3"/>
          <a:srcRect/>
          <a:stretch>
            <a:fillRect/>
          </a:stretch>
        </p:blipFill>
        <p:spPr bwMode="auto">
          <a:xfrm>
            <a:off x="6019800" y="2667000"/>
            <a:ext cx="2857500" cy="2971800"/>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latin typeface="Times New Roman" pitchFamily="18" charset="0"/>
                <a:cs typeface="Times New Roman" pitchFamily="18" charset="0"/>
              </a:rPr>
              <a:t>Conclusion</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p:style>
          <a:lnRef idx="1">
            <a:schemeClr val="accent4"/>
          </a:lnRef>
          <a:fillRef idx="2">
            <a:schemeClr val="accent4"/>
          </a:fillRef>
          <a:effectRef idx="1">
            <a:schemeClr val="accent4"/>
          </a:effectRef>
          <a:fontRef idx="minor">
            <a:schemeClr val="dk1"/>
          </a:fontRef>
        </p:style>
        <p:txBody>
          <a:bodyPr>
            <a:normAutofit/>
          </a:bodyPr>
          <a:lstStyle/>
          <a:p>
            <a:pPr algn="just">
              <a:buNone/>
            </a:pPr>
            <a:r>
              <a:rPr lang="en-US" sz="2400" dirty="0" smtClean="0">
                <a:latin typeface="Times New Roman" pitchFamily="18" charset="0"/>
                <a:cs typeface="Times New Roman" pitchFamily="18" charset="0"/>
              </a:rPr>
              <a:t> It is concluded from above report that flexible working within the company can provide the long term sustainability of an employees and also they are satisfied with healthy workplace surrounding. The workplace become expanding more global, as diversity translate to into a competitive benefits of business. People after </a:t>
            </a:r>
            <a:r>
              <a:rPr lang="en-US" sz="2400" dirty="0" err="1" smtClean="0">
                <a:latin typeface="Times New Roman" pitchFamily="18" charset="0"/>
                <a:cs typeface="Times New Roman" pitchFamily="18" charset="0"/>
              </a:rPr>
              <a:t>covid</a:t>
            </a:r>
            <a:r>
              <a:rPr lang="en-US" sz="2400" dirty="0" smtClean="0">
                <a:latin typeface="Times New Roman" pitchFamily="18" charset="0"/>
                <a:cs typeface="Times New Roman" pitchFamily="18" charset="0"/>
              </a:rPr>
              <a:t> effects have a benefits of flexible working many of employees are working from their home. Flexible working models are aid companies in hire more diverse candidates. </a:t>
            </a:r>
          </a:p>
          <a:p>
            <a:pPr>
              <a:buNone/>
            </a:pPr>
            <a:endParaRPr lang="en-US" sz="2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latin typeface="Times New Roman" pitchFamily="18" charset="0"/>
                <a:cs typeface="Times New Roman" pitchFamily="18" charset="0"/>
              </a:rPr>
              <a:t>References</a:t>
            </a:r>
            <a:br>
              <a:rPr lang="en-US" sz="3200" dirty="0" smtClean="0">
                <a:latin typeface="Times New Roman" pitchFamily="18" charset="0"/>
                <a:cs typeface="Times New Roman" pitchFamily="18" charset="0"/>
              </a:rPr>
            </a:br>
            <a:endParaRPr lang="en-US" sz="3200" dirty="0">
              <a:latin typeface="Times New Roman" pitchFamily="18" charset="0"/>
              <a:cs typeface="Times New Roman" pitchFamily="18" charset="0"/>
            </a:endParaRPr>
          </a:p>
        </p:txBody>
      </p:sp>
      <p:sp>
        <p:nvSpPr>
          <p:cNvPr id="3" name="Content Placeholder 2"/>
          <p:cNvSpPr>
            <a:spLocks noGrp="1"/>
          </p:cNvSpPr>
          <p:nvPr>
            <p:ph idx="1"/>
          </p:nvPr>
        </p:nvSpPr>
        <p:spPr>
          <a:xfrm>
            <a:off x="914400" y="1371600"/>
            <a:ext cx="7772400" cy="4983960"/>
          </a:xfrm>
        </p:spPr>
        <p:style>
          <a:lnRef idx="1">
            <a:schemeClr val="accent4"/>
          </a:lnRef>
          <a:fillRef idx="2">
            <a:schemeClr val="accent4"/>
          </a:fillRef>
          <a:effectRef idx="1">
            <a:schemeClr val="accent4"/>
          </a:effectRef>
          <a:fontRef idx="minor">
            <a:schemeClr val="dk1"/>
          </a:fontRef>
        </p:style>
        <p:txBody>
          <a:bodyPr>
            <a:normAutofit fontScale="85000" lnSpcReduction="20000"/>
          </a:bodyPr>
          <a:lstStyle/>
          <a:p>
            <a:r>
              <a:rPr lang="en-US" sz="2600" dirty="0" err="1" smtClean="0">
                <a:latin typeface="Times New Roman" pitchFamily="18" charset="0"/>
                <a:cs typeface="Times New Roman" pitchFamily="18" charset="0"/>
              </a:rPr>
              <a:t>Bhogal</a:t>
            </a:r>
            <a:r>
              <a:rPr lang="en-US" sz="2600" dirty="0" smtClean="0">
                <a:latin typeface="Times New Roman" pitchFamily="18" charset="0"/>
                <a:cs typeface="Times New Roman" pitchFamily="18" charset="0"/>
              </a:rPr>
              <a:t>, P., and et., al., 2018. Management of </a:t>
            </a:r>
            <a:r>
              <a:rPr lang="en-US" sz="2600" dirty="0" err="1" smtClean="0">
                <a:latin typeface="Times New Roman" pitchFamily="18" charset="0"/>
                <a:cs typeface="Times New Roman" pitchFamily="18" charset="0"/>
              </a:rPr>
              <a:t>Unruptured</a:t>
            </a:r>
            <a:r>
              <a:rPr lang="en-US" sz="2600" dirty="0" smtClean="0">
                <a:latin typeface="Times New Roman" pitchFamily="18" charset="0"/>
                <a:cs typeface="Times New Roman" pitchFamily="18" charset="0"/>
              </a:rPr>
              <a:t> </a:t>
            </a:r>
            <a:r>
              <a:rPr lang="en-US" sz="2600" dirty="0" err="1" smtClean="0">
                <a:latin typeface="Times New Roman" pitchFamily="18" charset="0"/>
                <a:cs typeface="Times New Roman" pitchFamily="18" charset="0"/>
              </a:rPr>
              <a:t>Saccular</a:t>
            </a:r>
            <a:r>
              <a:rPr lang="en-US" sz="2600" dirty="0" smtClean="0">
                <a:latin typeface="Times New Roman" pitchFamily="18" charset="0"/>
                <a:cs typeface="Times New Roman" pitchFamily="18" charset="0"/>
              </a:rPr>
              <a:t> Aneurysms of the M1 segment with flow diversion. </a:t>
            </a:r>
            <a:r>
              <a:rPr lang="en-US" sz="2600" i="1" dirty="0" smtClean="0">
                <a:latin typeface="Times New Roman" pitchFamily="18" charset="0"/>
                <a:cs typeface="Times New Roman" pitchFamily="18" charset="0"/>
              </a:rPr>
              <a:t>Clinical </a:t>
            </a:r>
            <a:r>
              <a:rPr lang="en-US" sz="2600" i="1" dirty="0" err="1" smtClean="0">
                <a:latin typeface="Times New Roman" pitchFamily="18" charset="0"/>
                <a:cs typeface="Times New Roman" pitchFamily="18" charset="0"/>
              </a:rPr>
              <a:t>Neuroradiology</a:t>
            </a:r>
            <a:r>
              <a:rPr lang="en-US" sz="2600" dirty="0" smtClean="0">
                <a:latin typeface="Times New Roman" pitchFamily="18" charset="0"/>
                <a:cs typeface="Times New Roman" pitchFamily="18" charset="0"/>
              </a:rPr>
              <a:t>, </a:t>
            </a:r>
            <a:r>
              <a:rPr lang="en-US" sz="2600" i="1" dirty="0" smtClean="0">
                <a:latin typeface="Times New Roman" pitchFamily="18" charset="0"/>
                <a:cs typeface="Times New Roman" pitchFamily="18" charset="0"/>
              </a:rPr>
              <a:t>28</a:t>
            </a:r>
            <a:r>
              <a:rPr lang="en-US" sz="2600" dirty="0" smtClean="0">
                <a:latin typeface="Times New Roman" pitchFamily="18" charset="0"/>
                <a:cs typeface="Times New Roman" pitchFamily="18" charset="0"/>
              </a:rPr>
              <a:t>(2), pp.209-216.</a:t>
            </a:r>
          </a:p>
          <a:p>
            <a:r>
              <a:rPr lang="en-US" sz="2600" dirty="0" smtClean="0">
                <a:latin typeface="Times New Roman" pitchFamily="18" charset="0"/>
                <a:cs typeface="Times New Roman" pitchFamily="18" charset="0"/>
              </a:rPr>
              <a:t>Cooper-Ryan, and et., al., 2020. The impact of the commute on our mental health and physical health within the context of flexible and non-flexible working. In </a:t>
            </a:r>
            <a:r>
              <a:rPr lang="en-US" sz="2600" i="1" dirty="0" smtClean="0">
                <a:latin typeface="Times New Roman" pitchFamily="18" charset="0"/>
                <a:cs typeface="Times New Roman" pitchFamily="18" charset="0"/>
              </a:rPr>
              <a:t>Flexible Work</a:t>
            </a:r>
            <a:r>
              <a:rPr lang="en-US" sz="2600" dirty="0" smtClean="0">
                <a:latin typeface="Times New Roman" pitchFamily="18" charset="0"/>
                <a:cs typeface="Times New Roman" pitchFamily="18" charset="0"/>
              </a:rPr>
              <a:t> (pp. 124-144). </a:t>
            </a:r>
            <a:r>
              <a:rPr lang="en-US" sz="2600" dirty="0" err="1" smtClean="0">
                <a:latin typeface="Times New Roman" pitchFamily="18" charset="0"/>
                <a:cs typeface="Times New Roman" pitchFamily="18" charset="0"/>
              </a:rPr>
              <a:t>Routledge</a:t>
            </a:r>
            <a:r>
              <a:rPr lang="en-US" sz="2600" dirty="0" smtClean="0">
                <a:latin typeface="Times New Roman" pitchFamily="18" charset="0"/>
                <a:cs typeface="Times New Roman" pitchFamily="18" charset="0"/>
              </a:rPr>
              <a:t>.</a:t>
            </a:r>
          </a:p>
          <a:p>
            <a:r>
              <a:rPr lang="en-US" sz="2600" dirty="0" err="1" smtClean="0">
                <a:latin typeface="Times New Roman" pitchFamily="18" charset="0"/>
                <a:cs typeface="Times New Roman" pitchFamily="18" charset="0"/>
              </a:rPr>
              <a:t>Louar</a:t>
            </a:r>
            <a:r>
              <a:rPr lang="en-US" sz="2600" dirty="0" smtClean="0">
                <a:latin typeface="Times New Roman" pitchFamily="18" charset="0"/>
                <a:cs typeface="Times New Roman" pitchFamily="18" charset="0"/>
              </a:rPr>
              <a:t>, M., and et., al.,  2022. Female Sexual Function and Body Image After Urinary Diversion for Benign Conditions. </a:t>
            </a:r>
            <a:r>
              <a:rPr lang="en-US" sz="2600" i="1" dirty="0" smtClean="0">
                <a:latin typeface="Times New Roman" pitchFamily="18" charset="0"/>
                <a:cs typeface="Times New Roman" pitchFamily="18" charset="0"/>
              </a:rPr>
              <a:t>The Journal of Sexual Medicine</a:t>
            </a:r>
            <a:r>
              <a:rPr lang="en-US" sz="2600" dirty="0" smtClean="0">
                <a:latin typeface="Times New Roman" pitchFamily="18" charset="0"/>
                <a:cs typeface="Times New Roman" pitchFamily="18" charset="0"/>
              </a:rPr>
              <a:t>, </a:t>
            </a:r>
            <a:r>
              <a:rPr lang="en-US" sz="2600" i="1" dirty="0" smtClean="0">
                <a:latin typeface="Times New Roman" pitchFamily="18" charset="0"/>
                <a:cs typeface="Times New Roman" pitchFamily="18" charset="0"/>
              </a:rPr>
              <a:t>19</a:t>
            </a:r>
            <a:r>
              <a:rPr lang="en-US" sz="2600" dirty="0" smtClean="0">
                <a:latin typeface="Times New Roman" pitchFamily="18" charset="0"/>
                <a:cs typeface="Times New Roman" pitchFamily="18" charset="0"/>
              </a:rPr>
              <a:t>(2), pp.263-269.</a:t>
            </a:r>
          </a:p>
          <a:p>
            <a:r>
              <a:rPr lang="en-US" sz="2600" dirty="0" smtClean="0">
                <a:latin typeface="Times New Roman" pitchFamily="18" charset="0"/>
                <a:cs typeface="Times New Roman" pitchFamily="18" charset="0"/>
              </a:rPr>
              <a:t>Xiang, N., and et., al., 2021. The benefits and penalties of formal and informal flexible working-time arrangements: evidence from a cohort study of Australian mothers. </a:t>
            </a:r>
            <a:r>
              <a:rPr lang="en-US" sz="2600" i="1" dirty="0" smtClean="0">
                <a:latin typeface="Times New Roman" pitchFamily="18" charset="0"/>
                <a:cs typeface="Times New Roman" pitchFamily="18" charset="0"/>
              </a:rPr>
              <a:t>The International Journal of Human Resource Management</a:t>
            </a:r>
            <a:r>
              <a:rPr lang="en-US" sz="2600" dirty="0" smtClean="0">
                <a:latin typeface="Times New Roman" pitchFamily="18" charset="0"/>
                <a:cs typeface="Times New Roman" pitchFamily="18" charset="0"/>
              </a:rPr>
              <a:t>, pp.1-22.</a:t>
            </a:r>
          </a:p>
          <a:p>
            <a:pPr>
              <a:buNone/>
            </a:pPr>
            <a:r>
              <a:rPr lang="en-US" sz="2800" dirty="0" smtClean="0">
                <a:latin typeface="Times New Roman" pitchFamily="18" charset="0"/>
                <a:cs typeface="Times New Roman" pitchFamily="18" charset="0"/>
              </a:rPr>
              <a:t> </a:t>
            </a:r>
          </a:p>
          <a:p>
            <a:endParaRPr lang="en-US" sz="2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512064"/>
            <a:ext cx="7772400" cy="3450336"/>
          </a:xfrm>
        </p:spPr>
        <p:style>
          <a:lnRef idx="1">
            <a:schemeClr val="accent4"/>
          </a:lnRef>
          <a:fillRef idx="2">
            <a:schemeClr val="accent4"/>
          </a:fillRef>
          <a:effectRef idx="1">
            <a:schemeClr val="accent4"/>
          </a:effectRef>
          <a:fontRef idx="minor">
            <a:schemeClr val="dk1"/>
          </a:fontRef>
        </p:style>
        <p:txBody>
          <a:bodyPr/>
          <a:lstStyle/>
          <a:p>
            <a:r>
              <a:rPr lang="en-US" sz="8800" dirty="0" smtClean="0">
                <a:latin typeface="Times New Roman" pitchFamily="18" charset="0"/>
                <a:cs typeface="Times New Roman" pitchFamily="18" charset="0"/>
              </a:rPr>
              <a:t>Thank you</a:t>
            </a:r>
            <a:endParaRPr lang="en-US" sz="8800" dirty="0">
              <a:latin typeface="Times New Roman" pitchFamily="18" charset="0"/>
              <a:cs typeface="Times New Roman" pitchFamily="18" charset="0"/>
            </a:endParaRPr>
          </a:p>
        </p:txBody>
      </p:sp>
      <p:sp>
        <p:nvSpPr>
          <p:cNvPr id="3" name="Content Placeholder 2"/>
          <p:cNvSpPr>
            <a:spLocks noGrp="1"/>
          </p:cNvSpPr>
          <p:nvPr>
            <p:ph idx="1"/>
          </p:nvPr>
        </p:nvSpPr>
        <p:spPr>
          <a:xfrm flipV="1">
            <a:off x="914400" y="6355559"/>
            <a:ext cx="7772400" cy="45719"/>
          </a:xfrm>
        </p:spPr>
        <p:txBody>
          <a:bodyPr>
            <a:normAutofit fontScale="25000" lnSpcReduction="20000"/>
          </a:bodyPr>
          <a:lstStyle/>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tro">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Metro">
      <a:majorFont>
        <a:latin typeface="Consolas"/>
        <a:ea typeface=""/>
        <a:cs typeface=""/>
        <a:font script="Jpan" typeface="HG丸ｺﾞｼｯｸM-PRO"/>
        <a:font script="Hang" typeface="HY중고딕"/>
        <a:font script="Hans" typeface="华文楷体"/>
        <a:font script="Hant" typeface="新細明體"/>
        <a:font script="Arab" typeface="Tahoma"/>
        <a:font script="Hebr" typeface="Levenim MT"/>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orbel"/>
        <a:ea typeface=""/>
        <a:cs typeface=""/>
        <a:font script="Jpan" typeface="HGｺﾞｼｯｸM"/>
        <a:font script="Hang" typeface="맑은 고딕"/>
        <a:font script="Hans" typeface="宋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tro">
      <a:fillStyleLst>
        <a:solidFill>
          <a:schemeClr val="phClr"/>
        </a:solidFill>
        <a:gradFill rotWithShape="1">
          <a:gsLst>
            <a:gs pos="0">
              <a:schemeClr val="phClr">
                <a:tint val="25000"/>
                <a:satMod val="125000"/>
              </a:schemeClr>
            </a:gs>
            <a:gs pos="40000">
              <a:schemeClr val="phClr">
                <a:tint val="55000"/>
                <a:satMod val="130000"/>
              </a:schemeClr>
            </a:gs>
            <a:gs pos="50000">
              <a:schemeClr val="phClr">
                <a:tint val="59000"/>
                <a:satMod val="130000"/>
              </a:schemeClr>
            </a:gs>
            <a:gs pos="65000">
              <a:schemeClr val="phClr">
                <a:tint val="55000"/>
                <a:satMod val="130000"/>
              </a:schemeClr>
            </a:gs>
            <a:gs pos="100000">
              <a:schemeClr val="phClr">
                <a:tint val="20000"/>
                <a:satMod val="125000"/>
              </a:schemeClr>
            </a:gs>
          </a:gsLst>
          <a:lin ang="5400000" scaled="0"/>
        </a:gradFill>
        <a:gradFill rotWithShape="1">
          <a:gsLst>
            <a:gs pos="0">
              <a:schemeClr val="phClr">
                <a:tint val="48000"/>
                <a:satMod val="138000"/>
              </a:schemeClr>
            </a:gs>
            <a:gs pos="25000">
              <a:schemeClr val="phClr">
                <a:tint val="85000"/>
              </a:schemeClr>
            </a:gs>
            <a:gs pos="40000">
              <a:schemeClr val="phClr">
                <a:tint val="92000"/>
              </a:schemeClr>
            </a:gs>
            <a:gs pos="50000">
              <a:schemeClr val="phClr">
                <a:tint val="93000"/>
              </a:schemeClr>
            </a:gs>
            <a:gs pos="60000">
              <a:schemeClr val="phClr">
                <a:tint val="92000"/>
              </a:schemeClr>
            </a:gs>
            <a:gs pos="75000">
              <a:schemeClr val="phClr">
                <a:tint val="83000"/>
                <a:satMod val="108000"/>
              </a:schemeClr>
            </a:gs>
            <a:gs pos="100000">
              <a:schemeClr val="phClr">
                <a:tint val="48000"/>
                <a:satMod val="150000"/>
              </a:schemeClr>
            </a:gs>
          </a:gsLst>
          <a:lin ang="5400000" scaled="0"/>
        </a:gradFill>
      </a:fillStyleLst>
      <a:lnStyleLst>
        <a:ln w="12000" cap="flat" cmpd="sng" algn="ctr">
          <a:solidFill>
            <a:schemeClr val="phClr"/>
          </a:solidFill>
          <a:prstDash val="solid"/>
        </a:ln>
        <a:ln w="19050" cap="flat" cmpd="sng" algn="ctr">
          <a:solidFill>
            <a:schemeClr val="phClr"/>
          </a:solidFill>
          <a:prstDash val="solid"/>
        </a:ln>
        <a:ln w="38100" cap="flat" cmpd="sng" algn="ctr">
          <a:solidFill>
            <a:schemeClr val="phClr"/>
          </a:solidFill>
          <a:prstDash val="solid"/>
        </a:ln>
      </a:lnStyleLst>
      <a:effectStyleLst>
        <a:effectStyle>
          <a:effectLst>
            <a:glow rad="63500">
              <a:schemeClr val="phClr">
                <a:alpha val="45000"/>
                <a:satMod val="120000"/>
              </a:schemeClr>
            </a:glow>
          </a:effectLst>
        </a:effectStyle>
        <a:effectStyle>
          <a:effectLst>
            <a:glow rad="63500">
              <a:schemeClr val="phClr">
                <a:alpha val="45000"/>
                <a:satMod val="120000"/>
              </a:schemeClr>
            </a:glow>
          </a:effectLst>
          <a:scene3d>
            <a:camera prst="orthographicFront" fov="0">
              <a:rot lat="0" lon="0" rev="0"/>
            </a:camera>
            <a:lightRig rig="brightRoom" dir="tl">
              <a:rot lat="0" lon="0" rev="8700000"/>
            </a:lightRig>
          </a:scene3d>
          <a:sp3d>
            <a:bevelT w="0" h="0"/>
            <a:contourClr>
              <a:schemeClr val="phClr">
                <a:tint val="70000"/>
              </a:schemeClr>
            </a:contourClr>
          </a:sp3d>
        </a:effectStyle>
        <a:effectStyle>
          <a:effectLst>
            <a:glow rad="101500">
              <a:schemeClr val="phClr">
                <a:alpha val="42000"/>
                <a:satMod val="120000"/>
              </a:schemeClr>
            </a:glow>
          </a:effectLst>
          <a:scene3d>
            <a:camera prst="orthographicFront" fov="0">
              <a:rot lat="0" lon="0" rev="0"/>
            </a:camera>
            <a:lightRig rig="glow" dir="t">
              <a:rot lat="0" lon="0" rev="4800000"/>
            </a:lightRig>
          </a:scene3d>
          <a:sp3d prstMaterial="powder">
            <a:bevelT w="50800" h="50800"/>
            <a:contourClr>
              <a:schemeClr val="phClr"/>
            </a:contourClr>
          </a:sp3d>
        </a:effectStyle>
      </a:effectStyleLst>
      <a:bgFillStyleLst>
        <a:solidFill>
          <a:schemeClr val="phClr"/>
        </a:solidFill>
        <a:gradFill rotWithShape="1">
          <a:gsLst>
            <a:gs pos="0">
              <a:schemeClr val="bg1">
                <a:shade val="100000"/>
                <a:satMod val="150000"/>
              </a:schemeClr>
            </a:gs>
            <a:gs pos="65000">
              <a:schemeClr val="bg1">
                <a:shade val="90000"/>
                <a:satMod val="375000"/>
              </a:schemeClr>
            </a:gs>
            <a:gs pos="100000">
              <a:schemeClr val="phClr">
                <a:tint val="88000"/>
                <a:satMod val="400000"/>
              </a:schemeClr>
            </a:gs>
          </a:gsLst>
          <a:lin ang="5400000" scaled="0"/>
        </a:gradFill>
        <a:blipFill>
          <a:blip xmlns:r="http://schemas.openxmlformats.org/officeDocument/2006/relationships" r:embed="rId1">
            <a:duotone>
              <a:schemeClr val="phClr">
                <a:shade val="40000"/>
                <a:satMod val="180000"/>
              </a:schemeClr>
              <a:schemeClr val="phClr">
                <a:tint val="90000"/>
                <a:satMod val="200000"/>
              </a:schemeClr>
            </a:duotone>
          </a:blip>
          <a:tile tx="0" ty="0" sx="80000" sy="8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47</TotalTime>
  <Words>591</Words>
  <Application>Microsoft Office PowerPoint</Application>
  <PresentationFormat>On-screen Show (4:3)</PresentationFormat>
  <Paragraphs>27</Paragraphs>
  <Slides>8</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Calibri</vt:lpstr>
      <vt:lpstr>Consolas</vt:lpstr>
      <vt:lpstr>Corbel</vt:lpstr>
      <vt:lpstr>Times New Roman</vt:lpstr>
      <vt:lpstr>Wingdings</vt:lpstr>
      <vt:lpstr>Wingdings 2</vt:lpstr>
      <vt:lpstr>Wingdings 3</vt:lpstr>
      <vt:lpstr>Metro</vt:lpstr>
      <vt:lpstr>Individual presentation </vt:lpstr>
      <vt:lpstr>Table of Contents </vt:lpstr>
      <vt:lpstr>Flexible working </vt:lpstr>
      <vt:lpstr>Flexible working with diversion and inclusion.    </vt:lpstr>
      <vt:lpstr>Human resource role  in promoting diversity -  </vt:lpstr>
      <vt:lpstr>Conclusion </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star</dc:creator>
  <cp:lastModifiedBy>user</cp:lastModifiedBy>
  <cp:revision>11</cp:revision>
  <dcterms:created xsi:type="dcterms:W3CDTF">2022-07-21T16:39:02Z</dcterms:created>
  <dcterms:modified xsi:type="dcterms:W3CDTF">2022-08-09T07:03:06Z</dcterms:modified>
</cp:coreProperties>
</file>