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0"/>
  </p:notesMasterIdLst>
  <p:handoutMasterIdLst>
    <p:handoutMasterId r:id="rId21"/>
  </p:handoutMasterIdLst>
  <p:sldIdLst>
    <p:sldId id="277" r:id="rId2"/>
    <p:sldId id="354" r:id="rId3"/>
    <p:sldId id="394" r:id="rId4"/>
    <p:sldId id="386" r:id="rId5"/>
    <p:sldId id="355" r:id="rId6"/>
    <p:sldId id="356" r:id="rId7"/>
    <p:sldId id="357" r:id="rId8"/>
    <p:sldId id="358" r:id="rId9"/>
    <p:sldId id="359" r:id="rId10"/>
    <p:sldId id="360" r:id="rId11"/>
    <p:sldId id="387" r:id="rId12"/>
    <p:sldId id="388" r:id="rId13"/>
    <p:sldId id="389" r:id="rId14"/>
    <p:sldId id="390" r:id="rId15"/>
    <p:sldId id="391" r:id="rId16"/>
    <p:sldId id="392" r:id="rId17"/>
    <p:sldId id="393" r:id="rId18"/>
    <p:sldId id="352" r:id="rId19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55" autoAdjust="0"/>
    <p:restoredTop sz="93433" autoAdjust="0"/>
  </p:normalViewPr>
  <p:slideViewPr>
    <p:cSldViewPr>
      <p:cViewPr varScale="1">
        <p:scale>
          <a:sx n="68" d="100"/>
          <a:sy n="68" d="100"/>
        </p:scale>
        <p:origin x="135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423140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4233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871265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4438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551018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1B164FB-C17E-44B0-8405-045844A6C61F}" type="slidenum">
              <a:rPr lang="en-GB" altLang="en-US" smtClean="0"/>
              <a:pPr>
                <a:defRPr/>
              </a:pPr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78723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14/11/2021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14/11/2021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14/11/2021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14/11/2021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14/11/2021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14/11/2021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14/11/2021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14/11/2021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14/11/2021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14/11/2021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14/11/2021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14/11/2021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7JBwhhrwUCk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684213" y="908050"/>
            <a:ext cx="7772400" cy="1235066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</a:rPr>
              <a:t>LCBB6002</a:t>
            </a: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571472" y="1928803"/>
            <a:ext cx="7786742" cy="3357586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accent2"/>
                </a:solidFill>
              </a:rPr>
              <a:t>International Financial Management</a:t>
            </a:r>
          </a:p>
          <a:p>
            <a:pPr eaLnBrk="1" hangingPunct="1"/>
            <a:r>
              <a:rPr lang="en-GB" altLang="en-US" dirty="0">
                <a:solidFill>
                  <a:schemeClr val="accent2"/>
                </a:solidFill>
              </a:rPr>
              <a:t>Week </a:t>
            </a:r>
            <a:r>
              <a:rPr lang="en-GB" altLang="en-US" dirty="0" smtClean="0">
                <a:solidFill>
                  <a:schemeClr val="accent2"/>
                </a:solidFill>
              </a:rPr>
              <a:t>6</a:t>
            </a:r>
            <a:endParaRPr lang="en-GB" altLang="en-US" dirty="0">
              <a:solidFill>
                <a:schemeClr val="accent2"/>
              </a:solidFill>
            </a:endParaRPr>
          </a:p>
          <a:p>
            <a:pPr eaLnBrk="1" hangingPunct="1"/>
            <a:endParaRPr lang="en-GB" altLang="en-US" dirty="0">
              <a:solidFill>
                <a:schemeClr val="accent2"/>
              </a:solidFill>
            </a:endParaRPr>
          </a:p>
          <a:p>
            <a:pPr eaLnBrk="1" hangingPunct="1"/>
            <a:r>
              <a:rPr lang="en-GB" altLang="en-US" b="1" dirty="0" smtClean="0">
                <a:solidFill>
                  <a:schemeClr val="accent2"/>
                </a:solidFill>
              </a:rPr>
              <a:t>Lecture 6.1 –  The Management </a:t>
            </a:r>
            <a:r>
              <a:rPr lang="en-GB" altLang="en-US" b="1" dirty="0">
                <a:solidFill>
                  <a:schemeClr val="accent2"/>
                </a:solidFill>
              </a:rPr>
              <a:t>of </a:t>
            </a:r>
            <a:r>
              <a:rPr lang="en-GB" altLang="en-US" b="1" dirty="0" smtClean="0">
                <a:solidFill>
                  <a:schemeClr val="accent2"/>
                </a:solidFill>
              </a:rPr>
              <a:t>Working Capital</a:t>
            </a:r>
            <a:endParaRPr lang="en-GB" altLang="en-US" b="1" dirty="0">
              <a:solidFill>
                <a:schemeClr val="accent2"/>
              </a:solidFill>
            </a:endParaRP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244408" y="6453336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6" name="Rectangle 6"/>
          <p:cNvSpPr>
            <a:spLocks noGrp="1" noChangeArrowheads="1"/>
          </p:cNvSpPr>
          <p:nvPr>
            <p:ph type="title"/>
          </p:nvPr>
        </p:nvSpPr>
        <p:spPr>
          <a:xfrm>
            <a:off x="657226" y="212724"/>
            <a:ext cx="6629400" cy="790576"/>
          </a:xfrm>
        </p:spPr>
        <p:txBody>
          <a:bodyPr/>
          <a:lstStyle/>
          <a:p>
            <a:r>
              <a:rPr lang="en-US" altLang="en-US" dirty="0" smtClean="0"/>
              <a:t>Session </a:t>
            </a:r>
            <a:r>
              <a:rPr lang="en-US" altLang="en-US" dirty="0"/>
              <a:t>Objectives</a:t>
            </a:r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9512" y="1149350"/>
            <a:ext cx="8589640" cy="4655914"/>
          </a:xfrm>
        </p:spPr>
        <p:txBody>
          <a:bodyPr/>
          <a:lstStyle/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altLang="en-US" dirty="0"/>
              <a:t>To explain </a:t>
            </a:r>
            <a:r>
              <a:rPr lang="en-US" altLang="en-US" dirty="0" smtClean="0"/>
              <a:t>what working capital is</a:t>
            </a:r>
            <a:endParaRPr lang="en-US" altLang="en-US" dirty="0"/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altLang="en-US" dirty="0"/>
              <a:t>To explain </a:t>
            </a:r>
            <a:r>
              <a:rPr lang="en-US" altLang="en-US" dirty="0" smtClean="0"/>
              <a:t>how to calculate working capital</a:t>
            </a:r>
            <a:endParaRPr lang="en-US" altLang="en-US" dirty="0"/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altLang="en-US" dirty="0" smtClean="0"/>
              <a:t>To discuss working capital policies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49765911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2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2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7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5125"/>
            <a:ext cx="8229600" cy="467684"/>
          </a:xfrm>
        </p:spPr>
        <p:txBody>
          <a:bodyPr/>
          <a:lstStyle/>
          <a:p>
            <a:r>
              <a:rPr lang="en-GB" sz="1400" dirty="0" smtClean="0">
                <a:solidFill>
                  <a:srgbClr val="FF0000"/>
                </a:solidFill>
              </a:rPr>
              <a:t>Discussion- Watch the video clip on this slide and explain what working capital is (10 Minutes)</a:t>
            </a:r>
            <a:endParaRPr lang="en-GB" sz="1400" dirty="0">
              <a:solidFill>
                <a:srgbClr val="FF0000"/>
              </a:solidFill>
            </a:endParaRPr>
          </a:p>
        </p:txBody>
      </p:sp>
      <p:pic>
        <p:nvPicPr>
          <p:cNvPr id="6" name="7JBwhhrwUCk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592809"/>
            <a:ext cx="9144000" cy="5140447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14/11/2021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170415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GB" sz="3200" dirty="0" smtClean="0"/>
              <a:t>Working Capital Management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825" y="1196752"/>
            <a:ext cx="8713663" cy="4392488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800" dirty="0" smtClean="0"/>
              <a:t>Working </a:t>
            </a:r>
            <a:r>
              <a:rPr lang="en-GB" sz="2800" dirty="0"/>
              <a:t>capital </a:t>
            </a:r>
            <a:r>
              <a:rPr lang="en-GB" sz="2800" dirty="0" smtClean="0"/>
              <a:t>is concerned </a:t>
            </a:r>
            <a:r>
              <a:rPr lang="en-GB" sz="2800" dirty="0"/>
              <a:t>with short-term </a:t>
            </a:r>
          </a:p>
          <a:p>
            <a:pPr marL="0" indent="0">
              <a:buNone/>
            </a:pPr>
            <a:r>
              <a:rPr lang="en-GB" sz="2800" dirty="0"/>
              <a:t>resources and short-term funding</a:t>
            </a:r>
          </a:p>
          <a:p>
            <a:pPr marL="0" indent="0">
              <a:buNone/>
            </a:pPr>
            <a:r>
              <a:rPr lang="en-GB" sz="2800" dirty="0" smtClean="0">
                <a:solidFill>
                  <a:srgbClr val="FF0000"/>
                </a:solidFill>
              </a:rPr>
              <a:t>Net </a:t>
            </a:r>
            <a:r>
              <a:rPr lang="en-GB" sz="2800" dirty="0">
                <a:solidFill>
                  <a:srgbClr val="FF0000"/>
                </a:solidFill>
              </a:rPr>
              <a:t>working capital </a:t>
            </a:r>
            <a:r>
              <a:rPr lang="en-GB" sz="2800" dirty="0" smtClean="0">
                <a:solidFill>
                  <a:srgbClr val="FF0000"/>
                </a:solidFill>
              </a:rPr>
              <a:t>= Current </a:t>
            </a:r>
            <a:r>
              <a:rPr lang="en-GB" sz="2800" dirty="0">
                <a:solidFill>
                  <a:srgbClr val="FF0000"/>
                </a:solidFill>
              </a:rPr>
              <a:t>Assets less Current Liabilities</a:t>
            </a:r>
          </a:p>
          <a:p>
            <a:pPr marL="0" indent="0">
              <a:buNone/>
            </a:pPr>
            <a:r>
              <a:rPr lang="en-GB" sz="2800" dirty="0"/>
              <a:t>(inventory plus receivables less trade payables)</a:t>
            </a:r>
          </a:p>
          <a:p>
            <a:pPr marL="0" indent="0">
              <a:buNone/>
            </a:pPr>
            <a:endParaRPr lang="en-GB" sz="28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 smtClean="0"/>
              <a:t>The </a:t>
            </a:r>
            <a:r>
              <a:rPr lang="en-GB" sz="2800" dirty="0"/>
              <a:t>need for liquidity must be balanced </a:t>
            </a:r>
          </a:p>
          <a:p>
            <a:pPr marL="0" indent="0">
              <a:buNone/>
            </a:pPr>
            <a:r>
              <a:rPr lang="en-GB" sz="2800" dirty="0"/>
              <a:t>against the need for </a:t>
            </a:r>
            <a:r>
              <a:rPr lang="en-GB" sz="2800" dirty="0" smtClean="0"/>
              <a:t>profitability</a:t>
            </a:r>
          </a:p>
          <a:p>
            <a:pPr marL="0" indent="0">
              <a:buNone/>
            </a:pPr>
            <a:endParaRPr lang="en-GB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14/11/2021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4</a:t>
            </a:fld>
            <a:endParaRPr lang="en-GB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50825" y="5450740"/>
            <a:ext cx="88931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err="1">
                <a:latin typeface="+mj-lt"/>
              </a:rPr>
              <a:t>Denzil</a:t>
            </a:r>
            <a:r>
              <a:rPr lang="en-GB" sz="1200" dirty="0">
                <a:latin typeface="+mj-lt"/>
              </a:rPr>
              <a:t> Watson and Antony Head, Corporate Finance: Principles and Practice, 5th Edition, © Pearson Education </a:t>
            </a:r>
            <a:r>
              <a:rPr lang="en-GB" sz="1200" dirty="0" smtClean="0">
                <a:latin typeface="+mj-lt"/>
              </a:rPr>
              <a:t>Limited</a:t>
            </a:r>
            <a:endParaRPr lang="en-GB" sz="1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197214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8" name="Rectangle 6"/>
          <p:cNvSpPr>
            <a:spLocks noGrp="1" noChangeArrowheads="1"/>
          </p:cNvSpPr>
          <p:nvPr>
            <p:ph type="title"/>
          </p:nvPr>
        </p:nvSpPr>
        <p:spPr>
          <a:xfrm>
            <a:off x="749984" y="221247"/>
            <a:ext cx="7422415" cy="990601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sz="3200" dirty="0" smtClean="0"/>
              <a:t>Working Capital Policies</a:t>
            </a:r>
            <a:endParaRPr lang="en-US" altLang="en-US" sz="3200" dirty="0"/>
          </a:p>
        </p:txBody>
      </p:sp>
      <p:sp>
        <p:nvSpPr>
          <p:cNvPr id="141319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Policies cover level of investment in working capital and its components, and financing of working capital. </a:t>
            </a:r>
            <a:r>
              <a:rPr lang="en-GB" dirty="0" smtClean="0"/>
              <a:t> </a:t>
            </a:r>
          </a:p>
          <a:p>
            <a:pPr marL="0" indent="0">
              <a:buNone/>
            </a:pPr>
            <a:endParaRPr lang="en-GB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GB" dirty="0" smtClean="0"/>
              <a:t>Policies </a:t>
            </a:r>
            <a:r>
              <a:rPr lang="en-GB" dirty="0"/>
              <a:t>should take account of nature of business, credit policy, seasonal factors and manufacturing period</a:t>
            </a:r>
            <a:endParaRPr lang="en-US" altLang="en-US" dirty="0"/>
          </a:p>
        </p:txBody>
      </p:sp>
      <p:sp>
        <p:nvSpPr>
          <p:cNvPr id="5" name="Text Box 167"/>
          <p:cNvSpPr txBox="1">
            <a:spLocks noChangeArrowheads="1"/>
          </p:cNvSpPr>
          <p:nvPr/>
        </p:nvSpPr>
        <p:spPr bwMode="auto">
          <a:xfrm>
            <a:off x="4572000" y="5661248"/>
            <a:ext cx="47783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US" sz="1400" b="0" i="1" dirty="0" smtClean="0"/>
              <a:t>(South-Western/Thomson </a:t>
            </a:r>
            <a:r>
              <a:rPr lang="en-US" altLang="en-US" sz="1400" b="0" i="1" dirty="0"/>
              <a:t>Learning </a:t>
            </a:r>
            <a:r>
              <a:rPr lang="en-US" altLang="en-US" sz="1400" b="0" i="1" dirty="0" smtClean="0"/>
              <a:t>2003)</a:t>
            </a:r>
            <a:endParaRPr lang="en-US" altLang="en-US" sz="1400" b="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678429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1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13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9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1328588"/>
            <a:ext cx="8507288" cy="46927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Aggressive policy on level of working capital will have lower levels of investment than a conservative policy. </a:t>
            </a:r>
            <a:endParaRPr lang="en-GB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GB" dirty="0" smtClean="0"/>
              <a:t>Aggressive </a:t>
            </a:r>
            <a:r>
              <a:rPr lang="en-GB" dirty="0"/>
              <a:t>policy will have higher risk and higher profitability. </a:t>
            </a:r>
            <a:endParaRPr lang="en-GB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GB" dirty="0" smtClean="0"/>
              <a:t>Conservative </a:t>
            </a:r>
            <a:r>
              <a:rPr lang="en-GB" dirty="0"/>
              <a:t>policy will have lower risk and lower profitability</a:t>
            </a:r>
            <a:endParaRPr lang="en-US" altLang="en-US" dirty="0"/>
          </a:p>
        </p:txBody>
      </p:sp>
      <p:sp>
        <p:nvSpPr>
          <p:cNvPr id="185349" name="Rectangle 5"/>
          <p:cNvSpPr>
            <a:spLocks noGrp="1" noChangeArrowheads="1"/>
          </p:cNvSpPr>
          <p:nvPr>
            <p:ph type="title"/>
          </p:nvPr>
        </p:nvSpPr>
        <p:spPr>
          <a:xfrm>
            <a:off x="792696" y="188640"/>
            <a:ext cx="7558608" cy="720080"/>
          </a:xfrm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sz="3200" dirty="0" smtClean="0"/>
              <a:t>Level of Investment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3532929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8356" y="1135832"/>
            <a:ext cx="8507288" cy="4536504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altLang="en-US" dirty="0"/>
              <a:t>Overdraft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dirty="0" smtClean="0"/>
              <a:t>Short-term </a:t>
            </a:r>
            <a:r>
              <a:rPr lang="en-GB" altLang="en-US" dirty="0"/>
              <a:t>loan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dirty="0" smtClean="0"/>
              <a:t>Trade </a:t>
            </a:r>
            <a:r>
              <a:rPr lang="en-GB" altLang="en-US" dirty="0"/>
              <a:t>credit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dirty="0" smtClean="0"/>
              <a:t>Short-term </a:t>
            </a:r>
            <a:r>
              <a:rPr lang="en-GB" altLang="en-US" dirty="0"/>
              <a:t>finance is cheaper than </a:t>
            </a:r>
            <a:r>
              <a:rPr lang="en-GB" altLang="en-US" dirty="0" smtClean="0"/>
              <a:t>long-term </a:t>
            </a:r>
            <a:r>
              <a:rPr lang="en-GB" altLang="en-US" dirty="0"/>
              <a:t>finance (yield curve)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dirty="0" smtClean="0"/>
              <a:t>Short-term </a:t>
            </a:r>
            <a:r>
              <a:rPr lang="en-GB" altLang="en-US" dirty="0"/>
              <a:t>finance is riskier than long-term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dirty="0"/>
              <a:t>finance.  </a:t>
            </a:r>
            <a:r>
              <a:rPr lang="en-GB" altLang="en-US" dirty="0" smtClean="0"/>
              <a:t>(</a:t>
            </a:r>
            <a:r>
              <a:rPr lang="en-GB" altLang="en-US" dirty="0"/>
              <a:t>from the perspective of a </a:t>
            </a:r>
            <a:r>
              <a:rPr lang="en-GB" altLang="en-US" dirty="0" smtClean="0"/>
              <a:t>borrower</a:t>
            </a:r>
            <a:r>
              <a:rPr lang="en-GB" altLang="en-US" dirty="0"/>
              <a:t>)</a:t>
            </a:r>
          </a:p>
          <a:p>
            <a:pPr>
              <a:buFontTx/>
              <a:buNone/>
            </a:pPr>
            <a:endParaRPr lang="en-US" altLang="en-US" dirty="0"/>
          </a:p>
        </p:txBody>
      </p:sp>
      <p:sp>
        <p:nvSpPr>
          <p:cNvPr id="186373" name="Rectangle 5"/>
          <p:cNvSpPr>
            <a:spLocks noGrp="1" noChangeArrowheads="1"/>
          </p:cNvSpPr>
          <p:nvPr>
            <p:ph type="title"/>
          </p:nvPr>
        </p:nvSpPr>
        <p:spPr>
          <a:xfrm>
            <a:off x="756692" y="260648"/>
            <a:ext cx="7630616" cy="875184"/>
          </a:xfrm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sz="3200" dirty="0" smtClean="0"/>
              <a:t>Short-term Finance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1137318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5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179512" y="1043046"/>
            <a:ext cx="8784976" cy="468052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altLang="en-US" i="1" dirty="0"/>
              <a:t>Inventory conversion period plus receivables </a:t>
            </a:r>
          </a:p>
          <a:p>
            <a:pPr>
              <a:buFontTx/>
              <a:buNone/>
            </a:pPr>
            <a:r>
              <a:rPr lang="en-GB" altLang="en-US" i="1" dirty="0"/>
              <a:t>conversion period less payables deferral </a:t>
            </a:r>
          </a:p>
          <a:p>
            <a:pPr>
              <a:buFontTx/>
              <a:buNone/>
            </a:pPr>
            <a:r>
              <a:rPr lang="en-GB" altLang="en-US" i="1" dirty="0"/>
              <a:t>period.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i="1" dirty="0" smtClean="0"/>
              <a:t>Cash </a:t>
            </a:r>
            <a:r>
              <a:rPr lang="en-GB" altLang="en-US" i="1" dirty="0"/>
              <a:t>conversion cycle is the average time </a:t>
            </a:r>
          </a:p>
          <a:p>
            <a:pPr>
              <a:buFontTx/>
              <a:buNone/>
            </a:pPr>
            <a:r>
              <a:rPr lang="en-GB" altLang="en-US" i="1" dirty="0"/>
              <a:t>between paying for inputs and receiving </a:t>
            </a:r>
          </a:p>
          <a:p>
            <a:pPr>
              <a:buFontTx/>
              <a:buNone/>
            </a:pPr>
            <a:r>
              <a:rPr lang="en-GB" altLang="en-US" i="1" dirty="0"/>
              <a:t>cash from sales.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i="1" dirty="0" smtClean="0"/>
              <a:t>Length </a:t>
            </a:r>
            <a:r>
              <a:rPr lang="en-GB" altLang="en-US" i="1" dirty="0"/>
              <a:t>of cash conversion cycle helps </a:t>
            </a:r>
          </a:p>
          <a:p>
            <a:pPr>
              <a:buFontTx/>
              <a:buNone/>
            </a:pPr>
            <a:r>
              <a:rPr lang="en-GB" altLang="en-US" i="1" dirty="0"/>
              <a:t>determine the level of working capital.</a:t>
            </a:r>
          </a:p>
        </p:txBody>
      </p:sp>
      <p:sp>
        <p:nvSpPr>
          <p:cNvPr id="187397" name="Rectangle 1029"/>
          <p:cNvSpPr>
            <a:spLocks noGrp="1" noChangeArrowheads="1"/>
          </p:cNvSpPr>
          <p:nvPr>
            <p:ph type="title"/>
          </p:nvPr>
        </p:nvSpPr>
        <p:spPr>
          <a:xfrm>
            <a:off x="720688" y="260648"/>
            <a:ext cx="7702624" cy="803176"/>
          </a:xfrm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sz="3200" dirty="0"/>
              <a:t>Cash </a:t>
            </a:r>
            <a:r>
              <a:rPr lang="en-US" altLang="en-US" sz="3200" dirty="0" smtClean="0"/>
              <a:t>Conversion Cycle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429126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9" name="Rectangle 3075"/>
          <p:cNvSpPr>
            <a:spLocks noGrp="1" noChangeArrowheads="1"/>
          </p:cNvSpPr>
          <p:nvPr>
            <p:ph type="body" idx="1"/>
          </p:nvPr>
        </p:nvSpPr>
        <p:spPr>
          <a:xfrm>
            <a:off x="107504" y="865846"/>
            <a:ext cx="8856984" cy="4795402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altLang="en-US" sz="2400" dirty="0"/>
              <a:t>Overtrading occurs when capital base is too </a:t>
            </a:r>
          </a:p>
          <a:p>
            <a:pPr>
              <a:buFontTx/>
              <a:buNone/>
            </a:pPr>
            <a:r>
              <a:rPr lang="en-GB" altLang="en-US" sz="2400" dirty="0"/>
              <a:t>small to support volume of trade.</a:t>
            </a:r>
          </a:p>
          <a:p>
            <a:pPr>
              <a:buFontTx/>
              <a:buNone/>
            </a:pPr>
            <a:r>
              <a:rPr lang="en-GB" altLang="en-US" sz="2400" dirty="0" smtClean="0"/>
              <a:t>- accepts </a:t>
            </a:r>
            <a:r>
              <a:rPr lang="en-GB" altLang="en-US" sz="2400" dirty="0"/>
              <a:t>larger work, but finds that </a:t>
            </a:r>
            <a:r>
              <a:rPr lang="en-GB" altLang="en-US" sz="2400" dirty="0" smtClean="0"/>
              <a:t>fulfilment </a:t>
            </a:r>
            <a:endParaRPr lang="en-GB" altLang="en-US" sz="2400" dirty="0"/>
          </a:p>
          <a:p>
            <a:pPr>
              <a:buFontTx/>
              <a:buNone/>
            </a:pPr>
            <a:r>
              <a:rPr lang="en-GB" altLang="en-US" sz="2400" dirty="0"/>
              <a:t>requires more resources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sz="2400" dirty="0" smtClean="0"/>
              <a:t>May </a:t>
            </a:r>
            <a:r>
              <a:rPr lang="en-GB" altLang="en-US" sz="2400" dirty="0"/>
              <a:t>be caused by rapid growth in turnover or </a:t>
            </a:r>
          </a:p>
          <a:p>
            <a:pPr>
              <a:buFontTx/>
              <a:buNone/>
            </a:pPr>
            <a:r>
              <a:rPr lang="en-GB" altLang="en-US" sz="2400" dirty="0"/>
              <a:t>erosion of capital base.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sz="2400" dirty="0" smtClean="0"/>
              <a:t>Overtrading </a:t>
            </a:r>
            <a:r>
              <a:rPr lang="en-GB" altLang="en-US" sz="2400" dirty="0"/>
              <a:t>can be indicated by:</a:t>
            </a:r>
          </a:p>
          <a:p>
            <a:pPr>
              <a:buFontTx/>
              <a:buNone/>
            </a:pPr>
            <a:r>
              <a:rPr lang="en-GB" altLang="en-US" sz="2400" dirty="0"/>
              <a:t>– deterioration in key financial ratios</a:t>
            </a:r>
          </a:p>
          <a:p>
            <a:pPr>
              <a:buFontTx/>
              <a:buNone/>
            </a:pPr>
            <a:r>
              <a:rPr lang="en-GB" altLang="en-US" sz="2400" dirty="0"/>
              <a:t>– decreasing liquid resources</a:t>
            </a:r>
          </a:p>
          <a:p>
            <a:pPr>
              <a:buFontTx/>
              <a:buNone/>
            </a:pPr>
            <a:r>
              <a:rPr lang="en-GB" altLang="en-US" sz="2400" dirty="0"/>
              <a:t>– increasing reliance on short-term finance.</a:t>
            </a:r>
          </a:p>
        </p:txBody>
      </p:sp>
      <p:sp>
        <p:nvSpPr>
          <p:cNvPr id="188421" name="Rectangle 3077"/>
          <p:cNvSpPr>
            <a:spLocks noGrp="1" noChangeArrowheads="1"/>
          </p:cNvSpPr>
          <p:nvPr>
            <p:ph type="title"/>
          </p:nvPr>
        </p:nvSpPr>
        <p:spPr>
          <a:xfrm>
            <a:off x="720688" y="188640"/>
            <a:ext cx="7702624" cy="648072"/>
          </a:xfrm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sz="3200" dirty="0" smtClean="0"/>
              <a:t>Overtrading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1850403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88640"/>
            <a:ext cx="8229600" cy="634082"/>
          </a:xfrm>
        </p:spPr>
        <p:txBody>
          <a:bodyPr/>
          <a:lstStyle/>
          <a:p>
            <a:r>
              <a:rPr lang="en-US" altLang="en-US" sz="3200" dirty="0" smtClean="0"/>
              <a:t>Overtrading Continued</a:t>
            </a:r>
            <a:endParaRPr lang="en-US" altLang="en-US" sz="3200" dirty="0"/>
          </a:p>
        </p:txBody>
      </p:sp>
      <p:sp>
        <p:nvSpPr>
          <p:cNvPr id="14336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215516" y="1124744"/>
            <a:ext cx="8712968" cy="4392488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altLang="en-US" dirty="0"/>
              <a:t>Solutions seek to bring capital base and </a:t>
            </a:r>
          </a:p>
          <a:p>
            <a:pPr marL="0" indent="0">
              <a:buNone/>
            </a:pPr>
            <a:r>
              <a:rPr lang="en-GB" altLang="en-US" dirty="0"/>
              <a:t>trade volume back into balance</a:t>
            </a:r>
          </a:p>
          <a:p>
            <a:pPr marL="0" indent="0">
              <a:buNone/>
            </a:pPr>
            <a:r>
              <a:rPr lang="en-GB" altLang="en-US" dirty="0"/>
              <a:t>– introduce new capital</a:t>
            </a:r>
          </a:p>
          <a:p>
            <a:pPr marL="0" indent="0">
              <a:buNone/>
            </a:pPr>
            <a:r>
              <a:rPr lang="en-GB" altLang="en-US" dirty="0"/>
              <a:t>– consolidate business activity</a:t>
            </a:r>
          </a:p>
          <a:p>
            <a:pPr marL="0" indent="0">
              <a:buNone/>
            </a:pPr>
            <a:r>
              <a:rPr lang="en-GB" altLang="en-US" dirty="0"/>
              <a:t>– better working capital management.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dirty="0" smtClean="0"/>
              <a:t>Note </a:t>
            </a:r>
            <a:r>
              <a:rPr lang="en-GB" altLang="en-US" dirty="0"/>
              <a:t>that overtrading can result from </a:t>
            </a:r>
            <a:r>
              <a:rPr lang="en-GB" altLang="en-US" dirty="0" smtClean="0"/>
              <a:t>aggressive </a:t>
            </a:r>
            <a:r>
              <a:rPr lang="en-GB" altLang="en-US" dirty="0"/>
              <a:t>working capital policies.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8790639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3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33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33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33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433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433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65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7756"/>
            <a:ext cx="8229600" cy="661752"/>
          </a:xfrm>
        </p:spPr>
        <p:txBody>
          <a:bodyPr/>
          <a:lstStyle/>
          <a:p>
            <a:r>
              <a:rPr lang="en-GB" dirty="0" smtClean="0"/>
              <a:t>Cash Management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825" y="852283"/>
            <a:ext cx="8641655" cy="5120489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400" dirty="0"/>
              <a:t>Reasons for having reserves of cash:</a:t>
            </a:r>
          </a:p>
          <a:p>
            <a:pPr marL="0" indent="0">
              <a:buNone/>
            </a:pPr>
            <a:r>
              <a:rPr lang="en-GB" sz="2400" dirty="0"/>
              <a:t>– The transactions motive for holding cash is the </a:t>
            </a:r>
          </a:p>
          <a:p>
            <a:pPr marL="0" indent="0">
              <a:buNone/>
            </a:pPr>
            <a:r>
              <a:rPr lang="en-GB" sz="2400" dirty="0"/>
              <a:t>need to have a cash reserve to balance </a:t>
            </a:r>
            <a:r>
              <a:rPr lang="en-GB" sz="2400" dirty="0" smtClean="0"/>
              <a:t>short-term </a:t>
            </a:r>
            <a:r>
              <a:rPr lang="en-GB" sz="2400" dirty="0"/>
              <a:t>cash inflows and outflows </a:t>
            </a:r>
          </a:p>
          <a:p>
            <a:pPr marL="0" indent="0">
              <a:buNone/>
            </a:pPr>
            <a:r>
              <a:rPr lang="en-GB" sz="2400" dirty="0"/>
              <a:t>– The precautionary motive for holding cash </a:t>
            </a:r>
          </a:p>
          <a:p>
            <a:pPr marL="0" indent="0">
              <a:buNone/>
            </a:pPr>
            <a:r>
              <a:rPr lang="en-GB" sz="2400" dirty="0"/>
              <a:t>refers to the fact that a company may choose to </a:t>
            </a:r>
          </a:p>
          <a:p>
            <a:pPr marL="0" indent="0">
              <a:buNone/>
            </a:pPr>
            <a:r>
              <a:rPr lang="en-GB" sz="2400" dirty="0"/>
              <a:t>have cash reserves in order to meet </a:t>
            </a:r>
          </a:p>
          <a:p>
            <a:pPr marL="0" indent="0">
              <a:buNone/>
            </a:pPr>
            <a:r>
              <a:rPr lang="en-GB" sz="2400" dirty="0"/>
              <a:t>unexpected demands. </a:t>
            </a:r>
          </a:p>
          <a:p>
            <a:pPr marL="0" indent="0">
              <a:buNone/>
            </a:pPr>
            <a:r>
              <a:rPr lang="en-GB" sz="2400" dirty="0"/>
              <a:t>– Companies may also build up cash reserves to </a:t>
            </a:r>
          </a:p>
          <a:p>
            <a:pPr marL="0" indent="0">
              <a:buNone/>
            </a:pPr>
            <a:r>
              <a:rPr lang="en-GB" sz="2400" dirty="0"/>
              <a:t>take advantage of investment opportunities that </a:t>
            </a:r>
          </a:p>
          <a:p>
            <a:pPr marL="0" indent="0">
              <a:buNone/>
            </a:pPr>
            <a:r>
              <a:rPr lang="en-GB" sz="2400" dirty="0"/>
              <a:t>may occur: this is the speculative motive for </a:t>
            </a:r>
          </a:p>
          <a:p>
            <a:pPr marL="0" indent="0">
              <a:buNone/>
            </a:pPr>
            <a:r>
              <a:rPr lang="en-GB" sz="2400" dirty="0"/>
              <a:t>holding cash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14/11/2021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870239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Cash </a:t>
            </a:r>
            <a:r>
              <a:rPr lang="en-GB" dirty="0" smtClean="0"/>
              <a:t>Management </a:t>
            </a:r>
            <a:r>
              <a:rPr lang="en-GB" dirty="0"/>
              <a:t>(Continued)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46138"/>
            <a:ext cx="8229600" cy="4671094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800" dirty="0"/>
              <a:t>Holding cash for short-term needs will incur </a:t>
            </a:r>
          </a:p>
          <a:p>
            <a:pPr marL="0" indent="0">
              <a:buNone/>
            </a:pPr>
            <a:r>
              <a:rPr lang="en-GB" sz="2800" dirty="0"/>
              <a:t>opportunity cost of lost profit.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 smtClean="0"/>
              <a:t>Cash </a:t>
            </a:r>
            <a:r>
              <a:rPr lang="en-GB" sz="2800" dirty="0"/>
              <a:t>flow shortages can be eased by </a:t>
            </a:r>
          </a:p>
          <a:p>
            <a:pPr marL="0" indent="0">
              <a:buNone/>
            </a:pPr>
            <a:r>
              <a:rPr lang="en-GB" sz="2800" dirty="0"/>
              <a:t>postponing expenditure, accelerating </a:t>
            </a:r>
          </a:p>
          <a:p>
            <a:pPr marL="0" indent="0">
              <a:buNone/>
            </a:pPr>
            <a:r>
              <a:rPr lang="en-GB" sz="2800" dirty="0"/>
              <a:t>income and finding new cash resources.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 smtClean="0"/>
              <a:t>Optimum </a:t>
            </a:r>
            <a:r>
              <a:rPr lang="en-GB" sz="2800" dirty="0"/>
              <a:t>cash levels reflect liquidity needs</a:t>
            </a:r>
          </a:p>
          <a:p>
            <a:pPr marL="0" indent="0">
              <a:buNone/>
            </a:pPr>
            <a:r>
              <a:rPr lang="en-GB" sz="2800" dirty="0"/>
              <a:t>– future cash needs and borrowing capability</a:t>
            </a:r>
          </a:p>
          <a:p>
            <a:pPr marL="0" indent="0">
              <a:buNone/>
            </a:pPr>
            <a:r>
              <a:rPr lang="en-GB" sz="2800" dirty="0"/>
              <a:t>– efficiency of cash management</a:t>
            </a:r>
          </a:p>
          <a:p>
            <a:pPr marL="0" indent="0">
              <a:buNone/>
            </a:pPr>
            <a:r>
              <a:rPr lang="en-GB" sz="2800" dirty="0"/>
              <a:t>– tolerance of risk.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14/11/2021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808197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008112"/>
          </a:xfrm>
        </p:spPr>
        <p:txBody>
          <a:bodyPr/>
          <a:lstStyle/>
          <a:p>
            <a:r>
              <a:rPr lang="en-GB" sz="3200" dirty="0"/>
              <a:t>Cash </a:t>
            </a:r>
            <a:r>
              <a:rPr lang="en-GB" sz="3200" dirty="0" smtClean="0"/>
              <a:t>Management </a:t>
            </a:r>
            <a:r>
              <a:rPr lang="en-GB" sz="3200" dirty="0"/>
              <a:t>(Continued)</a:t>
            </a:r>
            <a:br>
              <a:rPr lang="en-GB" sz="3200" dirty="0"/>
            </a:b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8942" y="980728"/>
            <a:ext cx="8505546" cy="4752528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800" dirty="0"/>
              <a:t>Invest short-term cash surpluses in </a:t>
            </a:r>
          </a:p>
          <a:p>
            <a:pPr marL="0" indent="0">
              <a:buNone/>
            </a:pPr>
            <a:r>
              <a:rPr lang="en-GB" sz="2800" dirty="0"/>
              <a:t>appropriate short-term instruments.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 smtClean="0"/>
              <a:t>Must </a:t>
            </a:r>
            <a:r>
              <a:rPr lang="en-GB" sz="2800" dirty="0"/>
              <a:t>be no risk of capital loss.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 smtClean="0"/>
              <a:t>Choice </a:t>
            </a:r>
            <a:r>
              <a:rPr lang="en-GB" sz="2800" dirty="0"/>
              <a:t>of investment depends on:</a:t>
            </a:r>
          </a:p>
          <a:p>
            <a:pPr marL="0" indent="0">
              <a:buNone/>
            </a:pPr>
            <a:r>
              <a:rPr lang="en-GB" sz="2800" dirty="0"/>
              <a:t>– size of the cash surplus</a:t>
            </a:r>
          </a:p>
          <a:p>
            <a:pPr marL="0" indent="0">
              <a:buNone/>
            </a:pPr>
            <a:r>
              <a:rPr lang="en-GB" sz="2800" dirty="0"/>
              <a:t>– maturity of the short-term asset</a:t>
            </a:r>
          </a:p>
          <a:p>
            <a:pPr marL="0" indent="0">
              <a:buNone/>
            </a:pPr>
            <a:r>
              <a:rPr lang="en-GB" sz="2800" dirty="0"/>
              <a:t>– yield required</a:t>
            </a:r>
          </a:p>
          <a:p>
            <a:pPr marL="0" indent="0">
              <a:buNone/>
            </a:pPr>
            <a:r>
              <a:rPr lang="en-GB" sz="2800" dirty="0"/>
              <a:t>– any penalties for early encashment / </a:t>
            </a:r>
          </a:p>
          <a:p>
            <a:pPr marL="0" indent="0">
              <a:buNone/>
            </a:pPr>
            <a:r>
              <a:rPr lang="en-GB" sz="2800" dirty="0"/>
              <a:t>withdrawal.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14/11/2021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478322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08112"/>
          </a:xfrm>
        </p:spPr>
        <p:txBody>
          <a:bodyPr/>
          <a:lstStyle/>
          <a:p>
            <a:r>
              <a:rPr lang="en-GB" sz="3200" dirty="0"/>
              <a:t>Cash </a:t>
            </a:r>
            <a:r>
              <a:rPr lang="en-GB" sz="3200" dirty="0" smtClean="0"/>
              <a:t>Management </a:t>
            </a:r>
            <a:r>
              <a:rPr lang="en-GB" sz="3200" dirty="0"/>
              <a:t>(Continued)</a:t>
            </a:r>
            <a:br>
              <a:rPr lang="en-GB" sz="3200" dirty="0"/>
            </a:b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Appropriate short-term instruments:</a:t>
            </a:r>
          </a:p>
          <a:p>
            <a:pPr marL="0" indent="0">
              <a:buNone/>
            </a:pPr>
            <a:r>
              <a:rPr lang="en-GB" dirty="0"/>
              <a:t>– term deposits</a:t>
            </a:r>
          </a:p>
          <a:p>
            <a:pPr marL="0" indent="0">
              <a:buNone/>
            </a:pPr>
            <a:r>
              <a:rPr lang="en-GB" dirty="0"/>
              <a:t>– treasury bills and short-dated gilts</a:t>
            </a:r>
          </a:p>
          <a:p>
            <a:pPr marL="0" indent="0">
              <a:buNone/>
            </a:pPr>
            <a:r>
              <a:rPr lang="en-GB" dirty="0"/>
              <a:t>– bank certificates of deposit</a:t>
            </a:r>
          </a:p>
          <a:p>
            <a:pPr marL="0" indent="0">
              <a:buNone/>
            </a:pPr>
            <a:r>
              <a:rPr lang="en-GB" dirty="0"/>
              <a:t>– local authority bonds.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14/11/2021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143802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GB" sz="3200" dirty="0"/>
              <a:t>Working </a:t>
            </a:r>
            <a:r>
              <a:rPr lang="en-GB" sz="3200" dirty="0" smtClean="0"/>
              <a:t>Capital Management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825" y="1110644"/>
            <a:ext cx="8713663" cy="4622612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Can overall level of WC be optimised?</a:t>
            </a:r>
          </a:p>
          <a:p>
            <a:pPr marL="0" indent="0">
              <a:buNone/>
            </a:pPr>
            <a:r>
              <a:rPr lang="en-GB" dirty="0"/>
              <a:t>– by minimising cash conversion cycle?</a:t>
            </a:r>
          </a:p>
          <a:p>
            <a:pPr marL="0" indent="0">
              <a:buNone/>
            </a:pPr>
            <a:r>
              <a:rPr lang="en-GB" dirty="0"/>
              <a:t>– by adopting aggressive policies?</a:t>
            </a:r>
          </a:p>
          <a:p>
            <a:pPr marL="0" indent="0">
              <a:buNone/>
            </a:pPr>
            <a:r>
              <a:rPr lang="en-GB" dirty="0"/>
              <a:t>– optimal compared to what?</a:t>
            </a:r>
          </a:p>
          <a:p>
            <a:pPr marL="0" indent="0">
              <a:buNone/>
            </a:pPr>
            <a:r>
              <a:rPr lang="en-GB" dirty="0"/>
              <a:t>– or just the individual components?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 smtClean="0"/>
              <a:t>How </a:t>
            </a:r>
            <a:r>
              <a:rPr lang="en-GB" dirty="0"/>
              <a:t>can each component be optimised?</a:t>
            </a:r>
          </a:p>
          <a:p>
            <a:pPr marL="0" indent="0">
              <a:buNone/>
            </a:pPr>
            <a:r>
              <a:rPr lang="en-GB" dirty="0"/>
              <a:t>– just-in-time inventory management?</a:t>
            </a:r>
          </a:p>
          <a:p>
            <a:pPr marL="0" indent="0">
              <a:buNone/>
            </a:pPr>
            <a:r>
              <a:rPr lang="en-GB" dirty="0"/>
              <a:t>– offering discounts for cash payments?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14/11/2021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921822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dirty="0" smtClean="0">
                <a:solidFill>
                  <a:srgbClr val="FF0000"/>
                </a:solidFill>
              </a:rPr>
              <a:t>Task 1:</a:t>
            </a:r>
            <a:r>
              <a:rPr lang="en-GB" sz="2400" dirty="0">
                <a:solidFill>
                  <a:srgbClr val="FF0000"/>
                </a:solidFill>
              </a:rPr>
              <a:t> </a:t>
            </a:r>
            <a:r>
              <a:rPr lang="en-GB" sz="2400" dirty="0" smtClean="0">
                <a:solidFill>
                  <a:srgbClr val="FF0000"/>
                </a:solidFill>
              </a:rPr>
              <a:t>Read the extract on this slide and calculate the total working capital requirement for the firm.</a:t>
            </a:r>
            <a:r>
              <a:rPr lang="en-GB" sz="2400" dirty="0">
                <a:solidFill>
                  <a:srgbClr val="FF0000"/>
                </a:solidFill>
              </a:rPr>
              <a:t/>
            </a:r>
            <a:br>
              <a:rPr lang="en-GB" sz="2400" dirty="0">
                <a:solidFill>
                  <a:srgbClr val="FF0000"/>
                </a:solidFill>
              </a:rPr>
            </a:br>
            <a:endParaRPr lang="en-GB" sz="24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14/11/2021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16</a:t>
            </a:fld>
            <a:endParaRPr lang="en-GB" altLang="en-US"/>
          </a:p>
        </p:txBody>
      </p:sp>
      <p:grpSp>
        <p:nvGrpSpPr>
          <p:cNvPr id="6" name="Group 5"/>
          <p:cNvGrpSpPr/>
          <p:nvPr/>
        </p:nvGrpSpPr>
        <p:grpSpPr>
          <a:xfrm>
            <a:off x="247206" y="980728"/>
            <a:ext cx="8643514" cy="5040560"/>
            <a:chOff x="-4571" y="-2610"/>
            <a:chExt cx="8644128" cy="5231383"/>
          </a:xfrm>
        </p:grpSpPr>
        <p:pic>
          <p:nvPicPr>
            <p:cNvPr id="7" name="Picture 6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68580" y="-2610"/>
              <a:ext cx="8570976" cy="3279648"/>
            </a:xfrm>
            <a:prstGeom prst="rect">
              <a:avLst/>
            </a:prstGeom>
          </p:spPr>
        </p:pic>
        <p:pic>
          <p:nvPicPr>
            <p:cNvPr id="8" name="Picture 7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-4571" y="3153085"/>
              <a:ext cx="8644128" cy="207568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945835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14/11/2021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17</a:t>
            </a:fld>
            <a:endParaRPr lang="en-GB" altLang="en-US"/>
          </a:p>
        </p:txBody>
      </p:sp>
      <p:pic>
        <p:nvPicPr>
          <p:cNvPr id="6" name="Content Placeholder 5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5733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7764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89B958-3B27-400F-8A23-7C690989A1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5900" y="1063228"/>
            <a:ext cx="6172200" cy="475562"/>
          </a:xfrm>
        </p:spPr>
        <p:txBody>
          <a:bodyPr/>
          <a:lstStyle/>
          <a:p>
            <a:r>
              <a:rPr lang="en-US" dirty="0" smtClean="0">
                <a:solidFill>
                  <a:srgbClr val="FFC000"/>
                </a:solidFill>
              </a:rPr>
              <a:t>Any Questions?</a:t>
            </a:r>
            <a:endParaRPr lang="en-US" dirty="0">
              <a:solidFill>
                <a:srgbClr val="FFC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285E06-DFE2-4834-8B1E-DFEB6E36E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5899" y="4471127"/>
            <a:ext cx="6172200" cy="561510"/>
          </a:xfrm>
        </p:spPr>
        <p:txBody>
          <a:bodyPr/>
          <a:lstStyle/>
          <a:p>
            <a:pPr marL="0" indent="0" algn="ctr">
              <a:buNone/>
            </a:pPr>
            <a:r>
              <a:rPr lang="en-GB" sz="3300" dirty="0">
                <a:solidFill>
                  <a:srgbClr val="FFC000"/>
                </a:solidFill>
                <a:ea typeface="+mn-lt"/>
                <a:cs typeface="+mn-lt"/>
              </a:rPr>
              <a:t>Thank you!</a:t>
            </a:r>
            <a:endParaRPr lang="en-US" sz="3300" dirty="0">
              <a:solidFill>
                <a:srgbClr val="FFC000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4BB3AC-F623-4630-982B-8D019F425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14/11/2021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B2F426-6B89-449B-8908-F7E1F6BC5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550E941-99E4-4403-A917-B30FF69A9617}" type="slidenum">
              <a:rPr lang="en-GB" altLang="en-US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en-GB" altLang="en-US"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857250"/>
            <a:ext cx="9143999" cy="3407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00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2456</TotalTime>
  <Words>706</Words>
  <Application>Microsoft Office PowerPoint</Application>
  <PresentationFormat>On-screen Show (4:3)</PresentationFormat>
  <Paragraphs>134</Paragraphs>
  <Slides>18</Slides>
  <Notes>4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Myriad Pro</vt:lpstr>
      <vt:lpstr>Times New Roman</vt:lpstr>
      <vt:lpstr>Verdana</vt:lpstr>
      <vt:lpstr>Wingdings</vt:lpstr>
      <vt:lpstr>20140311PresentationUWTSDTemplate</vt:lpstr>
      <vt:lpstr>LCBB6002</vt:lpstr>
      <vt:lpstr>Session Objectives</vt:lpstr>
      <vt:lpstr>Discussion- Watch the video clip on this slide and explain what working capital is (10 Minutes)</vt:lpstr>
      <vt:lpstr>Working Capital Management</vt:lpstr>
      <vt:lpstr>Working Capital Policies</vt:lpstr>
      <vt:lpstr>Level of Investment</vt:lpstr>
      <vt:lpstr>Short-term Finance</vt:lpstr>
      <vt:lpstr>Cash Conversion Cycle</vt:lpstr>
      <vt:lpstr>Overtrading</vt:lpstr>
      <vt:lpstr>Overtrading Continued</vt:lpstr>
      <vt:lpstr>Cash Management</vt:lpstr>
      <vt:lpstr>Cash Management (Continued) </vt:lpstr>
      <vt:lpstr>Cash Management (Continued) </vt:lpstr>
      <vt:lpstr>Cash Management (Continued) </vt:lpstr>
      <vt:lpstr>Working Capital Management</vt:lpstr>
      <vt:lpstr>Task 1: Read the extract on this slide and calculate the total working capital requirement for the firm. </vt:lpstr>
      <vt:lpstr>PowerPoint Presentation</vt:lpstr>
      <vt:lpstr>Any Questions?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Administrator</cp:lastModifiedBy>
  <cp:revision>186</cp:revision>
  <cp:lastPrinted>2018-07-09T15:27:01Z</cp:lastPrinted>
  <dcterms:created xsi:type="dcterms:W3CDTF">2002-10-07T19:43:58Z</dcterms:created>
  <dcterms:modified xsi:type="dcterms:W3CDTF">2021-11-14T09:14:28Z</dcterms:modified>
</cp:coreProperties>
</file>