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handoutMasterIdLst>
    <p:handoutMasterId r:id="rId22"/>
  </p:handoutMasterIdLst>
  <p:sldIdLst>
    <p:sldId id="256" r:id="rId2"/>
    <p:sldId id="269" r:id="rId3"/>
    <p:sldId id="278" r:id="rId4"/>
    <p:sldId id="257" r:id="rId5"/>
    <p:sldId id="268" r:id="rId6"/>
    <p:sldId id="276" r:id="rId7"/>
    <p:sldId id="258" r:id="rId8"/>
    <p:sldId id="259" r:id="rId9"/>
    <p:sldId id="275" r:id="rId10"/>
    <p:sldId id="262" r:id="rId11"/>
    <p:sldId id="263" r:id="rId12"/>
    <p:sldId id="264" r:id="rId13"/>
    <p:sldId id="265" r:id="rId14"/>
    <p:sldId id="266" r:id="rId15"/>
    <p:sldId id="267" r:id="rId16"/>
    <p:sldId id="279" r:id="rId17"/>
    <p:sldId id="272" r:id="rId18"/>
    <p:sldId id="273" r:id="rId19"/>
    <p:sldId id="274"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7153" autoAdjust="0"/>
  </p:normalViewPr>
  <p:slideViewPr>
    <p:cSldViewPr>
      <p:cViewPr varScale="1">
        <p:scale>
          <a:sx n="68" d="100"/>
          <a:sy n="68" d="100"/>
        </p:scale>
        <p:origin x="1446" y="6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17.png"/><Relationship Id="rId7" Type="http://schemas.openxmlformats.org/officeDocument/2006/relationships/image" Target="../media/image19.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16.png"/><Relationship Id="rId6" Type="http://schemas.openxmlformats.org/officeDocument/2006/relationships/image" Target="../media/image9.svg"/><Relationship Id="rId11" Type="http://schemas.openxmlformats.org/officeDocument/2006/relationships/image" Target="../media/image21.png"/><Relationship Id="rId5" Type="http://schemas.openxmlformats.org/officeDocument/2006/relationships/image" Target="../media/image1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20.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7ABCCB89-38CD-42CF-A9C1-A40120826FA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FFA3EE4-25AE-4AE8-9B0A-868BCF5C45D4}">
      <dgm:prSet/>
      <dgm:spPr/>
      <dgm:t>
        <a:bodyPr/>
        <a:lstStyle/>
        <a:p>
          <a:r>
            <a:rPr lang="en-GB" dirty="0"/>
            <a:t>Considering Hofstede Insights(2019) we discovered the main cultural characteristics:</a:t>
          </a:r>
          <a:endParaRPr lang="en-US" dirty="0"/>
        </a:p>
      </dgm:t>
    </dgm:pt>
    <dgm:pt modelId="{5F37B282-3A5B-4758-9C49-5919F8A32872}" type="parTrans" cxnId="{09B45194-E20C-45D2-A9D5-70B8FC7289AB}">
      <dgm:prSet/>
      <dgm:spPr/>
      <dgm:t>
        <a:bodyPr/>
        <a:lstStyle/>
        <a:p>
          <a:endParaRPr lang="en-US"/>
        </a:p>
      </dgm:t>
    </dgm:pt>
    <dgm:pt modelId="{1EDE1D94-C4C8-47A6-A22A-F0AE4DC107C0}" type="sibTrans" cxnId="{09B45194-E20C-45D2-A9D5-70B8FC7289AB}">
      <dgm:prSet/>
      <dgm:spPr/>
      <dgm:t>
        <a:bodyPr/>
        <a:lstStyle/>
        <a:p>
          <a:endParaRPr lang="en-US"/>
        </a:p>
      </dgm:t>
    </dgm:pt>
    <dgm:pt modelId="{B4F035B1-C3A1-470C-A7EE-0D10B5CCEC78}">
      <dgm:prSet/>
      <dgm:spPr/>
      <dgm:t>
        <a:bodyPr/>
        <a:lstStyle/>
        <a:p>
          <a:r>
            <a:rPr lang="en-GB"/>
            <a:t>•Members are not equal as power distance applies</a:t>
          </a:r>
          <a:endParaRPr lang="en-US"/>
        </a:p>
      </dgm:t>
    </dgm:pt>
    <dgm:pt modelId="{D4A8D1CC-71A6-4AE9-90A6-69917B9AC831}" type="parTrans" cxnId="{4B756954-457E-46B0-B761-387B1464BACF}">
      <dgm:prSet/>
      <dgm:spPr/>
      <dgm:t>
        <a:bodyPr/>
        <a:lstStyle/>
        <a:p>
          <a:endParaRPr lang="en-US"/>
        </a:p>
      </dgm:t>
    </dgm:pt>
    <dgm:pt modelId="{E48B1F77-9010-47BE-80A8-F0CB7E5B5619}" type="sibTrans" cxnId="{4B756954-457E-46B0-B761-387B1464BACF}">
      <dgm:prSet/>
      <dgm:spPr/>
      <dgm:t>
        <a:bodyPr/>
        <a:lstStyle/>
        <a:p>
          <a:endParaRPr lang="en-US"/>
        </a:p>
      </dgm:t>
    </dgm:pt>
    <dgm:pt modelId="{F34385CC-B19B-4D89-AF95-4EDFD8DB8AEE}">
      <dgm:prSet/>
      <dgm:spPr/>
      <dgm:t>
        <a:bodyPr/>
        <a:lstStyle/>
        <a:p>
          <a:r>
            <a:rPr lang="en-GB"/>
            <a:t>•It’s a collectivist, restraint and feminine society</a:t>
          </a:r>
          <a:endParaRPr lang="en-US"/>
        </a:p>
      </dgm:t>
    </dgm:pt>
    <dgm:pt modelId="{6A157DB5-A009-4794-A268-BB584BC033EA}" type="parTrans" cxnId="{0C9B2595-10B7-4383-B422-A6F7989E2699}">
      <dgm:prSet/>
      <dgm:spPr/>
      <dgm:t>
        <a:bodyPr/>
        <a:lstStyle/>
        <a:p>
          <a:endParaRPr lang="en-US"/>
        </a:p>
      </dgm:t>
    </dgm:pt>
    <dgm:pt modelId="{B0C1C716-C377-4371-A42C-AE6668F98597}" type="sibTrans" cxnId="{0C9B2595-10B7-4383-B422-A6F7989E2699}">
      <dgm:prSet/>
      <dgm:spPr/>
      <dgm:t>
        <a:bodyPr/>
        <a:lstStyle/>
        <a:p>
          <a:endParaRPr lang="en-US"/>
        </a:p>
      </dgm:t>
    </dgm:pt>
    <dgm:pt modelId="{939DE5A5-A834-4D38-B7B9-861252A449F4}">
      <dgm:prSet/>
      <dgm:spPr/>
      <dgm:t>
        <a:bodyPr/>
        <a:lstStyle/>
        <a:p>
          <a:r>
            <a:rPr lang="en-GB"/>
            <a:t>•Conflicts are resolved through negotiation and compromise</a:t>
          </a:r>
          <a:endParaRPr lang="en-US"/>
        </a:p>
      </dgm:t>
    </dgm:pt>
    <dgm:pt modelId="{FDB2241B-4EF4-46D0-8C2A-E7FC4B37DE26}" type="parTrans" cxnId="{F152A150-72F9-48AD-9E62-2C1983BFF427}">
      <dgm:prSet/>
      <dgm:spPr/>
      <dgm:t>
        <a:bodyPr/>
        <a:lstStyle/>
        <a:p>
          <a:endParaRPr lang="en-US"/>
        </a:p>
      </dgm:t>
    </dgm:pt>
    <dgm:pt modelId="{F5B325C5-AA54-4978-9EDE-7B9C5E8CE60D}" type="sibTrans" cxnId="{F152A150-72F9-48AD-9E62-2C1983BFF427}">
      <dgm:prSet/>
      <dgm:spPr/>
      <dgm:t>
        <a:bodyPr/>
        <a:lstStyle/>
        <a:p>
          <a:endParaRPr lang="en-US"/>
        </a:p>
      </dgm:t>
    </dgm:pt>
    <dgm:pt modelId="{96E5C38E-17EF-4A8C-8A47-A7E1258C521C}">
      <dgm:prSet/>
      <dgm:spPr/>
      <dgm:t>
        <a:bodyPr/>
        <a:lstStyle/>
        <a:p>
          <a:r>
            <a:rPr lang="en-GB"/>
            <a:t>•One of the most uncertainty avoiding country</a:t>
          </a:r>
          <a:endParaRPr lang="en-US"/>
        </a:p>
      </dgm:t>
    </dgm:pt>
    <dgm:pt modelId="{BD93E440-3B0F-43EE-962E-6184D5E53D19}" type="parTrans" cxnId="{7DD8BD09-EEC9-4744-9CD2-9AE998A39B46}">
      <dgm:prSet/>
      <dgm:spPr/>
      <dgm:t>
        <a:bodyPr/>
        <a:lstStyle/>
        <a:p>
          <a:endParaRPr lang="en-US"/>
        </a:p>
      </dgm:t>
    </dgm:pt>
    <dgm:pt modelId="{F0C989AC-21D7-4FD9-9F80-24C8EC770E06}" type="sibTrans" cxnId="{7DD8BD09-EEC9-4744-9CD2-9AE998A39B46}">
      <dgm:prSet/>
      <dgm:spPr/>
      <dgm:t>
        <a:bodyPr/>
        <a:lstStyle/>
        <a:p>
          <a:endParaRPr lang="en-US"/>
        </a:p>
      </dgm:t>
    </dgm:pt>
    <dgm:pt modelId="{EDC045CC-4796-4A8B-94D1-7707C3FC6CF7}">
      <dgm:prSet/>
      <dgm:spPr/>
      <dgm:t>
        <a:bodyPr/>
        <a:lstStyle/>
        <a:p>
          <a:r>
            <a:rPr lang="en-GB"/>
            <a:t>•Long term oriented society</a:t>
          </a:r>
          <a:endParaRPr lang="en-US"/>
        </a:p>
      </dgm:t>
    </dgm:pt>
    <dgm:pt modelId="{C765E458-12D1-4BB9-B14F-E96D99D3144C}" type="parTrans" cxnId="{3131EE33-38AC-4D33-96A4-7DDA185B0DF0}">
      <dgm:prSet/>
      <dgm:spPr/>
      <dgm:t>
        <a:bodyPr/>
        <a:lstStyle/>
        <a:p>
          <a:endParaRPr lang="en-US"/>
        </a:p>
      </dgm:t>
    </dgm:pt>
    <dgm:pt modelId="{96C28065-9C02-4EA4-963E-01FEF597CB4B}" type="sibTrans" cxnId="{3131EE33-38AC-4D33-96A4-7DDA185B0DF0}">
      <dgm:prSet/>
      <dgm:spPr/>
      <dgm:t>
        <a:bodyPr/>
        <a:lstStyle/>
        <a:p>
          <a:endParaRPr lang="en-US"/>
        </a:p>
      </dgm:t>
    </dgm:pt>
    <dgm:pt modelId="{A3E353BB-8976-4076-9D31-AB7E6FBEE808}" type="pres">
      <dgm:prSet presAssocID="{7ABCCB89-38CD-42CF-A9C1-A40120826FA1}" presName="root" presStyleCnt="0">
        <dgm:presLayoutVars>
          <dgm:dir/>
          <dgm:resizeHandles val="exact"/>
        </dgm:presLayoutVars>
      </dgm:prSet>
      <dgm:spPr/>
    </dgm:pt>
    <dgm:pt modelId="{0CD3A259-CAE4-4D08-870E-CA89F1C945F2}" type="pres">
      <dgm:prSet presAssocID="{CFFA3EE4-25AE-4AE8-9B0A-868BCF5C45D4}" presName="compNode" presStyleCnt="0"/>
      <dgm:spPr/>
    </dgm:pt>
    <dgm:pt modelId="{95C21DB3-7069-45A8-B57B-BFE99F40AF9E}" type="pres">
      <dgm:prSet presAssocID="{CFFA3EE4-25AE-4AE8-9B0A-868BCF5C45D4}" presName="bgRect" presStyleLbl="bgShp" presStyleIdx="0" presStyleCnt="6"/>
      <dgm:spPr/>
    </dgm:pt>
    <dgm:pt modelId="{1168104E-93DE-4D4C-9218-54BAD7CF4BB3}" type="pres">
      <dgm:prSet presAssocID="{CFFA3EE4-25AE-4AE8-9B0A-868BCF5C45D4}" presName="iconRect" presStyleLbl="node1" presStyleIdx="0" presStyleCnt="6"/>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CCA3E423-F4E6-450D-BF04-0521D746A6A2}" type="pres">
      <dgm:prSet presAssocID="{CFFA3EE4-25AE-4AE8-9B0A-868BCF5C45D4}" presName="spaceRect" presStyleCnt="0"/>
      <dgm:spPr/>
    </dgm:pt>
    <dgm:pt modelId="{EB80DB05-C3AB-42BA-B54B-96DB8B5F7B58}" type="pres">
      <dgm:prSet presAssocID="{CFFA3EE4-25AE-4AE8-9B0A-868BCF5C45D4}" presName="parTx" presStyleLbl="revTx" presStyleIdx="0" presStyleCnt="6">
        <dgm:presLayoutVars>
          <dgm:chMax val="0"/>
          <dgm:chPref val="0"/>
        </dgm:presLayoutVars>
      </dgm:prSet>
      <dgm:spPr/>
    </dgm:pt>
    <dgm:pt modelId="{21403680-BAA8-4687-B05E-D8B517A4F12A}" type="pres">
      <dgm:prSet presAssocID="{1EDE1D94-C4C8-47A6-A22A-F0AE4DC107C0}" presName="sibTrans" presStyleCnt="0"/>
      <dgm:spPr/>
    </dgm:pt>
    <dgm:pt modelId="{25DB996C-92B6-4154-BAB2-866F02FE9084}" type="pres">
      <dgm:prSet presAssocID="{B4F035B1-C3A1-470C-A7EE-0D10B5CCEC78}" presName="compNode" presStyleCnt="0"/>
      <dgm:spPr/>
    </dgm:pt>
    <dgm:pt modelId="{7EEC57F4-EA2F-4D89-BFB3-7749A18CDF38}" type="pres">
      <dgm:prSet presAssocID="{B4F035B1-C3A1-470C-A7EE-0D10B5CCEC78}" presName="bgRect" presStyleLbl="bgShp" presStyleIdx="1" presStyleCnt="6"/>
      <dgm:spPr/>
    </dgm:pt>
    <dgm:pt modelId="{D3558363-DB8E-4558-A6A5-045F78558AE0}" type="pres">
      <dgm:prSet presAssocID="{B4F035B1-C3A1-470C-A7EE-0D10B5CCEC78}" presName="iconRect" presStyleLbl="node1" presStyleIdx="1" presStyleCnt="6"/>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Venn Diagram"/>
        </a:ext>
      </dgm:extLst>
    </dgm:pt>
    <dgm:pt modelId="{82538063-FA80-493E-BD80-AFBBA3FDD057}" type="pres">
      <dgm:prSet presAssocID="{B4F035B1-C3A1-470C-A7EE-0D10B5CCEC78}" presName="spaceRect" presStyleCnt="0"/>
      <dgm:spPr/>
    </dgm:pt>
    <dgm:pt modelId="{392CDD08-F9FC-4EFA-BF8F-9BAA1A91CCF8}" type="pres">
      <dgm:prSet presAssocID="{B4F035B1-C3A1-470C-A7EE-0D10B5CCEC78}" presName="parTx" presStyleLbl="revTx" presStyleIdx="1" presStyleCnt="6">
        <dgm:presLayoutVars>
          <dgm:chMax val="0"/>
          <dgm:chPref val="0"/>
        </dgm:presLayoutVars>
      </dgm:prSet>
      <dgm:spPr/>
    </dgm:pt>
    <dgm:pt modelId="{3D2164B9-EDEE-40B2-970F-20B27D31AF5E}" type="pres">
      <dgm:prSet presAssocID="{E48B1F77-9010-47BE-80A8-F0CB7E5B5619}" presName="sibTrans" presStyleCnt="0"/>
      <dgm:spPr/>
    </dgm:pt>
    <dgm:pt modelId="{73B245EC-DEF8-41A1-9F2F-18170030F843}" type="pres">
      <dgm:prSet presAssocID="{F34385CC-B19B-4D89-AF95-4EDFD8DB8AEE}" presName="compNode" presStyleCnt="0"/>
      <dgm:spPr/>
    </dgm:pt>
    <dgm:pt modelId="{4692E93A-6A15-4809-B761-F29D22BC13B4}" type="pres">
      <dgm:prSet presAssocID="{F34385CC-B19B-4D89-AF95-4EDFD8DB8AEE}" presName="bgRect" presStyleLbl="bgShp" presStyleIdx="2" presStyleCnt="6"/>
      <dgm:spPr/>
    </dgm:pt>
    <dgm:pt modelId="{0D532EAF-C88B-413C-8603-87ADF8BBE659}" type="pres">
      <dgm:prSet presAssocID="{F34385CC-B19B-4D89-AF95-4EDFD8DB8AEE}" presName="iconRect" presStyleLbl="node1" presStyleIdx="2" presStyleCnt="6"/>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keleton"/>
        </a:ext>
      </dgm:extLst>
    </dgm:pt>
    <dgm:pt modelId="{905159DA-AA4A-47A2-A24B-76965542AE96}" type="pres">
      <dgm:prSet presAssocID="{F34385CC-B19B-4D89-AF95-4EDFD8DB8AEE}" presName="spaceRect" presStyleCnt="0"/>
      <dgm:spPr/>
    </dgm:pt>
    <dgm:pt modelId="{706CE01D-F8A3-4569-99F7-5B70675EDA84}" type="pres">
      <dgm:prSet presAssocID="{F34385CC-B19B-4D89-AF95-4EDFD8DB8AEE}" presName="parTx" presStyleLbl="revTx" presStyleIdx="2" presStyleCnt="6">
        <dgm:presLayoutVars>
          <dgm:chMax val="0"/>
          <dgm:chPref val="0"/>
        </dgm:presLayoutVars>
      </dgm:prSet>
      <dgm:spPr/>
    </dgm:pt>
    <dgm:pt modelId="{4E92205A-D1D7-485A-A03A-C1319FB40A23}" type="pres">
      <dgm:prSet presAssocID="{B0C1C716-C377-4371-A42C-AE6668F98597}" presName="sibTrans" presStyleCnt="0"/>
      <dgm:spPr/>
    </dgm:pt>
    <dgm:pt modelId="{63EB35E8-BE28-480F-B2AD-5E077EE88490}" type="pres">
      <dgm:prSet presAssocID="{939DE5A5-A834-4D38-B7B9-861252A449F4}" presName="compNode" presStyleCnt="0"/>
      <dgm:spPr/>
    </dgm:pt>
    <dgm:pt modelId="{6F0D9762-4030-4598-B0D2-DD910724A87E}" type="pres">
      <dgm:prSet presAssocID="{939DE5A5-A834-4D38-B7B9-861252A449F4}" presName="bgRect" presStyleLbl="bgShp" presStyleIdx="3" presStyleCnt="6"/>
      <dgm:spPr/>
    </dgm:pt>
    <dgm:pt modelId="{99C972F5-3353-4D21-9735-1FA3722EAEC0}" type="pres">
      <dgm:prSet presAssocID="{939DE5A5-A834-4D38-B7B9-861252A449F4}" presName="iconRect" presStyleLbl="node1" presStyleIdx="3" presStyleCnt="6"/>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3AB92E5D-65ED-46C2-9B58-82B00EF55718}" type="pres">
      <dgm:prSet presAssocID="{939DE5A5-A834-4D38-B7B9-861252A449F4}" presName="spaceRect" presStyleCnt="0"/>
      <dgm:spPr/>
    </dgm:pt>
    <dgm:pt modelId="{FD2D1C94-B54D-4807-A648-EEAFC85957E2}" type="pres">
      <dgm:prSet presAssocID="{939DE5A5-A834-4D38-B7B9-861252A449F4}" presName="parTx" presStyleLbl="revTx" presStyleIdx="3" presStyleCnt="6">
        <dgm:presLayoutVars>
          <dgm:chMax val="0"/>
          <dgm:chPref val="0"/>
        </dgm:presLayoutVars>
      </dgm:prSet>
      <dgm:spPr/>
    </dgm:pt>
    <dgm:pt modelId="{37FA63B5-9819-4166-8984-73FA5BE7B511}" type="pres">
      <dgm:prSet presAssocID="{F5B325C5-AA54-4978-9EDE-7B9C5E8CE60D}" presName="sibTrans" presStyleCnt="0"/>
      <dgm:spPr/>
    </dgm:pt>
    <dgm:pt modelId="{66DDD66A-EB6E-40C5-AF89-161B51916F0E}" type="pres">
      <dgm:prSet presAssocID="{96E5C38E-17EF-4A8C-8A47-A7E1258C521C}" presName="compNode" presStyleCnt="0"/>
      <dgm:spPr/>
    </dgm:pt>
    <dgm:pt modelId="{C4BC6DF5-B71D-46B0-AFBD-48B588EC5BAD}" type="pres">
      <dgm:prSet presAssocID="{96E5C38E-17EF-4A8C-8A47-A7E1258C521C}" presName="bgRect" presStyleLbl="bgShp" presStyleIdx="4" presStyleCnt="6"/>
      <dgm:spPr/>
    </dgm:pt>
    <dgm:pt modelId="{F5172743-90DC-4E8E-8ED2-B41B853DF67F}" type="pres">
      <dgm:prSet presAssocID="{96E5C38E-17EF-4A8C-8A47-A7E1258C521C}" presName="iconRect" presStyleLbl="node1" presStyleIdx="4" presStyleCnt="6"/>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Irritant"/>
        </a:ext>
      </dgm:extLst>
    </dgm:pt>
    <dgm:pt modelId="{13CB8C0B-84AF-4221-B049-D8A684195F76}" type="pres">
      <dgm:prSet presAssocID="{96E5C38E-17EF-4A8C-8A47-A7E1258C521C}" presName="spaceRect" presStyleCnt="0"/>
      <dgm:spPr/>
    </dgm:pt>
    <dgm:pt modelId="{21668D9D-9B2E-46B3-B920-BB4FBCF87F3B}" type="pres">
      <dgm:prSet presAssocID="{96E5C38E-17EF-4A8C-8A47-A7E1258C521C}" presName="parTx" presStyleLbl="revTx" presStyleIdx="4" presStyleCnt="6">
        <dgm:presLayoutVars>
          <dgm:chMax val="0"/>
          <dgm:chPref val="0"/>
        </dgm:presLayoutVars>
      </dgm:prSet>
      <dgm:spPr/>
    </dgm:pt>
    <dgm:pt modelId="{CCE9F659-0A6F-4F35-9DA9-8BE9A0787BC4}" type="pres">
      <dgm:prSet presAssocID="{F0C989AC-21D7-4FD9-9F80-24C8EC770E06}" presName="sibTrans" presStyleCnt="0"/>
      <dgm:spPr/>
    </dgm:pt>
    <dgm:pt modelId="{A036A967-98B5-4E82-B7C5-A91F962BD379}" type="pres">
      <dgm:prSet presAssocID="{EDC045CC-4796-4A8B-94D1-7707C3FC6CF7}" presName="compNode" presStyleCnt="0"/>
      <dgm:spPr/>
    </dgm:pt>
    <dgm:pt modelId="{3EA18C6E-556A-4167-B56A-8A38D9448085}" type="pres">
      <dgm:prSet presAssocID="{EDC045CC-4796-4A8B-94D1-7707C3FC6CF7}" presName="bgRect" presStyleLbl="bgShp" presStyleIdx="5" presStyleCnt="6"/>
      <dgm:spPr/>
    </dgm:pt>
    <dgm:pt modelId="{9CD8EFDC-93F6-47E7-AC93-01DA0CA3B055}" type="pres">
      <dgm:prSet presAssocID="{EDC045CC-4796-4A8B-94D1-7707C3FC6CF7}" presName="iconRect" presStyleLbl="node1" presStyleIdx="5" presStyleCnt="6"/>
      <dgm:spPr>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Group"/>
        </a:ext>
      </dgm:extLst>
    </dgm:pt>
    <dgm:pt modelId="{F02F8547-CE3B-4C44-AAD2-3E847BB9E975}" type="pres">
      <dgm:prSet presAssocID="{EDC045CC-4796-4A8B-94D1-7707C3FC6CF7}" presName="spaceRect" presStyleCnt="0"/>
      <dgm:spPr/>
    </dgm:pt>
    <dgm:pt modelId="{793C6584-C388-4F39-823C-010ADFE09278}" type="pres">
      <dgm:prSet presAssocID="{EDC045CC-4796-4A8B-94D1-7707C3FC6CF7}" presName="parTx" presStyleLbl="revTx" presStyleIdx="5" presStyleCnt="6">
        <dgm:presLayoutVars>
          <dgm:chMax val="0"/>
          <dgm:chPref val="0"/>
        </dgm:presLayoutVars>
      </dgm:prSet>
      <dgm:spPr/>
    </dgm:pt>
  </dgm:ptLst>
  <dgm:cxnLst>
    <dgm:cxn modelId="{1D1D7A04-DB2B-4297-AD46-2AF39619B1B1}" type="presOf" srcId="{CFFA3EE4-25AE-4AE8-9B0A-868BCF5C45D4}" destId="{EB80DB05-C3AB-42BA-B54B-96DB8B5F7B58}" srcOrd="0" destOrd="0" presId="urn:microsoft.com/office/officeart/2018/2/layout/IconVerticalSolidList"/>
    <dgm:cxn modelId="{7DD8BD09-EEC9-4744-9CD2-9AE998A39B46}" srcId="{7ABCCB89-38CD-42CF-A9C1-A40120826FA1}" destId="{96E5C38E-17EF-4A8C-8A47-A7E1258C521C}" srcOrd="4" destOrd="0" parTransId="{BD93E440-3B0F-43EE-962E-6184D5E53D19}" sibTransId="{F0C989AC-21D7-4FD9-9F80-24C8EC770E06}"/>
    <dgm:cxn modelId="{CA40301D-F00C-406E-91D3-4C91790DD56B}" type="presOf" srcId="{F34385CC-B19B-4D89-AF95-4EDFD8DB8AEE}" destId="{706CE01D-F8A3-4569-99F7-5B70675EDA84}" srcOrd="0" destOrd="0" presId="urn:microsoft.com/office/officeart/2018/2/layout/IconVerticalSolidList"/>
    <dgm:cxn modelId="{084B481E-FE87-414C-810A-F50C10BD5FB0}" type="presOf" srcId="{EDC045CC-4796-4A8B-94D1-7707C3FC6CF7}" destId="{793C6584-C388-4F39-823C-010ADFE09278}" srcOrd="0" destOrd="0" presId="urn:microsoft.com/office/officeart/2018/2/layout/IconVerticalSolidList"/>
    <dgm:cxn modelId="{B197402D-33C6-48C6-A420-02B4A3A224B7}" type="presOf" srcId="{939DE5A5-A834-4D38-B7B9-861252A449F4}" destId="{FD2D1C94-B54D-4807-A648-EEAFC85957E2}" srcOrd="0" destOrd="0" presId="urn:microsoft.com/office/officeart/2018/2/layout/IconVerticalSolidList"/>
    <dgm:cxn modelId="{3131EE33-38AC-4D33-96A4-7DDA185B0DF0}" srcId="{7ABCCB89-38CD-42CF-A9C1-A40120826FA1}" destId="{EDC045CC-4796-4A8B-94D1-7707C3FC6CF7}" srcOrd="5" destOrd="0" parTransId="{C765E458-12D1-4BB9-B14F-E96D99D3144C}" sibTransId="{96C28065-9C02-4EA4-963E-01FEF597CB4B}"/>
    <dgm:cxn modelId="{AB26C55E-0032-4CA7-A0EC-86F836677439}" type="presOf" srcId="{B4F035B1-C3A1-470C-A7EE-0D10B5CCEC78}" destId="{392CDD08-F9FC-4EFA-BF8F-9BAA1A91CCF8}" srcOrd="0" destOrd="0" presId="urn:microsoft.com/office/officeart/2018/2/layout/IconVerticalSolidList"/>
    <dgm:cxn modelId="{F152A150-72F9-48AD-9E62-2C1983BFF427}" srcId="{7ABCCB89-38CD-42CF-A9C1-A40120826FA1}" destId="{939DE5A5-A834-4D38-B7B9-861252A449F4}" srcOrd="3" destOrd="0" parTransId="{FDB2241B-4EF4-46D0-8C2A-E7FC4B37DE26}" sibTransId="{F5B325C5-AA54-4978-9EDE-7B9C5E8CE60D}"/>
    <dgm:cxn modelId="{4B756954-457E-46B0-B761-387B1464BACF}" srcId="{7ABCCB89-38CD-42CF-A9C1-A40120826FA1}" destId="{B4F035B1-C3A1-470C-A7EE-0D10B5CCEC78}" srcOrd="1" destOrd="0" parTransId="{D4A8D1CC-71A6-4AE9-90A6-69917B9AC831}" sibTransId="{E48B1F77-9010-47BE-80A8-F0CB7E5B5619}"/>
    <dgm:cxn modelId="{69A94682-F335-4363-9756-8D57187B2359}" type="presOf" srcId="{7ABCCB89-38CD-42CF-A9C1-A40120826FA1}" destId="{A3E353BB-8976-4076-9D31-AB7E6FBEE808}" srcOrd="0" destOrd="0" presId="urn:microsoft.com/office/officeart/2018/2/layout/IconVerticalSolidList"/>
    <dgm:cxn modelId="{09B45194-E20C-45D2-A9D5-70B8FC7289AB}" srcId="{7ABCCB89-38CD-42CF-A9C1-A40120826FA1}" destId="{CFFA3EE4-25AE-4AE8-9B0A-868BCF5C45D4}" srcOrd="0" destOrd="0" parTransId="{5F37B282-3A5B-4758-9C49-5919F8A32872}" sibTransId="{1EDE1D94-C4C8-47A6-A22A-F0AE4DC107C0}"/>
    <dgm:cxn modelId="{0C9B2595-10B7-4383-B422-A6F7989E2699}" srcId="{7ABCCB89-38CD-42CF-A9C1-A40120826FA1}" destId="{F34385CC-B19B-4D89-AF95-4EDFD8DB8AEE}" srcOrd="2" destOrd="0" parTransId="{6A157DB5-A009-4794-A268-BB584BC033EA}" sibTransId="{B0C1C716-C377-4371-A42C-AE6668F98597}"/>
    <dgm:cxn modelId="{1F8CF9B3-37F7-4D72-A753-67ABFA7FD325}" type="presOf" srcId="{96E5C38E-17EF-4A8C-8A47-A7E1258C521C}" destId="{21668D9D-9B2E-46B3-B920-BB4FBCF87F3B}" srcOrd="0" destOrd="0" presId="urn:microsoft.com/office/officeart/2018/2/layout/IconVerticalSolidList"/>
    <dgm:cxn modelId="{D97C3F65-2A3C-4DBD-BF00-EA08CA0132C3}" type="presParOf" srcId="{A3E353BB-8976-4076-9D31-AB7E6FBEE808}" destId="{0CD3A259-CAE4-4D08-870E-CA89F1C945F2}" srcOrd="0" destOrd="0" presId="urn:microsoft.com/office/officeart/2018/2/layout/IconVerticalSolidList"/>
    <dgm:cxn modelId="{9EDE1F13-5E29-46EF-98BB-4DB133A99BF7}" type="presParOf" srcId="{0CD3A259-CAE4-4D08-870E-CA89F1C945F2}" destId="{95C21DB3-7069-45A8-B57B-BFE99F40AF9E}" srcOrd="0" destOrd="0" presId="urn:microsoft.com/office/officeart/2018/2/layout/IconVerticalSolidList"/>
    <dgm:cxn modelId="{CBBC3170-5D87-41E8-B62A-9421043A2322}" type="presParOf" srcId="{0CD3A259-CAE4-4D08-870E-CA89F1C945F2}" destId="{1168104E-93DE-4D4C-9218-54BAD7CF4BB3}" srcOrd="1" destOrd="0" presId="urn:microsoft.com/office/officeart/2018/2/layout/IconVerticalSolidList"/>
    <dgm:cxn modelId="{0B4BC17F-FBB3-4B80-AC6D-3B48B80DFCAD}" type="presParOf" srcId="{0CD3A259-CAE4-4D08-870E-CA89F1C945F2}" destId="{CCA3E423-F4E6-450D-BF04-0521D746A6A2}" srcOrd="2" destOrd="0" presId="urn:microsoft.com/office/officeart/2018/2/layout/IconVerticalSolidList"/>
    <dgm:cxn modelId="{2CF3BB96-9FA1-4588-B832-43F548E9FF7F}" type="presParOf" srcId="{0CD3A259-CAE4-4D08-870E-CA89F1C945F2}" destId="{EB80DB05-C3AB-42BA-B54B-96DB8B5F7B58}" srcOrd="3" destOrd="0" presId="urn:microsoft.com/office/officeart/2018/2/layout/IconVerticalSolidList"/>
    <dgm:cxn modelId="{A784C52A-B893-4923-8F6D-07CF652C1387}" type="presParOf" srcId="{A3E353BB-8976-4076-9D31-AB7E6FBEE808}" destId="{21403680-BAA8-4687-B05E-D8B517A4F12A}" srcOrd="1" destOrd="0" presId="urn:microsoft.com/office/officeart/2018/2/layout/IconVerticalSolidList"/>
    <dgm:cxn modelId="{75382395-1B2E-41B9-942C-C8952AEB15D7}" type="presParOf" srcId="{A3E353BB-8976-4076-9D31-AB7E6FBEE808}" destId="{25DB996C-92B6-4154-BAB2-866F02FE9084}" srcOrd="2" destOrd="0" presId="urn:microsoft.com/office/officeart/2018/2/layout/IconVerticalSolidList"/>
    <dgm:cxn modelId="{86176BB2-370A-4282-A37B-CCE4DCD64504}" type="presParOf" srcId="{25DB996C-92B6-4154-BAB2-866F02FE9084}" destId="{7EEC57F4-EA2F-4D89-BFB3-7749A18CDF38}" srcOrd="0" destOrd="0" presId="urn:microsoft.com/office/officeart/2018/2/layout/IconVerticalSolidList"/>
    <dgm:cxn modelId="{907E5E4A-8490-4CDF-AFDB-7ED798052FC6}" type="presParOf" srcId="{25DB996C-92B6-4154-BAB2-866F02FE9084}" destId="{D3558363-DB8E-4558-A6A5-045F78558AE0}" srcOrd="1" destOrd="0" presId="urn:microsoft.com/office/officeart/2018/2/layout/IconVerticalSolidList"/>
    <dgm:cxn modelId="{563BC9B9-EF67-4F8C-B7A3-D4184C8A4D42}" type="presParOf" srcId="{25DB996C-92B6-4154-BAB2-866F02FE9084}" destId="{82538063-FA80-493E-BD80-AFBBA3FDD057}" srcOrd="2" destOrd="0" presId="urn:microsoft.com/office/officeart/2018/2/layout/IconVerticalSolidList"/>
    <dgm:cxn modelId="{082CE486-072C-4F9D-AC9C-EEE1FD46ECC5}" type="presParOf" srcId="{25DB996C-92B6-4154-BAB2-866F02FE9084}" destId="{392CDD08-F9FC-4EFA-BF8F-9BAA1A91CCF8}" srcOrd="3" destOrd="0" presId="urn:microsoft.com/office/officeart/2018/2/layout/IconVerticalSolidList"/>
    <dgm:cxn modelId="{71427263-CE19-447C-8EB7-6933A375ACF6}" type="presParOf" srcId="{A3E353BB-8976-4076-9D31-AB7E6FBEE808}" destId="{3D2164B9-EDEE-40B2-970F-20B27D31AF5E}" srcOrd="3" destOrd="0" presId="urn:microsoft.com/office/officeart/2018/2/layout/IconVerticalSolidList"/>
    <dgm:cxn modelId="{B6289F28-E6BD-4C8E-85EB-C64A7CB34248}" type="presParOf" srcId="{A3E353BB-8976-4076-9D31-AB7E6FBEE808}" destId="{73B245EC-DEF8-41A1-9F2F-18170030F843}" srcOrd="4" destOrd="0" presId="urn:microsoft.com/office/officeart/2018/2/layout/IconVerticalSolidList"/>
    <dgm:cxn modelId="{FA866D90-AFCF-4C7D-A44B-756883E09984}" type="presParOf" srcId="{73B245EC-DEF8-41A1-9F2F-18170030F843}" destId="{4692E93A-6A15-4809-B761-F29D22BC13B4}" srcOrd="0" destOrd="0" presId="urn:microsoft.com/office/officeart/2018/2/layout/IconVerticalSolidList"/>
    <dgm:cxn modelId="{EE68543F-31B5-4A9D-84C9-095849BAEFE7}" type="presParOf" srcId="{73B245EC-DEF8-41A1-9F2F-18170030F843}" destId="{0D532EAF-C88B-413C-8603-87ADF8BBE659}" srcOrd="1" destOrd="0" presId="urn:microsoft.com/office/officeart/2018/2/layout/IconVerticalSolidList"/>
    <dgm:cxn modelId="{C7BFEEA7-F70A-40F2-8867-07FC601832FD}" type="presParOf" srcId="{73B245EC-DEF8-41A1-9F2F-18170030F843}" destId="{905159DA-AA4A-47A2-A24B-76965542AE96}" srcOrd="2" destOrd="0" presId="urn:microsoft.com/office/officeart/2018/2/layout/IconVerticalSolidList"/>
    <dgm:cxn modelId="{860DAD3D-6CBF-40D9-A968-F27B969CB6A8}" type="presParOf" srcId="{73B245EC-DEF8-41A1-9F2F-18170030F843}" destId="{706CE01D-F8A3-4569-99F7-5B70675EDA84}" srcOrd="3" destOrd="0" presId="urn:microsoft.com/office/officeart/2018/2/layout/IconVerticalSolidList"/>
    <dgm:cxn modelId="{98E5AC2A-01EA-46D1-B3CC-B6BE35612092}" type="presParOf" srcId="{A3E353BB-8976-4076-9D31-AB7E6FBEE808}" destId="{4E92205A-D1D7-485A-A03A-C1319FB40A23}" srcOrd="5" destOrd="0" presId="urn:microsoft.com/office/officeart/2018/2/layout/IconVerticalSolidList"/>
    <dgm:cxn modelId="{E0A92170-CA81-4A02-83F0-92E37F51D7D8}" type="presParOf" srcId="{A3E353BB-8976-4076-9D31-AB7E6FBEE808}" destId="{63EB35E8-BE28-480F-B2AD-5E077EE88490}" srcOrd="6" destOrd="0" presId="urn:microsoft.com/office/officeart/2018/2/layout/IconVerticalSolidList"/>
    <dgm:cxn modelId="{72048CD6-5DB1-4818-8AA5-B2D65DFDB38D}" type="presParOf" srcId="{63EB35E8-BE28-480F-B2AD-5E077EE88490}" destId="{6F0D9762-4030-4598-B0D2-DD910724A87E}" srcOrd="0" destOrd="0" presId="urn:microsoft.com/office/officeart/2018/2/layout/IconVerticalSolidList"/>
    <dgm:cxn modelId="{09C73596-F7B3-4CC5-B602-EE662C4B88F3}" type="presParOf" srcId="{63EB35E8-BE28-480F-B2AD-5E077EE88490}" destId="{99C972F5-3353-4D21-9735-1FA3722EAEC0}" srcOrd="1" destOrd="0" presId="urn:microsoft.com/office/officeart/2018/2/layout/IconVerticalSolidList"/>
    <dgm:cxn modelId="{7C54C7FE-6477-432A-A734-51E84989F889}" type="presParOf" srcId="{63EB35E8-BE28-480F-B2AD-5E077EE88490}" destId="{3AB92E5D-65ED-46C2-9B58-82B00EF55718}" srcOrd="2" destOrd="0" presId="urn:microsoft.com/office/officeart/2018/2/layout/IconVerticalSolidList"/>
    <dgm:cxn modelId="{ABBF6F2D-8860-4AE7-9AF6-DB17556C68F8}" type="presParOf" srcId="{63EB35E8-BE28-480F-B2AD-5E077EE88490}" destId="{FD2D1C94-B54D-4807-A648-EEAFC85957E2}" srcOrd="3" destOrd="0" presId="urn:microsoft.com/office/officeart/2018/2/layout/IconVerticalSolidList"/>
    <dgm:cxn modelId="{FCE43A61-0139-4C59-8FB9-E8BCBF5E3A52}" type="presParOf" srcId="{A3E353BB-8976-4076-9D31-AB7E6FBEE808}" destId="{37FA63B5-9819-4166-8984-73FA5BE7B511}" srcOrd="7" destOrd="0" presId="urn:microsoft.com/office/officeart/2018/2/layout/IconVerticalSolidList"/>
    <dgm:cxn modelId="{D6216B46-AC4B-4A1B-862F-ED16E38E857E}" type="presParOf" srcId="{A3E353BB-8976-4076-9D31-AB7E6FBEE808}" destId="{66DDD66A-EB6E-40C5-AF89-161B51916F0E}" srcOrd="8" destOrd="0" presId="urn:microsoft.com/office/officeart/2018/2/layout/IconVerticalSolidList"/>
    <dgm:cxn modelId="{7AC74980-351C-4624-8093-25AD06B4D1C5}" type="presParOf" srcId="{66DDD66A-EB6E-40C5-AF89-161B51916F0E}" destId="{C4BC6DF5-B71D-46B0-AFBD-48B588EC5BAD}" srcOrd="0" destOrd="0" presId="urn:microsoft.com/office/officeart/2018/2/layout/IconVerticalSolidList"/>
    <dgm:cxn modelId="{F85F7F53-EC3D-4F35-9D35-430F941C9E84}" type="presParOf" srcId="{66DDD66A-EB6E-40C5-AF89-161B51916F0E}" destId="{F5172743-90DC-4E8E-8ED2-B41B853DF67F}" srcOrd="1" destOrd="0" presId="urn:microsoft.com/office/officeart/2018/2/layout/IconVerticalSolidList"/>
    <dgm:cxn modelId="{8CEA85A7-9AB9-4AEC-B5CD-883F462BED1A}" type="presParOf" srcId="{66DDD66A-EB6E-40C5-AF89-161B51916F0E}" destId="{13CB8C0B-84AF-4221-B049-D8A684195F76}" srcOrd="2" destOrd="0" presId="urn:microsoft.com/office/officeart/2018/2/layout/IconVerticalSolidList"/>
    <dgm:cxn modelId="{8F41985E-800E-4B80-A2B3-2BD8445770DC}" type="presParOf" srcId="{66DDD66A-EB6E-40C5-AF89-161B51916F0E}" destId="{21668D9D-9B2E-46B3-B920-BB4FBCF87F3B}" srcOrd="3" destOrd="0" presId="urn:microsoft.com/office/officeart/2018/2/layout/IconVerticalSolidList"/>
    <dgm:cxn modelId="{40B0CBE6-B379-411E-8652-F05B66A8C92C}" type="presParOf" srcId="{A3E353BB-8976-4076-9D31-AB7E6FBEE808}" destId="{CCE9F659-0A6F-4F35-9DA9-8BE9A0787BC4}" srcOrd="9" destOrd="0" presId="urn:microsoft.com/office/officeart/2018/2/layout/IconVerticalSolidList"/>
    <dgm:cxn modelId="{C87E5849-E018-4878-A0B0-4C6E4C8F4B5E}" type="presParOf" srcId="{A3E353BB-8976-4076-9D31-AB7E6FBEE808}" destId="{A036A967-98B5-4E82-B7C5-A91F962BD379}" srcOrd="10" destOrd="0" presId="urn:microsoft.com/office/officeart/2018/2/layout/IconVerticalSolidList"/>
    <dgm:cxn modelId="{5F076239-EDF3-4792-BFAB-3297F9B13FB4}" type="presParOf" srcId="{A036A967-98B5-4E82-B7C5-A91F962BD379}" destId="{3EA18C6E-556A-4167-B56A-8A38D9448085}" srcOrd="0" destOrd="0" presId="urn:microsoft.com/office/officeart/2018/2/layout/IconVerticalSolidList"/>
    <dgm:cxn modelId="{666C411A-14F5-49BE-97A3-6509950DD592}" type="presParOf" srcId="{A036A967-98B5-4E82-B7C5-A91F962BD379}" destId="{9CD8EFDC-93F6-47E7-AC93-01DA0CA3B055}" srcOrd="1" destOrd="0" presId="urn:microsoft.com/office/officeart/2018/2/layout/IconVerticalSolidList"/>
    <dgm:cxn modelId="{248D2971-938D-4A76-847F-4134341F0744}" type="presParOf" srcId="{A036A967-98B5-4E82-B7C5-A91F962BD379}" destId="{F02F8547-CE3B-4C44-AAD2-3E847BB9E975}" srcOrd="2" destOrd="0" presId="urn:microsoft.com/office/officeart/2018/2/layout/IconVerticalSolidList"/>
    <dgm:cxn modelId="{AFD73353-ECAE-442E-8D92-5D8BDB0ECFCA}" type="presParOf" srcId="{A036A967-98B5-4E82-B7C5-A91F962BD379}" destId="{793C6584-C388-4F39-823C-010ADFE0927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C21DB3-7069-45A8-B57B-BFE99F40AF9E}">
      <dsp:nvSpPr>
        <dsp:cNvPr id="0" name=""/>
        <dsp:cNvSpPr/>
      </dsp:nvSpPr>
      <dsp:spPr>
        <a:xfrm>
          <a:off x="0" y="1903"/>
          <a:ext cx="4885203" cy="811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68104E-93DE-4D4C-9218-54BAD7CF4BB3}">
      <dsp:nvSpPr>
        <dsp:cNvPr id="0" name=""/>
        <dsp:cNvSpPr/>
      </dsp:nvSpPr>
      <dsp:spPr>
        <a:xfrm>
          <a:off x="245405" y="184436"/>
          <a:ext cx="446191" cy="446191"/>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B80DB05-C3AB-42BA-B54B-96DB8B5F7B58}">
      <dsp:nvSpPr>
        <dsp:cNvPr id="0" name=""/>
        <dsp:cNvSpPr/>
      </dsp:nvSpPr>
      <dsp:spPr>
        <a:xfrm>
          <a:off x="937002" y="1903"/>
          <a:ext cx="3948200"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711200">
            <a:lnSpc>
              <a:spcPct val="90000"/>
            </a:lnSpc>
            <a:spcBef>
              <a:spcPct val="0"/>
            </a:spcBef>
            <a:spcAft>
              <a:spcPct val="35000"/>
            </a:spcAft>
            <a:buNone/>
          </a:pPr>
          <a:r>
            <a:rPr lang="en-GB" sz="1600" kern="1200" dirty="0"/>
            <a:t>Considering Hofstede Insights(2019) we discovered the main cultural characteristics:</a:t>
          </a:r>
          <a:endParaRPr lang="en-US" sz="1600" kern="1200" dirty="0"/>
        </a:p>
      </dsp:txBody>
      <dsp:txXfrm>
        <a:off x="937002" y="1903"/>
        <a:ext cx="3948200" cy="811257"/>
      </dsp:txXfrm>
    </dsp:sp>
    <dsp:sp modelId="{7EEC57F4-EA2F-4D89-BFB3-7749A18CDF38}">
      <dsp:nvSpPr>
        <dsp:cNvPr id="0" name=""/>
        <dsp:cNvSpPr/>
      </dsp:nvSpPr>
      <dsp:spPr>
        <a:xfrm>
          <a:off x="0" y="1015975"/>
          <a:ext cx="4885203" cy="811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558363-DB8E-4558-A6A5-045F78558AE0}">
      <dsp:nvSpPr>
        <dsp:cNvPr id="0" name=""/>
        <dsp:cNvSpPr/>
      </dsp:nvSpPr>
      <dsp:spPr>
        <a:xfrm>
          <a:off x="245405" y="1198508"/>
          <a:ext cx="446191" cy="446191"/>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92CDD08-F9FC-4EFA-BF8F-9BAA1A91CCF8}">
      <dsp:nvSpPr>
        <dsp:cNvPr id="0" name=""/>
        <dsp:cNvSpPr/>
      </dsp:nvSpPr>
      <dsp:spPr>
        <a:xfrm>
          <a:off x="937002" y="1015975"/>
          <a:ext cx="3948200"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711200">
            <a:lnSpc>
              <a:spcPct val="90000"/>
            </a:lnSpc>
            <a:spcBef>
              <a:spcPct val="0"/>
            </a:spcBef>
            <a:spcAft>
              <a:spcPct val="35000"/>
            </a:spcAft>
            <a:buNone/>
          </a:pPr>
          <a:r>
            <a:rPr lang="en-GB" sz="1600" kern="1200"/>
            <a:t>•Members are not equal as power distance applies</a:t>
          </a:r>
          <a:endParaRPr lang="en-US" sz="1600" kern="1200"/>
        </a:p>
      </dsp:txBody>
      <dsp:txXfrm>
        <a:off x="937002" y="1015975"/>
        <a:ext cx="3948200" cy="811257"/>
      </dsp:txXfrm>
    </dsp:sp>
    <dsp:sp modelId="{4692E93A-6A15-4809-B761-F29D22BC13B4}">
      <dsp:nvSpPr>
        <dsp:cNvPr id="0" name=""/>
        <dsp:cNvSpPr/>
      </dsp:nvSpPr>
      <dsp:spPr>
        <a:xfrm>
          <a:off x="0" y="2030048"/>
          <a:ext cx="4885203" cy="81125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532EAF-C88B-413C-8603-87ADF8BBE659}">
      <dsp:nvSpPr>
        <dsp:cNvPr id="0" name=""/>
        <dsp:cNvSpPr/>
      </dsp:nvSpPr>
      <dsp:spPr>
        <a:xfrm>
          <a:off x="245405" y="2212581"/>
          <a:ext cx="446191" cy="446191"/>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06CE01D-F8A3-4569-99F7-5B70675EDA84}">
      <dsp:nvSpPr>
        <dsp:cNvPr id="0" name=""/>
        <dsp:cNvSpPr/>
      </dsp:nvSpPr>
      <dsp:spPr>
        <a:xfrm>
          <a:off x="937002" y="2030048"/>
          <a:ext cx="3948200"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711200">
            <a:lnSpc>
              <a:spcPct val="90000"/>
            </a:lnSpc>
            <a:spcBef>
              <a:spcPct val="0"/>
            </a:spcBef>
            <a:spcAft>
              <a:spcPct val="35000"/>
            </a:spcAft>
            <a:buNone/>
          </a:pPr>
          <a:r>
            <a:rPr lang="en-GB" sz="1600" kern="1200"/>
            <a:t>•It’s a collectivist, restraint and feminine society</a:t>
          </a:r>
          <a:endParaRPr lang="en-US" sz="1600" kern="1200"/>
        </a:p>
      </dsp:txBody>
      <dsp:txXfrm>
        <a:off x="937002" y="2030048"/>
        <a:ext cx="3948200" cy="811257"/>
      </dsp:txXfrm>
    </dsp:sp>
    <dsp:sp modelId="{6F0D9762-4030-4598-B0D2-DD910724A87E}">
      <dsp:nvSpPr>
        <dsp:cNvPr id="0" name=""/>
        <dsp:cNvSpPr/>
      </dsp:nvSpPr>
      <dsp:spPr>
        <a:xfrm>
          <a:off x="0" y="3044120"/>
          <a:ext cx="4885203" cy="81125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C972F5-3353-4D21-9735-1FA3722EAEC0}">
      <dsp:nvSpPr>
        <dsp:cNvPr id="0" name=""/>
        <dsp:cNvSpPr/>
      </dsp:nvSpPr>
      <dsp:spPr>
        <a:xfrm>
          <a:off x="245405" y="3226653"/>
          <a:ext cx="446191" cy="446191"/>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2D1C94-B54D-4807-A648-EEAFC85957E2}">
      <dsp:nvSpPr>
        <dsp:cNvPr id="0" name=""/>
        <dsp:cNvSpPr/>
      </dsp:nvSpPr>
      <dsp:spPr>
        <a:xfrm>
          <a:off x="937002" y="3044120"/>
          <a:ext cx="3948200"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711200">
            <a:lnSpc>
              <a:spcPct val="90000"/>
            </a:lnSpc>
            <a:spcBef>
              <a:spcPct val="0"/>
            </a:spcBef>
            <a:spcAft>
              <a:spcPct val="35000"/>
            </a:spcAft>
            <a:buNone/>
          </a:pPr>
          <a:r>
            <a:rPr lang="en-GB" sz="1600" kern="1200"/>
            <a:t>•Conflicts are resolved through negotiation and compromise</a:t>
          </a:r>
          <a:endParaRPr lang="en-US" sz="1600" kern="1200"/>
        </a:p>
      </dsp:txBody>
      <dsp:txXfrm>
        <a:off x="937002" y="3044120"/>
        <a:ext cx="3948200" cy="811257"/>
      </dsp:txXfrm>
    </dsp:sp>
    <dsp:sp modelId="{C4BC6DF5-B71D-46B0-AFBD-48B588EC5BAD}">
      <dsp:nvSpPr>
        <dsp:cNvPr id="0" name=""/>
        <dsp:cNvSpPr/>
      </dsp:nvSpPr>
      <dsp:spPr>
        <a:xfrm>
          <a:off x="0" y="4058192"/>
          <a:ext cx="4885203" cy="811257"/>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172743-90DC-4E8E-8ED2-B41B853DF67F}">
      <dsp:nvSpPr>
        <dsp:cNvPr id="0" name=""/>
        <dsp:cNvSpPr/>
      </dsp:nvSpPr>
      <dsp:spPr>
        <a:xfrm>
          <a:off x="245405" y="4240725"/>
          <a:ext cx="446191" cy="446191"/>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1668D9D-9B2E-46B3-B920-BB4FBCF87F3B}">
      <dsp:nvSpPr>
        <dsp:cNvPr id="0" name=""/>
        <dsp:cNvSpPr/>
      </dsp:nvSpPr>
      <dsp:spPr>
        <a:xfrm>
          <a:off x="937002" y="4058192"/>
          <a:ext cx="3948200"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711200">
            <a:lnSpc>
              <a:spcPct val="90000"/>
            </a:lnSpc>
            <a:spcBef>
              <a:spcPct val="0"/>
            </a:spcBef>
            <a:spcAft>
              <a:spcPct val="35000"/>
            </a:spcAft>
            <a:buNone/>
          </a:pPr>
          <a:r>
            <a:rPr lang="en-GB" sz="1600" kern="1200"/>
            <a:t>•One of the most uncertainty avoiding country</a:t>
          </a:r>
          <a:endParaRPr lang="en-US" sz="1600" kern="1200"/>
        </a:p>
      </dsp:txBody>
      <dsp:txXfrm>
        <a:off x="937002" y="4058192"/>
        <a:ext cx="3948200" cy="811257"/>
      </dsp:txXfrm>
    </dsp:sp>
    <dsp:sp modelId="{3EA18C6E-556A-4167-B56A-8A38D9448085}">
      <dsp:nvSpPr>
        <dsp:cNvPr id="0" name=""/>
        <dsp:cNvSpPr/>
      </dsp:nvSpPr>
      <dsp:spPr>
        <a:xfrm>
          <a:off x="0" y="5072264"/>
          <a:ext cx="4885203" cy="811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D8EFDC-93F6-47E7-AC93-01DA0CA3B055}">
      <dsp:nvSpPr>
        <dsp:cNvPr id="0" name=""/>
        <dsp:cNvSpPr/>
      </dsp:nvSpPr>
      <dsp:spPr>
        <a:xfrm>
          <a:off x="245405" y="5254797"/>
          <a:ext cx="446191" cy="446191"/>
        </a:xfrm>
        <a:prstGeom prst="rect">
          <a:avLst/>
        </a:prstGeom>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93C6584-C388-4F39-823C-010ADFE09278}">
      <dsp:nvSpPr>
        <dsp:cNvPr id="0" name=""/>
        <dsp:cNvSpPr/>
      </dsp:nvSpPr>
      <dsp:spPr>
        <a:xfrm>
          <a:off x="937002" y="5072264"/>
          <a:ext cx="3948200"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711200">
            <a:lnSpc>
              <a:spcPct val="90000"/>
            </a:lnSpc>
            <a:spcBef>
              <a:spcPct val="0"/>
            </a:spcBef>
            <a:spcAft>
              <a:spcPct val="35000"/>
            </a:spcAft>
            <a:buNone/>
          </a:pPr>
          <a:r>
            <a:rPr lang="en-GB" sz="1600" kern="1200"/>
            <a:t>•Long term oriented society</a:t>
          </a:r>
          <a:endParaRPr lang="en-US" sz="1600" kern="1200"/>
        </a:p>
      </dsp:txBody>
      <dsp:txXfrm>
        <a:off x="937002" y="5072264"/>
        <a:ext cx="3948200" cy="81125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E828C0-179D-41F5-A089-11EF8920602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ro-RO"/>
              <a:t>NCEV HR GROUP CONSULTANCY</a:t>
            </a:r>
          </a:p>
        </p:txBody>
      </p:sp>
      <p:sp>
        <p:nvSpPr>
          <p:cNvPr id="3" name="Date Placeholder 2">
            <a:extLst>
              <a:ext uri="{FF2B5EF4-FFF2-40B4-BE49-F238E27FC236}">
                <a16:creationId xmlns:a16="http://schemas.microsoft.com/office/drawing/2014/main" id="{638B9151-E59D-434B-A1E5-6BBCD63EFFC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FE2174F-77FE-4A31-BA22-94959DF578C9}" type="datetimeFigureOut">
              <a:rPr lang="ro-RO" smtClean="0"/>
              <a:t>19.12.2019</a:t>
            </a:fld>
            <a:endParaRPr lang="ro-RO"/>
          </a:p>
        </p:txBody>
      </p:sp>
      <p:sp>
        <p:nvSpPr>
          <p:cNvPr id="4" name="Footer Placeholder 3">
            <a:extLst>
              <a:ext uri="{FF2B5EF4-FFF2-40B4-BE49-F238E27FC236}">
                <a16:creationId xmlns:a16="http://schemas.microsoft.com/office/drawing/2014/main" id="{AF4F0C37-0131-4F01-8187-354F00B1C94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ro-RO"/>
              <a:t>NCEV HR GROUP CONSULTANCY</a:t>
            </a:r>
          </a:p>
        </p:txBody>
      </p:sp>
      <p:sp>
        <p:nvSpPr>
          <p:cNvPr id="5" name="Slide Number Placeholder 4">
            <a:extLst>
              <a:ext uri="{FF2B5EF4-FFF2-40B4-BE49-F238E27FC236}">
                <a16:creationId xmlns:a16="http://schemas.microsoft.com/office/drawing/2014/main" id="{D1389632-5931-4848-B2B3-0A56A192716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F77573B-D904-4DCC-A388-032A4DD2C8AB}" type="slidenum">
              <a:rPr lang="ro-RO" smtClean="0"/>
              <a:t>‹#›</a:t>
            </a:fld>
            <a:endParaRPr lang="ro-RO"/>
          </a:p>
        </p:txBody>
      </p:sp>
    </p:spTree>
    <p:extLst>
      <p:ext uri="{BB962C8B-B14F-4D97-AF65-F5344CB8AC3E}">
        <p14:creationId xmlns:p14="http://schemas.microsoft.com/office/powerpoint/2010/main" val="3461546774"/>
      </p:ext>
    </p:extLst>
  </p:cSld>
  <p:clrMap bg1="lt1" tx1="dk1" bg2="lt2" tx2="dk2" accent1="accent1" accent2="accent2" accent3="accent3" accent4="accent4" accent5="accent5" accent6="accent6" hlink="hlink" folHlink="folHlink"/>
  <p:hf sldNum="0"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ro-RO"/>
              <a:t>NCEV HR GROUP CONSULTANCY</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6895CF-CAD4-46D2-94DE-7E23C0D5B1EA}" type="datetimeFigureOut">
              <a:rPr lang="ro-RO" smtClean="0"/>
              <a:t>19.12.2019</a:t>
            </a:fld>
            <a:endParaRPr lang="ro-RO"/>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ro-RO"/>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ro-RO"/>
              <a:t>NCEV HR GROUP CONSULTANCY</a:t>
            </a: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D14BBF-F789-40BB-B788-3639EE01DC03}" type="slidenum">
              <a:rPr lang="ro-RO" smtClean="0"/>
              <a:t>‹#›</a:t>
            </a:fld>
            <a:endParaRPr lang="ro-RO"/>
          </a:p>
        </p:txBody>
      </p:sp>
    </p:spTree>
    <p:extLst>
      <p:ext uri="{BB962C8B-B14F-4D97-AF65-F5344CB8AC3E}">
        <p14:creationId xmlns:p14="http://schemas.microsoft.com/office/powerpoint/2010/main" val="845955091"/>
      </p:ext>
    </p:extLst>
  </p:cSld>
  <p:clrMap bg1="lt1" tx1="dk1" bg2="lt2" tx2="dk2" accent1="accent1" accent2="accent2" accent3="accent3" accent4="accent4" accent5="accent5" accent6="accent6" hlink="hlink" folHlink="folHlink"/>
  <p:hf sldNum="0"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5" name="Footer Placeholder 4"/>
          <p:cNvSpPr>
            <a:spLocks noGrp="1"/>
          </p:cNvSpPr>
          <p:nvPr>
            <p:ph type="ftr" sz="quarter" idx="11"/>
          </p:nvPr>
        </p:nvSpPr>
        <p:spPr/>
        <p:txBody>
          <a:bodyPr/>
          <a:lstStyle/>
          <a:p>
            <a:r>
              <a:rPr lang="ro-RO"/>
              <a:t>NCEV HR GROUP CONSULTANCY</a:t>
            </a:r>
          </a:p>
        </p:txBody>
      </p:sp>
    </p:spTree>
    <p:extLst>
      <p:ext uri="{BB962C8B-B14F-4D97-AF65-F5344CB8AC3E}">
        <p14:creationId xmlns:p14="http://schemas.microsoft.com/office/powerpoint/2010/main" val="9137952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Footer Placeholder 3"/>
          <p:cNvSpPr>
            <a:spLocks noGrp="1"/>
          </p:cNvSpPr>
          <p:nvPr>
            <p:ph type="ftr" sz="quarter" idx="10"/>
          </p:nvPr>
        </p:nvSpPr>
        <p:spPr/>
        <p:txBody>
          <a:bodyPr/>
          <a:lstStyle/>
          <a:p>
            <a:r>
              <a:rPr lang="ro-RO"/>
              <a:t>NCEV HR GROUP CONSULTANCY</a:t>
            </a:r>
          </a:p>
        </p:txBody>
      </p:sp>
    </p:spTree>
    <p:extLst>
      <p:ext uri="{BB962C8B-B14F-4D97-AF65-F5344CB8AC3E}">
        <p14:creationId xmlns:p14="http://schemas.microsoft.com/office/powerpoint/2010/main" val="12057740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5" name="Footer Placeholder 4"/>
          <p:cNvSpPr>
            <a:spLocks noGrp="1"/>
          </p:cNvSpPr>
          <p:nvPr>
            <p:ph type="ftr" sz="quarter" idx="11"/>
          </p:nvPr>
        </p:nvSpPr>
        <p:spPr/>
        <p:txBody>
          <a:bodyPr/>
          <a:lstStyle/>
          <a:p>
            <a:r>
              <a:rPr lang="ro-RO"/>
              <a:t>NCEV HR GROUP CONSULTANCY</a:t>
            </a:r>
          </a:p>
        </p:txBody>
      </p:sp>
    </p:spTree>
    <p:extLst>
      <p:ext uri="{BB962C8B-B14F-4D97-AF65-F5344CB8AC3E}">
        <p14:creationId xmlns:p14="http://schemas.microsoft.com/office/powerpoint/2010/main" val="14170873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45F04C6-A2FF-4A6A-A3FB-9C6A8DF21EB3}" type="datetime1">
              <a:rPr lang="en-US" smtClean="0"/>
              <a:t>12/19/2019</a:t>
            </a:fld>
            <a:endParaRPr lang="en-US"/>
          </a:p>
        </p:txBody>
      </p:sp>
      <p:sp>
        <p:nvSpPr>
          <p:cNvPr id="5" name="Footer Placeholder 4"/>
          <p:cNvSpPr>
            <a:spLocks noGrp="1"/>
          </p:cNvSpPr>
          <p:nvPr>
            <p:ph type="ftr" sz="quarter" idx="11"/>
          </p:nvPr>
        </p:nvSpPr>
        <p:spPr/>
        <p:txBody>
          <a:bodyPr/>
          <a:lstStyle/>
          <a:p>
            <a:r>
              <a:rPr lang="en-GB"/>
              <a:t>NCEV HR Consultancy Group- HR Assessment 2</a:t>
            </a:r>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4F1918C-FB0A-4AEA-A1F8-C97A8FDB6D8E}" type="datetime1">
              <a:rPr lang="en-US" smtClean="0"/>
              <a:t>12/19/2019</a:t>
            </a:fld>
            <a:endParaRPr lang="en-US"/>
          </a:p>
        </p:txBody>
      </p:sp>
      <p:sp>
        <p:nvSpPr>
          <p:cNvPr id="5" name="Footer Placeholder 4"/>
          <p:cNvSpPr>
            <a:spLocks noGrp="1"/>
          </p:cNvSpPr>
          <p:nvPr>
            <p:ph type="ftr" sz="quarter" idx="11"/>
          </p:nvPr>
        </p:nvSpPr>
        <p:spPr/>
        <p:txBody>
          <a:bodyPr/>
          <a:lstStyle/>
          <a:p>
            <a:r>
              <a:rPr lang="en-GB"/>
              <a:t>NCEV HR Consultancy Group- HR Assessment 2</a:t>
            </a:r>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E5AF75-EB85-4402-AE59-D1D8F5148662}" type="datetime1">
              <a:rPr lang="en-US" smtClean="0"/>
              <a:t>12/19/2019</a:t>
            </a:fld>
            <a:endParaRPr lang="en-US"/>
          </a:p>
        </p:txBody>
      </p:sp>
      <p:sp>
        <p:nvSpPr>
          <p:cNvPr id="5" name="Footer Placeholder 4"/>
          <p:cNvSpPr>
            <a:spLocks noGrp="1"/>
          </p:cNvSpPr>
          <p:nvPr>
            <p:ph type="ftr" sz="quarter" idx="11"/>
          </p:nvPr>
        </p:nvSpPr>
        <p:spPr/>
        <p:txBody>
          <a:bodyPr/>
          <a:lstStyle/>
          <a:p>
            <a:r>
              <a:rPr lang="en-GB"/>
              <a:t>NCEV HR Consultancy Group- HR Assessment 2</a:t>
            </a:r>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EF92C9B-129C-45C4-B0AE-CAAC51D52F0A}" type="datetime1">
              <a:rPr lang="en-US" smtClean="0"/>
              <a:t>12/19/2019</a:t>
            </a:fld>
            <a:endParaRPr lang="en-US"/>
          </a:p>
        </p:txBody>
      </p:sp>
      <p:sp>
        <p:nvSpPr>
          <p:cNvPr id="6" name="Footer Placeholder 5"/>
          <p:cNvSpPr>
            <a:spLocks noGrp="1"/>
          </p:cNvSpPr>
          <p:nvPr>
            <p:ph type="ftr" sz="quarter" idx="11"/>
          </p:nvPr>
        </p:nvSpPr>
        <p:spPr/>
        <p:txBody>
          <a:bodyPr/>
          <a:lstStyle/>
          <a:p>
            <a:r>
              <a:rPr lang="en-GB"/>
              <a:t>NCEV HR Consultancy Group- HR Assessment 2</a:t>
            </a:r>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1633885-501D-49FF-9F1B-CFF76C8D3BEB}" type="datetime1">
              <a:rPr lang="en-US" smtClean="0"/>
              <a:t>12/19/2019</a:t>
            </a:fld>
            <a:endParaRPr lang="en-US"/>
          </a:p>
        </p:txBody>
      </p:sp>
      <p:sp>
        <p:nvSpPr>
          <p:cNvPr id="8" name="Footer Placeholder 7"/>
          <p:cNvSpPr>
            <a:spLocks noGrp="1"/>
          </p:cNvSpPr>
          <p:nvPr>
            <p:ph type="ftr" sz="quarter" idx="11"/>
          </p:nvPr>
        </p:nvSpPr>
        <p:spPr/>
        <p:txBody>
          <a:bodyPr/>
          <a:lstStyle/>
          <a:p>
            <a:r>
              <a:rPr lang="en-GB"/>
              <a:t>NCEV HR Consultancy Group- HR Assessment 2</a:t>
            </a:r>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ACB187-2F42-4E19-97ED-5B2BA61ED98D}" type="datetime1">
              <a:rPr lang="en-US" smtClean="0"/>
              <a:t>12/19/2019</a:t>
            </a:fld>
            <a:endParaRPr lang="en-US"/>
          </a:p>
        </p:txBody>
      </p:sp>
      <p:sp>
        <p:nvSpPr>
          <p:cNvPr id="4" name="Footer Placeholder 3"/>
          <p:cNvSpPr>
            <a:spLocks noGrp="1"/>
          </p:cNvSpPr>
          <p:nvPr>
            <p:ph type="ftr" sz="quarter" idx="11"/>
          </p:nvPr>
        </p:nvSpPr>
        <p:spPr/>
        <p:txBody>
          <a:bodyPr/>
          <a:lstStyle/>
          <a:p>
            <a:r>
              <a:rPr lang="en-GB"/>
              <a:t>NCEV HR Consultancy Group- HR Assessment 2</a:t>
            </a:r>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63C670-8BA3-474E-8DC9-54D2BB7DB565}" type="datetime1">
              <a:rPr lang="en-US" smtClean="0"/>
              <a:t>12/19/2019</a:t>
            </a:fld>
            <a:endParaRPr lang="en-US"/>
          </a:p>
        </p:txBody>
      </p:sp>
      <p:sp>
        <p:nvSpPr>
          <p:cNvPr id="3" name="Footer Placeholder 2"/>
          <p:cNvSpPr>
            <a:spLocks noGrp="1"/>
          </p:cNvSpPr>
          <p:nvPr>
            <p:ph type="ftr" sz="quarter" idx="11"/>
          </p:nvPr>
        </p:nvSpPr>
        <p:spPr/>
        <p:txBody>
          <a:bodyPr/>
          <a:lstStyle/>
          <a:p>
            <a:r>
              <a:rPr lang="en-GB"/>
              <a:t>NCEV HR Consultancy Group- HR Assessment 2</a:t>
            </a:r>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741D287-F813-4CA4-BB2D-14020805E6C7}" type="datetime1">
              <a:rPr lang="en-US" smtClean="0"/>
              <a:t>12/19/2019</a:t>
            </a:fld>
            <a:endParaRPr lang="en-US"/>
          </a:p>
        </p:txBody>
      </p:sp>
      <p:sp>
        <p:nvSpPr>
          <p:cNvPr id="6" name="Footer Placeholder 5"/>
          <p:cNvSpPr>
            <a:spLocks noGrp="1"/>
          </p:cNvSpPr>
          <p:nvPr>
            <p:ph type="ftr" sz="quarter" idx="11"/>
          </p:nvPr>
        </p:nvSpPr>
        <p:spPr/>
        <p:txBody>
          <a:bodyPr/>
          <a:lstStyle/>
          <a:p>
            <a:r>
              <a:rPr lang="en-GB"/>
              <a:t>NCEV HR Consultancy Group- HR Assessment 2</a:t>
            </a:r>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5EF86B0-08B1-451A-B327-38795D3886DE}" type="datetime1">
              <a:rPr lang="en-US" smtClean="0"/>
              <a:t>12/19/2019</a:t>
            </a:fld>
            <a:endParaRPr lang="en-US"/>
          </a:p>
        </p:txBody>
      </p:sp>
      <p:sp>
        <p:nvSpPr>
          <p:cNvPr id="6" name="Footer Placeholder 5"/>
          <p:cNvSpPr>
            <a:spLocks noGrp="1"/>
          </p:cNvSpPr>
          <p:nvPr>
            <p:ph type="ftr" sz="quarter" idx="11"/>
          </p:nvPr>
        </p:nvSpPr>
        <p:spPr/>
        <p:txBody>
          <a:bodyPr/>
          <a:lstStyle/>
          <a:p>
            <a:r>
              <a:rPr lang="en-GB"/>
              <a:t>NCEV HR Consultancy Group- HR Assessment 2</a:t>
            </a:r>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263A342-0609-4671-8D55-D66931A636C7}" type="datetime1">
              <a:rPr lang="en-US" smtClean="0"/>
              <a:t>12/19/2019</a:t>
            </a:fld>
            <a:endParaRPr lang="en-US"/>
          </a:p>
        </p:txBody>
      </p:sp>
      <p:sp>
        <p:nvSpPr>
          <p:cNvPr id="5" name="Footer Placeholder 4"/>
          <p:cNvSpPr>
            <a:spLocks noGrp="1"/>
          </p:cNvSpPr>
          <p:nvPr>
            <p:ph type="ftr" sz="quarter" idx="11"/>
          </p:nvPr>
        </p:nvSpPr>
        <p:spPr/>
        <p:txBody>
          <a:bodyPr/>
          <a:lstStyle/>
          <a:p>
            <a:r>
              <a:rPr lang="en-GB"/>
              <a:t>NCEV HR Consultancy Group- HR Assessment 2</a:t>
            </a:r>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368A77B-DAE8-4AD3-9F5D-C17E822FF969}" type="datetime1">
              <a:rPr lang="en-US" smtClean="0"/>
              <a:t>12/19/2019</a:t>
            </a:fld>
            <a:endParaRPr lang="en-US"/>
          </a:p>
        </p:txBody>
      </p:sp>
      <p:sp>
        <p:nvSpPr>
          <p:cNvPr id="5" name="Footer Placeholder 4"/>
          <p:cNvSpPr>
            <a:spLocks noGrp="1"/>
          </p:cNvSpPr>
          <p:nvPr>
            <p:ph type="ftr" sz="quarter" idx="11"/>
          </p:nvPr>
        </p:nvSpPr>
        <p:spPr/>
        <p:txBody>
          <a:bodyPr/>
          <a:lstStyle/>
          <a:p>
            <a:r>
              <a:rPr lang="en-GB"/>
              <a:t>NCEV HR Consultancy Group- HR Assessment 2</a:t>
            </a:r>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3FEBBC2-1A70-4D0E-801C-D21A996013DC}" type="datetime1">
              <a:rPr lang="en-US" smtClean="0"/>
              <a:t>12/19/2019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NCEV HR Consultancy Group- HR Assessment 2</a:t>
            </a: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2.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NCEV HR Consultancy Group</a:t>
            </a:r>
          </a:p>
        </p:txBody>
      </p:sp>
      <p:sp>
        <p:nvSpPr>
          <p:cNvPr id="3" name="Subtitle 2"/>
          <p:cNvSpPr>
            <a:spLocks noGrp="1"/>
          </p:cNvSpPr>
          <p:nvPr>
            <p:ph type="subTitle" idx="1"/>
          </p:nvPr>
        </p:nvSpPr>
        <p:spPr>
          <a:xfrm>
            <a:off x="1371600" y="4343400"/>
            <a:ext cx="6400800" cy="1828800"/>
          </a:xfrm>
        </p:spPr>
        <p:txBody>
          <a:bodyPr>
            <a:normAutofit fontScale="85000" lnSpcReduction="10000"/>
          </a:bodyPr>
          <a:lstStyle/>
          <a:p>
            <a:pPr algn="l"/>
            <a:r>
              <a:rPr lang="en-GB" dirty="0">
                <a:solidFill>
                  <a:schemeClr val="tx1"/>
                </a:solidFill>
              </a:rPr>
              <a:t>Nicoleta Mirela Iliescu                1910351</a:t>
            </a:r>
          </a:p>
          <a:p>
            <a:pPr algn="l"/>
            <a:r>
              <a:rPr lang="en-GB" dirty="0" err="1">
                <a:solidFill>
                  <a:schemeClr val="tx1"/>
                </a:solidFill>
              </a:rPr>
              <a:t>Esrat</a:t>
            </a:r>
            <a:r>
              <a:rPr lang="en-GB" dirty="0">
                <a:solidFill>
                  <a:schemeClr val="tx1"/>
                </a:solidFill>
              </a:rPr>
              <a:t> Jahan                                    1904857</a:t>
            </a:r>
          </a:p>
          <a:p>
            <a:pPr algn="l"/>
            <a:r>
              <a:rPr lang="en-GB" dirty="0">
                <a:solidFill>
                  <a:schemeClr val="tx1"/>
                </a:solidFill>
              </a:rPr>
              <a:t>Ionela-Cristina </a:t>
            </a:r>
            <a:r>
              <a:rPr lang="en-GB" dirty="0" err="1">
                <a:solidFill>
                  <a:schemeClr val="tx1"/>
                </a:solidFill>
              </a:rPr>
              <a:t>Raducan</a:t>
            </a:r>
            <a:r>
              <a:rPr lang="en-GB" dirty="0">
                <a:solidFill>
                  <a:schemeClr val="tx1"/>
                </a:solidFill>
              </a:rPr>
              <a:t>              1909470</a:t>
            </a:r>
          </a:p>
          <a:p>
            <a:pPr algn="l"/>
            <a:r>
              <a:rPr lang="en-GB" dirty="0">
                <a:solidFill>
                  <a:schemeClr val="tx1"/>
                </a:solidFill>
              </a:rPr>
              <a:t>Vasile Somesan                             1907997</a:t>
            </a:r>
          </a:p>
          <a:p>
            <a:pPr algn="l"/>
            <a:endParaRPr lang="en-GB" dirty="0"/>
          </a:p>
        </p:txBody>
      </p:sp>
      <p:sp>
        <p:nvSpPr>
          <p:cNvPr id="4" name="Slide Number Placeholder 3">
            <a:extLst>
              <a:ext uri="{FF2B5EF4-FFF2-40B4-BE49-F238E27FC236}">
                <a16:creationId xmlns:a16="http://schemas.microsoft.com/office/drawing/2014/main" id="{33C34958-AB1D-4C31-87DF-F630E6781F8C}"/>
              </a:ext>
            </a:extLst>
          </p:cNvPr>
          <p:cNvSpPr>
            <a:spLocks noGrp="1"/>
          </p:cNvSpPr>
          <p:nvPr>
            <p:ph type="sldNum" sz="quarter" idx="12"/>
          </p:nvPr>
        </p:nvSpPr>
        <p:spPr/>
        <p:txBody>
          <a:bodyPr/>
          <a:lstStyle/>
          <a:p>
            <a:fld id="{B6F15528-21DE-4FAA-801E-634DDDAF4B2B}" type="slidenum">
              <a:rPr lang="en-US" smtClean="0"/>
              <a:pPr/>
              <a:t>1</a:t>
            </a:fld>
            <a:endParaRPr lang="en-US"/>
          </a:p>
        </p:txBody>
      </p:sp>
      <p:sp>
        <p:nvSpPr>
          <p:cNvPr id="6" name="Moon 5">
            <a:extLst>
              <a:ext uri="{FF2B5EF4-FFF2-40B4-BE49-F238E27FC236}">
                <a16:creationId xmlns:a16="http://schemas.microsoft.com/office/drawing/2014/main" id="{3722CA93-FB1C-49C5-9678-64D79AF35A36}"/>
              </a:ext>
            </a:extLst>
          </p:cNvPr>
          <p:cNvSpPr/>
          <p:nvPr/>
        </p:nvSpPr>
        <p:spPr>
          <a:xfrm>
            <a:off x="4343400" y="838200"/>
            <a:ext cx="2209800" cy="1752600"/>
          </a:xfrm>
          <a:prstGeom prst="moon">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ro-RO"/>
          </a:p>
        </p:txBody>
      </p:sp>
      <p:sp>
        <p:nvSpPr>
          <p:cNvPr id="7" name="Sun 6">
            <a:extLst>
              <a:ext uri="{FF2B5EF4-FFF2-40B4-BE49-F238E27FC236}">
                <a16:creationId xmlns:a16="http://schemas.microsoft.com/office/drawing/2014/main" id="{973621DD-F2DE-4408-8AE6-4D7462EED991}"/>
              </a:ext>
            </a:extLst>
          </p:cNvPr>
          <p:cNvSpPr/>
          <p:nvPr/>
        </p:nvSpPr>
        <p:spPr>
          <a:xfrm>
            <a:off x="1752600" y="685800"/>
            <a:ext cx="2438400" cy="1752600"/>
          </a:xfrm>
          <a:prstGeom prst="su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o-RO"/>
          </a:p>
        </p:txBody>
      </p:sp>
      <p:graphicFrame>
        <p:nvGraphicFramePr>
          <p:cNvPr id="5" name="Table 7">
            <a:extLst>
              <a:ext uri="{FF2B5EF4-FFF2-40B4-BE49-F238E27FC236}">
                <a16:creationId xmlns:a16="http://schemas.microsoft.com/office/drawing/2014/main" id="{3EA21229-252D-4193-BA91-D2A30912FB90}"/>
              </a:ext>
            </a:extLst>
          </p:cNvPr>
          <p:cNvGraphicFramePr>
            <a:graphicFrameLocks noGrp="1"/>
          </p:cNvGraphicFramePr>
          <p:nvPr>
            <p:extLst>
              <p:ext uri="{D42A27DB-BD31-4B8C-83A1-F6EECF244321}">
                <p14:modId xmlns:p14="http://schemas.microsoft.com/office/powerpoint/2010/main" val="1440308912"/>
              </p:ext>
            </p:extLst>
          </p:nvPr>
        </p:nvGraphicFramePr>
        <p:xfrm>
          <a:off x="1524000" y="3276600"/>
          <a:ext cx="6096000" cy="882650"/>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2515726077"/>
                    </a:ext>
                  </a:extLst>
                </a:gridCol>
                <a:gridCol w="3048000">
                  <a:extLst>
                    <a:ext uri="{9D8B030D-6E8A-4147-A177-3AD203B41FA5}">
                      <a16:colId xmlns:a16="http://schemas.microsoft.com/office/drawing/2014/main" val="125621343"/>
                    </a:ext>
                  </a:extLst>
                </a:gridCol>
              </a:tblGrid>
              <a:tr h="441325">
                <a:tc>
                  <a:txBody>
                    <a:bodyPr/>
                    <a:lstStyle/>
                    <a:p>
                      <a:r>
                        <a:rPr lang="en-GB" dirty="0">
                          <a:solidFill>
                            <a:schemeClr val="tx1"/>
                          </a:solidFill>
                        </a:rPr>
                        <a:t>Module</a:t>
                      </a:r>
                      <a:endParaRPr lang="ro-RO" dirty="0">
                        <a:solidFill>
                          <a:schemeClr val="tx1"/>
                        </a:solidFill>
                      </a:endParaRPr>
                    </a:p>
                  </a:txBody>
                  <a:tcPr>
                    <a:solidFill>
                      <a:schemeClr val="accent3">
                        <a:lumMod val="60000"/>
                        <a:lumOff val="40000"/>
                      </a:schemeClr>
                    </a:solidFill>
                  </a:tcPr>
                </a:tc>
                <a:tc>
                  <a:txBody>
                    <a:bodyPr/>
                    <a:lstStyle/>
                    <a:p>
                      <a:r>
                        <a:rPr lang="en-GB" dirty="0">
                          <a:solidFill>
                            <a:schemeClr val="tx1"/>
                          </a:solidFill>
                        </a:rPr>
                        <a:t>LCMB7000</a:t>
                      </a:r>
                      <a:endParaRPr lang="ro-RO" dirty="0">
                        <a:solidFill>
                          <a:schemeClr val="tx1"/>
                        </a:solidFill>
                      </a:endParaRPr>
                    </a:p>
                  </a:txBody>
                  <a:tcPr>
                    <a:solidFill>
                      <a:schemeClr val="accent3">
                        <a:lumMod val="60000"/>
                        <a:lumOff val="40000"/>
                      </a:schemeClr>
                    </a:solidFill>
                  </a:tcPr>
                </a:tc>
                <a:extLst>
                  <a:ext uri="{0D108BD9-81ED-4DB2-BD59-A6C34878D82A}">
                    <a16:rowId xmlns:a16="http://schemas.microsoft.com/office/drawing/2014/main" val="2684266232"/>
                  </a:ext>
                </a:extLst>
              </a:tr>
              <a:tr h="441325">
                <a:tc>
                  <a:txBody>
                    <a:bodyPr/>
                    <a:lstStyle/>
                    <a:p>
                      <a:r>
                        <a:rPr lang="en-GB" sz="2000" dirty="0">
                          <a:solidFill>
                            <a:schemeClr val="tx1"/>
                          </a:solidFill>
                        </a:rPr>
                        <a:t>Lecturer</a:t>
                      </a:r>
                      <a:endParaRPr lang="ro-RO" sz="2000" dirty="0">
                        <a:solidFill>
                          <a:schemeClr val="tx1"/>
                        </a:solidFill>
                      </a:endParaRPr>
                    </a:p>
                  </a:txBody>
                  <a:tcPr>
                    <a:solidFill>
                      <a:schemeClr val="accent3">
                        <a:lumMod val="60000"/>
                        <a:lumOff val="40000"/>
                      </a:schemeClr>
                    </a:solidFill>
                  </a:tcPr>
                </a:tc>
                <a:tc>
                  <a:txBody>
                    <a:bodyPr/>
                    <a:lstStyle/>
                    <a:p>
                      <a:r>
                        <a:rPr lang="en-GB" sz="2000" dirty="0">
                          <a:solidFill>
                            <a:schemeClr val="tx1"/>
                          </a:solidFill>
                        </a:rPr>
                        <a:t>Mary March</a:t>
                      </a:r>
                      <a:endParaRPr lang="ro-RO" sz="2000" dirty="0">
                        <a:solidFill>
                          <a:schemeClr val="tx1"/>
                        </a:solidFill>
                      </a:endParaRPr>
                    </a:p>
                  </a:txBody>
                  <a:tcPr>
                    <a:solidFill>
                      <a:schemeClr val="accent3">
                        <a:lumMod val="60000"/>
                        <a:lumOff val="40000"/>
                      </a:schemeClr>
                    </a:solidFill>
                  </a:tcPr>
                </a:tc>
                <a:extLst>
                  <a:ext uri="{0D108BD9-81ED-4DB2-BD59-A6C34878D82A}">
                    <a16:rowId xmlns:a16="http://schemas.microsoft.com/office/drawing/2014/main" val="586990916"/>
                  </a:ext>
                </a:extLst>
              </a:tr>
            </a:tbl>
          </a:graphicData>
        </a:graphic>
      </p:graphicFrame>
      <p:sp>
        <p:nvSpPr>
          <p:cNvPr id="8" name="Footer Placeholder 7"/>
          <p:cNvSpPr>
            <a:spLocks noGrp="1"/>
          </p:cNvSpPr>
          <p:nvPr>
            <p:ph type="ftr" sz="quarter" idx="11"/>
          </p:nvPr>
        </p:nvSpPr>
        <p:spPr>
          <a:xfrm>
            <a:off x="1752600" y="6356350"/>
            <a:ext cx="4267200" cy="365125"/>
          </a:xfrm>
        </p:spPr>
        <p:txBody>
          <a:bodyPr/>
          <a:lstStyle/>
          <a:p>
            <a:r>
              <a:rPr lang="en-GB" dirty="0">
                <a:solidFill>
                  <a:schemeClr val="tx1"/>
                </a:solidFill>
              </a:rPr>
              <a:t>NCEV HR Consultancy Group- HR Assessment 2</a:t>
            </a:r>
            <a:endParaRPr lang="en-US" dirty="0">
              <a:solidFill>
                <a:schemeClr val="tx1"/>
              </a:solidFill>
            </a:endParaRPr>
          </a:p>
        </p:txBody>
      </p:sp>
    </p:spTree>
    <p:extLst>
      <p:ext uri="{BB962C8B-B14F-4D97-AF65-F5344CB8AC3E}">
        <p14:creationId xmlns:p14="http://schemas.microsoft.com/office/powerpoint/2010/main" val="41810606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Contents</a:t>
            </a:r>
          </a:p>
        </p:txBody>
      </p:sp>
      <p:pic>
        <p:nvPicPr>
          <p:cNvPr id="10" name="Picture 2" descr="Image result for south korea">
            <a:extLst>
              <a:ext uri="{FF2B5EF4-FFF2-40B4-BE49-F238E27FC236}">
                <a16:creationId xmlns:a16="http://schemas.microsoft.com/office/drawing/2014/main" id="{27339E54-FBFD-4B78-8EE6-7922CC61D45A}"/>
              </a:ext>
            </a:extLst>
          </p:cNvPr>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tretch>
            <a:fillRect/>
          </a:stretch>
        </p:blipFill>
        <p:spPr bwMode="auto">
          <a:xfrm>
            <a:off x="493715" y="4191000"/>
            <a:ext cx="2630485" cy="1752600"/>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p:cNvSpPr>
            <a:spLocks noGrp="1"/>
          </p:cNvSpPr>
          <p:nvPr>
            <p:ph sz="half" idx="2"/>
          </p:nvPr>
        </p:nvSpPr>
        <p:spPr>
          <a:xfrm>
            <a:off x="4343400" y="1447800"/>
            <a:ext cx="4301656" cy="4800600"/>
          </a:xfrm>
        </p:spPr>
        <p:txBody>
          <a:bodyPr>
            <a:normAutofit fontScale="70000" lnSpcReduction="20000"/>
          </a:bodyPr>
          <a:lstStyle/>
          <a:p>
            <a:r>
              <a:rPr lang="en-GB" dirty="0">
                <a:latin typeface="Times New Roman" panose="02020603050405020304" pitchFamily="18" charset="0"/>
                <a:cs typeface="Times New Roman" panose="02020603050405020304" pitchFamily="18" charset="0"/>
              </a:rPr>
              <a:t>South Korea Highlights</a:t>
            </a:r>
          </a:p>
          <a:p>
            <a:r>
              <a:rPr lang="en-GB" dirty="0">
                <a:latin typeface="Times New Roman" panose="02020603050405020304" pitchFamily="18" charset="0"/>
                <a:cs typeface="Times New Roman" panose="02020603050405020304" pitchFamily="18" charset="0"/>
              </a:rPr>
              <a:t>Human Resources Management</a:t>
            </a:r>
          </a:p>
          <a:p>
            <a:r>
              <a:rPr lang="en-GB" dirty="0">
                <a:latin typeface="Times New Roman" panose="02020603050405020304" pitchFamily="18" charset="0"/>
                <a:cs typeface="Times New Roman" panose="02020603050405020304" pitchFamily="18" charset="0"/>
              </a:rPr>
              <a:t>Soft HRM </a:t>
            </a:r>
          </a:p>
          <a:p>
            <a:r>
              <a:rPr lang="en-GB" dirty="0">
                <a:latin typeface="Times New Roman" panose="02020603050405020304" pitchFamily="18" charset="0"/>
                <a:cs typeface="Times New Roman" panose="02020603050405020304" pitchFamily="18" charset="0"/>
              </a:rPr>
              <a:t>Strategic HRM/Best practice</a:t>
            </a:r>
          </a:p>
          <a:p>
            <a:r>
              <a:rPr lang="en-GB" dirty="0">
                <a:latin typeface="Times New Roman" panose="02020603050405020304" pitchFamily="18" charset="0"/>
                <a:cs typeface="Times New Roman" panose="02020603050405020304" pitchFamily="18" charset="0"/>
              </a:rPr>
              <a:t>The Best Fit Model</a:t>
            </a:r>
          </a:p>
          <a:p>
            <a:r>
              <a:rPr lang="en-GB" dirty="0">
                <a:latin typeface="Times New Roman" panose="02020603050405020304" pitchFamily="18" charset="0"/>
                <a:cs typeface="Times New Roman" panose="02020603050405020304" pitchFamily="18" charset="0"/>
              </a:rPr>
              <a:t>South Korea Cultural Aspects</a:t>
            </a:r>
          </a:p>
          <a:p>
            <a:r>
              <a:rPr lang="en-GB" dirty="0">
                <a:latin typeface="Times New Roman" panose="02020603050405020304" pitchFamily="18" charset="0"/>
                <a:cs typeface="Times New Roman" panose="02020603050405020304" pitchFamily="18" charset="0"/>
              </a:rPr>
              <a:t>Hanoi Hat HRM Approach</a:t>
            </a:r>
          </a:p>
          <a:p>
            <a:r>
              <a:rPr lang="en-GB" dirty="0">
                <a:latin typeface="Times New Roman" panose="02020603050405020304" pitchFamily="18" charset="0"/>
                <a:cs typeface="Times New Roman" panose="02020603050405020304" pitchFamily="18" charset="0"/>
              </a:rPr>
              <a:t>South Koreans characteristics in terms of employment</a:t>
            </a:r>
          </a:p>
          <a:p>
            <a:r>
              <a:rPr lang="en-GB" dirty="0">
                <a:latin typeface="Times New Roman" panose="02020603050405020304" pitchFamily="18" charset="0"/>
                <a:cs typeface="Times New Roman" panose="02020603050405020304" pitchFamily="18" charset="0"/>
              </a:rPr>
              <a:t>Reward Strategy</a:t>
            </a:r>
          </a:p>
          <a:p>
            <a:r>
              <a:rPr lang="en-GB" dirty="0">
                <a:latin typeface="Times New Roman" panose="02020603050405020304" pitchFamily="18" charset="0"/>
                <a:cs typeface="Times New Roman" panose="02020603050405020304" pitchFamily="18" charset="0"/>
              </a:rPr>
              <a:t>Benefit Scheme</a:t>
            </a:r>
          </a:p>
          <a:p>
            <a:r>
              <a:rPr lang="en-GB" dirty="0">
                <a:latin typeface="Times New Roman" panose="02020603050405020304" pitchFamily="18" charset="0"/>
                <a:cs typeface="Times New Roman" panose="02020603050405020304" pitchFamily="18" charset="0"/>
              </a:rPr>
              <a:t>Hanoi Hat Reward Strategy</a:t>
            </a:r>
          </a:p>
          <a:p>
            <a:r>
              <a:rPr lang="en-GB" dirty="0">
                <a:latin typeface="Times New Roman" panose="02020603050405020304" pitchFamily="18" charset="0"/>
                <a:cs typeface="Times New Roman" panose="02020603050405020304" pitchFamily="18" charset="0"/>
              </a:rPr>
              <a:t>Hanoi Hat Reward Strategy</a:t>
            </a:r>
          </a:p>
          <a:p>
            <a:r>
              <a:rPr lang="en-GB" dirty="0">
                <a:latin typeface="Times New Roman" panose="02020603050405020304" pitchFamily="18" charset="0"/>
                <a:cs typeface="Times New Roman" panose="02020603050405020304" pitchFamily="18" charset="0"/>
              </a:rPr>
              <a:t>Hanoi Hat Reward Strategy</a:t>
            </a:r>
          </a:p>
          <a:p>
            <a:r>
              <a:rPr lang="en-GB" dirty="0">
                <a:latin typeface="Times New Roman" panose="02020603050405020304" pitchFamily="18" charset="0"/>
                <a:cs typeface="Times New Roman" panose="02020603050405020304" pitchFamily="18" charset="0"/>
              </a:rPr>
              <a:t>References</a:t>
            </a:r>
          </a:p>
          <a:p>
            <a:pPr marL="0" indent="0">
              <a:buNone/>
            </a:pP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2</a:t>
            </a:fld>
            <a:endParaRPr lang="en-US"/>
          </a:p>
        </p:txBody>
      </p:sp>
      <p:pic>
        <p:nvPicPr>
          <p:cNvPr id="1028" name="Picture 4" descr="Image result for south korea textile industry">
            <a:extLst>
              <a:ext uri="{FF2B5EF4-FFF2-40B4-BE49-F238E27FC236}">
                <a16:creationId xmlns:a16="http://schemas.microsoft.com/office/drawing/2014/main" id="{7FBDB9A1-876D-42DE-BA5D-7E4C7DBC6E8E}"/>
              </a:ext>
            </a:extLst>
          </p:cNvPr>
          <p:cNvPicPr>
            <a:picLocks noGrp="1" noChangeAspect="1" noChangeArrowheads="1"/>
          </p:cNvPicPr>
          <p:nvPr>
            <p:ph sz="quarter" idx="4294967295"/>
          </p:nvPr>
        </p:nvPicPr>
        <p:blipFill>
          <a:blip r:embed="rId3">
            <a:extLst>
              <a:ext uri="{28A0092B-C50C-407E-A947-70E740481C1C}">
                <a14:useLocalDpi xmlns:a14="http://schemas.microsoft.com/office/drawing/2010/main" val="0"/>
              </a:ext>
            </a:extLst>
          </a:blip>
          <a:srcRect/>
          <a:stretch>
            <a:fillRect/>
          </a:stretch>
        </p:blipFill>
        <p:spPr bwMode="auto">
          <a:xfrm>
            <a:off x="493714" y="1407087"/>
            <a:ext cx="3329780" cy="2631513"/>
          </a:xfrm>
          <a:prstGeom prst="rect">
            <a:avLst/>
          </a:prstGeom>
          <a:noFill/>
          <a:extLst>
            <a:ext uri="{909E8E84-426E-40DD-AFC4-6F175D3DCCD1}">
              <a14:hiddenFill xmlns:a14="http://schemas.microsoft.com/office/drawing/2010/main">
                <a:solidFill>
                  <a:srgbClr val="FFFFFF"/>
                </a:solidFill>
              </a14:hiddenFill>
            </a:ext>
          </a:extLst>
        </p:spPr>
      </p:pic>
      <p:sp>
        <p:nvSpPr>
          <p:cNvPr id="2" name="AutoShape 2" descr="Image result for south korea">
            <a:extLst>
              <a:ext uri="{FF2B5EF4-FFF2-40B4-BE49-F238E27FC236}">
                <a16:creationId xmlns:a16="http://schemas.microsoft.com/office/drawing/2014/main" id="{B9743C5B-7CDD-46E4-B6C8-5D9EF7B5E6B5}"/>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o-RO"/>
          </a:p>
        </p:txBody>
      </p:sp>
      <p:sp>
        <p:nvSpPr>
          <p:cNvPr id="3" name="Footer Placeholder 2"/>
          <p:cNvSpPr>
            <a:spLocks noGrp="1"/>
          </p:cNvSpPr>
          <p:nvPr>
            <p:ph type="ftr" sz="quarter" idx="11"/>
          </p:nvPr>
        </p:nvSpPr>
        <p:spPr>
          <a:xfrm>
            <a:off x="2057400" y="6356350"/>
            <a:ext cx="3962400" cy="365125"/>
          </a:xfrm>
        </p:spPr>
        <p:txBody>
          <a:bodyPr/>
          <a:lstStyle/>
          <a:p>
            <a:r>
              <a:rPr lang="en-GB" dirty="0">
                <a:solidFill>
                  <a:schemeClr val="tx1"/>
                </a:solidFill>
              </a:rPr>
              <a:t>NCEV HR Consultancy Group- HR Assessment 2</a:t>
            </a:r>
            <a:endParaRPr lang="en-US" dirty="0">
              <a:solidFill>
                <a:schemeClr val="tx1"/>
              </a:solidFill>
            </a:endParaRPr>
          </a:p>
        </p:txBody>
      </p:sp>
    </p:spTree>
    <p:extLst>
      <p:ext uri="{BB962C8B-B14F-4D97-AF65-F5344CB8AC3E}">
        <p14:creationId xmlns:p14="http://schemas.microsoft.com/office/powerpoint/2010/main" val="18431671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2BC9D-E3BF-4118-9FDA-B3928AF0CFF2}"/>
              </a:ext>
            </a:extLst>
          </p:cNvPr>
          <p:cNvSpPr>
            <a:spLocks noGrp="1"/>
          </p:cNvSpPr>
          <p:nvPr>
            <p:ph type="title"/>
          </p:nvPr>
        </p:nvSpPr>
        <p:spPr/>
        <p:txBody>
          <a:bodyPr/>
          <a:lstStyle/>
          <a:p>
            <a:r>
              <a:rPr lang="en-GB" dirty="0"/>
              <a:t>South Korea</a:t>
            </a:r>
            <a:endParaRPr lang="ro-RO" dirty="0"/>
          </a:p>
        </p:txBody>
      </p:sp>
      <p:sp>
        <p:nvSpPr>
          <p:cNvPr id="4" name="Slide Number Placeholder 3">
            <a:extLst>
              <a:ext uri="{FF2B5EF4-FFF2-40B4-BE49-F238E27FC236}">
                <a16:creationId xmlns:a16="http://schemas.microsoft.com/office/drawing/2014/main" id="{7E1A2F8F-3D25-4BAD-85BB-1DE0B15A9432}"/>
              </a:ext>
            </a:extLst>
          </p:cNvPr>
          <p:cNvSpPr>
            <a:spLocks noGrp="1"/>
          </p:cNvSpPr>
          <p:nvPr>
            <p:ph type="sldNum" sz="quarter" idx="12"/>
          </p:nvPr>
        </p:nvSpPr>
        <p:spPr/>
        <p:txBody>
          <a:bodyPr/>
          <a:lstStyle/>
          <a:p>
            <a:fld id="{B6F15528-21DE-4FAA-801E-634DDDAF4B2B}" type="slidenum">
              <a:rPr lang="en-US" smtClean="0">
                <a:solidFill>
                  <a:prstClr val="black">
                    <a:tint val="75000"/>
                  </a:prstClr>
                </a:solidFill>
              </a:rPr>
              <a:pPr/>
              <a:t>3</a:t>
            </a:fld>
            <a:endParaRPr lang="en-US">
              <a:solidFill>
                <a:prstClr val="black">
                  <a:tint val="75000"/>
                </a:prstClr>
              </a:solidFill>
            </a:endParaRPr>
          </a:p>
        </p:txBody>
      </p:sp>
      <p:pic>
        <p:nvPicPr>
          <p:cNvPr id="2050" name="Picture 2" descr="Image result for south korea">
            <a:extLst>
              <a:ext uri="{FF2B5EF4-FFF2-40B4-BE49-F238E27FC236}">
                <a16:creationId xmlns:a16="http://schemas.microsoft.com/office/drawing/2014/main" id="{DB98D3BC-13B0-449E-A329-5AAAE50354F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2286000"/>
            <a:ext cx="4673994" cy="292576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Table 5">
            <a:extLst>
              <a:ext uri="{FF2B5EF4-FFF2-40B4-BE49-F238E27FC236}">
                <a16:creationId xmlns:a16="http://schemas.microsoft.com/office/drawing/2014/main" id="{4FAC88CE-8B7B-4B7D-BDC5-489635768A0B}"/>
              </a:ext>
            </a:extLst>
          </p:cNvPr>
          <p:cNvGraphicFramePr>
            <a:graphicFrameLocks noGrp="1"/>
          </p:cNvGraphicFramePr>
          <p:nvPr/>
        </p:nvGraphicFramePr>
        <p:xfrm>
          <a:off x="4419600" y="1143001"/>
          <a:ext cx="4267200" cy="5481714"/>
        </p:xfrm>
        <a:graphic>
          <a:graphicData uri="http://schemas.openxmlformats.org/drawingml/2006/table">
            <a:tbl>
              <a:tblPr firstRow="1" bandRow="1">
                <a:tableStyleId>{5C22544A-7EE6-4342-B048-85BDC9FD1C3A}</a:tableStyleId>
              </a:tblPr>
              <a:tblGrid>
                <a:gridCol w="2198663">
                  <a:extLst>
                    <a:ext uri="{9D8B030D-6E8A-4147-A177-3AD203B41FA5}">
                      <a16:colId xmlns:a16="http://schemas.microsoft.com/office/drawing/2014/main" val="66633115"/>
                    </a:ext>
                  </a:extLst>
                </a:gridCol>
                <a:gridCol w="2068537">
                  <a:extLst>
                    <a:ext uri="{9D8B030D-6E8A-4147-A177-3AD203B41FA5}">
                      <a16:colId xmlns:a16="http://schemas.microsoft.com/office/drawing/2014/main" val="4294150859"/>
                    </a:ext>
                  </a:extLst>
                </a:gridCol>
              </a:tblGrid>
              <a:tr h="681426">
                <a:tc>
                  <a:txBody>
                    <a:bodyPr/>
                    <a:lstStyle/>
                    <a:p>
                      <a:r>
                        <a:rPr lang="en-GB" dirty="0"/>
                        <a:t>Capital city</a:t>
                      </a:r>
                      <a:endParaRPr lang="ro-RO" dirty="0"/>
                    </a:p>
                  </a:txBody>
                  <a:tcPr/>
                </a:tc>
                <a:tc>
                  <a:txBody>
                    <a:bodyPr/>
                    <a:lstStyle/>
                    <a:p>
                      <a:r>
                        <a:rPr lang="en-GB" dirty="0"/>
                        <a:t>Seoul</a:t>
                      </a:r>
                      <a:endParaRPr lang="ro-RO" dirty="0"/>
                    </a:p>
                  </a:txBody>
                  <a:tcPr/>
                </a:tc>
                <a:extLst>
                  <a:ext uri="{0D108BD9-81ED-4DB2-BD59-A6C34878D82A}">
                    <a16:rowId xmlns:a16="http://schemas.microsoft.com/office/drawing/2014/main" val="3309342165"/>
                  </a:ext>
                </a:extLst>
              </a:tr>
              <a:tr h="605712">
                <a:tc>
                  <a:txBody>
                    <a:bodyPr/>
                    <a:lstStyle/>
                    <a:p>
                      <a:r>
                        <a:rPr lang="en-GB" sz="2400" dirty="0"/>
                        <a:t>Population</a:t>
                      </a:r>
                      <a:endParaRPr lang="ro-RO" sz="2400" dirty="0"/>
                    </a:p>
                  </a:txBody>
                  <a:tcPr/>
                </a:tc>
                <a:tc>
                  <a:txBody>
                    <a:bodyPr/>
                    <a:lstStyle/>
                    <a:p>
                      <a:r>
                        <a:rPr lang="ro-RO" sz="2400" b="0" i="0" kern="1200" dirty="0">
                          <a:solidFill>
                            <a:schemeClr val="dk1"/>
                          </a:solidFill>
                          <a:effectLst/>
                          <a:latin typeface="+mn-lt"/>
                          <a:ea typeface="+mn-ea"/>
                          <a:cs typeface="+mn-cs"/>
                        </a:rPr>
                        <a:t>51,446,201</a:t>
                      </a:r>
                      <a:endParaRPr lang="ro-RO" sz="2400" dirty="0"/>
                    </a:p>
                  </a:txBody>
                  <a:tcPr/>
                </a:tc>
                <a:extLst>
                  <a:ext uri="{0D108BD9-81ED-4DB2-BD59-A6C34878D82A}">
                    <a16:rowId xmlns:a16="http://schemas.microsoft.com/office/drawing/2014/main" val="1333525998"/>
                  </a:ext>
                </a:extLst>
              </a:tr>
              <a:tr h="1527441">
                <a:tc>
                  <a:txBody>
                    <a:bodyPr/>
                    <a:lstStyle/>
                    <a:p>
                      <a:r>
                        <a:rPr lang="en-GB" sz="2400" dirty="0"/>
                        <a:t>Government</a:t>
                      </a:r>
                      <a:endParaRPr lang="ro-RO" sz="2400" dirty="0"/>
                    </a:p>
                  </a:txBody>
                  <a:tcPr/>
                </a:tc>
                <a:tc>
                  <a:txBody>
                    <a:bodyPr/>
                    <a:lstStyle/>
                    <a:p>
                      <a:r>
                        <a:rPr lang="en-GB" sz="2400" dirty="0"/>
                        <a:t>Unitarist Presidential  Constitutional Republic</a:t>
                      </a:r>
                      <a:endParaRPr lang="ro-RO" sz="2400" dirty="0"/>
                    </a:p>
                  </a:txBody>
                  <a:tcPr/>
                </a:tc>
                <a:extLst>
                  <a:ext uri="{0D108BD9-81ED-4DB2-BD59-A6C34878D82A}">
                    <a16:rowId xmlns:a16="http://schemas.microsoft.com/office/drawing/2014/main" val="1463361238"/>
                  </a:ext>
                </a:extLst>
              </a:tr>
              <a:tr h="605712">
                <a:tc>
                  <a:txBody>
                    <a:bodyPr/>
                    <a:lstStyle/>
                    <a:p>
                      <a:r>
                        <a:rPr lang="en-GB" sz="2400" dirty="0"/>
                        <a:t>Area</a:t>
                      </a:r>
                      <a:endParaRPr lang="ro-RO" sz="2400" dirty="0"/>
                    </a:p>
                  </a:txBody>
                  <a:tcPr/>
                </a:tc>
                <a:tc>
                  <a:txBody>
                    <a:bodyPr/>
                    <a:lstStyle/>
                    <a:p>
                      <a:r>
                        <a:rPr lang="ro-RO" sz="2400" b="0" i="0" kern="1200" dirty="0">
                          <a:solidFill>
                            <a:schemeClr val="dk1"/>
                          </a:solidFill>
                          <a:effectLst/>
                          <a:latin typeface="+mn-lt"/>
                          <a:ea typeface="+mn-ea"/>
                          <a:cs typeface="+mn-cs"/>
                        </a:rPr>
                        <a:t>100,363 km</a:t>
                      </a:r>
                      <a:r>
                        <a:rPr lang="ro-RO" sz="2400" b="0" i="0" kern="1200" baseline="30000" dirty="0">
                          <a:solidFill>
                            <a:schemeClr val="dk1"/>
                          </a:solidFill>
                          <a:effectLst/>
                          <a:latin typeface="+mn-lt"/>
                          <a:ea typeface="+mn-ea"/>
                          <a:cs typeface="+mn-cs"/>
                        </a:rPr>
                        <a:t>2</a:t>
                      </a:r>
                      <a:endParaRPr lang="ro-RO" sz="2400" dirty="0"/>
                    </a:p>
                  </a:txBody>
                  <a:tcPr/>
                </a:tc>
                <a:extLst>
                  <a:ext uri="{0D108BD9-81ED-4DB2-BD59-A6C34878D82A}">
                    <a16:rowId xmlns:a16="http://schemas.microsoft.com/office/drawing/2014/main" val="507121736"/>
                  </a:ext>
                </a:extLst>
              </a:tr>
              <a:tr h="808645">
                <a:tc>
                  <a:txBody>
                    <a:bodyPr/>
                    <a:lstStyle/>
                    <a:p>
                      <a:r>
                        <a:rPr lang="en-GB" sz="2400" dirty="0"/>
                        <a:t>Position on Globe</a:t>
                      </a:r>
                      <a:endParaRPr lang="ro-RO" sz="2400" dirty="0"/>
                    </a:p>
                  </a:txBody>
                  <a:tcPr/>
                </a:tc>
                <a:tc>
                  <a:txBody>
                    <a:bodyPr/>
                    <a:lstStyle/>
                    <a:p>
                      <a:r>
                        <a:rPr lang="en-GB" sz="2400" dirty="0"/>
                        <a:t>East Asia</a:t>
                      </a:r>
                      <a:endParaRPr lang="ro-RO" sz="2400" dirty="0"/>
                    </a:p>
                  </a:txBody>
                  <a:tcPr/>
                </a:tc>
                <a:extLst>
                  <a:ext uri="{0D108BD9-81ED-4DB2-BD59-A6C34878D82A}">
                    <a16:rowId xmlns:a16="http://schemas.microsoft.com/office/drawing/2014/main" val="1652854554"/>
                  </a:ext>
                </a:extLst>
              </a:tr>
              <a:tr h="1211424">
                <a:tc gridSpan="2">
                  <a:txBody>
                    <a:bodyPr/>
                    <a:lstStyle/>
                    <a:p>
                      <a:endParaRPr lang="ro-RO" dirty="0"/>
                    </a:p>
                  </a:txBody>
                  <a:tcPr/>
                </a:tc>
                <a:tc hMerge="1">
                  <a:txBody>
                    <a:bodyPr/>
                    <a:lstStyle/>
                    <a:p>
                      <a:endParaRPr lang="ro-RO" dirty="0"/>
                    </a:p>
                  </a:txBody>
                  <a:tcPr/>
                </a:tc>
                <a:extLst>
                  <a:ext uri="{0D108BD9-81ED-4DB2-BD59-A6C34878D82A}">
                    <a16:rowId xmlns:a16="http://schemas.microsoft.com/office/drawing/2014/main" val="1919409764"/>
                  </a:ext>
                </a:extLst>
              </a:tr>
            </a:tbl>
          </a:graphicData>
        </a:graphic>
      </p:graphicFrame>
      <p:pic>
        <p:nvPicPr>
          <p:cNvPr id="3" name="Picture 2">
            <a:extLst>
              <a:ext uri="{FF2B5EF4-FFF2-40B4-BE49-F238E27FC236}">
                <a16:creationId xmlns:a16="http://schemas.microsoft.com/office/drawing/2014/main" id="{79A56EF4-9853-48A2-A18D-E8F501323FFD}"/>
              </a:ext>
            </a:extLst>
          </p:cNvPr>
          <p:cNvPicPr>
            <a:picLocks noChangeAspect="1"/>
          </p:cNvPicPr>
          <p:nvPr/>
        </p:nvPicPr>
        <p:blipFill>
          <a:blip r:embed="rId3"/>
          <a:stretch>
            <a:fillRect/>
          </a:stretch>
        </p:blipFill>
        <p:spPr>
          <a:xfrm>
            <a:off x="6148387" y="5573688"/>
            <a:ext cx="809625" cy="809625"/>
          </a:xfrm>
          <a:prstGeom prst="rect">
            <a:avLst/>
          </a:prstGeom>
        </p:spPr>
      </p:pic>
      <p:sp>
        <p:nvSpPr>
          <p:cNvPr id="6" name="Footer Placeholder 5"/>
          <p:cNvSpPr>
            <a:spLocks noGrp="1"/>
          </p:cNvSpPr>
          <p:nvPr>
            <p:ph type="ftr" sz="quarter" idx="11"/>
          </p:nvPr>
        </p:nvSpPr>
        <p:spPr>
          <a:xfrm>
            <a:off x="1981200" y="6356350"/>
            <a:ext cx="4038600" cy="365125"/>
          </a:xfrm>
        </p:spPr>
        <p:txBody>
          <a:bodyPr/>
          <a:lstStyle/>
          <a:p>
            <a:r>
              <a:rPr lang="en-GB" dirty="0">
                <a:solidFill>
                  <a:schemeClr val="tx1"/>
                </a:solidFill>
              </a:rPr>
              <a:t>NCEV HR Consultancy Group- HR Assessment 2</a:t>
            </a:r>
            <a:endParaRPr lang="en-US" dirty="0">
              <a:solidFill>
                <a:schemeClr val="tx1"/>
              </a:solidFill>
            </a:endParaRPr>
          </a:p>
        </p:txBody>
      </p:sp>
    </p:spTree>
    <p:extLst>
      <p:ext uri="{BB962C8B-B14F-4D97-AF65-F5344CB8AC3E}">
        <p14:creationId xmlns:p14="http://schemas.microsoft.com/office/powerpoint/2010/main" val="39224289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838200"/>
            <a:ext cx="8229600" cy="1143000"/>
          </a:xfrm>
        </p:spPr>
        <p:txBody>
          <a:bodyPr>
            <a:normAutofit fontScale="90000"/>
          </a:bodyPr>
          <a:lstStyle/>
          <a:p>
            <a:r>
              <a:rPr lang="en-GB" dirty="0"/>
              <a:t>Human Resources Management</a:t>
            </a:r>
            <a:br>
              <a:rPr lang="en-GB" dirty="0"/>
            </a:br>
            <a:endParaRPr lang="en-GB" dirty="0"/>
          </a:p>
        </p:txBody>
      </p:sp>
      <p:sp>
        <p:nvSpPr>
          <p:cNvPr id="4" name="Content Placeholder 3"/>
          <p:cNvSpPr>
            <a:spLocks noGrp="1"/>
          </p:cNvSpPr>
          <p:nvPr>
            <p:ph idx="1"/>
          </p:nvPr>
        </p:nvSpPr>
        <p:spPr/>
        <p:txBody>
          <a:bodyPr>
            <a:normAutofit fontScale="85000" lnSpcReduction="20000"/>
          </a:bodyPr>
          <a:lstStyle/>
          <a:p>
            <a:pPr marL="0" indent="0">
              <a:buNone/>
            </a:pPr>
            <a:r>
              <a:rPr lang="en-GB" dirty="0"/>
              <a:t> </a:t>
            </a:r>
          </a:p>
          <a:p>
            <a:pPr marL="0" indent="0" algn="just">
              <a:buNone/>
            </a:pPr>
            <a:r>
              <a:rPr lang="en-GB" dirty="0">
                <a:latin typeface="Times New Roman" panose="02020603050405020304" pitchFamily="18" charset="0"/>
                <a:cs typeface="Times New Roman" panose="02020603050405020304" pitchFamily="18" charset="0"/>
              </a:rPr>
              <a:t>Definition:</a:t>
            </a:r>
          </a:p>
          <a:p>
            <a:pPr marL="0" indent="0" algn="just">
              <a:buNone/>
            </a:pPr>
            <a:r>
              <a:rPr lang="en-GB" dirty="0">
                <a:latin typeface="Times New Roman" panose="02020603050405020304" pitchFamily="18" charset="0"/>
                <a:cs typeface="Times New Roman" panose="02020603050405020304" pitchFamily="18" charset="0"/>
              </a:rPr>
              <a:t>According to Armstrong (2007), Human Resources Management is considered to be that part of the management that deals with the most valuable assets of a company which is the employees working to achieve the objectives of the company.</a:t>
            </a:r>
          </a:p>
          <a:p>
            <a:endParaRPr lang="en-GB" dirty="0">
              <a:latin typeface="Times New Roman" panose="02020603050405020304" pitchFamily="18" charset="0"/>
              <a:cs typeface="Times New Roman" panose="02020603050405020304" pitchFamily="18" charset="0"/>
            </a:endParaRPr>
          </a:p>
          <a:p>
            <a:pPr marL="0" indent="0">
              <a:buNone/>
            </a:pPr>
            <a:r>
              <a:rPr lang="en-GB" dirty="0">
                <a:latin typeface="Times New Roman" panose="02020603050405020304" pitchFamily="18" charset="0"/>
                <a:cs typeface="Times New Roman" panose="02020603050405020304" pitchFamily="18" charset="0"/>
              </a:rPr>
              <a:t>Two distinct forms of HRM:</a:t>
            </a:r>
          </a:p>
          <a:p>
            <a:pPr marL="0" indent="0">
              <a:buNone/>
            </a:pPr>
            <a:r>
              <a:rPr lang="en-GB" dirty="0">
                <a:latin typeface="Times New Roman" panose="02020603050405020304" pitchFamily="18" charset="0"/>
                <a:cs typeface="Times New Roman" panose="02020603050405020304" pitchFamily="18" charset="0"/>
              </a:rPr>
              <a:t>• hard HRM</a:t>
            </a:r>
          </a:p>
          <a:p>
            <a:pPr marL="0" indent="0">
              <a:buNone/>
            </a:pPr>
            <a:r>
              <a:rPr lang="en-GB" dirty="0">
                <a:latin typeface="Times New Roman" panose="02020603050405020304" pitchFamily="18" charset="0"/>
                <a:cs typeface="Times New Roman" panose="02020603050405020304" pitchFamily="18" charset="0"/>
              </a:rPr>
              <a:t>• soft HRM</a:t>
            </a:r>
          </a:p>
          <a:p>
            <a:endParaRPr lang="en-GB" dirty="0"/>
          </a:p>
        </p:txBody>
      </p:sp>
      <p:sp>
        <p:nvSpPr>
          <p:cNvPr id="2" name="Slide Number Placeholder 1">
            <a:extLst>
              <a:ext uri="{FF2B5EF4-FFF2-40B4-BE49-F238E27FC236}">
                <a16:creationId xmlns:a16="http://schemas.microsoft.com/office/drawing/2014/main" id="{F9C699C2-3D68-4C2B-ABCF-B0920973D488}"/>
              </a:ext>
            </a:extLst>
          </p:cNvPr>
          <p:cNvSpPr>
            <a:spLocks noGrp="1"/>
          </p:cNvSpPr>
          <p:nvPr>
            <p:ph type="sldNum" sz="quarter" idx="12"/>
          </p:nvPr>
        </p:nvSpPr>
        <p:spPr/>
        <p:txBody>
          <a:bodyPr/>
          <a:lstStyle/>
          <a:p>
            <a:fld id="{B6F15528-21DE-4FAA-801E-634DDDAF4B2B}" type="slidenum">
              <a:rPr lang="en-US" smtClean="0"/>
              <a:pPr/>
              <a:t>4</a:t>
            </a:fld>
            <a:endParaRPr lang="en-US"/>
          </a:p>
        </p:txBody>
      </p:sp>
      <p:sp>
        <p:nvSpPr>
          <p:cNvPr id="5" name="Footer Placeholder 4"/>
          <p:cNvSpPr>
            <a:spLocks noGrp="1"/>
          </p:cNvSpPr>
          <p:nvPr>
            <p:ph type="ftr" sz="quarter" idx="11"/>
          </p:nvPr>
        </p:nvSpPr>
        <p:spPr>
          <a:xfrm>
            <a:off x="2286000" y="6356350"/>
            <a:ext cx="3733800" cy="365125"/>
          </a:xfrm>
        </p:spPr>
        <p:txBody>
          <a:bodyPr/>
          <a:lstStyle/>
          <a:p>
            <a:r>
              <a:rPr lang="en-GB" dirty="0">
                <a:solidFill>
                  <a:schemeClr val="tx1"/>
                </a:solidFill>
              </a:rPr>
              <a:t>NCEV HR Consultancy Group- HR Assessment 2</a:t>
            </a:r>
            <a:endParaRPr lang="en-US" dirty="0">
              <a:solidFill>
                <a:schemeClr val="tx1"/>
              </a:solidFill>
            </a:endParaRPr>
          </a:p>
        </p:txBody>
      </p:sp>
    </p:spTree>
    <p:extLst>
      <p:ext uri="{BB962C8B-B14F-4D97-AF65-F5344CB8AC3E}">
        <p14:creationId xmlns:p14="http://schemas.microsoft.com/office/powerpoint/2010/main" val="26329635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Soft HRM </a:t>
            </a:r>
          </a:p>
        </p:txBody>
      </p:sp>
      <p:sp>
        <p:nvSpPr>
          <p:cNvPr id="6" name="Content Placeholder 5"/>
          <p:cNvSpPr>
            <a:spLocks noGrp="1"/>
          </p:cNvSpPr>
          <p:nvPr>
            <p:ph idx="1"/>
          </p:nvPr>
        </p:nvSpPr>
        <p:spPr/>
        <p:txBody>
          <a:bodyPr>
            <a:normAutofit fontScale="92500" lnSpcReduction="20000"/>
          </a:bodyPr>
          <a:lstStyle/>
          <a:p>
            <a:pPr marL="0" indent="0" algn="just">
              <a:buNone/>
            </a:pPr>
            <a:r>
              <a:rPr lang="en-GB" dirty="0">
                <a:latin typeface="Times New Roman" panose="02020603050405020304" pitchFamily="18" charset="0"/>
                <a:cs typeface="Times New Roman" panose="02020603050405020304" pitchFamily="18" charset="0"/>
              </a:rPr>
              <a:t>In contrast with the Hard HRM approach, which consider that employees have their only motive of their work the pay they get, the Soft HRM approach:</a:t>
            </a:r>
          </a:p>
          <a:p>
            <a:pPr marL="0" indent="0" algn="just">
              <a:buNone/>
            </a:pPr>
            <a:r>
              <a:rPr lang="en-GB" dirty="0">
                <a:latin typeface="Times New Roman" panose="02020603050405020304" pitchFamily="18" charset="0"/>
                <a:cs typeface="Times New Roman" panose="02020603050405020304" pitchFamily="18" charset="0"/>
              </a:rPr>
              <a:t>• assumes that the employees are self-motivated and they take responsibility for their work</a:t>
            </a:r>
          </a:p>
          <a:p>
            <a:pPr marL="0" indent="0" algn="just">
              <a:buNone/>
            </a:pPr>
            <a:r>
              <a:rPr lang="en-GB" dirty="0">
                <a:latin typeface="Times New Roman" panose="02020603050405020304" pitchFamily="18" charset="0"/>
                <a:cs typeface="Times New Roman" panose="02020603050405020304" pitchFamily="18" charset="0"/>
              </a:rPr>
              <a:t>• the employees come up with ideas to solve problems so they carry work in an efficient way</a:t>
            </a:r>
          </a:p>
          <a:p>
            <a:pPr marL="0" indent="0" algn="just">
              <a:buNone/>
            </a:pPr>
            <a:r>
              <a:rPr lang="en-GB" dirty="0">
                <a:latin typeface="Times New Roman" panose="02020603050405020304" pitchFamily="18" charset="0"/>
                <a:cs typeface="Times New Roman" panose="02020603050405020304" pitchFamily="18" charset="0"/>
              </a:rPr>
              <a:t>• employees and employers have a common goal, the organisational goal and this leads to a strong work environment</a:t>
            </a:r>
          </a:p>
        </p:txBody>
      </p:sp>
      <p:sp>
        <p:nvSpPr>
          <p:cNvPr id="4" name="Slide Number Placeholder 3">
            <a:extLst>
              <a:ext uri="{FF2B5EF4-FFF2-40B4-BE49-F238E27FC236}">
                <a16:creationId xmlns:a16="http://schemas.microsoft.com/office/drawing/2014/main" id="{46D0227F-AA70-4756-B20B-7EE50716C851}"/>
              </a:ext>
            </a:extLst>
          </p:cNvPr>
          <p:cNvSpPr>
            <a:spLocks noGrp="1"/>
          </p:cNvSpPr>
          <p:nvPr>
            <p:ph type="sldNum" sz="quarter" idx="12"/>
          </p:nvPr>
        </p:nvSpPr>
        <p:spPr/>
        <p:txBody>
          <a:bodyPr/>
          <a:lstStyle/>
          <a:p>
            <a:fld id="{B6F15528-21DE-4FAA-801E-634DDDAF4B2B}" type="slidenum">
              <a:rPr lang="en-US" smtClean="0"/>
              <a:pPr/>
              <a:t>5</a:t>
            </a:fld>
            <a:endParaRPr lang="en-US"/>
          </a:p>
        </p:txBody>
      </p:sp>
      <p:sp>
        <p:nvSpPr>
          <p:cNvPr id="2" name="Footer Placeholder 1"/>
          <p:cNvSpPr>
            <a:spLocks noGrp="1"/>
          </p:cNvSpPr>
          <p:nvPr>
            <p:ph type="ftr" sz="quarter" idx="11"/>
          </p:nvPr>
        </p:nvSpPr>
        <p:spPr>
          <a:xfrm>
            <a:off x="2286000" y="6356350"/>
            <a:ext cx="3733800" cy="365125"/>
          </a:xfrm>
        </p:spPr>
        <p:txBody>
          <a:bodyPr/>
          <a:lstStyle/>
          <a:p>
            <a:r>
              <a:rPr lang="en-GB" dirty="0">
                <a:solidFill>
                  <a:schemeClr val="tx1"/>
                </a:solidFill>
              </a:rPr>
              <a:t>NCEV HR Consultancy Group- HR Assessment 2</a:t>
            </a:r>
            <a:endParaRPr lang="en-US" dirty="0">
              <a:solidFill>
                <a:schemeClr val="tx1"/>
              </a:solidFill>
            </a:endParaRPr>
          </a:p>
        </p:txBody>
      </p:sp>
    </p:spTree>
    <p:extLst>
      <p:ext uri="{BB962C8B-B14F-4D97-AF65-F5344CB8AC3E}">
        <p14:creationId xmlns:p14="http://schemas.microsoft.com/office/powerpoint/2010/main" val="23774419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2EE44-8EE1-472C-9E45-309BF1C75D59}"/>
              </a:ext>
            </a:extLst>
          </p:cNvPr>
          <p:cNvSpPr>
            <a:spLocks noGrp="1"/>
          </p:cNvSpPr>
          <p:nvPr>
            <p:ph type="title"/>
          </p:nvPr>
        </p:nvSpPr>
        <p:spPr/>
        <p:txBody>
          <a:bodyPr>
            <a:normAutofit/>
          </a:bodyPr>
          <a:lstStyle/>
          <a:p>
            <a:r>
              <a:rPr lang="en-GB" dirty="0"/>
              <a:t>Strategic HRM/Best Practice</a:t>
            </a:r>
          </a:p>
        </p:txBody>
      </p:sp>
      <p:sp>
        <p:nvSpPr>
          <p:cNvPr id="3" name="Content Placeholder 2">
            <a:extLst>
              <a:ext uri="{FF2B5EF4-FFF2-40B4-BE49-F238E27FC236}">
                <a16:creationId xmlns:a16="http://schemas.microsoft.com/office/drawing/2014/main" id="{63A76405-1894-4BBF-960A-71AFABD94750}"/>
              </a:ext>
            </a:extLst>
          </p:cNvPr>
          <p:cNvSpPr>
            <a:spLocks noGrp="1"/>
          </p:cNvSpPr>
          <p:nvPr>
            <p:ph idx="1"/>
          </p:nvPr>
        </p:nvSpPr>
        <p:spPr>
          <a:xfrm>
            <a:off x="457200" y="1371600"/>
            <a:ext cx="8229600" cy="4754563"/>
          </a:xfrm>
        </p:spPr>
        <p:txBody>
          <a:bodyPr>
            <a:normAutofit lnSpcReduction="10000"/>
          </a:bodyPr>
          <a:lstStyle/>
          <a:p>
            <a:pPr algn="just"/>
            <a:r>
              <a:rPr lang="en-GB" dirty="0">
                <a:latin typeface="Times New Roman" panose="02020603050405020304" pitchFamily="18" charset="0"/>
                <a:cs typeface="Times New Roman" panose="02020603050405020304" pitchFamily="18" charset="0"/>
              </a:rPr>
              <a:t>Boxall and </a:t>
            </a:r>
            <a:r>
              <a:rPr lang="en-GB" dirty="0" err="1">
                <a:latin typeface="Times New Roman" panose="02020603050405020304" pitchFamily="18" charset="0"/>
                <a:cs typeface="Times New Roman" panose="02020603050405020304" pitchFamily="18" charset="0"/>
              </a:rPr>
              <a:t>Purcel</a:t>
            </a:r>
            <a:r>
              <a:rPr lang="en-GB" dirty="0">
                <a:latin typeface="Times New Roman" panose="02020603050405020304" pitchFamily="18" charset="0"/>
                <a:cs typeface="Times New Roman" panose="02020603050405020304" pitchFamily="18" charset="0"/>
              </a:rPr>
              <a:t> (2003) gave a definition to the Strategic Human Resource Management as “all those activities associated with the management of employment relationships in the firm”</a:t>
            </a:r>
          </a:p>
          <a:p>
            <a:pPr algn="just"/>
            <a:r>
              <a:rPr lang="en-GB" dirty="0">
                <a:latin typeface="Times New Roman" panose="02020603050405020304" pitchFamily="18" charset="0"/>
                <a:cs typeface="Times New Roman" panose="02020603050405020304" pitchFamily="18" charset="0"/>
              </a:rPr>
              <a:t>“Best practice” advocates claim that there is a bundle of HR policies including the reward system that lead to highly motivated and committed employees who are the key to an organisation’s competitive advantage.</a:t>
            </a:r>
          </a:p>
          <a:p>
            <a:endParaRPr lang="en-GB" dirty="0"/>
          </a:p>
        </p:txBody>
      </p:sp>
      <p:sp>
        <p:nvSpPr>
          <p:cNvPr id="4" name="Slide Number Placeholder 3">
            <a:extLst>
              <a:ext uri="{FF2B5EF4-FFF2-40B4-BE49-F238E27FC236}">
                <a16:creationId xmlns:a16="http://schemas.microsoft.com/office/drawing/2014/main" id="{E31F0593-74E4-4943-B9EE-71D114EAAA33}"/>
              </a:ext>
            </a:extLst>
          </p:cNvPr>
          <p:cNvSpPr>
            <a:spLocks noGrp="1"/>
          </p:cNvSpPr>
          <p:nvPr>
            <p:ph type="sldNum" sz="quarter" idx="12"/>
          </p:nvPr>
        </p:nvSpPr>
        <p:spPr/>
        <p:txBody>
          <a:bodyPr/>
          <a:lstStyle/>
          <a:p>
            <a:fld id="{B6F15528-21DE-4FAA-801E-634DDDAF4B2B}" type="slidenum">
              <a:rPr lang="en-US" smtClean="0"/>
              <a:pPr/>
              <a:t>6</a:t>
            </a:fld>
            <a:endParaRPr lang="en-US"/>
          </a:p>
        </p:txBody>
      </p:sp>
      <p:sp>
        <p:nvSpPr>
          <p:cNvPr id="5" name="Footer Placeholder 4"/>
          <p:cNvSpPr>
            <a:spLocks noGrp="1"/>
          </p:cNvSpPr>
          <p:nvPr>
            <p:ph type="ftr" sz="quarter" idx="11"/>
          </p:nvPr>
        </p:nvSpPr>
        <p:spPr>
          <a:xfrm>
            <a:off x="2133600" y="6356350"/>
            <a:ext cx="3886200" cy="365125"/>
          </a:xfrm>
        </p:spPr>
        <p:txBody>
          <a:bodyPr/>
          <a:lstStyle/>
          <a:p>
            <a:r>
              <a:rPr lang="en-GB" dirty="0">
                <a:solidFill>
                  <a:schemeClr val="tx1"/>
                </a:solidFill>
              </a:rPr>
              <a:t>NCEV HR Consultancy Group- HR Assessment 2</a:t>
            </a:r>
            <a:endParaRPr lang="en-US" dirty="0">
              <a:solidFill>
                <a:schemeClr val="tx1"/>
              </a:solidFill>
            </a:endParaRPr>
          </a:p>
        </p:txBody>
      </p:sp>
    </p:spTree>
    <p:extLst>
      <p:ext uri="{BB962C8B-B14F-4D97-AF65-F5344CB8AC3E}">
        <p14:creationId xmlns:p14="http://schemas.microsoft.com/office/powerpoint/2010/main" val="1403208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57626"/>
            <a:ext cx="8229600" cy="1143000"/>
          </a:xfrm>
        </p:spPr>
        <p:txBody>
          <a:bodyPr>
            <a:normAutofit fontScale="90000"/>
          </a:bodyPr>
          <a:lstStyle/>
          <a:p>
            <a:r>
              <a:rPr lang="en-GB" dirty="0"/>
              <a:t>The best fit model</a:t>
            </a:r>
            <a:br>
              <a:rPr lang="en-GB" dirty="0"/>
            </a:br>
            <a:endParaRPr lang="en-GB" dirty="0"/>
          </a:p>
        </p:txBody>
      </p:sp>
      <p:sp>
        <p:nvSpPr>
          <p:cNvPr id="4" name="Content Placeholder 3"/>
          <p:cNvSpPr>
            <a:spLocks noGrp="1"/>
          </p:cNvSpPr>
          <p:nvPr>
            <p:ph idx="1"/>
          </p:nvPr>
        </p:nvSpPr>
        <p:spPr/>
        <p:txBody>
          <a:bodyPr>
            <a:normAutofit fontScale="92500" lnSpcReduction="20000"/>
          </a:bodyPr>
          <a:lstStyle/>
          <a:p>
            <a:pPr marL="0" indent="0">
              <a:buNone/>
            </a:pPr>
            <a:r>
              <a:rPr lang="en-GB" dirty="0"/>
              <a:t>The “Best fit” perspective claims that the firm’s reward should be aligned to support the organisation’s business strategy in order to achieve competitive advantage.</a:t>
            </a:r>
          </a:p>
          <a:p>
            <a:pPr marL="0" indent="0">
              <a:buNone/>
            </a:pPr>
            <a:r>
              <a:rPr lang="en-GB" dirty="0"/>
              <a:t>• implies a vertical integration of organisation’s business and HR strategies</a:t>
            </a:r>
          </a:p>
          <a:p>
            <a:pPr marL="0" indent="0">
              <a:buNone/>
            </a:pPr>
            <a:r>
              <a:rPr lang="en-GB" dirty="0"/>
              <a:t>• by matching its strategy to one of the ideal types defined by theories, an organisation will be more effective</a:t>
            </a:r>
          </a:p>
          <a:p>
            <a:pPr marL="0" indent="0">
              <a:buNone/>
            </a:pPr>
            <a:r>
              <a:rPr lang="en-GB" dirty="0"/>
              <a:t>• in comparison with the best practice model, the best fit model looks to be more realistic</a:t>
            </a:r>
          </a:p>
        </p:txBody>
      </p:sp>
      <p:sp>
        <p:nvSpPr>
          <p:cNvPr id="2" name="Slide Number Placeholder 1">
            <a:extLst>
              <a:ext uri="{FF2B5EF4-FFF2-40B4-BE49-F238E27FC236}">
                <a16:creationId xmlns:a16="http://schemas.microsoft.com/office/drawing/2014/main" id="{75CD67B7-5E39-4897-8F74-490517A80578}"/>
              </a:ext>
            </a:extLst>
          </p:cNvPr>
          <p:cNvSpPr>
            <a:spLocks noGrp="1"/>
          </p:cNvSpPr>
          <p:nvPr>
            <p:ph type="sldNum" sz="quarter" idx="12"/>
          </p:nvPr>
        </p:nvSpPr>
        <p:spPr/>
        <p:txBody>
          <a:bodyPr/>
          <a:lstStyle/>
          <a:p>
            <a:fld id="{B6F15528-21DE-4FAA-801E-634DDDAF4B2B}" type="slidenum">
              <a:rPr lang="en-US" smtClean="0"/>
              <a:pPr/>
              <a:t>7</a:t>
            </a:fld>
            <a:endParaRPr lang="en-US"/>
          </a:p>
        </p:txBody>
      </p:sp>
      <p:sp>
        <p:nvSpPr>
          <p:cNvPr id="5" name="Footer Placeholder 4"/>
          <p:cNvSpPr>
            <a:spLocks noGrp="1"/>
          </p:cNvSpPr>
          <p:nvPr>
            <p:ph type="ftr" sz="quarter" idx="11"/>
          </p:nvPr>
        </p:nvSpPr>
        <p:spPr>
          <a:xfrm>
            <a:off x="2209800" y="6356350"/>
            <a:ext cx="3810000" cy="365125"/>
          </a:xfrm>
        </p:spPr>
        <p:txBody>
          <a:bodyPr/>
          <a:lstStyle/>
          <a:p>
            <a:r>
              <a:rPr lang="en-GB" dirty="0">
                <a:solidFill>
                  <a:schemeClr val="tx1"/>
                </a:solidFill>
              </a:rPr>
              <a:t>NCEV HR Consultancy Group- HR Assessment 2</a:t>
            </a:r>
            <a:endParaRPr lang="en-US" dirty="0">
              <a:solidFill>
                <a:schemeClr val="tx1"/>
              </a:solidFill>
            </a:endParaRPr>
          </a:p>
        </p:txBody>
      </p:sp>
    </p:spTree>
    <p:extLst>
      <p:ext uri="{BB962C8B-B14F-4D97-AF65-F5344CB8AC3E}">
        <p14:creationId xmlns:p14="http://schemas.microsoft.com/office/powerpoint/2010/main" val="20198418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p:cNvSpPr>
            <a:spLocks noGrp="1"/>
          </p:cNvSpPr>
          <p:nvPr>
            <p:ph type="title"/>
          </p:nvPr>
        </p:nvSpPr>
        <p:spPr>
          <a:xfrm>
            <a:off x="647271" y="1012004"/>
            <a:ext cx="2562119" cy="3178996"/>
          </a:xfrm>
        </p:spPr>
        <p:txBody>
          <a:bodyPr>
            <a:normAutofit fontScale="90000"/>
          </a:bodyPr>
          <a:lstStyle/>
          <a:p>
            <a:r>
              <a:rPr lang="en-GB" dirty="0">
                <a:solidFill>
                  <a:srgbClr val="FFFFFF"/>
                </a:solidFill>
              </a:rPr>
              <a:t>South Korea Cultural Aspects</a:t>
            </a:r>
            <a:br>
              <a:rPr lang="en-GB" dirty="0">
                <a:solidFill>
                  <a:srgbClr val="FFFFFF"/>
                </a:solidFill>
              </a:rPr>
            </a:br>
            <a:endParaRPr lang="en-GB" dirty="0">
              <a:solidFill>
                <a:srgbClr val="FFFFFF"/>
              </a:solidFill>
            </a:endParaRPr>
          </a:p>
        </p:txBody>
      </p:sp>
      <p:sp>
        <p:nvSpPr>
          <p:cNvPr id="2" name="Slide Number Placeholder 1">
            <a:extLst>
              <a:ext uri="{FF2B5EF4-FFF2-40B4-BE49-F238E27FC236}">
                <a16:creationId xmlns:a16="http://schemas.microsoft.com/office/drawing/2014/main" id="{442304A9-153D-41A9-B389-89E243B9C83D}"/>
              </a:ext>
            </a:extLst>
          </p:cNvPr>
          <p:cNvSpPr>
            <a:spLocks noGrp="1"/>
          </p:cNvSpPr>
          <p:nvPr>
            <p:ph type="sldNum" sz="quarter" idx="12"/>
          </p:nvPr>
        </p:nvSpPr>
        <p:spPr>
          <a:xfrm>
            <a:off x="8044665" y="6356350"/>
            <a:ext cx="470685" cy="365125"/>
          </a:xfrm>
        </p:spPr>
        <p:txBody>
          <a:bodyPr>
            <a:normAutofit/>
          </a:bodyPr>
          <a:lstStyle/>
          <a:p>
            <a:pPr>
              <a:spcAft>
                <a:spcPts val="600"/>
              </a:spcAft>
            </a:pPr>
            <a:fld id="{B6F15528-21DE-4FAA-801E-634DDDAF4B2B}" type="slidenum">
              <a:rPr lang="en-US" sz="1000">
                <a:solidFill>
                  <a:prstClr val="black">
                    <a:tint val="75000"/>
                  </a:prstClr>
                </a:solidFill>
              </a:rPr>
              <a:pPr>
                <a:spcAft>
                  <a:spcPts val="600"/>
                </a:spcAft>
              </a:pPr>
              <a:t>8</a:t>
            </a:fld>
            <a:endParaRPr lang="en-US" sz="1000">
              <a:solidFill>
                <a:prstClr val="black">
                  <a:tint val="75000"/>
                </a:prstClr>
              </a:solidFill>
            </a:endParaRPr>
          </a:p>
        </p:txBody>
      </p:sp>
      <p:graphicFrame>
        <p:nvGraphicFramePr>
          <p:cNvPr id="7" name="Content Placeholder 4">
            <a:extLst>
              <a:ext uri="{FF2B5EF4-FFF2-40B4-BE49-F238E27FC236}">
                <a16:creationId xmlns:a16="http://schemas.microsoft.com/office/drawing/2014/main" id="{673CE293-2AA6-49F9-9E5F-33C31FD54435}"/>
              </a:ext>
            </a:extLst>
          </p:cNvPr>
          <p:cNvGraphicFramePr>
            <a:graphicFrameLocks noGrp="1"/>
          </p:cNvGraphicFramePr>
          <p:nvPr>
            <p:ph idx="1"/>
            <p:extLst>
              <p:ext uri="{D42A27DB-BD31-4B8C-83A1-F6EECF244321}">
                <p14:modId xmlns:p14="http://schemas.microsoft.com/office/powerpoint/2010/main" val="2706502535"/>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078" name="Picture 6" descr="Image result for south korean hats">
            <a:extLst>
              <a:ext uri="{FF2B5EF4-FFF2-40B4-BE49-F238E27FC236}">
                <a16:creationId xmlns:a16="http://schemas.microsoft.com/office/drawing/2014/main" id="{0962CC2D-E482-4B68-A3E1-0F8C4A1C757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flipH="1">
            <a:off x="647269" y="3733800"/>
            <a:ext cx="2567417" cy="2112196"/>
          </a:xfrm>
          <a:prstGeom prst="rect">
            <a:avLst/>
          </a:prstGeom>
          <a:noFill/>
          <a:extLst>
            <a:ext uri="{909E8E84-426E-40DD-AFC4-6F175D3DCCD1}">
              <a14:hiddenFill xmlns:a14="http://schemas.microsoft.com/office/drawing/2010/main">
                <a:solidFill>
                  <a:srgbClr val="FFFFFF"/>
                </a:solidFill>
              </a14:hiddenFill>
            </a:ext>
          </a:extLst>
        </p:spPr>
      </p:pic>
      <p:sp>
        <p:nvSpPr>
          <p:cNvPr id="3" name="Footer Placeholder 2"/>
          <p:cNvSpPr>
            <a:spLocks noGrp="1"/>
          </p:cNvSpPr>
          <p:nvPr>
            <p:ph type="ftr" sz="quarter" idx="11"/>
          </p:nvPr>
        </p:nvSpPr>
        <p:spPr>
          <a:xfrm>
            <a:off x="2362200" y="6356350"/>
            <a:ext cx="3657600" cy="365125"/>
          </a:xfrm>
        </p:spPr>
        <p:txBody>
          <a:bodyPr/>
          <a:lstStyle/>
          <a:p>
            <a:r>
              <a:rPr lang="en-GB" dirty="0">
                <a:solidFill>
                  <a:schemeClr val="tx1"/>
                </a:solidFill>
              </a:rPr>
              <a:t>NCEV HR Consultancy Group- HR Assessment 2</a:t>
            </a:r>
            <a:endParaRPr lang="en-US" dirty="0">
              <a:solidFill>
                <a:schemeClr val="tx1"/>
              </a:solidFill>
            </a:endParaRPr>
          </a:p>
        </p:txBody>
      </p:sp>
    </p:spTree>
    <p:extLst>
      <p:ext uri="{BB962C8B-B14F-4D97-AF65-F5344CB8AC3E}">
        <p14:creationId xmlns:p14="http://schemas.microsoft.com/office/powerpoint/2010/main" val="42572729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Hanoi Hat HRM Approach</a:t>
            </a:r>
          </a:p>
        </p:txBody>
      </p:sp>
      <p:sp>
        <p:nvSpPr>
          <p:cNvPr id="5" name="Content Placeholder 4"/>
          <p:cNvSpPr>
            <a:spLocks noGrp="1"/>
          </p:cNvSpPr>
          <p:nvPr>
            <p:ph idx="1"/>
          </p:nvPr>
        </p:nvSpPr>
        <p:spPr/>
        <p:txBody>
          <a:bodyPr>
            <a:normAutofit fontScale="70000" lnSpcReduction="20000"/>
          </a:bodyPr>
          <a:lstStyle/>
          <a:p>
            <a:pPr algn="just"/>
            <a:r>
              <a:rPr lang="en-GB" dirty="0">
                <a:latin typeface="Times New Roman" panose="02020603050405020304" pitchFamily="18" charset="0"/>
                <a:cs typeface="Times New Roman" panose="02020603050405020304" pitchFamily="18" charset="0"/>
              </a:rPr>
              <a:t>Taking into account all of the above mentioned: on one hand, the definitions of human resource  strategies with the modern approaches and on the other hand, the South Korean culture and the specific for Hanoi Hat Company, it is recommended to consider the application of soft HRM approach and the best fit strategy.</a:t>
            </a:r>
          </a:p>
          <a:p>
            <a:pPr algn="just"/>
            <a:endParaRPr lang="en-GB"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As soft HRM view is about recognising the employees as being a resource which deserve to be invested in, the Hanoi Hat Company pays attention to the needs of its employees and consider their feedback.</a:t>
            </a:r>
          </a:p>
          <a:p>
            <a:pPr algn="just"/>
            <a:endParaRPr lang="en-GB"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Best fit strategy, by its means of fitting between the factors such as contextual factors and structural ones, will contribute to the increasing of effectiveness of Hanoi Hat Company.</a:t>
            </a:r>
          </a:p>
          <a:p>
            <a:endParaRPr lang="en-GB" dirty="0"/>
          </a:p>
        </p:txBody>
      </p:sp>
      <p:sp>
        <p:nvSpPr>
          <p:cNvPr id="2" name="Slide Number Placeholder 1">
            <a:extLst>
              <a:ext uri="{FF2B5EF4-FFF2-40B4-BE49-F238E27FC236}">
                <a16:creationId xmlns:a16="http://schemas.microsoft.com/office/drawing/2014/main" id="{ACFAA37E-47DE-4626-A35E-D25356004469}"/>
              </a:ext>
            </a:extLst>
          </p:cNvPr>
          <p:cNvSpPr>
            <a:spLocks noGrp="1"/>
          </p:cNvSpPr>
          <p:nvPr>
            <p:ph type="sldNum" sz="quarter" idx="12"/>
          </p:nvPr>
        </p:nvSpPr>
        <p:spPr/>
        <p:txBody>
          <a:bodyPr/>
          <a:lstStyle/>
          <a:p>
            <a:fld id="{B6F15528-21DE-4FAA-801E-634DDDAF4B2B}" type="slidenum">
              <a:rPr lang="en-US" smtClean="0"/>
              <a:pPr/>
              <a:t>9</a:t>
            </a:fld>
            <a:endParaRPr lang="en-US"/>
          </a:p>
        </p:txBody>
      </p:sp>
      <p:sp>
        <p:nvSpPr>
          <p:cNvPr id="3" name="Rectangle 2">
            <a:extLst>
              <a:ext uri="{FF2B5EF4-FFF2-40B4-BE49-F238E27FC236}">
                <a16:creationId xmlns:a16="http://schemas.microsoft.com/office/drawing/2014/main" id="{9F8038B9-B289-472F-9A19-9030315D81EA}"/>
              </a:ext>
            </a:extLst>
          </p:cNvPr>
          <p:cNvSpPr/>
          <p:nvPr/>
        </p:nvSpPr>
        <p:spPr>
          <a:xfrm>
            <a:off x="1066800" y="1371600"/>
            <a:ext cx="7010400" cy="1477328"/>
          </a:xfrm>
          <a:prstGeom prst="rect">
            <a:avLst/>
          </a:prstGeom>
        </p:spPr>
        <p:txBody>
          <a:bodyPr wrap="square">
            <a:spAutoFit/>
          </a:bodyPr>
          <a:lstStyle/>
          <a:p>
            <a:endParaRPr lang="en-GB" dirty="0"/>
          </a:p>
          <a:p>
            <a:endParaRPr lang="en-GB" dirty="0"/>
          </a:p>
          <a:p>
            <a:endParaRPr lang="en-GB" dirty="0"/>
          </a:p>
          <a:p>
            <a:br>
              <a:rPr lang="en-GB" dirty="0"/>
            </a:br>
            <a:endParaRPr lang="en-GB" dirty="0"/>
          </a:p>
        </p:txBody>
      </p:sp>
      <p:sp>
        <p:nvSpPr>
          <p:cNvPr id="6" name="Footer Placeholder 5"/>
          <p:cNvSpPr>
            <a:spLocks noGrp="1"/>
          </p:cNvSpPr>
          <p:nvPr>
            <p:ph type="ftr" sz="quarter" idx="11"/>
          </p:nvPr>
        </p:nvSpPr>
        <p:spPr>
          <a:xfrm>
            <a:off x="2438400" y="6356350"/>
            <a:ext cx="3581400" cy="365125"/>
          </a:xfrm>
        </p:spPr>
        <p:txBody>
          <a:bodyPr/>
          <a:lstStyle/>
          <a:p>
            <a:r>
              <a:rPr lang="en-GB" dirty="0">
                <a:solidFill>
                  <a:schemeClr val="tx1"/>
                </a:solidFill>
              </a:rPr>
              <a:t>NCEV HR Consultancy Group- HR Assessment 2</a:t>
            </a:r>
            <a:endParaRPr lang="en-US" dirty="0">
              <a:solidFill>
                <a:schemeClr val="tx1"/>
              </a:solidFill>
            </a:endParaRPr>
          </a:p>
        </p:txBody>
      </p:sp>
    </p:spTree>
    <p:extLst>
      <p:ext uri="{BB962C8B-B14F-4D97-AF65-F5344CB8AC3E}">
        <p14:creationId xmlns:p14="http://schemas.microsoft.com/office/powerpoint/2010/main" val="11421376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C1F21FF-B532-4CE6-97A5-21E5228A75CE}"/>
              </a:ext>
            </a:extLst>
          </p:cNvPr>
          <p:cNvSpPr>
            <a:spLocks noGrp="1"/>
          </p:cNvSpPr>
          <p:nvPr>
            <p:ph type="title"/>
          </p:nvPr>
        </p:nvSpPr>
        <p:spPr>
          <a:xfrm>
            <a:off x="3724072" y="228600"/>
            <a:ext cx="4939868" cy="914400"/>
          </a:xfrm>
        </p:spPr>
        <p:txBody>
          <a:bodyPr vert="horz" lIns="91440" tIns="45720" rIns="91440" bIns="45720" rtlCol="0" anchor="b">
            <a:normAutofit fontScale="90000"/>
          </a:bodyPr>
          <a:lstStyle/>
          <a:p>
            <a:pPr>
              <a:lnSpc>
                <a:spcPct val="90000"/>
              </a:lnSpc>
            </a:pPr>
            <a:r>
              <a:rPr lang="en-US" sz="3100" dirty="0"/>
              <a:t>South Koreans characteristics in terms of employment:</a:t>
            </a:r>
            <a:endParaRPr lang="en-US" sz="3100" kern="1200" dirty="0">
              <a:latin typeface="+mj-lt"/>
              <a:ea typeface="+mj-ea"/>
              <a:cs typeface="+mj-cs"/>
            </a:endParaRPr>
          </a:p>
        </p:txBody>
      </p:sp>
      <p:pic>
        <p:nvPicPr>
          <p:cNvPr id="6" name="Picture 5">
            <a:extLst>
              <a:ext uri="{FF2B5EF4-FFF2-40B4-BE49-F238E27FC236}">
                <a16:creationId xmlns:a16="http://schemas.microsoft.com/office/drawing/2014/main" id="{86DFB63C-537C-42BF-9D74-D949D8A8C10B}"/>
              </a:ext>
            </a:extLst>
          </p:cNvPr>
          <p:cNvPicPr>
            <a:picLocks noChangeAspect="1"/>
          </p:cNvPicPr>
          <p:nvPr/>
        </p:nvPicPr>
        <p:blipFill rotWithShape="1">
          <a:blip r:embed="rId2"/>
          <a:srcRect l="2509"/>
          <a:stretch/>
        </p:blipFill>
        <p:spPr>
          <a:xfrm>
            <a:off x="20" y="10"/>
            <a:ext cx="3476673" cy="6857990"/>
          </a:xfrm>
          <a:prstGeom prst="rect">
            <a:avLst/>
          </a:prstGeom>
          <a:effectLst/>
        </p:spPr>
      </p:pic>
      <p:cxnSp>
        <p:nvCxnSpPr>
          <p:cNvPr id="76" name="Straight Connector 75">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D9A157"/>
            </a:solidFill>
          </a:ln>
        </p:spPr>
        <p:style>
          <a:lnRef idx="1">
            <a:schemeClr val="accent1"/>
          </a:lnRef>
          <a:fillRef idx="0">
            <a:schemeClr val="accent1"/>
          </a:fillRef>
          <a:effectRef idx="0">
            <a:schemeClr val="accent1"/>
          </a:effectRef>
          <a:fontRef idx="minor">
            <a:schemeClr val="tx1"/>
          </a:fontRef>
        </p:style>
      </p:cxnSp>
      <p:sp>
        <p:nvSpPr>
          <p:cNvPr id="4" name="Subtitle 3">
            <a:extLst>
              <a:ext uri="{FF2B5EF4-FFF2-40B4-BE49-F238E27FC236}">
                <a16:creationId xmlns:a16="http://schemas.microsoft.com/office/drawing/2014/main" id="{43BE9045-46D0-4FCA-9142-4BA23B996065}"/>
              </a:ext>
            </a:extLst>
          </p:cNvPr>
          <p:cNvSpPr>
            <a:spLocks noGrp="1"/>
          </p:cNvSpPr>
          <p:nvPr>
            <p:ph idx="1"/>
          </p:nvPr>
        </p:nvSpPr>
        <p:spPr>
          <a:xfrm>
            <a:off x="3724073" y="1295400"/>
            <a:ext cx="4939867" cy="4928419"/>
          </a:xfrm>
        </p:spPr>
        <p:txBody>
          <a:bodyPr vert="horz" lIns="91440" tIns="45720" rIns="91440" bIns="45720" rtlCol="0">
            <a:normAutofit lnSpcReduction="10000"/>
          </a:bodyPr>
          <a:lstStyle/>
          <a:p>
            <a:pPr marL="457200" indent="-228600">
              <a:lnSpc>
                <a:spcPct val="90000"/>
              </a:lnSpc>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Well being</a:t>
            </a:r>
          </a:p>
          <a:p>
            <a:pPr marL="457200" indent="-228600">
              <a:lnSpc>
                <a:spcPct val="90000"/>
              </a:lnSpc>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Flexibility &amp; free time</a:t>
            </a:r>
          </a:p>
          <a:p>
            <a:pPr marL="457200" indent="-228600">
              <a:lnSpc>
                <a:spcPct val="90000"/>
              </a:lnSpc>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Work life balance</a:t>
            </a:r>
          </a:p>
          <a:p>
            <a:pPr marL="457200" indent="-228600">
              <a:lnSpc>
                <a:spcPct val="90000"/>
              </a:lnSpc>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Rules abiding</a:t>
            </a:r>
          </a:p>
          <a:p>
            <a:pPr marL="457200" indent="-228600">
              <a:lnSpc>
                <a:spcPct val="90000"/>
              </a:lnSpc>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Long time orientation</a:t>
            </a:r>
          </a:p>
          <a:p>
            <a:pPr marL="457200" indent="-228600">
              <a:lnSpc>
                <a:spcPct val="90000"/>
              </a:lnSpc>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Loyalty &amp; commitment rather to the management of the company</a:t>
            </a:r>
          </a:p>
          <a:p>
            <a:pPr marL="457200" indent="-228600">
              <a:lnSpc>
                <a:spcPct val="90000"/>
              </a:lnSpc>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Belonging to a group(e.g. trade unions, enterprise unions)</a:t>
            </a:r>
          </a:p>
          <a:p>
            <a:pPr marL="457200" indent="-228600">
              <a:lnSpc>
                <a:spcPct val="90000"/>
              </a:lnSpc>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Developing skills</a:t>
            </a:r>
          </a:p>
          <a:p>
            <a:pPr marL="457200" indent="-228600">
              <a:lnSpc>
                <a:spcPct val="90000"/>
              </a:lnSpc>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Precision and punctuality</a:t>
            </a:r>
          </a:p>
          <a:p>
            <a:pPr marL="457200" indent="-228600">
              <a:lnSpc>
                <a:spcPct val="90000"/>
              </a:lnSpc>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Personal security</a:t>
            </a:r>
          </a:p>
          <a:p>
            <a:pPr marL="457200" indent="-228600">
              <a:lnSpc>
                <a:spcPct val="90000"/>
              </a:lnSpc>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Driven by competition, achievement and success</a:t>
            </a:r>
          </a:p>
          <a:p>
            <a:pPr marL="457200" indent="-228600">
              <a:lnSpc>
                <a:spcPct val="90000"/>
              </a:lnSpc>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Collective bargaining widely practiced</a:t>
            </a:r>
          </a:p>
          <a:p>
            <a:pPr marL="457200" indent="-228600">
              <a:lnSpc>
                <a:spcPct val="90000"/>
              </a:lnSpc>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Industrial actions (violent at times)</a:t>
            </a:r>
          </a:p>
          <a:p>
            <a:pPr marL="228600" indent="0">
              <a:lnSpc>
                <a:spcPct val="90000"/>
              </a:lnSpc>
              <a:buNone/>
            </a:pPr>
            <a:r>
              <a:rPr lang="en-US" sz="1800" dirty="0" err="1">
                <a:latin typeface="Times New Roman" panose="02020603050405020304" pitchFamily="18" charset="0"/>
                <a:cs typeface="Times New Roman" panose="02020603050405020304" pitchFamily="18" charset="0"/>
              </a:rPr>
              <a:t>Branine</a:t>
            </a:r>
            <a:r>
              <a:rPr lang="en-US" sz="1800" dirty="0">
                <a:latin typeface="Times New Roman" panose="02020603050405020304" pitchFamily="18" charset="0"/>
                <a:cs typeface="Times New Roman" panose="02020603050405020304" pitchFamily="18" charset="0"/>
              </a:rPr>
              <a:t>(2012); Hofstede-Insights(2019)</a:t>
            </a:r>
          </a:p>
          <a:p>
            <a:pPr marL="228600" indent="0">
              <a:lnSpc>
                <a:spcPct val="90000"/>
              </a:lnSpc>
              <a:buNone/>
            </a:pPr>
            <a:endParaRPr lang="en-US" sz="1800" dirty="0">
              <a:latin typeface="Times New Roman" panose="02020603050405020304" pitchFamily="18" charset="0"/>
              <a:cs typeface="Times New Roman" panose="02020603050405020304" pitchFamily="18" charset="0"/>
            </a:endParaRPr>
          </a:p>
          <a:p>
            <a:pPr marL="457200" indent="-228600">
              <a:lnSpc>
                <a:spcPct val="90000"/>
              </a:lnSpc>
              <a:buFont typeface="Arial" panose="020B0604020202020204" pitchFamily="34" charset="0"/>
              <a:buChar char="•"/>
            </a:pPr>
            <a:endParaRPr lang="en-US" sz="1400" dirty="0"/>
          </a:p>
        </p:txBody>
      </p:sp>
      <p:sp>
        <p:nvSpPr>
          <p:cNvPr id="5" name="Footer Placeholder 4"/>
          <p:cNvSpPr>
            <a:spLocks noGrp="1"/>
          </p:cNvSpPr>
          <p:nvPr>
            <p:ph type="ftr" sz="quarter" idx="11"/>
          </p:nvPr>
        </p:nvSpPr>
        <p:spPr>
          <a:xfrm>
            <a:off x="3724072" y="6356350"/>
            <a:ext cx="3104351" cy="365125"/>
          </a:xfrm>
        </p:spPr>
        <p:txBody>
          <a:bodyPr>
            <a:normAutofit/>
          </a:bodyPr>
          <a:lstStyle/>
          <a:p>
            <a:pPr algn="l">
              <a:spcAft>
                <a:spcPts val="600"/>
              </a:spcAft>
            </a:pPr>
            <a:r>
              <a:rPr lang="en-GB" dirty="0">
                <a:solidFill>
                  <a:schemeClr val="tx1"/>
                </a:solidFill>
              </a:rPr>
              <a:t>NCEV HR Consultancy Group- HR Assessment 2</a:t>
            </a:r>
            <a:endParaRPr lang="en-US" dirty="0">
              <a:solidFill>
                <a:schemeClr val="tx1"/>
              </a:solidFill>
            </a:endParaRPr>
          </a:p>
        </p:txBody>
      </p:sp>
      <p:sp>
        <p:nvSpPr>
          <p:cNvPr id="2" name="Slide Number Placeholder 1">
            <a:extLst>
              <a:ext uri="{FF2B5EF4-FFF2-40B4-BE49-F238E27FC236}">
                <a16:creationId xmlns:a16="http://schemas.microsoft.com/office/drawing/2014/main" id="{8ABB9FA6-59B4-4A70-A986-BBB1D3DE1E60}"/>
              </a:ext>
            </a:extLst>
          </p:cNvPr>
          <p:cNvSpPr>
            <a:spLocks noGrp="1"/>
          </p:cNvSpPr>
          <p:nvPr>
            <p:ph type="sldNum" sz="quarter" idx="12"/>
          </p:nvPr>
        </p:nvSpPr>
        <p:spPr>
          <a:xfrm>
            <a:off x="7625281" y="6356350"/>
            <a:ext cx="890069" cy="365125"/>
          </a:xfrm>
        </p:spPr>
        <p:txBody>
          <a:bodyPr vert="horz" lIns="91440" tIns="45720" rIns="91440" bIns="45720" rtlCol="0">
            <a:normAutofit/>
          </a:bodyPr>
          <a:lstStyle/>
          <a:p>
            <a:pPr>
              <a:spcAft>
                <a:spcPts val="600"/>
              </a:spcAft>
            </a:pPr>
            <a:fld id="{B6F15528-21DE-4FAA-801E-634DDDAF4B2B}" type="slidenum">
              <a:rPr lang="en-US" smtClean="0"/>
              <a:pPr>
                <a:spcAft>
                  <a:spcPts val="600"/>
                </a:spcAft>
              </a:pPr>
              <a:t>10</a:t>
            </a:fld>
            <a:endParaRPr lang="en-US"/>
          </a:p>
        </p:txBody>
      </p:sp>
    </p:spTree>
    <p:extLst>
      <p:ext uri="{BB962C8B-B14F-4D97-AF65-F5344CB8AC3E}">
        <p14:creationId xmlns:p14="http://schemas.microsoft.com/office/powerpoint/2010/main" val="22408131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90ADE23-06EA-4F50-B079-109A0F8FB9D8}"/>
              </a:ext>
            </a:extLst>
          </p:cNvPr>
          <p:cNvSpPr>
            <a:spLocks noGrp="1"/>
          </p:cNvSpPr>
          <p:nvPr>
            <p:ph type="ctrTitle"/>
          </p:nvPr>
        </p:nvSpPr>
        <p:spPr>
          <a:xfrm>
            <a:off x="685800" y="457201"/>
            <a:ext cx="7772400" cy="761999"/>
          </a:xfrm>
        </p:spPr>
        <p:txBody>
          <a:bodyPr>
            <a:normAutofit fontScale="90000"/>
          </a:bodyPr>
          <a:lstStyle/>
          <a:p>
            <a:r>
              <a:rPr lang="en-GB" dirty="0"/>
              <a:t>Reward Strategy</a:t>
            </a:r>
            <a:endParaRPr lang="ro-RO" dirty="0"/>
          </a:p>
        </p:txBody>
      </p:sp>
      <p:sp>
        <p:nvSpPr>
          <p:cNvPr id="4" name="Subtitle 3">
            <a:extLst>
              <a:ext uri="{FF2B5EF4-FFF2-40B4-BE49-F238E27FC236}">
                <a16:creationId xmlns:a16="http://schemas.microsoft.com/office/drawing/2014/main" id="{6A22E21F-7457-4243-A20F-5FD6E2223751}"/>
              </a:ext>
            </a:extLst>
          </p:cNvPr>
          <p:cNvSpPr>
            <a:spLocks noGrp="1"/>
          </p:cNvSpPr>
          <p:nvPr>
            <p:ph type="subTitle" idx="1"/>
          </p:nvPr>
        </p:nvSpPr>
        <p:spPr>
          <a:xfrm>
            <a:off x="457200" y="1219200"/>
            <a:ext cx="8382000" cy="4876800"/>
          </a:xfrm>
        </p:spPr>
        <p:txBody>
          <a:bodyPr>
            <a:normAutofit fontScale="70000" lnSpcReduction="20000"/>
          </a:bodyPr>
          <a:lstStyle/>
          <a:p>
            <a:pPr algn="just"/>
            <a:r>
              <a:rPr lang="en-GB" dirty="0" err="1">
                <a:solidFill>
                  <a:schemeClr val="tx1"/>
                </a:solidFill>
                <a:latin typeface="Times New Roman" panose="02020603050405020304" pitchFamily="18" charset="0"/>
                <a:cs typeface="Times New Roman" panose="02020603050405020304" pitchFamily="18" charset="0"/>
              </a:rPr>
              <a:t>Pilbream</a:t>
            </a:r>
            <a:r>
              <a:rPr lang="en-GB" dirty="0">
                <a:solidFill>
                  <a:schemeClr val="tx1"/>
                </a:solidFill>
                <a:latin typeface="Times New Roman" panose="02020603050405020304" pitchFamily="18" charset="0"/>
                <a:cs typeface="Times New Roman" panose="02020603050405020304" pitchFamily="18" charset="0"/>
              </a:rPr>
              <a:t> and </a:t>
            </a:r>
            <a:r>
              <a:rPr lang="en-GB" dirty="0" err="1">
                <a:solidFill>
                  <a:schemeClr val="tx1"/>
                </a:solidFill>
                <a:latin typeface="Times New Roman" panose="02020603050405020304" pitchFamily="18" charset="0"/>
                <a:cs typeface="Times New Roman" panose="02020603050405020304" pitchFamily="18" charset="0"/>
              </a:rPr>
              <a:t>Corbridge</a:t>
            </a:r>
            <a:r>
              <a:rPr lang="en-GB" dirty="0">
                <a:solidFill>
                  <a:schemeClr val="tx1"/>
                </a:solidFill>
                <a:latin typeface="Times New Roman" panose="02020603050405020304" pitchFamily="18" charset="0"/>
                <a:cs typeface="Times New Roman" panose="02020603050405020304" pitchFamily="18" charset="0"/>
              </a:rPr>
              <a:t> (2010) notes that Reward Strategy can be defined as a tool of HRM which can be used in the pursuit of business objectives by generating desired employee performance and behaviours and consequently the target is one of the alignment with the company business strategy. Rewards strategy covers all forms of financial and non-financial payment.</a:t>
            </a:r>
          </a:p>
          <a:p>
            <a:pPr algn="just"/>
            <a:r>
              <a:rPr lang="en-GB" dirty="0" err="1">
                <a:solidFill>
                  <a:schemeClr val="tx1"/>
                </a:solidFill>
                <a:latin typeface="Times New Roman" panose="02020603050405020304" pitchFamily="18" charset="0"/>
                <a:cs typeface="Times New Roman" panose="02020603050405020304" pitchFamily="18" charset="0"/>
              </a:rPr>
              <a:t>Branine</a:t>
            </a:r>
            <a:r>
              <a:rPr lang="en-GB" dirty="0">
                <a:solidFill>
                  <a:schemeClr val="tx1"/>
                </a:solidFill>
                <a:latin typeface="Times New Roman" panose="02020603050405020304" pitchFamily="18" charset="0"/>
                <a:cs typeface="Times New Roman" panose="02020603050405020304" pitchFamily="18" charset="0"/>
              </a:rPr>
              <a:t>, M. (2012) outlines that in South Korea, apart from Seniority Based Rewards, the most of the workforce is under the </a:t>
            </a:r>
            <a:r>
              <a:rPr lang="en-GB" b="1" dirty="0">
                <a:solidFill>
                  <a:schemeClr val="tx1"/>
                </a:solidFill>
                <a:latin typeface="Times New Roman" panose="02020603050405020304" pitchFamily="18" charset="0"/>
                <a:cs typeface="Times New Roman" panose="02020603050405020304" pitchFamily="18" charset="0"/>
              </a:rPr>
              <a:t>Performance Related Pay</a:t>
            </a:r>
            <a:r>
              <a:rPr lang="en-GB" dirty="0">
                <a:solidFill>
                  <a:schemeClr val="tx1"/>
                </a:solidFill>
                <a:latin typeface="Times New Roman" panose="02020603050405020304" pitchFamily="18" charset="0"/>
                <a:cs typeface="Times New Roman" panose="02020603050405020304" pitchFamily="18" charset="0"/>
              </a:rPr>
              <a:t> scheme which may include shareholding and profit sharing. Most of the companies provide generous profit sharing bonuses(cash incentives) when the company makes a surplus. Bonuses could be 30% of the yearly wage and the salaries are at the statutory minimum wage.</a:t>
            </a:r>
          </a:p>
          <a:p>
            <a:pPr algn="just"/>
            <a:r>
              <a:rPr lang="en-GB" dirty="0">
                <a:solidFill>
                  <a:schemeClr val="tx1"/>
                </a:solidFill>
                <a:latin typeface="Times New Roman" panose="02020603050405020304" pitchFamily="18" charset="0"/>
                <a:cs typeface="Times New Roman" panose="02020603050405020304" pitchFamily="18" charset="0"/>
              </a:rPr>
              <a:t>“</a:t>
            </a:r>
            <a:r>
              <a:rPr lang="en-GB" b="1" dirty="0">
                <a:solidFill>
                  <a:schemeClr val="tx1"/>
                </a:solidFill>
                <a:latin typeface="Times New Roman" panose="02020603050405020304" pitchFamily="18" charset="0"/>
                <a:cs typeface="Times New Roman" panose="02020603050405020304" pitchFamily="18" charset="0"/>
              </a:rPr>
              <a:t>Performance</a:t>
            </a:r>
            <a:r>
              <a:rPr lang="en-GB" dirty="0">
                <a:solidFill>
                  <a:schemeClr val="tx1"/>
                </a:solidFill>
                <a:latin typeface="Times New Roman" panose="02020603050405020304" pitchFamily="18" charset="0"/>
                <a:cs typeface="Times New Roman" panose="02020603050405020304" pitchFamily="18" charset="0"/>
              </a:rPr>
              <a:t> is indeed often regarded as simply the outcomes achieved: a record of a person’s accomplishments”.(Armstrong, 2010, P.103).</a:t>
            </a:r>
          </a:p>
          <a:p>
            <a:pPr algn="l"/>
            <a:endParaRPr lang="ro-RO" dirty="0">
              <a:solidFill>
                <a:schemeClr val="tx1"/>
              </a:solidFill>
            </a:endParaRPr>
          </a:p>
        </p:txBody>
      </p:sp>
      <p:sp>
        <p:nvSpPr>
          <p:cNvPr id="2" name="Slide Number Placeholder 1">
            <a:extLst>
              <a:ext uri="{FF2B5EF4-FFF2-40B4-BE49-F238E27FC236}">
                <a16:creationId xmlns:a16="http://schemas.microsoft.com/office/drawing/2014/main" id="{32634567-9A39-440B-88F1-FCF97318ADBC}"/>
              </a:ext>
            </a:extLst>
          </p:cNvPr>
          <p:cNvSpPr>
            <a:spLocks noGrp="1"/>
          </p:cNvSpPr>
          <p:nvPr>
            <p:ph type="sldNum" sz="quarter" idx="12"/>
          </p:nvPr>
        </p:nvSpPr>
        <p:spPr/>
        <p:txBody>
          <a:bodyPr/>
          <a:lstStyle/>
          <a:p>
            <a:fld id="{B6F15528-21DE-4FAA-801E-634DDDAF4B2B}" type="slidenum">
              <a:rPr lang="en-US" smtClean="0"/>
              <a:pPr/>
              <a:t>11</a:t>
            </a:fld>
            <a:endParaRPr lang="en-US"/>
          </a:p>
        </p:txBody>
      </p:sp>
      <p:sp>
        <p:nvSpPr>
          <p:cNvPr id="5" name="Footer Placeholder 4"/>
          <p:cNvSpPr>
            <a:spLocks noGrp="1"/>
          </p:cNvSpPr>
          <p:nvPr>
            <p:ph type="ftr" sz="quarter" idx="11"/>
          </p:nvPr>
        </p:nvSpPr>
        <p:spPr>
          <a:xfrm>
            <a:off x="2362200" y="6356350"/>
            <a:ext cx="3657600" cy="365125"/>
          </a:xfrm>
        </p:spPr>
        <p:txBody>
          <a:bodyPr/>
          <a:lstStyle/>
          <a:p>
            <a:r>
              <a:rPr lang="en-GB" dirty="0">
                <a:solidFill>
                  <a:schemeClr val="tx1"/>
                </a:solidFill>
              </a:rPr>
              <a:t>NCEV HR Consultancy Group- HR Assessment 2</a:t>
            </a:r>
            <a:endParaRPr lang="en-US" dirty="0">
              <a:solidFill>
                <a:schemeClr val="tx1"/>
              </a:solidFill>
            </a:endParaRPr>
          </a:p>
        </p:txBody>
      </p:sp>
    </p:spTree>
    <p:extLst>
      <p:ext uri="{BB962C8B-B14F-4D97-AF65-F5344CB8AC3E}">
        <p14:creationId xmlns:p14="http://schemas.microsoft.com/office/powerpoint/2010/main" val="15697258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4B92BD1-87AD-4852-8787-67EB2C0DA89B}"/>
              </a:ext>
            </a:extLst>
          </p:cNvPr>
          <p:cNvSpPr>
            <a:spLocks noGrp="1"/>
          </p:cNvSpPr>
          <p:nvPr>
            <p:ph type="ctrTitle"/>
          </p:nvPr>
        </p:nvSpPr>
        <p:spPr>
          <a:xfrm>
            <a:off x="609600" y="533401"/>
            <a:ext cx="7772400" cy="1066800"/>
          </a:xfrm>
        </p:spPr>
        <p:txBody>
          <a:bodyPr/>
          <a:lstStyle/>
          <a:p>
            <a:r>
              <a:rPr lang="en-GB" dirty="0"/>
              <a:t>Benefit Scheme</a:t>
            </a:r>
            <a:endParaRPr lang="ro-RO" dirty="0"/>
          </a:p>
        </p:txBody>
      </p:sp>
      <p:sp>
        <p:nvSpPr>
          <p:cNvPr id="4" name="Subtitle 3">
            <a:extLst>
              <a:ext uri="{FF2B5EF4-FFF2-40B4-BE49-F238E27FC236}">
                <a16:creationId xmlns:a16="http://schemas.microsoft.com/office/drawing/2014/main" id="{75B62A52-AEDD-4CB0-B38F-A1B083E60661}"/>
              </a:ext>
            </a:extLst>
          </p:cNvPr>
          <p:cNvSpPr>
            <a:spLocks noGrp="1"/>
          </p:cNvSpPr>
          <p:nvPr>
            <p:ph type="subTitle" idx="1"/>
          </p:nvPr>
        </p:nvSpPr>
        <p:spPr>
          <a:xfrm>
            <a:off x="685800" y="1494156"/>
            <a:ext cx="7848600" cy="4876800"/>
          </a:xfrm>
        </p:spPr>
        <p:txBody>
          <a:bodyPr>
            <a:normAutofit fontScale="77500" lnSpcReduction="20000"/>
          </a:bodyPr>
          <a:lstStyle/>
          <a:p>
            <a:pPr algn="l"/>
            <a:r>
              <a:rPr lang="en-GB" dirty="0">
                <a:solidFill>
                  <a:schemeClr val="tx1"/>
                </a:solidFill>
                <a:latin typeface="Times New Roman" panose="02020603050405020304" pitchFamily="18" charset="0"/>
                <a:cs typeface="Times New Roman" panose="02020603050405020304" pitchFamily="18" charset="0"/>
              </a:rPr>
              <a:t>Employee benefits “perks” are a way of attracting and retaining people, helping to improve well-being and encouraging the behaviours, achievements, values and skills required.(CIPD/2019)</a:t>
            </a:r>
          </a:p>
          <a:p>
            <a:pPr algn="l"/>
            <a:r>
              <a:rPr lang="en-GB" dirty="0">
                <a:solidFill>
                  <a:schemeClr val="tx1"/>
                </a:solidFill>
                <a:latin typeface="Times New Roman" panose="02020603050405020304" pitchFamily="18" charset="0"/>
                <a:cs typeface="Times New Roman" panose="02020603050405020304" pitchFamily="18" charset="0"/>
              </a:rPr>
              <a:t> Based on </a:t>
            </a:r>
            <a:r>
              <a:rPr lang="en-GB" dirty="0" err="1">
                <a:solidFill>
                  <a:schemeClr val="tx1"/>
                </a:solidFill>
                <a:latin typeface="Times New Roman" panose="02020603050405020304" pitchFamily="18" charset="0"/>
                <a:cs typeface="Times New Roman" panose="02020603050405020304" pitchFamily="18" charset="0"/>
              </a:rPr>
              <a:t>Branine</a:t>
            </a:r>
            <a:r>
              <a:rPr lang="en-GB" dirty="0">
                <a:solidFill>
                  <a:schemeClr val="tx1"/>
                </a:solidFill>
                <a:latin typeface="Times New Roman" panose="02020603050405020304" pitchFamily="18" charset="0"/>
                <a:cs typeface="Times New Roman" panose="02020603050405020304" pitchFamily="18" charset="0"/>
              </a:rPr>
              <a:t>, M. (2012) South Korean companies also provide a wide range of perks:</a:t>
            </a:r>
          </a:p>
          <a:p>
            <a:pPr marL="457200" indent="-457200" algn="l">
              <a:buFont typeface="Arial" panose="020B0604020202020204" pitchFamily="34" charset="0"/>
              <a:buChar char="•"/>
            </a:pPr>
            <a:r>
              <a:rPr lang="en-GB" dirty="0">
                <a:solidFill>
                  <a:schemeClr val="tx1"/>
                </a:solidFill>
                <a:latin typeface="Times New Roman" panose="02020603050405020304" pitchFamily="18" charset="0"/>
                <a:cs typeface="Times New Roman" panose="02020603050405020304" pitchFamily="18" charset="0"/>
              </a:rPr>
              <a:t>Pension schemes</a:t>
            </a:r>
          </a:p>
          <a:p>
            <a:pPr marL="457200" indent="-457200" algn="l">
              <a:buFont typeface="Arial" panose="020B0604020202020204" pitchFamily="34" charset="0"/>
              <a:buChar char="•"/>
            </a:pPr>
            <a:r>
              <a:rPr lang="en-GB" dirty="0">
                <a:solidFill>
                  <a:schemeClr val="tx1"/>
                </a:solidFill>
                <a:latin typeface="Times New Roman" panose="02020603050405020304" pitchFamily="18" charset="0"/>
                <a:cs typeface="Times New Roman" panose="02020603050405020304" pitchFamily="18" charset="0"/>
              </a:rPr>
              <a:t>Insurance funds</a:t>
            </a:r>
          </a:p>
          <a:p>
            <a:pPr marL="457200" indent="-457200" algn="l">
              <a:buFont typeface="Arial" panose="020B0604020202020204" pitchFamily="34" charset="0"/>
              <a:buChar char="•"/>
            </a:pPr>
            <a:r>
              <a:rPr lang="en-GB" dirty="0">
                <a:solidFill>
                  <a:schemeClr val="tx1"/>
                </a:solidFill>
                <a:latin typeface="Times New Roman" panose="02020603050405020304" pitchFamily="18" charset="0"/>
                <a:cs typeface="Times New Roman" panose="02020603050405020304" pitchFamily="18" charset="0"/>
              </a:rPr>
              <a:t>Medical help and sickness benefit</a:t>
            </a:r>
          </a:p>
          <a:p>
            <a:pPr marL="457200" indent="-457200" algn="l">
              <a:buFont typeface="Arial" panose="020B0604020202020204" pitchFamily="34" charset="0"/>
              <a:buChar char="•"/>
            </a:pPr>
            <a:r>
              <a:rPr lang="en-GB" dirty="0">
                <a:solidFill>
                  <a:schemeClr val="tx1"/>
                </a:solidFill>
                <a:latin typeface="Times New Roman" panose="02020603050405020304" pitchFamily="18" charset="0"/>
                <a:cs typeface="Times New Roman" panose="02020603050405020304" pitchFamily="18" charset="0"/>
              </a:rPr>
              <a:t>Loans for housing, car </a:t>
            </a:r>
          </a:p>
          <a:p>
            <a:pPr marL="457200" indent="-457200" algn="l">
              <a:buFont typeface="Arial" panose="020B0604020202020204" pitchFamily="34" charset="0"/>
              <a:buChar char="•"/>
            </a:pPr>
            <a:r>
              <a:rPr lang="en-GB" dirty="0">
                <a:solidFill>
                  <a:schemeClr val="tx1"/>
                </a:solidFill>
                <a:latin typeface="Times New Roman" panose="02020603050405020304" pitchFamily="18" charset="0"/>
                <a:cs typeface="Times New Roman" panose="02020603050405020304" pitchFamily="18" charset="0"/>
              </a:rPr>
              <a:t>Help for children school fees</a:t>
            </a:r>
          </a:p>
          <a:p>
            <a:pPr marL="457200" indent="-457200" algn="l">
              <a:buFont typeface="Arial" panose="020B0604020202020204" pitchFamily="34" charset="0"/>
              <a:buChar char="•"/>
            </a:pPr>
            <a:r>
              <a:rPr lang="en-GB" dirty="0">
                <a:solidFill>
                  <a:schemeClr val="tx1"/>
                </a:solidFill>
                <a:latin typeface="Times New Roman" panose="02020603050405020304" pitchFamily="18" charset="0"/>
                <a:cs typeface="Times New Roman" panose="02020603050405020304" pitchFamily="18" charset="0"/>
              </a:rPr>
              <a:t>Help towards family related events like weddings, birthday and funerals</a:t>
            </a:r>
          </a:p>
          <a:p>
            <a:endParaRPr lang="ro-RO" dirty="0"/>
          </a:p>
        </p:txBody>
      </p:sp>
      <p:sp>
        <p:nvSpPr>
          <p:cNvPr id="2" name="Slide Number Placeholder 1">
            <a:extLst>
              <a:ext uri="{FF2B5EF4-FFF2-40B4-BE49-F238E27FC236}">
                <a16:creationId xmlns:a16="http://schemas.microsoft.com/office/drawing/2014/main" id="{45EDE704-BF6B-428F-A38A-61E9CC010D8E}"/>
              </a:ext>
            </a:extLst>
          </p:cNvPr>
          <p:cNvSpPr>
            <a:spLocks noGrp="1"/>
          </p:cNvSpPr>
          <p:nvPr>
            <p:ph type="sldNum" sz="quarter" idx="12"/>
          </p:nvPr>
        </p:nvSpPr>
        <p:spPr/>
        <p:txBody>
          <a:bodyPr/>
          <a:lstStyle/>
          <a:p>
            <a:fld id="{B6F15528-21DE-4FAA-801E-634DDDAF4B2B}" type="slidenum">
              <a:rPr lang="en-US" smtClean="0"/>
              <a:pPr/>
              <a:t>12</a:t>
            </a:fld>
            <a:endParaRPr lang="en-US"/>
          </a:p>
        </p:txBody>
      </p:sp>
      <p:sp>
        <p:nvSpPr>
          <p:cNvPr id="5" name="Footer Placeholder 4"/>
          <p:cNvSpPr>
            <a:spLocks noGrp="1"/>
          </p:cNvSpPr>
          <p:nvPr>
            <p:ph type="ftr" sz="quarter" idx="11"/>
          </p:nvPr>
        </p:nvSpPr>
        <p:spPr>
          <a:xfrm>
            <a:off x="2133600" y="6356350"/>
            <a:ext cx="3886200" cy="365125"/>
          </a:xfrm>
        </p:spPr>
        <p:txBody>
          <a:bodyPr/>
          <a:lstStyle/>
          <a:p>
            <a:r>
              <a:rPr lang="en-GB" dirty="0">
                <a:solidFill>
                  <a:schemeClr val="tx1"/>
                </a:solidFill>
              </a:rPr>
              <a:t>NCEV HR Consultancy Group- HR Assessment 2</a:t>
            </a:r>
            <a:endParaRPr lang="en-US" dirty="0">
              <a:solidFill>
                <a:schemeClr val="tx1"/>
              </a:solidFill>
            </a:endParaRPr>
          </a:p>
        </p:txBody>
      </p:sp>
    </p:spTree>
    <p:extLst>
      <p:ext uri="{BB962C8B-B14F-4D97-AF65-F5344CB8AC3E}">
        <p14:creationId xmlns:p14="http://schemas.microsoft.com/office/powerpoint/2010/main" val="10027996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533400" y="76200"/>
            <a:ext cx="4939869" cy="838199"/>
          </a:xfrm>
        </p:spPr>
        <p:txBody>
          <a:bodyPr>
            <a:normAutofit/>
          </a:bodyPr>
          <a:lstStyle/>
          <a:p>
            <a:r>
              <a:rPr lang="en-GB" sz="3200" dirty="0"/>
              <a:t>Hanoi Hat Reward Strategy </a:t>
            </a:r>
          </a:p>
        </p:txBody>
      </p:sp>
      <p:sp>
        <p:nvSpPr>
          <p:cNvPr id="5" name="Content Placeholder 4"/>
          <p:cNvSpPr>
            <a:spLocks noGrp="1"/>
          </p:cNvSpPr>
          <p:nvPr>
            <p:ph idx="1"/>
          </p:nvPr>
        </p:nvSpPr>
        <p:spPr>
          <a:xfrm>
            <a:off x="457200" y="762000"/>
            <a:ext cx="7620000" cy="5410200"/>
          </a:xfrm>
        </p:spPr>
        <p:txBody>
          <a:bodyPr>
            <a:normAutofit/>
          </a:bodyPr>
          <a:lstStyle/>
          <a:p>
            <a:pPr algn="just">
              <a:lnSpc>
                <a:spcPct val="90000"/>
              </a:lnSpc>
            </a:pPr>
            <a:r>
              <a:rPr lang="en-GB" sz="2200" dirty="0">
                <a:latin typeface="Times New Roman" panose="02020603050405020304" pitchFamily="18" charset="0"/>
                <a:cs typeface="Times New Roman" panose="02020603050405020304" pitchFamily="18" charset="0"/>
              </a:rPr>
              <a:t>Talking in consideration all the findings about South Korean Culture and based on the Soft &amp; Best fit HRM approached already introduced above to Hanoi Hat Company, it is advisable to recommend a form of reward strategy by using the full range of rewards: salary, bonuses, benefits and recognition to recruit and retain the best people for long orientation goals, based on BT concept(Armstrong, 2010, P.409)</a:t>
            </a:r>
          </a:p>
          <a:p>
            <a:pPr algn="just">
              <a:lnSpc>
                <a:spcPct val="90000"/>
              </a:lnSpc>
            </a:pPr>
            <a:r>
              <a:rPr lang="en-GB" sz="2200" dirty="0">
                <a:latin typeface="Times New Roman" panose="02020603050405020304" pitchFamily="18" charset="0"/>
                <a:cs typeface="Times New Roman" panose="02020603050405020304" pitchFamily="18" charset="0"/>
              </a:rPr>
              <a:t>“The concept of total rewards embraces everything , employees value in their employment relationship” (Kaplan, 2005)</a:t>
            </a:r>
          </a:p>
          <a:p>
            <a:pPr algn="just">
              <a:lnSpc>
                <a:spcPct val="90000"/>
              </a:lnSpc>
            </a:pPr>
            <a:r>
              <a:rPr lang="en-GB" sz="2200" dirty="0">
                <a:latin typeface="Times New Roman" panose="02020603050405020304" pitchFamily="18" charset="0"/>
                <a:cs typeface="Times New Roman" panose="02020603050405020304" pitchFamily="18" charset="0"/>
              </a:rPr>
              <a:t>The best reward strategy to fit both Hanoi Hat Company and their employees is to adopt on a long term basis a form of Total Reward Strategy, which will be adapted to the company and employees accordingly. Nair, R.(2019) notes that to be effective a Total Rewards planning needs to be checked out annually.</a:t>
            </a:r>
          </a:p>
          <a:p>
            <a:pPr>
              <a:lnSpc>
                <a:spcPct val="90000"/>
              </a:lnSpc>
            </a:pPr>
            <a:endParaRPr lang="en-GB" sz="1500" dirty="0"/>
          </a:p>
        </p:txBody>
      </p:sp>
      <p:pic>
        <p:nvPicPr>
          <p:cNvPr id="2050" name="Picture 2" descr="Image result for south korean hats">
            <a:extLst>
              <a:ext uri="{FF2B5EF4-FFF2-40B4-BE49-F238E27FC236}">
                <a16:creationId xmlns:a16="http://schemas.microsoft.com/office/drawing/2014/main" id="{DFE3A6D9-2291-4B58-90FC-DC9D703C0A5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49305"/>
          <a:stretch/>
        </p:blipFill>
        <p:spPr bwMode="auto">
          <a:xfrm>
            <a:off x="8034298" y="101991"/>
            <a:ext cx="962103" cy="1524000"/>
          </a:xfrm>
          <a:prstGeom prst="rect">
            <a:avLst/>
          </a:prstGeom>
          <a:noFill/>
          <a:effectLst/>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9D0976A7-0A5F-4211-A555-A4B1D16B0CCA}"/>
              </a:ext>
            </a:extLst>
          </p:cNvPr>
          <p:cNvSpPr>
            <a:spLocks noGrp="1"/>
          </p:cNvSpPr>
          <p:nvPr>
            <p:ph type="sldNum" sz="quarter" idx="12"/>
          </p:nvPr>
        </p:nvSpPr>
        <p:spPr>
          <a:xfrm>
            <a:off x="6457950" y="6356350"/>
            <a:ext cx="2057400" cy="365125"/>
          </a:xfrm>
        </p:spPr>
        <p:txBody>
          <a:bodyPr>
            <a:normAutofit/>
          </a:bodyPr>
          <a:lstStyle/>
          <a:p>
            <a:pPr>
              <a:spcAft>
                <a:spcPts val="600"/>
              </a:spcAft>
            </a:pPr>
            <a:fld id="{B6F15528-21DE-4FAA-801E-634DDDAF4B2B}" type="slidenum">
              <a:rPr lang="en-US">
                <a:solidFill>
                  <a:srgbClr val="FFFFFF"/>
                </a:solidFill>
              </a:rPr>
              <a:pPr>
                <a:spcAft>
                  <a:spcPts val="600"/>
                </a:spcAft>
              </a:pPr>
              <a:t>13</a:t>
            </a:fld>
            <a:endParaRPr lang="en-US">
              <a:solidFill>
                <a:srgbClr val="FFFFFF"/>
              </a:solidFill>
            </a:endParaRPr>
          </a:p>
        </p:txBody>
      </p:sp>
      <p:sp>
        <p:nvSpPr>
          <p:cNvPr id="3" name="Footer Placeholder 2"/>
          <p:cNvSpPr>
            <a:spLocks noGrp="1"/>
          </p:cNvSpPr>
          <p:nvPr>
            <p:ph type="ftr" sz="quarter" idx="11"/>
          </p:nvPr>
        </p:nvSpPr>
        <p:spPr>
          <a:xfrm>
            <a:off x="2362200" y="6356350"/>
            <a:ext cx="3657600" cy="365125"/>
          </a:xfrm>
        </p:spPr>
        <p:txBody>
          <a:bodyPr/>
          <a:lstStyle/>
          <a:p>
            <a:r>
              <a:rPr lang="en-GB" dirty="0">
                <a:solidFill>
                  <a:schemeClr val="tx1"/>
                </a:solidFill>
              </a:rPr>
              <a:t>NCEV HR Consultancy Group- HR Assessment 2</a:t>
            </a:r>
            <a:endParaRPr lang="en-US" dirty="0">
              <a:solidFill>
                <a:schemeClr val="tx1"/>
              </a:solidFill>
            </a:endParaRPr>
          </a:p>
        </p:txBody>
      </p:sp>
    </p:spTree>
    <p:extLst>
      <p:ext uri="{BB962C8B-B14F-4D97-AF65-F5344CB8AC3E}">
        <p14:creationId xmlns:p14="http://schemas.microsoft.com/office/powerpoint/2010/main" val="39588541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639762"/>
          </a:xfrm>
        </p:spPr>
        <p:txBody>
          <a:bodyPr>
            <a:noAutofit/>
          </a:bodyPr>
          <a:lstStyle/>
          <a:p>
            <a:r>
              <a:rPr lang="en-GB" sz="3600" dirty="0"/>
              <a:t>Hanoi Hat Reward Strategy </a:t>
            </a:r>
          </a:p>
        </p:txBody>
      </p:sp>
      <p:sp>
        <p:nvSpPr>
          <p:cNvPr id="4" name="Content Placeholder 3"/>
          <p:cNvSpPr>
            <a:spLocks noGrp="1"/>
          </p:cNvSpPr>
          <p:nvPr>
            <p:ph idx="1"/>
          </p:nvPr>
        </p:nvSpPr>
        <p:spPr>
          <a:xfrm>
            <a:off x="457200" y="990600"/>
            <a:ext cx="8229600" cy="5365750"/>
          </a:xfrm>
        </p:spPr>
        <p:txBody>
          <a:bodyPr>
            <a:normAutofit lnSpcReduction="10000"/>
          </a:bodyPr>
          <a:lstStyle/>
          <a:p>
            <a:pPr marL="0" indent="0" algn="just">
              <a:buNone/>
            </a:pPr>
            <a:r>
              <a:rPr lang="en-GB" sz="2600" dirty="0">
                <a:latin typeface="Times New Roman" panose="02020603050405020304" pitchFamily="18" charset="0"/>
                <a:cs typeface="Times New Roman" panose="02020603050405020304" pitchFamily="18" charset="0"/>
              </a:rPr>
              <a:t>One of the company main objectives is to encourage the recruitment or retention of staff due to the general dissatisfaction and current employees leaving. Besides the basic pay the GM should carefully consider, introducing an attractive incentives scheme within the total reward concept which will improve employee’s performance and loyalty. Also based on the findings a range of perks which will fit the workers needs and goals will be welcomed.</a:t>
            </a:r>
          </a:p>
          <a:p>
            <a:pPr marL="0" indent="0" algn="just">
              <a:buNone/>
            </a:pPr>
            <a:endParaRPr lang="en-GB" sz="2600" dirty="0">
              <a:latin typeface="Times New Roman" panose="02020603050405020304" pitchFamily="18" charset="0"/>
              <a:cs typeface="Times New Roman" panose="02020603050405020304" pitchFamily="18" charset="0"/>
            </a:endParaRPr>
          </a:p>
          <a:p>
            <a:pPr algn="just"/>
            <a:r>
              <a:rPr lang="en-GB" sz="2600" dirty="0">
                <a:latin typeface="Times New Roman" panose="02020603050405020304" pitchFamily="18" charset="0"/>
                <a:cs typeface="Times New Roman" panose="02020603050405020304" pitchFamily="18" charset="0"/>
              </a:rPr>
              <a:t>“Bonuses and cash incentives are a form of variable pay based”, which are not included in the base pay. They can be linked to individual, collective or organisational performance (or any mix of these).(CIPD,2019</a:t>
            </a:r>
            <a:r>
              <a:rPr lang="en-GB" sz="3100" dirty="0">
                <a:latin typeface="Times New Roman" panose="02020603050405020304" pitchFamily="18" charset="0"/>
                <a:cs typeface="Times New Roman" panose="02020603050405020304" pitchFamily="18" charset="0"/>
              </a:rPr>
              <a:t>)</a:t>
            </a:r>
          </a:p>
          <a:p>
            <a:pPr marL="0" indent="0">
              <a:buNone/>
            </a:pPr>
            <a:endParaRPr lang="en-GB" dirty="0"/>
          </a:p>
        </p:txBody>
      </p:sp>
      <p:sp>
        <p:nvSpPr>
          <p:cNvPr id="2" name="Slide Number Placeholder 1">
            <a:extLst>
              <a:ext uri="{FF2B5EF4-FFF2-40B4-BE49-F238E27FC236}">
                <a16:creationId xmlns:a16="http://schemas.microsoft.com/office/drawing/2014/main" id="{DD55B42B-A619-462E-B34D-EB3E7666945B}"/>
              </a:ext>
            </a:extLst>
          </p:cNvPr>
          <p:cNvSpPr>
            <a:spLocks noGrp="1"/>
          </p:cNvSpPr>
          <p:nvPr>
            <p:ph type="sldNum" sz="quarter" idx="12"/>
          </p:nvPr>
        </p:nvSpPr>
        <p:spPr/>
        <p:txBody>
          <a:bodyPr/>
          <a:lstStyle/>
          <a:p>
            <a:fld id="{B6F15528-21DE-4FAA-801E-634DDDAF4B2B}" type="slidenum">
              <a:rPr lang="en-US" smtClean="0"/>
              <a:pPr/>
              <a:t>14</a:t>
            </a:fld>
            <a:endParaRPr lang="en-US"/>
          </a:p>
        </p:txBody>
      </p:sp>
      <p:sp>
        <p:nvSpPr>
          <p:cNvPr id="5" name="AutoShape 2" descr="Image result for south korean hats">
            <a:extLst>
              <a:ext uri="{FF2B5EF4-FFF2-40B4-BE49-F238E27FC236}">
                <a16:creationId xmlns:a16="http://schemas.microsoft.com/office/drawing/2014/main" id="{1F7671C2-C739-4A7D-BCD4-E1F6FC7C1C4B}"/>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o-RO"/>
          </a:p>
        </p:txBody>
      </p:sp>
      <p:pic>
        <p:nvPicPr>
          <p:cNvPr id="8" name="Picture 7">
            <a:extLst>
              <a:ext uri="{FF2B5EF4-FFF2-40B4-BE49-F238E27FC236}">
                <a16:creationId xmlns:a16="http://schemas.microsoft.com/office/drawing/2014/main" id="{AB2A55C6-8C34-4DE8-92B2-7E500932DBB9}"/>
              </a:ext>
            </a:extLst>
          </p:cNvPr>
          <p:cNvPicPr>
            <a:picLocks noChangeAspect="1"/>
          </p:cNvPicPr>
          <p:nvPr/>
        </p:nvPicPr>
        <p:blipFill>
          <a:blip r:embed="rId2"/>
          <a:stretch>
            <a:fillRect/>
          </a:stretch>
        </p:blipFill>
        <p:spPr>
          <a:xfrm>
            <a:off x="7315200" y="5462587"/>
            <a:ext cx="809625" cy="809625"/>
          </a:xfrm>
          <a:prstGeom prst="rect">
            <a:avLst/>
          </a:prstGeom>
        </p:spPr>
      </p:pic>
      <p:sp>
        <p:nvSpPr>
          <p:cNvPr id="6" name="Footer Placeholder 5"/>
          <p:cNvSpPr>
            <a:spLocks noGrp="1"/>
          </p:cNvSpPr>
          <p:nvPr>
            <p:ph type="ftr" sz="quarter" idx="11"/>
          </p:nvPr>
        </p:nvSpPr>
        <p:spPr>
          <a:xfrm>
            <a:off x="2209800" y="6356350"/>
            <a:ext cx="3810000" cy="365125"/>
          </a:xfrm>
        </p:spPr>
        <p:txBody>
          <a:bodyPr/>
          <a:lstStyle/>
          <a:p>
            <a:r>
              <a:rPr lang="en-GB" dirty="0">
                <a:solidFill>
                  <a:schemeClr val="tx1"/>
                </a:solidFill>
              </a:rPr>
              <a:t>NCEV HR Consultancy Group- HR Assessment 2</a:t>
            </a:r>
            <a:endParaRPr lang="en-US" dirty="0">
              <a:solidFill>
                <a:schemeClr val="tx1"/>
              </a:solidFill>
            </a:endParaRPr>
          </a:p>
        </p:txBody>
      </p:sp>
    </p:spTree>
    <p:extLst>
      <p:ext uri="{BB962C8B-B14F-4D97-AF65-F5344CB8AC3E}">
        <p14:creationId xmlns:p14="http://schemas.microsoft.com/office/powerpoint/2010/main" val="14632900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3724072" y="381000"/>
            <a:ext cx="4939868" cy="517525"/>
          </a:xfrm>
        </p:spPr>
        <p:txBody>
          <a:bodyPr anchor="b">
            <a:normAutofit/>
          </a:bodyPr>
          <a:lstStyle/>
          <a:p>
            <a:pPr>
              <a:lnSpc>
                <a:spcPct val="90000"/>
              </a:lnSpc>
            </a:pPr>
            <a:r>
              <a:rPr lang="en-GB" sz="2800" dirty="0"/>
              <a:t>Hanoi Hat Reward Strategy </a:t>
            </a:r>
          </a:p>
        </p:txBody>
      </p:sp>
      <p:pic>
        <p:nvPicPr>
          <p:cNvPr id="3074" name="Picture 2" descr="Image result for south korean hats">
            <a:extLst>
              <a:ext uri="{FF2B5EF4-FFF2-40B4-BE49-F238E27FC236}">
                <a16:creationId xmlns:a16="http://schemas.microsoft.com/office/drawing/2014/main" id="{2A36537B-1CB8-4062-9734-2CB9B893BA5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49305"/>
          <a:stretch/>
        </p:blipFill>
        <p:spPr bwMode="auto">
          <a:xfrm>
            <a:off x="21" y="457200"/>
            <a:ext cx="838179" cy="1241243"/>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71" name="Straight Connector 7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CCBE60"/>
            </a:solidFill>
          </a:ln>
        </p:spPr>
        <p:style>
          <a:lnRef idx="1">
            <a:schemeClr val="accent1"/>
          </a:lnRef>
          <a:fillRef idx="0">
            <a:schemeClr val="accent1"/>
          </a:fillRef>
          <a:effectRef idx="0">
            <a:schemeClr val="accent1"/>
          </a:effectRef>
          <a:fontRef idx="minor">
            <a:schemeClr val="tx1"/>
          </a:fontRef>
        </p:style>
      </p:cxnSp>
      <p:sp>
        <p:nvSpPr>
          <p:cNvPr id="4" name="Content Placeholder 3"/>
          <p:cNvSpPr>
            <a:spLocks noGrp="1"/>
          </p:cNvSpPr>
          <p:nvPr>
            <p:ph idx="1"/>
          </p:nvPr>
        </p:nvSpPr>
        <p:spPr>
          <a:xfrm>
            <a:off x="838200" y="898525"/>
            <a:ext cx="8153399" cy="5578475"/>
          </a:xfrm>
        </p:spPr>
        <p:txBody>
          <a:bodyPr>
            <a:noAutofit/>
          </a:bodyPr>
          <a:lstStyle/>
          <a:p>
            <a:pPr marL="0" indent="0" algn="just">
              <a:lnSpc>
                <a:spcPct val="90000"/>
              </a:lnSpc>
              <a:buNone/>
            </a:pPr>
            <a:r>
              <a:rPr lang="en-GB" sz="2100" dirty="0">
                <a:latin typeface="Times New Roman" panose="02020603050405020304" pitchFamily="18" charset="0"/>
                <a:cs typeface="Times New Roman" panose="02020603050405020304" pitchFamily="18" charset="0"/>
              </a:rPr>
              <a:t>Financial Incentives scheme proposed: </a:t>
            </a:r>
          </a:p>
          <a:p>
            <a:pPr algn="just">
              <a:lnSpc>
                <a:spcPct val="90000"/>
              </a:lnSpc>
            </a:pPr>
            <a:r>
              <a:rPr lang="en-GB" sz="2100" dirty="0">
                <a:latin typeface="Times New Roman" panose="02020603050405020304" pitchFamily="18" charset="0"/>
                <a:cs typeface="Times New Roman" panose="02020603050405020304" pitchFamily="18" charset="0"/>
              </a:rPr>
              <a:t>Performance related bonuses</a:t>
            </a:r>
          </a:p>
          <a:p>
            <a:pPr algn="just">
              <a:lnSpc>
                <a:spcPct val="90000"/>
              </a:lnSpc>
            </a:pPr>
            <a:r>
              <a:rPr lang="en-GB" sz="2100" dirty="0">
                <a:latin typeface="Times New Roman" panose="02020603050405020304" pitchFamily="18" charset="0"/>
                <a:cs typeface="Times New Roman" panose="02020603050405020304" pitchFamily="18" charset="0"/>
              </a:rPr>
              <a:t>Profit related and other share option scheme</a:t>
            </a:r>
          </a:p>
          <a:p>
            <a:pPr algn="just">
              <a:lnSpc>
                <a:spcPct val="90000"/>
              </a:lnSpc>
            </a:pPr>
            <a:r>
              <a:rPr lang="en-GB" sz="2100" dirty="0">
                <a:latin typeface="Times New Roman" panose="02020603050405020304" pitchFamily="18" charset="0"/>
                <a:cs typeface="Times New Roman" panose="02020603050405020304" pitchFamily="18" charset="0"/>
              </a:rPr>
              <a:t>Commission</a:t>
            </a:r>
          </a:p>
          <a:p>
            <a:pPr marL="0" indent="0" algn="just">
              <a:lnSpc>
                <a:spcPct val="90000"/>
              </a:lnSpc>
              <a:buNone/>
            </a:pPr>
            <a:r>
              <a:rPr lang="en-GB" sz="2100" dirty="0">
                <a:latin typeface="Times New Roman" panose="02020603050405020304" pitchFamily="18" charset="0"/>
                <a:cs typeface="Times New Roman" panose="02020603050405020304" pitchFamily="18" charset="0"/>
              </a:rPr>
              <a:t>Non-financial scheme should include: </a:t>
            </a:r>
          </a:p>
          <a:p>
            <a:pPr algn="just">
              <a:lnSpc>
                <a:spcPct val="90000"/>
              </a:lnSpc>
            </a:pPr>
            <a:r>
              <a:rPr lang="en-GB" sz="2100" dirty="0">
                <a:latin typeface="Times New Roman" panose="02020603050405020304" pitchFamily="18" charset="0"/>
                <a:cs typeface="Times New Roman" panose="02020603050405020304" pitchFamily="18" charset="0"/>
              </a:rPr>
              <a:t>Extra holidays</a:t>
            </a:r>
          </a:p>
          <a:p>
            <a:pPr algn="just">
              <a:lnSpc>
                <a:spcPct val="90000"/>
              </a:lnSpc>
            </a:pPr>
            <a:r>
              <a:rPr lang="en-GB" sz="2100" dirty="0">
                <a:latin typeface="Times New Roman" panose="02020603050405020304" pitchFamily="18" charset="0"/>
                <a:cs typeface="Times New Roman" panose="02020603050405020304" pitchFamily="18" charset="0"/>
              </a:rPr>
              <a:t>Gifts for birthdays, family events</a:t>
            </a:r>
          </a:p>
          <a:p>
            <a:pPr algn="just">
              <a:lnSpc>
                <a:spcPct val="90000"/>
              </a:lnSpc>
            </a:pPr>
            <a:r>
              <a:rPr lang="en-GB" sz="2100" dirty="0">
                <a:latin typeface="Times New Roman" panose="02020603050405020304" pitchFamily="18" charset="0"/>
                <a:cs typeface="Times New Roman" panose="02020603050405020304" pitchFamily="18" charset="0"/>
              </a:rPr>
              <a:t>Awards</a:t>
            </a:r>
          </a:p>
          <a:p>
            <a:pPr marL="0" indent="0" algn="just">
              <a:lnSpc>
                <a:spcPct val="90000"/>
              </a:lnSpc>
              <a:buNone/>
            </a:pPr>
            <a:r>
              <a:rPr lang="en-GB" sz="2100" dirty="0">
                <a:latin typeface="Times New Roman" panose="02020603050405020304" pitchFamily="18" charset="0"/>
                <a:cs typeface="Times New Roman" panose="02020603050405020304" pitchFamily="18" charset="0"/>
              </a:rPr>
              <a:t>A development programme to promote learning and skill development</a:t>
            </a:r>
          </a:p>
          <a:p>
            <a:pPr marL="0" indent="0" algn="just">
              <a:lnSpc>
                <a:spcPct val="90000"/>
              </a:lnSpc>
              <a:buNone/>
            </a:pPr>
            <a:r>
              <a:rPr lang="en-GB" sz="2100" dirty="0">
                <a:latin typeface="Times New Roman" panose="02020603050405020304" pitchFamily="18" charset="0"/>
                <a:cs typeface="Times New Roman" panose="02020603050405020304" pitchFamily="18" charset="0"/>
              </a:rPr>
              <a:t>should also be discussed.</a:t>
            </a:r>
          </a:p>
          <a:p>
            <a:pPr marL="0" indent="0" algn="just">
              <a:lnSpc>
                <a:spcPct val="90000"/>
              </a:lnSpc>
              <a:buNone/>
            </a:pPr>
            <a:r>
              <a:rPr lang="en-GB" sz="2100" dirty="0">
                <a:latin typeface="Times New Roman" panose="02020603050405020304" pitchFamily="18" charset="0"/>
                <a:cs typeface="Times New Roman" panose="02020603050405020304" pitchFamily="18" charset="0"/>
              </a:rPr>
              <a:t>The GM should further consult with line managers and trade unions and compare the scheme with other similar companies to make sure their scheme is competitive. Lastly she should run a pilot scheme for few month to see if it’s working , which later should be annually reviewed and ask for feedback from the staff at all times.</a:t>
            </a:r>
          </a:p>
          <a:p>
            <a:pPr>
              <a:lnSpc>
                <a:spcPct val="90000"/>
              </a:lnSpc>
            </a:pPr>
            <a:endParaRPr lang="en-GB" sz="2400" dirty="0"/>
          </a:p>
          <a:p>
            <a:pPr marL="0" indent="0">
              <a:lnSpc>
                <a:spcPct val="90000"/>
              </a:lnSpc>
              <a:buNone/>
            </a:pPr>
            <a:endParaRPr lang="en-GB" sz="2400" dirty="0"/>
          </a:p>
        </p:txBody>
      </p:sp>
      <p:sp>
        <p:nvSpPr>
          <p:cNvPr id="2" name="Slide Number Placeholder 1">
            <a:extLst>
              <a:ext uri="{FF2B5EF4-FFF2-40B4-BE49-F238E27FC236}">
                <a16:creationId xmlns:a16="http://schemas.microsoft.com/office/drawing/2014/main" id="{8CD12667-1A74-4C49-9D6C-FA5EA8825626}"/>
              </a:ext>
            </a:extLst>
          </p:cNvPr>
          <p:cNvSpPr>
            <a:spLocks noGrp="1"/>
          </p:cNvSpPr>
          <p:nvPr>
            <p:ph type="sldNum" sz="quarter" idx="12"/>
          </p:nvPr>
        </p:nvSpPr>
        <p:spPr>
          <a:xfrm>
            <a:off x="7625281" y="6356350"/>
            <a:ext cx="890069" cy="365125"/>
          </a:xfrm>
        </p:spPr>
        <p:txBody>
          <a:bodyPr>
            <a:normAutofit/>
          </a:bodyPr>
          <a:lstStyle/>
          <a:p>
            <a:pPr>
              <a:spcAft>
                <a:spcPts val="600"/>
              </a:spcAft>
            </a:pPr>
            <a:fld id="{B6F15528-21DE-4FAA-801E-634DDDAF4B2B}" type="slidenum">
              <a:rPr lang="en-US" smtClean="0"/>
              <a:pPr>
                <a:spcAft>
                  <a:spcPts val="600"/>
                </a:spcAft>
              </a:pPr>
              <a:t>15</a:t>
            </a:fld>
            <a:endParaRPr lang="en-US"/>
          </a:p>
        </p:txBody>
      </p:sp>
      <p:sp>
        <p:nvSpPr>
          <p:cNvPr id="5" name="Footer Placeholder 4"/>
          <p:cNvSpPr>
            <a:spLocks noGrp="1"/>
          </p:cNvSpPr>
          <p:nvPr>
            <p:ph type="ftr" sz="quarter" idx="11"/>
          </p:nvPr>
        </p:nvSpPr>
        <p:spPr>
          <a:xfrm>
            <a:off x="2590800" y="6356350"/>
            <a:ext cx="3429000" cy="365125"/>
          </a:xfrm>
        </p:spPr>
        <p:txBody>
          <a:bodyPr/>
          <a:lstStyle/>
          <a:p>
            <a:r>
              <a:rPr lang="en-GB" dirty="0">
                <a:solidFill>
                  <a:schemeClr val="tx1"/>
                </a:solidFill>
              </a:rPr>
              <a:t>NCEV HR Consultancy Group- HR Assessment 2</a:t>
            </a:r>
            <a:endParaRPr lang="en-US" dirty="0">
              <a:solidFill>
                <a:schemeClr val="tx1"/>
              </a:solidFill>
            </a:endParaRPr>
          </a:p>
        </p:txBody>
      </p:sp>
    </p:spTree>
    <p:extLst>
      <p:ext uri="{BB962C8B-B14F-4D97-AF65-F5344CB8AC3E}">
        <p14:creationId xmlns:p14="http://schemas.microsoft.com/office/powerpoint/2010/main" val="3269127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8EC56-6FC5-41EB-A8F6-72377C101CBE}"/>
              </a:ext>
            </a:extLst>
          </p:cNvPr>
          <p:cNvSpPr>
            <a:spLocks noGrp="1"/>
          </p:cNvSpPr>
          <p:nvPr>
            <p:ph type="title"/>
          </p:nvPr>
        </p:nvSpPr>
        <p:spPr>
          <a:xfrm>
            <a:off x="457200" y="274638"/>
            <a:ext cx="8229600" cy="1370012"/>
          </a:xfrm>
        </p:spPr>
        <p:txBody>
          <a:bodyPr/>
          <a:lstStyle/>
          <a:p>
            <a:r>
              <a:rPr lang="en-GB" dirty="0"/>
              <a:t>Thank you!</a:t>
            </a:r>
            <a:endParaRPr lang="ro-RO" dirty="0"/>
          </a:p>
        </p:txBody>
      </p:sp>
      <p:pic>
        <p:nvPicPr>
          <p:cNvPr id="7" name="Content Placeholder 6">
            <a:extLst>
              <a:ext uri="{FF2B5EF4-FFF2-40B4-BE49-F238E27FC236}">
                <a16:creationId xmlns:a16="http://schemas.microsoft.com/office/drawing/2014/main" id="{837913A3-23CB-4BE0-AFE1-72154C5D0380}"/>
              </a:ext>
            </a:extLst>
          </p:cNvPr>
          <p:cNvPicPr>
            <a:picLocks noGrp="1" noChangeAspect="1"/>
          </p:cNvPicPr>
          <p:nvPr>
            <p:ph idx="1"/>
          </p:nvPr>
        </p:nvPicPr>
        <p:blipFill>
          <a:blip r:embed="rId2"/>
          <a:stretch>
            <a:fillRect/>
          </a:stretch>
        </p:blipFill>
        <p:spPr>
          <a:xfrm>
            <a:off x="838200" y="1447800"/>
            <a:ext cx="7696200" cy="4495800"/>
          </a:xfrm>
          <a:prstGeom prst="rect">
            <a:avLst/>
          </a:prstGeom>
        </p:spPr>
      </p:pic>
      <p:sp>
        <p:nvSpPr>
          <p:cNvPr id="4" name="Footer Placeholder 3">
            <a:extLst>
              <a:ext uri="{FF2B5EF4-FFF2-40B4-BE49-F238E27FC236}">
                <a16:creationId xmlns:a16="http://schemas.microsoft.com/office/drawing/2014/main" id="{29F441D0-828F-47F1-9D52-1D4549A9E3E3}"/>
              </a:ext>
            </a:extLst>
          </p:cNvPr>
          <p:cNvSpPr>
            <a:spLocks noGrp="1"/>
          </p:cNvSpPr>
          <p:nvPr>
            <p:ph type="ftr" sz="quarter" idx="11"/>
          </p:nvPr>
        </p:nvSpPr>
        <p:spPr>
          <a:xfrm>
            <a:off x="2362200" y="6356350"/>
            <a:ext cx="3657600" cy="365125"/>
          </a:xfrm>
        </p:spPr>
        <p:txBody>
          <a:bodyPr/>
          <a:lstStyle/>
          <a:p>
            <a:r>
              <a:rPr lang="en-GB" dirty="0">
                <a:solidFill>
                  <a:schemeClr val="tx1"/>
                </a:solidFill>
              </a:rPr>
              <a:t>NCEV HR Consultancy Group- HR Assessment 2</a:t>
            </a:r>
            <a:endParaRPr lang="en-US" dirty="0">
              <a:solidFill>
                <a:schemeClr val="tx1"/>
              </a:solidFill>
            </a:endParaRPr>
          </a:p>
        </p:txBody>
      </p:sp>
      <p:sp>
        <p:nvSpPr>
          <p:cNvPr id="5" name="Slide Number Placeholder 4">
            <a:extLst>
              <a:ext uri="{FF2B5EF4-FFF2-40B4-BE49-F238E27FC236}">
                <a16:creationId xmlns:a16="http://schemas.microsoft.com/office/drawing/2014/main" id="{C6E949C6-8D23-401B-9B71-761DD780A06D}"/>
              </a:ext>
            </a:extLst>
          </p:cNvPr>
          <p:cNvSpPr>
            <a:spLocks noGrp="1"/>
          </p:cNvSpPr>
          <p:nvPr>
            <p:ph type="sldNum" sz="quarter" idx="12"/>
          </p:nvPr>
        </p:nvSpPr>
        <p:spPr/>
        <p:txBody>
          <a:bodyPr/>
          <a:lstStyle/>
          <a:p>
            <a:fld id="{B6F15528-21DE-4FAA-801E-634DDDAF4B2B}" type="slidenum">
              <a:rPr lang="en-US" smtClean="0"/>
              <a:pPr/>
              <a:t>16</a:t>
            </a:fld>
            <a:endParaRPr lang="en-US"/>
          </a:p>
        </p:txBody>
      </p:sp>
    </p:spTree>
    <p:extLst>
      <p:ext uri="{BB962C8B-B14F-4D97-AF65-F5344CB8AC3E}">
        <p14:creationId xmlns:p14="http://schemas.microsoft.com/office/powerpoint/2010/main" val="523265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457200" y="1295401"/>
            <a:ext cx="8229600" cy="4572000"/>
          </a:xfrm>
        </p:spPr>
        <p:txBody>
          <a:bodyPr>
            <a:normAutofit fontScale="47500" lnSpcReduction="20000"/>
          </a:bodyPr>
          <a:lstStyle/>
          <a:p>
            <a:pPr marL="0" indent="0" algn="just">
              <a:buNone/>
            </a:pPr>
            <a:r>
              <a:rPr lang="en-GB" dirty="0">
                <a:latin typeface="Times New Roman" panose="02020603050405020304" pitchFamily="18" charset="0"/>
                <a:cs typeface="Times New Roman" panose="02020603050405020304" pitchFamily="18" charset="0"/>
              </a:rPr>
              <a:t>Armstrong, M. (2010)  </a:t>
            </a:r>
            <a:r>
              <a:rPr lang="en-GB" i="1" dirty="0">
                <a:latin typeface="Times New Roman" panose="02020603050405020304" pitchFamily="18" charset="0"/>
                <a:cs typeface="Times New Roman" panose="02020603050405020304" pitchFamily="18" charset="0"/>
              </a:rPr>
              <a:t>Armstrong`s Handbook of reward management practice</a:t>
            </a:r>
            <a:r>
              <a:rPr lang="en-GB" dirty="0">
                <a:latin typeface="Times New Roman" panose="02020603050405020304" pitchFamily="18" charset="0"/>
                <a:cs typeface="Times New Roman" panose="02020603050405020304" pitchFamily="18" charset="0"/>
              </a:rPr>
              <a:t>, 3rd edition London ; Philadelphia : Kogan Page </a:t>
            </a:r>
          </a:p>
          <a:p>
            <a:pPr marL="0" indent="0" algn="just">
              <a:buNone/>
            </a:pPr>
            <a:endParaRPr lang="en-GB" dirty="0">
              <a:latin typeface="Times New Roman" panose="02020603050405020304" pitchFamily="18" charset="0"/>
              <a:cs typeface="Times New Roman" panose="02020603050405020304" pitchFamily="18" charset="0"/>
            </a:endParaRPr>
          </a:p>
          <a:p>
            <a:pPr marL="0" indent="0" algn="just">
              <a:buNone/>
            </a:pPr>
            <a:r>
              <a:rPr lang="en-GB" dirty="0">
                <a:latin typeface="Times New Roman" panose="02020603050405020304" pitchFamily="18" charset="0"/>
                <a:cs typeface="Times New Roman" panose="02020603050405020304" pitchFamily="18" charset="0"/>
              </a:rPr>
              <a:t>Armstrong, M. (2012) </a:t>
            </a:r>
            <a:r>
              <a:rPr lang="en-GB" i="1" dirty="0">
                <a:latin typeface="Times New Roman" panose="02020603050405020304" pitchFamily="18" charset="0"/>
                <a:cs typeface="Times New Roman" panose="02020603050405020304" pitchFamily="18" charset="0"/>
              </a:rPr>
              <a:t>Armstrong`s Handbook of Human resource Management Practice</a:t>
            </a:r>
            <a:r>
              <a:rPr lang="en-GB" dirty="0">
                <a:latin typeface="Times New Roman" panose="02020603050405020304" pitchFamily="18" charset="0"/>
                <a:cs typeface="Times New Roman" panose="02020603050405020304" pitchFamily="18" charset="0"/>
              </a:rPr>
              <a:t>, 12</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Ed. Henderson</a:t>
            </a:r>
          </a:p>
          <a:p>
            <a:pPr marL="0" indent="0" algn="just">
              <a:buNone/>
            </a:pPr>
            <a:endParaRPr lang="en-GB" dirty="0">
              <a:latin typeface="Times New Roman" panose="02020603050405020304" pitchFamily="18" charset="0"/>
              <a:cs typeface="Times New Roman" panose="02020603050405020304" pitchFamily="18" charset="0"/>
            </a:endParaRPr>
          </a:p>
          <a:p>
            <a:pPr marL="0" indent="0" algn="just">
              <a:buNone/>
            </a:pPr>
            <a:r>
              <a:rPr lang="en-GB" dirty="0" err="1">
                <a:latin typeface="Times New Roman" panose="02020603050405020304" pitchFamily="18" charset="0"/>
                <a:cs typeface="Times New Roman" panose="02020603050405020304" pitchFamily="18" charset="0"/>
              </a:rPr>
              <a:t>Bearwell</a:t>
            </a:r>
            <a:r>
              <a:rPr lang="en-GB" dirty="0">
                <a:latin typeface="Times New Roman" panose="02020603050405020304" pitchFamily="18" charset="0"/>
                <a:cs typeface="Times New Roman" panose="02020603050405020304" pitchFamily="18" charset="0"/>
              </a:rPr>
              <a:t>, J. Claydon, T. (2010) </a:t>
            </a:r>
            <a:r>
              <a:rPr lang="en-GB" i="1" dirty="0">
                <a:latin typeface="Times New Roman" panose="02020603050405020304" pitchFamily="18" charset="0"/>
                <a:cs typeface="Times New Roman" panose="02020603050405020304" pitchFamily="18" charset="0"/>
              </a:rPr>
              <a:t>Human Resource Management: A contemporary approach</a:t>
            </a:r>
            <a:r>
              <a:rPr lang="en-GB" dirty="0">
                <a:latin typeface="Times New Roman" panose="02020603050405020304" pitchFamily="18" charset="0"/>
                <a:cs typeface="Times New Roman" panose="02020603050405020304" pitchFamily="18" charset="0"/>
              </a:rPr>
              <a:t>, Financial Times Prentice Hall</a:t>
            </a:r>
          </a:p>
          <a:p>
            <a:pPr marL="0" indent="0" algn="just">
              <a:buNone/>
            </a:pPr>
            <a:endParaRPr lang="en-GB" dirty="0">
              <a:latin typeface="Times New Roman" panose="02020603050405020304" pitchFamily="18" charset="0"/>
              <a:cs typeface="Times New Roman" panose="02020603050405020304" pitchFamily="18" charset="0"/>
            </a:endParaRPr>
          </a:p>
          <a:p>
            <a:pPr marL="0" indent="0" algn="just">
              <a:buNone/>
            </a:pPr>
            <a:r>
              <a:rPr lang="en-GB" dirty="0" err="1">
                <a:latin typeface="Times New Roman" panose="02020603050405020304" pitchFamily="18" charset="0"/>
                <a:cs typeface="Times New Roman" panose="02020603050405020304" pitchFamily="18" charset="0"/>
              </a:rPr>
              <a:t>Branine</a:t>
            </a:r>
            <a:r>
              <a:rPr lang="en-GB" dirty="0">
                <a:latin typeface="Times New Roman" panose="02020603050405020304" pitchFamily="18" charset="0"/>
                <a:cs typeface="Times New Roman" panose="02020603050405020304" pitchFamily="18" charset="0"/>
              </a:rPr>
              <a:t>, M. (2012) </a:t>
            </a:r>
            <a:r>
              <a:rPr lang="en-GB" i="1" dirty="0">
                <a:latin typeface="Times New Roman" panose="02020603050405020304" pitchFamily="18" charset="0"/>
                <a:cs typeface="Times New Roman" panose="02020603050405020304" pitchFamily="18" charset="0"/>
              </a:rPr>
              <a:t>Managing Across Culture</a:t>
            </a:r>
            <a:r>
              <a:rPr lang="en-GB" dirty="0">
                <a:latin typeface="Times New Roman" panose="02020603050405020304" pitchFamily="18" charset="0"/>
                <a:cs typeface="Times New Roman" panose="02020603050405020304" pitchFamily="18" charset="0"/>
              </a:rPr>
              <a:t>, 1</a:t>
            </a:r>
            <a:r>
              <a:rPr lang="en-GB" baseline="30000" dirty="0">
                <a:latin typeface="Times New Roman" panose="02020603050405020304" pitchFamily="18" charset="0"/>
                <a:cs typeface="Times New Roman" panose="02020603050405020304" pitchFamily="18" charset="0"/>
              </a:rPr>
              <a:t>st</a:t>
            </a:r>
            <a:r>
              <a:rPr lang="en-GB" dirty="0">
                <a:latin typeface="Times New Roman" panose="02020603050405020304" pitchFamily="18" charset="0"/>
                <a:cs typeface="Times New Roman" panose="02020603050405020304" pitchFamily="18" charset="0"/>
              </a:rPr>
              <a:t> Edition; Sage Publications Ltd</a:t>
            </a:r>
          </a:p>
          <a:p>
            <a:pPr marL="0" indent="0" algn="just">
              <a:buNone/>
            </a:pPr>
            <a:endParaRPr lang="en-GB" dirty="0">
              <a:latin typeface="Times New Roman" panose="02020603050405020304" pitchFamily="18" charset="0"/>
              <a:cs typeface="Times New Roman" panose="02020603050405020304" pitchFamily="18" charset="0"/>
            </a:endParaRPr>
          </a:p>
          <a:p>
            <a:pPr marL="0" indent="0" algn="just">
              <a:buNone/>
            </a:pPr>
            <a:r>
              <a:rPr lang="en-GB" dirty="0">
                <a:latin typeface="Times New Roman" panose="02020603050405020304" pitchFamily="18" charset="0"/>
                <a:cs typeface="Times New Roman" panose="02020603050405020304" pitchFamily="18" charset="0"/>
              </a:rPr>
              <a:t>CIPD (2019) WWW.CIPD.CO.UK </a:t>
            </a:r>
            <a:r>
              <a:rPr lang="en-GB" i="1" dirty="0">
                <a:latin typeface="Times New Roman" panose="02020603050405020304" pitchFamily="18" charset="0"/>
                <a:cs typeface="Times New Roman" panose="02020603050405020304" pitchFamily="18" charset="0"/>
              </a:rPr>
              <a:t>Bonuses and incentives </a:t>
            </a:r>
            <a:r>
              <a:rPr lang="en-GB" dirty="0">
                <a:latin typeface="Times New Roman" panose="02020603050405020304" pitchFamily="18" charset="0"/>
                <a:cs typeface="Times New Roman" panose="02020603050405020304" pitchFamily="18" charset="0"/>
              </a:rPr>
              <a:t>Available at:</a:t>
            </a:r>
          </a:p>
          <a:p>
            <a:pPr marL="0" indent="0" algn="just">
              <a:buNone/>
            </a:pPr>
            <a:r>
              <a:rPr lang="en-GB" dirty="0">
                <a:latin typeface="Times New Roman" panose="02020603050405020304" pitchFamily="18" charset="0"/>
                <a:cs typeface="Times New Roman" panose="02020603050405020304" pitchFamily="18" charset="0"/>
              </a:rPr>
              <a:t>https://www.cipd.co.uk/knowledge/fundamentals/people/pay/bonuses-factsheet#8268</a:t>
            </a:r>
          </a:p>
          <a:p>
            <a:pPr marL="0" indent="0" algn="just">
              <a:buNone/>
            </a:pPr>
            <a:r>
              <a:rPr lang="en-GB" dirty="0">
                <a:latin typeface="Times New Roman" panose="02020603050405020304" pitchFamily="18" charset="0"/>
                <a:cs typeface="Times New Roman" panose="02020603050405020304" pitchFamily="18" charset="0"/>
              </a:rPr>
              <a:t>(Accessed 17/12/2019)</a:t>
            </a:r>
          </a:p>
          <a:p>
            <a:pPr marL="0" indent="0" algn="just">
              <a:buNone/>
            </a:pPr>
            <a:endParaRPr lang="en-GB" dirty="0">
              <a:latin typeface="Times New Roman" panose="02020603050405020304" pitchFamily="18" charset="0"/>
              <a:cs typeface="Times New Roman" panose="02020603050405020304" pitchFamily="18" charset="0"/>
            </a:endParaRPr>
          </a:p>
          <a:p>
            <a:pPr marL="0" indent="0" algn="just">
              <a:buNone/>
            </a:pPr>
            <a:r>
              <a:rPr lang="en-GB" dirty="0">
                <a:latin typeface="Times New Roman" panose="02020603050405020304" pitchFamily="18" charset="0"/>
                <a:cs typeface="Times New Roman" panose="02020603050405020304" pitchFamily="18" charset="0"/>
              </a:rPr>
              <a:t>CIPD (2019) WWW.CIPD.CO.UK </a:t>
            </a:r>
            <a:r>
              <a:rPr lang="en-GB" i="1" dirty="0">
                <a:latin typeface="Times New Roman" panose="02020603050405020304" pitchFamily="18" charset="0"/>
                <a:cs typeface="Times New Roman" panose="02020603050405020304" pitchFamily="18" charset="0"/>
              </a:rPr>
              <a:t>Employee benefits: an introduction </a:t>
            </a:r>
            <a:r>
              <a:rPr lang="en-GB" dirty="0">
                <a:latin typeface="Times New Roman" panose="02020603050405020304" pitchFamily="18" charset="0"/>
                <a:cs typeface="Times New Roman" panose="02020603050405020304" pitchFamily="18" charset="0"/>
              </a:rPr>
              <a:t>Available at:</a:t>
            </a:r>
          </a:p>
          <a:p>
            <a:pPr marL="0" indent="0" algn="just">
              <a:buNone/>
            </a:pPr>
            <a:r>
              <a:rPr lang="en-GB" dirty="0">
                <a:latin typeface="Times New Roman" panose="02020603050405020304" pitchFamily="18" charset="0"/>
                <a:cs typeface="Times New Roman" panose="02020603050405020304" pitchFamily="18" charset="0"/>
              </a:rPr>
              <a:t>https://www.cipd.co.uk/knowledge/fundamentals/people/benefits/factsheet#8291</a:t>
            </a:r>
          </a:p>
          <a:p>
            <a:pPr marL="0" indent="0" algn="just">
              <a:buNone/>
            </a:pPr>
            <a:r>
              <a:rPr lang="en-GB" dirty="0">
                <a:latin typeface="Times New Roman" panose="02020603050405020304" pitchFamily="18" charset="0"/>
                <a:cs typeface="Times New Roman" panose="02020603050405020304" pitchFamily="18" charset="0"/>
              </a:rPr>
              <a:t>(Accessed 17/12/2019)</a:t>
            </a:r>
          </a:p>
          <a:p>
            <a:pPr marL="0" indent="0">
              <a:buNone/>
            </a:pP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17</a:t>
            </a:fld>
            <a:endParaRPr lang="en-US"/>
          </a:p>
        </p:txBody>
      </p:sp>
      <p:sp>
        <p:nvSpPr>
          <p:cNvPr id="5" name="Footer Placeholder 4"/>
          <p:cNvSpPr>
            <a:spLocks noGrp="1"/>
          </p:cNvSpPr>
          <p:nvPr>
            <p:ph type="ftr" sz="quarter" idx="11"/>
          </p:nvPr>
        </p:nvSpPr>
        <p:spPr>
          <a:xfrm>
            <a:off x="1905000" y="6356350"/>
            <a:ext cx="4114800" cy="365125"/>
          </a:xfrm>
        </p:spPr>
        <p:txBody>
          <a:bodyPr/>
          <a:lstStyle/>
          <a:p>
            <a:r>
              <a:rPr lang="en-GB" dirty="0">
                <a:solidFill>
                  <a:schemeClr val="tx1"/>
                </a:solidFill>
              </a:rPr>
              <a:t>NCEV HR Consultancy Group- HR Assessment 2</a:t>
            </a:r>
            <a:endParaRPr lang="en-US" dirty="0">
              <a:solidFill>
                <a:schemeClr val="tx1"/>
              </a:solidFill>
            </a:endParaRPr>
          </a:p>
        </p:txBody>
      </p:sp>
    </p:spTree>
    <p:extLst>
      <p:ext uri="{BB962C8B-B14F-4D97-AF65-F5344CB8AC3E}">
        <p14:creationId xmlns:p14="http://schemas.microsoft.com/office/powerpoint/2010/main" val="20508729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55000" lnSpcReduction="20000"/>
          </a:bodyPr>
          <a:lstStyle/>
          <a:p>
            <a:pPr marL="0" indent="0" algn="just">
              <a:buNone/>
            </a:pPr>
            <a:r>
              <a:rPr lang="en-GB" dirty="0">
                <a:latin typeface="Times New Roman" panose="02020603050405020304" pitchFamily="18" charset="0"/>
                <a:cs typeface="Times New Roman" panose="02020603050405020304" pitchFamily="18" charset="0"/>
              </a:rPr>
              <a:t>CIPD (2019) WWW.CIPD.CO.UK </a:t>
            </a:r>
            <a:r>
              <a:rPr lang="en-GB" i="1" dirty="0">
                <a:latin typeface="Times New Roman" panose="02020603050405020304" pitchFamily="18" charset="0"/>
                <a:cs typeface="Times New Roman" panose="02020603050405020304" pitchFamily="18" charset="0"/>
              </a:rPr>
              <a:t>Strategic reward and total reward </a:t>
            </a:r>
            <a:r>
              <a:rPr lang="en-GB" dirty="0">
                <a:latin typeface="Times New Roman" panose="02020603050405020304" pitchFamily="18" charset="0"/>
                <a:cs typeface="Times New Roman" panose="02020603050405020304" pitchFamily="18" charset="0"/>
              </a:rPr>
              <a:t>Available</a:t>
            </a:r>
            <a:r>
              <a:rPr lang="en-GB" i="1" dirty="0">
                <a:latin typeface="Times New Roman" panose="02020603050405020304" pitchFamily="18" charset="0"/>
                <a:cs typeface="Times New Roman" panose="02020603050405020304" pitchFamily="18" charset="0"/>
              </a:rPr>
              <a:t> At:</a:t>
            </a:r>
          </a:p>
          <a:p>
            <a:pPr marL="0" indent="0" algn="just">
              <a:buNone/>
            </a:pPr>
            <a:r>
              <a:rPr lang="en-GB" dirty="0">
                <a:latin typeface="Times New Roman" panose="02020603050405020304" pitchFamily="18" charset="0"/>
                <a:cs typeface="Times New Roman" panose="02020603050405020304" pitchFamily="18" charset="0"/>
              </a:rPr>
              <a:t>https://www.cipd.co.uk/knowledge/strategy/reward/strategic-total-factsheet</a:t>
            </a:r>
          </a:p>
          <a:p>
            <a:pPr marL="0" indent="0" algn="just">
              <a:buNone/>
            </a:pPr>
            <a:r>
              <a:rPr lang="en-GB" dirty="0">
                <a:latin typeface="Times New Roman" panose="02020603050405020304" pitchFamily="18" charset="0"/>
                <a:cs typeface="Times New Roman" panose="02020603050405020304" pitchFamily="18" charset="0"/>
              </a:rPr>
              <a:t>(Accessed 17/12/2019)</a:t>
            </a:r>
          </a:p>
          <a:p>
            <a:pPr marL="0" indent="0" algn="just">
              <a:buNone/>
            </a:pPr>
            <a:endParaRPr lang="en-GB" dirty="0">
              <a:latin typeface="Times New Roman" panose="02020603050405020304" pitchFamily="18" charset="0"/>
              <a:cs typeface="Times New Roman" panose="02020603050405020304" pitchFamily="18" charset="0"/>
            </a:endParaRPr>
          </a:p>
          <a:p>
            <a:pPr marL="0" indent="0" algn="just">
              <a:buNone/>
            </a:pPr>
            <a:r>
              <a:rPr lang="en-GB" dirty="0">
                <a:latin typeface="Times New Roman" panose="02020603050405020304" pitchFamily="18" charset="0"/>
                <a:cs typeface="Times New Roman" panose="02020603050405020304" pitchFamily="18" charset="0"/>
              </a:rPr>
              <a:t>Hofstede-Insights(2019) </a:t>
            </a:r>
            <a:r>
              <a:rPr lang="en-GB" i="1" dirty="0">
                <a:latin typeface="Times New Roman" panose="02020603050405020304" pitchFamily="18" charset="0"/>
                <a:cs typeface="Times New Roman" panose="02020603050405020304" pitchFamily="18" charset="0"/>
              </a:rPr>
              <a:t>Country-comparison/south-</a:t>
            </a:r>
            <a:r>
              <a:rPr lang="en-GB" i="1" dirty="0" err="1">
                <a:latin typeface="Times New Roman" panose="02020603050405020304" pitchFamily="18" charset="0"/>
                <a:cs typeface="Times New Roman" panose="02020603050405020304" pitchFamily="18" charset="0"/>
              </a:rPr>
              <a:t>korea</a:t>
            </a:r>
            <a:r>
              <a:rPr lang="en-GB" dirty="0">
                <a:latin typeface="Times New Roman" panose="02020603050405020304" pitchFamily="18" charset="0"/>
                <a:cs typeface="Times New Roman" panose="02020603050405020304" pitchFamily="18" charset="0"/>
              </a:rPr>
              <a:t> Available at:</a:t>
            </a:r>
          </a:p>
          <a:p>
            <a:pPr marL="0" indent="0" algn="just">
              <a:buNone/>
            </a:pPr>
            <a:r>
              <a:rPr lang="en-GB" dirty="0">
                <a:latin typeface="Times New Roman" panose="02020603050405020304" pitchFamily="18" charset="0"/>
                <a:cs typeface="Times New Roman" panose="02020603050405020304" pitchFamily="18" charset="0"/>
              </a:rPr>
              <a:t>https://www.hofstede-insights.com/country-comparison/south-korea/</a:t>
            </a:r>
          </a:p>
          <a:p>
            <a:pPr marL="0" indent="0" algn="just">
              <a:buNone/>
            </a:pPr>
            <a:r>
              <a:rPr lang="en-GB" dirty="0">
                <a:latin typeface="Times New Roman" panose="02020603050405020304" pitchFamily="18" charset="0"/>
                <a:cs typeface="Times New Roman" panose="02020603050405020304" pitchFamily="18" charset="0"/>
              </a:rPr>
              <a:t>(Accessed 16/12/2019)</a:t>
            </a:r>
          </a:p>
          <a:p>
            <a:pPr marL="0" indent="0" algn="just">
              <a:buNone/>
            </a:pPr>
            <a:endParaRPr lang="en-GB" dirty="0">
              <a:latin typeface="Times New Roman" panose="02020603050405020304" pitchFamily="18" charset="0"/>
              <a:cs typeface="Times New Roman" panose="02020603050405020304" pitchFamily="18" charset="0"/>
            </a:endParaRPr>
          </a:p>
          <a:p>
            <a:pPr marL="0" indent="0" algn="just">
              <a:buNone/>
            </a:pPr>
            <a:r>
              <a:rPr lang="en-GB" dirty="0">
                <a:latin typeface="Times New Roman" panose="02020603050405020304" pitchFamily="18" charset="0"/>
                <a:cs typeface="Times New Roman" panose="02020603050405020304" pitchFamily="18" charset="0"/>
              </a:rPr>
              <a:t>Kaplan, S. (2005) </a:t>
            </a:r>
            <a:r>
              <a:rPr lang="en-GB" i="1" dirty="0">
                <a:latin typeface="Times New Roman" panose="02020603050405020304" pitchFamily="18" charset="0"/>
                <a:cs typeface="Times New Roman" panose="02020603050405020304" pitchFamily="18" charset="0"/>
              </a:rPr>
              <a:t>Total Rewards in Action: Developing a Total Rewards Strategy </a:t>
            </a:r>
            <a:r>
              <a:rPr lang="en-GB" dirty="0">
                <a:latin typeface="Times New Roman" panose="02020603050405020304" pitchFamily="18" charset="0"/>
                <a:cs typeface="Times New Roman" panose="02020603050405020304" pitchFamily="18" charset="0"/>
              </a:rPr>
              <a:t>Available at:</a:t>
            </a:r>
          </a:p>
          <a:p>
            <a:pPr marL="0" indent="0" algn="just">
              <a:buNone/>
            </a:pPr>
            <a:r>
              <a:rPr lang="en-GB" dirty="0">
                <a:latin typeface="Times New Roman" panose="02020603050405020304" pitchFamily="18" charset="0"/>
                <a:cs typeface="Times New Roman" panose="02020603050405020304" pitchFamily="18" charset="0"/>
              </a:rPr>
              <a:t>https://web-b-ebscohost-com.ezproxy.uwtsd.ac.uk/ehost/detail/detail?vid=0&amp;sid=5bd9f78a-31b3-4e9e-8cbb-335df7ff533f%40pdc-v-sessmgr01&amp;bdata=JnNpdGU9ZWhvc3QtbGl2ZQ%3d%3d#AN=17830945&amp;db=bth</a:t>
            </a:r>
          </a:p>
          <a:p>
            <a:pPr marL="0" indent="0" algn="just">
              <a:buNone/>
            </a:pPr>
            <a:r>
              <a:rPr lang="en-GB" dirty="0">
                <a:latin typeface="Times New Roman" panose="02020603050405020304" pitchFamily="18" charset="0"/>
                <a:cs typeface="Times New Roman" panose="02020603050405020304" pitchFamily="18" charset="0"/>
              </a:rPr>
              <a:t>(Accessed 17/12/2019)</a:t>
            </a:r>
          </a:p>
          <a:p>
            <a:pPr marL="0" indent="0">
              <a:buNone/>
            </a:pPr>
            <a:endParaRPr lang="en-GB" dirty="0"/>
          </a:p>
          <a:p>
            <a:pPr marL="0" indent="0">
              <a:buNone/>
            </a:pP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18</a:t>
            </a:fld>
            <a:endParaRPr lang="en-US"/>
          </a:p>
        </p:txBody>
      </p:sp>
      <p:sp>
        <p:nvSpPr>
          <p:cNvPr id="5" name="Footer Placeholder 4"/>
          <p:cNvSpPr>
            <a:spLocks noGrp="1"/>
          </p:cNvSpPr>
          <p:nvPr>
            <p:ph type="ftr" sz="quarter" idx="11"/>
          </p:nvPr>
        </p:nvSpPr>
        <p:spPr>
          <a:xfrm>
            <a:off x="2362200" y="6356350"/>
            <a:ext cx="3657600" cy="365125"/>
          </a:xfrm>
        </p:spPr>
        <p:txBody>
          <a:bodyPr/>
          <a:lstStyle/>
          <a:p>
            <a:r>
              <a:rPr lang="en-GB" dirty="0">
                <a:solidFill>
                  <a:schemeClr val="tx1"/>
                </a:solidFill>
              </a:rPr>
              <a:t>NCEV HR Consultancy Group- HR Assessment 2</a:t>
            </a:r>
            <a:endParaRPr lang="en-US" dirty="0">
              <a:solidFill>
                <a:schemeClr val="tx1"/>
              </a:solidFill>
            </a:endParaRPr>
          </a:p>
        </p:txBody>
      </p:sp>
    </p:spTree>
    <p:extLst>
      <p:ext uri="{BB962C8B-B14F-4D97-AF65-F5344CB8AC3E}">
        <p14:creationId xmlns:p14="http://schemas.microsoft.com/office/powerpoint/2010/main" val="16301194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a:bodyPr>
          <a:lstStyle/>
          <a:p>
            <a:pPr marL="0" indent="0">
              <a:buNone/>
            </a:pPr>
            <a:r>
              <a:rPr lang="en-GB" sz="2400" dirty="0">
                <a:latin typeface="Times New Roman" panose="02020603050405020304" pitchFamily="18" charset="0"/>
                <a:cs typeface="Times New Roman" panose="02020603050405020304" pitchFamily="18" charset="0"/>
              </a:rPr>
              <a:t>Nair, R.(2019) </a:t>
            </a:r>
            <a:r>
              <a:rPr lang="en-GB" sz="2400" i="1" dirty="0">
                <a:latin typeface="Times New Roman" panose="02020603050405020304" pitchFamily="18" charset="0"/>
                <a:cs typeface="Times New Roman" panose="02020603050405020304" pitchFamily="18" charset="0"/>
              </a:rPr>
              <a:t>Is Your Total Rewards Strategy Still Effective?</a:t>
            </a:r>
          </a:p>
          <a:p>
            <a:pPr marL="0" indent="0">
              <a:buNone/>
            </a:pPr>
            <a:r>
              <a:rPr lang="en-GB" sz="2400" dirty="0">
                <a:latin typeface="Times New Roman" panose="02020603050405020304" pitchFamily="18" charset="0"/>
                <a:cs typeface="Times New Roman" panose="02020603050405020304" pitchFamily="18" charset="0"/>
              </a:rPr>
              <a:t>Available at: https://search-proquest-com.ezproxy.uwtsd.ac.uk/docview/2307435350?accountid=130472&amp;rfr_id=info%3Axri%2Fsid%3Aprimo</a:t>
            </a:r>
          </a:p>
          <a:p>
            <a:pPr marL="0" indent="0">
              <a:buNone/>
            </a:pPr>
            <a:r>
              <a:rPr lang="en-GB" sz="2400" dirty="0">
                <a:latin typeface="Times New Roman" panose="02020603050405020304" pitchFamily="18" charset="0"/>
                <a:cs typeface="Times New Roman" panose="02020603050405020304" pitchFamily="18" charset="0"/>
              </a:rPr>
              <a:t>(Accessed at: 17/12/2019)</a:t>
            </a: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r>
              <a:rPr lang="en-GB" sz="2400" dirty="0" err="1">
                <a:latin typeface="Times New Roman" panose="02020603050405020304" pitchFamily="18" charset="0"/>
                <a:cs typeface="Times New Roman" panose="02020603050405020304" pitchFamily="18" charset="0"/>
              </a:rPr>
              <a:t>Pilbeam</a:t>
            </a:r>
            <a:r>
              <a:rPr lang="en-GB" sz="2400" dirty="0">
                <a:latin typeface="Times New Roman" panose="02020603050405020304" pitchFamily="18" charset="0"/>
                <a:cs typeface="Times New Roman" panose="02020603050405020304" pitchFamily="18" charset="0"/>
              </a:rPr>
              <a:t>, S. and </a:t>
            </a:r>
            <a:r>
              <a:rPr lang="en-GB" sz="2400" dirty="0" err="1">
                <a:latin typeface="Times New Roman" panose="02020603050405020304" pitchFamily="18" charset="0"/>
                <a:cs typeface="Times New Roman" panose="02020603050405020304" pitchFamily="18" charset="0"/>
              </a:rPr>
              <a:t>Corbridge</a:t>
            </a:r>
            <a:r>
              <a:rPr lang="en-GB" sz="2400" dirty="0">
                <a:latin typeface="Times New Roman" panose="02020603050405020304" pitchFamily="18" charset="0"/>
                <a:cs typeface="Times New Roman" panose="02020603050405020304" pitchFamily="18" charset="0"/>
              </a:rPr>
              <a:t>, M. (2010) </a:t>
            </a:r>
            <a:r>
              <a:rPr lang="en-GB" sz="2400" i="1" dirty="0">
                <a:latin typeface="Times New Roman" panose="02020603050405020304" pitchFamily="18" charset="0"/>
                <a:cs typeface="Times New Roman" panose="02020603050405020304" pitchFamily="18" charset="0"/>
              </a:rPr>
              <a:t>People Resourcing and Talent Planning </a:t>
            </a:r>
            <a:r>
              <a:rPr lang="en-GB" sz="2400" dirty="0">
                <a:latin typeface="Times New Roman" panose="02020603050405020304" pitchFamily="18" charset="0"/>
                <a:cs typeface="Times New Roman" panose="02020603050405020304" pitchFamily="18" charset="0"/>
              </a:rPr>
              <a:t>4th Ed. Gosport: Financial Times/Prentice Hall</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19</a:t>
            </a:fld>
            <a:endParaRPr lang="en-US"/>
          </a:p>
        </p:txBody>
      </p:sp>
      <p:sp>
        <p:nvSpPr>
          <p:cNvPr id="5" name="Footer Placeholder 4"/>
          <p:cNvSpPr>
            <a:spLocks noGrp="1"/>
          </p:cNvSpPr>
          <p:nvPr>
            <p:ph type="ftr" sz="quarter" idx="11"/>
          </p:nvPr>
        </p:nvSpPr>
        <p:spPr>
          <a:xfrm>
            <a:off x="2209800" y="6356350"/>
            <a:ext cx="3810000" cy="365125"/>
          </a:xfrm>
        </p:spPr>
        <p:txBody>
          <a:bodyPr/>
          <a:lstStyle/>
          <a:p>
            <a:r>
              <a:rPr lang="en-GB" dirty="0">
                <a:solidFill>
                  <a:schemeClr val="tx1"/>
                </a:solidFill>
              </a:rPr>
              <a:t>NCEV HR Consultancy Group- HR Assessment 2</a:t>
            </a:r>
            <a:endParaRPr lang="en-US" dirty="0">
              <a:solidFill>
                <a:schemeClr val="tx1"/>
              </a:solidFill>
            </a:endParaRPr>
          </a:p>
        </p:txBody>
      </p:sp>
    </p:spTree>
    <p:extLst>
      <p:ext uri="{BB962C8B-B14F-4D97-AF65-F5344CB8AC3E}">
        <p14:creationId xmlns:p14="http://schemas.microsoft.com/office/powerpoint/2010/main" val="12038284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211</TotalTime>
  <Words>1862</Words>
  <Application>Microsoft Office PowerPoint</Application>
  <PresentationFormat>On-screen Show (4:3)</PresentationFormat>
  <Paragraphs>197</Paragraphs>
  <Slides>19</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Times New Roman</vt:lpstr>
      <vt:lpstr>Office Theme</vt:lpstr>
      <vt:lpstr>NCEV HR Consultancy Group</vt:lpstr>
      <vt:lpstr>Contents</vt:lpstr>
      <vt:lpstr>South Korea</vt:lpstr>
      <vt:lpstr>Human Resources Management </vt:lpstr>
      <vt:lpstr>Soft HRM </vt:lpstr>
      <vt:lpstr>Strategic HRM/Best Practice</vt:lpstr>
      <vt:lpstr>The best fit model </vt:lpstr>
      <vt:lpstr>South Korea Cultural Aspects </vt:lpstr>
      <vt:lpstr>Hanoi Hat HRM Approach</vt:lpstr>
      <vt:lpstr>South Koreans characteristics in terms of employment:</vt:lpstr>
      <vt:lpstr>Reward Strategy</vt:lpstr>
      <vt:lpstr>Benefit Scheme</vt:lpstr>
      <vt:lpstr>Hanoi Hat Reward Strategy </vt:lpstr>
      <vt:lpstr>Hanoi Hat Reward Strategy </vt:lpstr>
      <vt:lpstr>Hanoi Hat Reward Strategy </vt:lpstr>
      <vt:lpstr>Thank you!</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NCEV HR Consultancy Group</dc:title>
  <dc:creator>Vasile Somesan</dc:creator>
  <cp:lastModifiedBy>Vasile Somesan</cp:lastModifiedBy>
  <cp:revision>8</cp:revision>
  <dcterms:created xsi:type="dcterms:W3CDTF">2019-12-18T16:51:26Z</dcterms:created>
  <dcterms:modified xsi:type="dcterms:W3CDTF">2019-12-19T12:36:27Z</dcterms:modified>
</cp:coreProperties>
</file>