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99" r:id="rId4"/>
    <p:sldId id="258" r:id="rId5"/>
    <p:sldId id="259" r:id="rId6"/>
    <p:sldId id="262" r:id="rId7"/>
    <p:sldId id="260" r:id="rId8"/>
    <p:sldId id="261" r:id="rId9"/>
    <p:sldId id="264" r:id="rId10"/>
    <p:sldId id="265" r:id="rId11"/>
    <p:sldId id="267" r:id="rId12"/>
    <p:sldId id="272" r:id="rId13"/>
    <p:sldId id="270" r:id="rId14"/>
    <p:sldId id="284" r:id="rId15"/>
    <p:sldId id="269" r:id="rId16"/>
    <p:sldId id="280" r:id="rId17"/>
    <p:sldId id="28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80CDC7-1E71-D8E0-7DAC-3D223042FFDE}" v="29" dt="2026-03-16T10:28:38.2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105" d="100"/>
          <a:sy n="105" d="100"/>
        </p:scale>
        <p:origin x="72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9E72BF-B371-451B-8A6F-B52C762B66FA}"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F2953AD-FC91-4A48-9418-1CEA1CE2C3C8}">
      <dgm:prSet/>
      <dgm:spPr/>
      <dgm:t>
        <a:bodyPr/>
        <a:lstStyle/>
        <a:p>
          <a:r>
            <a:rPr lang="en-GB"/>
            <a:t>Did the suspect give an account?</a:t>
          </a:r>
          <a:endParaRPr lang="en-US"/>
        </a:p>
      </dgm:t>
    </dgm:pt>
    <dgm:pt modelId="{A3071E1F-6C51-459B-97BE-B0E6776B133F}" type="parTrans" cxnId="{806F6595-3D5A-41BE-B3A1-9576CED0FD70}">
      <dgm:prSet/>
      <dgm:spPr/>
      <dgm:t>
        <a:bodyPr/>
        <a:lstStyle/>
        <a:p>
          <a:endParaRPr lang="en-US"/>
        </a:p>
      </dgm:t>
    </dgm:pt>
    <dgm:pt modelId="{59B640AF-6AA2-4AEF-B73F-CA5E5C9BC818}" type="sibTrans" cxnId="{806F6595-3D5A-41BE-B3A1-9576CED0FD70}">
      <dgm:prSet/>
      <dgm:spPr/>
      <dgm:t>
        <a:bodyPr/>
        <a:lstStyle/>
        <a:p>
          <a:endParaRPr lang="en-US"/>
        </a:p>
      </dgm:t>
    </dgm:pt>
    <dgm:pt modelId="{1761C90F-9AC6-4938-A9F3-43847A34E48C}">
      <dgm:prSet/>
      <dgm:spPr/>
      <dgm:t>
        <a:bodyPr/>
        <a:lstStyle/>
        <a:p>
          <a:r>
            <a:rPr lang="en-GB"/>
            <a:t>Did they make a full and frank admission?</a:t>
          </a:r>
          <a:endParaRPr lang="en-US"/>
        </a:p>
      </dgm:t>
    </dgm:pt>
    <dgm:pt modelId="{02D459C5-8C88-4A40-8554-5C39054F19F9}" type="parTrans" cxnId="{3497FAE5-7CF1-467C-841A-29F66B474BB6}">
      <dgm:prSet/>
      <dgm:spPr/>
      <dgm:t>
        <a:bodyPr/>
        <a:lstStyle/>
        <a:p>
          <a:endParaRPr lang="en-US"/>
        </a:p>
      </dgm:t>
    </dgm:pt>
    <dgm:pt modelId="{85A8A0EA-3E68-4B0D-A2A4-BBAF6D7B6778}" type="sibTrans" cxnId="{3497FAE5-7CF1-467C-841A-29F66B474BB6}">
      <dgm:prSet/>
      <dgm:spPr/>
      <dgm:t>
        <a:bodyPr/>
        <a:lstStyle/>
        <a:p>
          <a:endParaRPr lang="en-US"/>
        </a:p>
      </dgm:t>
    </dgm:pt>
    <dgm:pt modelId="{2F86D919-39D1-463A-8A9B-C62CBE2AE9A0}">
      <dgm:prSet/>
      <dgm:spPr/>
      <dgm:t>
        <a:bodyPr/>
        <a:lstStyle/>
        <a:p>
          <a:r>
            <a:rPr lang="en-GB"/>
            <a:t>Did they deny the offence?</a:t>
          </a:r>
          <a:endParaRPr lang="en-US"/>
        </a:p>
      </dgm:t>
    </dgm:pt>
    <dgm:pt modelId="{DF4FE1D0-1D28-47D9-B0C4-D0F5F9FBE9B8}" type="parTrans" cxnId="{D544DE48-D293-4F18-9F66-D4B27939D86F}">
      <dgm:prSet/>
      <dgm:spPr/>
      <dgm:t>
        <a:bodyPr/>
        <a:lstStyle/>
        <a:p>
          <a:endParaRPr lang="en-US"/>
        </a:p>
      </dgm:t>
    </dgm:pt>
    <dgm:pt modelId="{8F30EC97-7A61-4785-8FBB-FA07B3C3D9D5}" type="sibTrans" cxnId="{D544DE48-D293-4F18-9F66-D4B27939D86F}">
      <dgm:prSet/>
      <dgm:spPr/>
      <dgm:t>
        <a:bodyPr/>
        <a:lstStyle/>
        <a:p>
          <a:endParaRPr lang="en-US"/>
        </a:p>
      </dgm:t>
    </dgm:pt>
    <dgm:pt modelId="{6BD8CCA3-4AF5-4DFB-A07F-29D9F37BA0A8}">
      <dgm:prSet/>
      <dgm:spPr/>
      <dgm:t>
        <a:bodyPr/>
        <a:lstStyle/>
        <a:p>
          <a:r>
            <a:rPr lang="en-GB"/>
            <a:t>Provide details of any further enquiries you now need to undertake?</a:t>
          </a:r>
          <a:endParaRPr lang="en-US"/>
        </a:p>
      </dgm:t>
    </dgm:pt>
    <dgm:pt modelId="{DF3ECBB2-623E-46ED-B048-50218CF5BFF8}" type="parTrans" cxnId="{112C8380-E568-4F8A-A658-B22D0E63D247}">
      <dgm:prSet/>
      <dgm:spPr/>
      <dgm:t>
        <a:bodyPr/>
        <a:lstStyle/>
        <a:p>
          <a:endParaRPr lang="en-US"/>
        </a:p>
      </dgm:t>
    </dgm:pt>
    <dgm:pt modelId="{D99FE6EE-5A27-426A-87D6-B3ADFC460B1F}" type="sibTrans" cxnId="{112C8380-E568-4F8A-A658-B22D0E63D247}">
      <dgm:prSet/>
      <dgm:spPr/>
      <dgm:t>
        <a:bodyPr/>
        <a:lstStyle/>
        <a:p>
          <a:endParaRPr lang="en-US"/>
        </a:p>
      </dgm:t>
    </dgm:pt>
    <dgm:pt modelId="{D587F906-3799-4313-BF6E-B3CD4E99FE19}">
      <dgm:prSet/>
      <dgm:spPr/>
      <dgm:t>
        <a:bodyPr/>
        <a:lstStyle/>
        <a:p>
          <a:r>
            <a:rPr lang="en-GB"/>
            <a:t>Are there any concerns for the suspects welfare?</a:t>
          </a:r>
          <a:endParaRPr lang="en-US"/>
        </a:p>
      </dgm:t>
    </dgm:pt>
    <dgm:pt modelId="{E2FDFD77-4DD2-444B-A44C-1A0E92A6CCE7}" type="parTrans" cxnId="{F6F42EB8-0F16-4F4A-8AF6-6FBDF80606E7}">
      <dgm:prSet/>
      <dgm:spPr/>
      <dgm:t>
        <a:bodyPr/>
        <a:lstStyle/>
        <a:p>
          <a:endParaRPr lang="en-US"/>
        </a:p>
      </dgm:t>
    </dgm:pt>
    <dgm:pt modelId="{3B059136-F012-45E1-B52C-2FB7171E9A2A}" type="sibTrans" cxnId="{F6F42EB8-0F16-4F4A-8AF6-6FBDF80606E7}">
      <dgm:prSet/>
      <dgm:spPr/>
      <dgm:t>
        <a:bodyPr/>
        <a:lstStyle/>
        <a:p>
          <a:endParaRPr lang="en-US"/>
        </a:p>
      </dgm:t>
    </dgm:pt>
    <dgm:pt modelId="{AD61C455-0F79-465B-B6FF-2438BA4D8538}">
      <dgm:prSet/>
      <dgm:spPr/>
      <dgm:t>
        <a:bodyPr/>
        <a:lstStyle/>
        <a:p>
          <a:r>
            <a:rPr lang="en-GB"/>
            <a:t>Any concerns for the victim or witnesses?</a:t>
          </a:r>
          <a:endParaRPr lang="en-US"/>
        </a:p>
      </dgm:t>
    </dgm:pt>
    <dgm:pt modelId="{1F832C5A-9848-4F3A-92D0-7AAE01E0A63E}" type="parTrans" cxnId="{C7F145D7-9BC5-4E37-944F-CAEAAA62B708}">
      <dgm:prSet/>
      <dgm:spPr/>
      <dgm:t>
        <a:bodyPr/>
        <a:lstStyle/>
        <a:p>
          <a:endParaRPr lang="en-US"/>
        </a:p>
      </dgm:t>
    </dgm:pt>
    <dgm:pt modelId="{513B1A17-822C-4252-82F9-37E5B7BC8065}" type="sibTrans" cxnId="{C7F145D7-9BC5-4E37-944F-CAEAAA62B708}">
      <dgm:prSet/>
      <dgm:spPr/>
      <dgm:t>
        <a:bodyPr/>
        <a:lstStyle/>
        <a:p>
          <a:endParaRPr lang="en-US"/>
        </a:p>
      </dgm:t>
    </dgm:pt>
    <dgm:pt modelId="{31C32AA5-8560-4C40-85BA-C89C6014FFF0}" type="pres">
      <dgm:prSet presAssocID="{759E72BF-B371-451B-8A6F-B52C762B66FA}" presName="diagram" presStyleCnt="0">
        <dgm:presLayoutVars>
          <dgm:dir/>
          <dgm:resizeHandles val="exact"/>
        </dgm:presLayoutVars>
      </dgm:prSet>
      <dgm:spPr/>
    </dgm:pt>
    <dgm:pt modelId="{497C07B5-B6EE-474D-B4FB-E27B864D81FA}" type="pres">
      <dgm:prSet presAssocID="{FF2953AD-FC91-4A48-9418-1CEA1CE2C3C8}" presName="node" presStyleLbl="node1" presStyleIdx="0" presStyleCnt="6">
        <dgm:presLayoutVars>
          <dgm:bulletEnabled val="1"/>
        </dgm:presLayoutVars>
      </dgm:prSet>
      <dgm:spPr/>
    </dgm:pt>
    <dgm:pt modelId="{90FB6815-762F-43F9-B8EE-A84FDF0E98DF}" type="pres">
      <dgm:prSet presAssocID="{59B640AF-6AA2-4AEF-B73F-CA5E5C9BC818}" presName="sibTrans" presStyleCnt="0"/>
      <dgm:spPr/>
    </dgm:pt>
    <dgm:pt modelId="{2FBED6BA-C7F3-4891-BC4B-5644948CFE6F}" type="pres">
      <dgm:prSet presAssocID="{1761C90F-9AC6-4938-A9F3-43847A34E48C}" presName="node" presStyleLbl="node1" presStyleIdx="1" presStyleCnt="6">
        <dgm:presLayoutVars>
          <dgm:bulletEnabled val="1"/>
        </dgm:presLayoutVars>
      </dgm:prSet>
      <dgm:spPr/>
    </dgm:pt>
    <dgm:pt modelId="{BD07D782-C05D-4804-9B5B-2AE2B06663D3}" type="pres">
      <dgm:prSet presAssocID="{85A8A0EA-3E68-4B0D-A2A4-BBAF6D7B6778}" presName="sibTrans" presStyleCnt="0"/>
      <dgm:spPr/>
    </dgm:pt>
    <dgm:pt modelId="{94026A5B-82A3-4F1B-BA73-82C508F5A0FD}" type="pres">
      <dgm:prSet presAssocID="{2F86D919-39D1-463A-8A9B-C62CBE2AE9A0}" presName="node" presStyleLbl="node1" presStyleIdx="2" presStyleCnt="6">
        <dgm:presLayoutVars>
          <dgm:bulletEnabled val="1"/>
        </dgm:presLayoutVars>
      </dgm:prSet>
      <dgm:spPr/>
    </dgm:pt>
    <dgm:pt modelId="{917E1C31-E988-4F7B-9CD1-03588022AA83}" type="pres">
      <dgm:prSet presAssocID="{8F30EC97-7A61-4785-8FBB-FA07B3C3D9D5}" presName="sibTrans" presStyleCnt="0"/>
      <dgm:spPr/>
    </dgm:pt>
    <dgm:pt modelId="{F13CF95F-140E-4844-BD41-85CD11FA18D9}" type="pres">
      <dgm:prSet presAssocID="{6BD8CCA3-4AF5-4DFB-A07F-29D9F37BA0A8}" presName="node" presStyleLbl="node1" presStyleIdx="3" presStyleCnt="6">
        <dgm:presLayoutVars>
          <dgm:bulletEnabled val="1"/>
        </dgm:presLayoutVars>
      </dgm:prSet>
      <dgm:spPr/>
    </dgm:pt>
    <dgm:pt modelId="{9BA0B1C6-EFD6-445C-9CCC-B65B9D4F32F7}" type="pres">
      <dgm:prSet presAssocID="{D99FE6EE-5A27-426A-87D6-B3ADFC460B1F}" presName="sibTrans" presStyleCnt="0"/>
      <dgm:spPr/>
    </dgm:pt>
    <dgm:pt modelId="{7350089F-2DF8-46F8-A4F0-1880896AF61C}" type="pres">
      <dgm:prSet presAssocID="{D587F906-3799-4313-BF6E-B3CD4E99FE19}" presName="node" presStyleLbl="node1" presStyleIdx="4" presStyleCnt="6">
        <dgm:presLayoutVars>
          <dgm:bulletEnabled val="1"/>
        </dgm:presLayoutVars>
      </dgm:prSet>
      <dgm:spPr/>
    </dgm:pt>
    <dgm:pt modelId="{C93F0C1B-0635-4E70-BE43-4C39BF9F99F8}" type="pres">
      <dgm:prSet presAssocID="{3B059136-F012-45E1-B52C-2FB7171E9A2A}" presName="sibTrans" presStyleCnt="0"/>
      <dgm:spPr/>
    </dgm:pt>
    <dgm:pt modelId="{F998280E-C0FF-48F8-949C-BF427FD5FBA9}" type="pres">
      <dgm:prSet presAssocID="{AD61C455-0F79-465B-B6FF-2438BA4D8538}" presName="node" presStyleLbl="node1" presStyleIdx="5" presStyleCnt="6">
        <dgm:presLayoutVars>
          <dgm:bulletEnabled val="1"/>
        </dgm:presLayoutVars>
      </dgm:prSet>
      <dgm:spPr/>
    </dgm:pt>
  </dgm:ptLst>
  <dgm:cxnLst>
    <dgm:cxn modelId="{09433500-9582-4F04-B1B8-37B10836D1D0}" type="presOf" srcId="{1761C90F-9AC6-4938-A9F3-43847A34E48C}" destId="{2FBED6BA-C7F3-4891-BC4B-5644948CFE6F}" srcOrd="0" destOrd="0" presId="urn:microsoft.com/office/officeart/2005/8/layout/default"/>
    <dgm:cxn modelId="{1F315A0F-B723-4E03-BC01-C95F375249CF}" type="presOf" srcId="{D587F906-3799-4313-BF6E-B3CD4E99FE19}" destId="{7350089F-2DF8-46F8-A4F0-1880896AF61C}" srcOrd="0" destOrd="0" presId="urn:microsoft.com/office/officeart/2005/8/layout/default"/>
    <dgm:cxn modelId="{D544DE48-D293-4F18-9F66-D4B27939D86F}" srcId="{759E72BF-B371-451B-8A6F-B52C762B66FA}" destId="{2F86D919-39D1-463A-8A9B-C62CBE2AE9A0}" srcOrd="2" destOrd="0" parTransId="{DF4FE1D0-1D28-47D9-B0C4-D0F5F9FBE9B8}" sibTransId="{8F30EC97-7A61-4785-8FBB-FA07B3C3D9D5}"/>
    <dgm:cxn modelId="{112C8380-E568-4F8A-A658-B22D0E63D247}" srcId="{759E72BF-B371-451B-8A6F-B52C762B66FA}" destId="{6BD8CCA3-4AF5-4DFB-A07F-29D9F37BA0A8}" srcOrd="3" destOrd="0" parTransId="{DF3ECBB2-623E-46ED-B048-50218CF5BFF8}" sibTransId="{D99FE6EE-5A27-426A-87D6-B3ADFC460B1F}"/>
    <dgm:cxn modelId="{806F6595-3D5A-41BE-B3A1-9576CED0FD70}" srcId="{759E72BF-B371-451B-8A6F-B52C762B66FA}" destId="{FF2953AD-FC91-4A48-9418-1CEA1CE2C3C8}" srcOrd="0" destOrd="0" parTransId="{A3071E1F-6C51-459B-97BE-B0E6776B133F}" sibTransId="{59B640AF-6AA2-4AEF-B73F-CA5E5C9BC818}"/>
    <dgm:cxn modelId="{F6F42EB8-0F16-4F4A-8AF6-6FBDF80606E7}" srcId="{759E72BF-B371-451B-8A6F-B52C762B66FA}" destId="{D587F906-3799-4313-BF6E-B3CD4E99FE19}" srcOrd="4" destOrd="0" parTransId="{E2FDFD77-4DD2-444B-A44C-1A0E92A6CCE7}" sibTransId="{3B059136-F012-45E1-B52C-2FB7171E9A2A}"/>
    <dgm:cxn modelId="{A3780CC2-ACD7-4DDD-A646-4E7117060099}" type="presOf" srcId="{AD61C455-0F79-465B-B6FF-2438BA4D8538}" destId="{F998280E-C0FF-48F8-949C-BF427FD5FBA9}" srcOrd="0" destOrd="0" presId="urn:microsoft.com/office/officeart/2005/8/layout/default"/>
    <dgm:cxn modelId="{FD2FE0CD-A707-4815-8332-A103F9323064}" type="presOf" srcId="{759E72BF-B371-451B-8A6F-B52C762B66FA}" destId="{31C32AA5-8560-4C40-85BA-C89C6014FFF0}" srcOrd="0" destOrd="0" presId="urn:microsoft.com/office/officeart/2005/8/layout/default"/>
    <dgm:cxn modelId="{C415F0D2-BFF3-40AB-A84D-1290226E2D71}" type="presOf" srcId="{FF2953AD-FC91-4A48-9418-1CEA1CE2C3C8}" destId="{497C07B5-B6EE-474D-B4FB-E27B864D81FA}" srcOrd="0" destOrd="0" presId="urn:microsoft.com/office/officeart/2005/8/layout/default"/>
    <dgm:cxn modelId="{C7F145D7-9BC5-4E37-944F-CAEAAA62B708}" srcId="{759E72BF-B371-451B-8A6F-B52C762B66FA}" destId="{AD61C455-0F79-465B-B6FF-2438BA4D8538}" srcOrd="5" destOrd="0" parTransId="{1F832C5A-9848-4F3A-92D0-7AAE01E0A63E}" sibTransId="{513B1A17-822C-4252-82F9-37E5B7BC8065}"/>
    <dgm:cxn modelId="{3497FAE5-7CF1-467C-841A-29F66B474BB6}" srcId="{759E72BF-B371-451B-8A6F-B52C762B66FA}" destId="{1761C90F-9AC6-4938-A9F3-43847A34E48C}" srcOrd="1" destOrd="0" parTransId="{02D459C5-8C88-4A40-8554-5C39054F19F9}" sibTransId="{85A8A0EA-3E68-4B0D-A2A4-BBAF6D7B6778}"/>
    <dgm:cxn modelId="{3E1207F4-54D5-4543-9F7A-BBFFB73B6E9C}" type="presOf" srcId="{2F86D919-39D1-463A-8A9B-C62CBE2AE9A0}" destId="{94026A5B-82A3-4F1B-BA73-82C508F5A0FD}" srcOrd="0" destOrd="0" presId="urn:microsoft.com/office/officeart/2005/8/layout/default"/>
    <dgm:cxn modelId="{92355EF9-E9BE-4076-A3A6-6AAD3EE4C91A}" type="presOf" srcId="{6BD8CCA3-4AF5-4DFB-A07F-29D9F37BA0A8}" destId="{F13CF95F-140E-4844-BD41-85CD11FA18D9}" srcOrd="0" destOrd="0" presId="urn:microsoft.com/office/officeart/2005/8/layout/default"/>
    <dgm:cxn modelId="{BEAB6AF5-7BCF-4493-9102-0B1AE91F4D93}" type="presParOf" srcId="{31C32AA5-8560-4C40-85BA-C89C6014FFF0}" destId="{497C07B5-B6EE-474D-B4FB-E27B864D81FA}" srcOrd="0" destOrd="0" presId="urn:microsoft.com/office/officeart/2005/8/layout/default"/>
    <dgm:cxn modelId="{78CDA230-519E-4222-843F-8BEB5FDFC498}" type="presParOf" srcId="{31C32AA5-8560-4C40-85BA-C89C6014FFF0}" destId="{90FB6815-762F-43F9-B8EE-A84FDF0E98DF}" srcOrd="1" destOrd="0" presId="urn:microsoft.com/office/officeart/2005/8/layout/default"/>
    <dgm:cxn modelId="{CD40383C-4721-4458-A045-9D7E4139CBBC}" type="presParOf" srcId="{31C32AA5-8560-4C40-85BA-C89C6014FFF0}" destId="{2FBED6BA-C7F3-4891-BC4B-5644948CFE6F}" srcOrd="2" destOrd="0" presId="urn:microsoft.com/office/officeart/2005/8/layout/default"/>
    <dgm:cxn modelId="{0CBD51F6-9552-4E6F-85CD-1BE4FE52BEFF}" type="presParOf" srcId="{31C32AA5-8560-4C40-85BA-C89C6014FFF0}" destId="{BD07D782-C05D-4804-9B5B-2AE2B06663D3}" srcOrd="3" destOrd="0" presId="urn:microsoft.com/office/officeart/2005/8/layout/default"/>
    <dgm:cxn modelId="{F244E4E1-0D5F-47FF-AB73-BE397C4F538D}" type="presParOf" srcId="{31C32AA5-8560-4C40-85BA-C89C6014FFF0}" destId="{94026A5B-82A3-4F1B-BA73-82C508F5A0FD}" srcOrd="4" destOrd="0" presId="urn:microsoft.com/office/officeart/2005/8/layout/default"/>
    <dgm:cxn modelId="{0CB37786-DD70-4941-872B-DB82D586CBC3}" type="presParOf" srcId="{31C32AA5-8560-4C40-85BA-C89C6014FFF0}" destId="{917E1C31-E988-4F7B-9CD1-03588022AA83}" srcOrd="5" destOrd="0" presId="urn:microsoft.com/office/officeart/2005/8/layout/default"/>
    <dgm:cxn modelId="{0371AAE2-A792-4E9D-949D-0F9732599C3D}" type="presParOf" srcId="{31C32AA5-8560-4C40-85BA-C89C6014FFF0}" destId="{F13CF95F-140E-4844-BD41-85CD11FA18D9}" srcOrd="6" destOrd="0" presId="urn:microsoft.com/office/officeart/2005/8/layout/default"/>
    <dgm:cxn modelId="{0088B0C0-08DE-4128-8DF8-5A4CC97B5C50}" type="presParOf" srcId="{31C32AA5-8560-4C40-85BA-C89C6014FFF0}" destId="{9BA0B1C6-EFD6-445C-9CCC-B65B9D4F32F7}" srcOrd="7" destOrd="0" presId="urn:microsoft.com/office/officeart/2005/8/layout/default"/>
    <dgm:cxn modelId="{DA40B809-D10A-4BC1-AEFA-68A41DDDCA76}" type="presParOf" srcId="{31C32AA5-8560-4C40-85BA-C89C6014FFF0}" destId="{7350089F-2DF8-46F8-A4F0-1880896AF61C}" srcOrd="8" destOrd="0" presId="urn:microsoft.com/office/officeart/2005/8/layout/default"/>
    <dgm:cxn modelId="{7B60418D-BA70-46B7-A923-CAE9E718423F}" type="presParOf" srcId="{31C32AA5-8560-4C40-85BA-C89C6014FFF0}" destId="{C93F0C1B-0635-4E70-BE43-4C39BF9F99F8}" srcOrd="9" destOrd="0" presId="urn:microsoft.com/office/officeart/2005/8/layout/default"/>
    <dgm:cxn modelId="{7FDE17D6-9CD2-451A-A9DA-4753F99F8FE2}" type="presParOf" srcId="{31C32AA5-8560-4C40-85BA-C89C6014FFF0}" destId="{F998280E-C0FF-48F8-949C-BF427FD5FBA9}"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962BE3-1C20-4AE9-961D-5D2E18FFBA72}" type="doc">
      <dgm:prSet loTypeId="urn:microsoft.com/office/officeart/2005/8/layout/vList2" loCatId="list" qsTypeId="urn:microsoft.com/office/officeart/2005/8/quickstyle/simple5" qsCatId="simple" csTypeId="urn:microsoft.com/office/officeart/2005/8/colors/colorful1" csCatId="colorful" phldr="1"/>
      <dgm:spPr/>
      <dgm:t>
        <a:bodyPr/>
        <a:lstStyle/>
        <a:p>
          <a:endParaRPr lang="en-US"/>
        </a:p>
      </dgm:t>
    </dgm:pt>
    <dgm:pt modelId="{CBDEA390-FF87-456A-942E-5F70B433A45B}">
      <dgm:prSet phldr="0" custT="1"/>
      <dgm:spPr/>
      <dgm:t>
        <a:bodyPr/>
        <a:lstStyle/>
        <a:p>
          <a:pPr algn="l" rtl="0">
            <a:lnSpc>
              <a:spcPct val="90000"/>
            </a:lnSpc>
          </a:pPr>
          <a:r>
            <a:rPr lang="en-GB" sz="2400" dirty="0">
              <a:solidFill>
                <a:srgbClr val="FFFFFF"/>
              </a:solidFill>
              <a:latin typeface="Aptos"/>
              <a:ea typeface="+mn-ea"/>
              <a:cs typeface="+mn-cs"/>
            </a:rPr>
            <a:t>Has no previous convictions and no intelligence reports are held</a:t>
          </a:r>
        </a:p>
      </dgm:t>
    </dgm:pt>
    <dgm:pt modelId="{8CA5EB90-7CA3-4564-B335-2F55CEEC5E9C}" type="parTrans" cxnId="{84ECF7DB-F740-4A44-9638-A9A14300B4B2}">
      <dgm:prSet/>
      <dgm:spPr/>
      <dgm:t>
        <a:bodyPr/>
        <a:lstStyle/>
        <a:p>
          <a:endParaRPr lang="en-US"/>
        </a:p>
      </dgm:t>
    </dgm:pt>
    <dgm:pt modelId="{01BFCCD6-E80F-42D5-8E24-2109F3F791A1}" type="sibTrans" cxnId="{84ECF7DB-F740-4A44-9638-A9A14300B4B2}">
      <dgm:prSet/>
      <dgm:spPr/>
      <dgm:t>
        <a:bodyPr/>
        <a:lstStyle/>
        <a:p>
          <a:endParaRPr lang="en-US"/>
        </a:p>
      </dgm:t>
    </dgm:pt>
    <dgm:pt modelId="{152F54EC-280F-4196-AB76-845C021FF13E}" type="pres">
      <dgm:prSet presAssocID="{1E962BE3-1C20-4AE9-961D-5D2E18FFBA72}" presName="linear" presStyleCnt="0">
        <dgm:presLayoutVars>
          <dgm:animLvl val="lvl"/>
          <dgm:resizeHandles val="exact"/>
        </dgm:presLayoutVars>
      </dgm:prSet>
      <dgm:spPr/>
    </dgm:pt>
    <dgm:pt modelId="{D239DB18-8101-450F-BC62-551C704130A6}" type="pres">
      <dgm:prSet presAssocID="{CBDEA390-FF87-456A-942E-5F70B433A45B}" presName="parentText" presStyleLbl="node1" presStyleIdx="0" presStyleCnt="1">
        <dgm:presLayoutVars>
          <dgm:chMax val="0"/>
          <dgm:bulletEnabled val="1"/>
        </dgm:presLayoutVars>
      </dgm:prSet>
      <dgm:spPr/>
    </dgm:pt>
  </dgm:ptLst>
  <dgm:cxnLst>
    <dgm:cxn modelId="{B1AAFA18-674E-4373-8BE2-25B0DE985A46}" type="presOf" srcId="{CBDEA390-FF87-456A-942E-5F70B433A45B}" destId="{D239DB18-8101-450F-BC62-551C704130A6}" srcOrd="0" destOrd="0" presId="urn:microsoft.com/office/officeart/2005/8/layout/vList2"/>
    <dgm:cxn modelId="{6846A54C-95A3-46AF-8A76-B995C26D8357}" type="presOf" srcId="{1E962BE3-1C20-4AE9-961D-5D2E18FFBA72}" destId="{152F54EC-280F-4196-AB76-845C021FF13E}" srcOrd="0" destOrd="0" presId="urn:microsoft.com/office/officeart/2005/8/layout/vList2"/>
    <dgm:cxn modelId="{84ECF7DB-F740-4A44-9638-A9A14300B4B2}" srcId="{1E962BE3-1C20-4AE9-961D-5D2E18FFBA72}" destId="{CBDEA390-FF87-456A-942E-5F70B433A45B}" srcOrd="0" destOrd="0" parTransId="{8CA5EB90-7CA3-4564-B335-2F55CEEC5E9C}" sibTransId="{01BFCCD6-E80F-42D5-8E24-2109F3F791A1}"/>
    <dgm:cxn modelId="{09F97CDD-D800-4599-B26F-9ECDB73E80DD}" type="presParOf" srcId="{152F54EC-280F-4196-AB76-845C021FF13E}" destId="{D239DB18-8101-450F-BC62-551C704130A6}"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962BE3-1C20-4AE9-961D-5D2E18FFBA72}" type="doc">
      <dgm:prSet loTypeId="urn:microsoft.com/office/officeart/2005/8/layout/vList2" loCatId="list" qsTypeId="urn:microsoft.com/office/officeart/2005/8/quickstyle/simple5" qsCatId="simple" csTypeId="urn:microsoft.com/office/officeart/2005/8/colors/colorful1" csCatId="colorful" phldr="1"/>
      <dgm:spPr/>
      <dgm:t>
        <a:bodyPr/>
        <a:lstStyle/>
        <a:p>
          <a:endParaRPr lang="en-US"/>
        </a:p>
      </dgm:t>
    </dgm:pt>
    <dgm:pt modelId="{7706E535-00C0-4BE7-9188-2499C24EB343}">
      <dgm:prSet custT="1"/>
      <dgm:spPr/>
      <dgm:t>
        <a:bodyPr/>
        <a:lstStyle/>
        <a:p>
          <a:pPr algn="l" rtl="0">
            <a:lnSpc>
              <a:spcPct val="90000"/>
            </a:lnSpc>
          </a:pPr>
          <a:r>
            <a:rPr lang="en-GB" sz="2000">
              <a:solidFill>
                <a:srgbClr val="FFFFFF"/>
              </a:solidFill>
              <a:latin typeface="Aptos"/>
              <a:ea typeface="+mn-ea"/>
              <a:cs typeface="+mn-cs"/>
            </a:rPr>
            <a:t>A persistent offender.  It is believed that should they be granted bail or released under investigation that they will continue to commit offences.</a:t>
          </a:r>
          <a:endParaRPr lang="en-US" sz="2000">
            <a:solidFill>
              <a:srgbClr val="FFFFFF"/>
            </a:solidFill>
            <a:latin typeface="Aptos"/>
            <a:ea typeface="+mn-ea"/>
            <a:cs typeface="+mn-cs"/>
          </a:endParaRPr>
        </a:p>
      </dgm:t>
    </dgm:pt>
    <dgm:pt modelId="{24DD57F4-138D-4CA2-A5F6-D1C6DCA406F3}" type="parTrans" cxnId="{FE89BFD4-C9D0-4151-BB86-754BD8F24317}">
      <dgm:prSet/>
      <dgm:spPr/>
      <dgm:t>
        <a:bodyPr/>
        <a:lstStyle/>
        <a:p>
          <a:endParaRPr lang="en-US"/>
        </a:p>
      </dgm:t>
    </dgm:pt>
    <dgm:pt modelId="{B5A4FA88-3E29-4667-A4CA-CD50A78B09AE}" type="sibTrans" cxnId="{FE89BFD4-C9D0-4151-BB86-754BD8F24317}">
      <dgm:prSet/>
      <dgm:spPr/>
      <dgm:t>
        <a:bodyPr/>
        <a:lstStyle/>
        <a:p>
          <a:endParaRPr lang="en-US"/>
        </a:p>
      </dgm:t>
    </dgm:pt>
    <dgm:pt modelId="{CBDEA390-FF87-456A-942E-5F70B433A45B}">
      <dgm:prSet custT="1"/>
      <dgm:spPr/>
      <dgm:t>
        <a:bodyPr/>
        <a:lstStyle/>
        <a:p>
          <a:pPr algn="l" rtl="0">
            <a:lnSpc>
              <a:spcPct val="90000"/>
            </a:lnSpc>
          </a:pPr>
          <a:r>
            <a:rPr lang="en-GB" sz="2000">
              <a:solidFill>
                <a:srgbClr val="FFFFFF"/>
              </a:solidFill>
              <a:latin typeface="Aptos"/>
              <a:ea typeface="+mn-ea"/>
              <a:cs typeface="+mn-cs"/>
            </a:rPr>
            <a:t>There is a fear that the offender will disappear and/or continue to commit offences, what do you need to do now?</a:t>
          </a:r>
          <a:endParaRPr lang="en-US" sz="2000">
            <a:solidFill>
              <a:srgbClr val="FFFFFF"/>
            </a:solidFill>
            <a:latin typeface="Aptos"/>
            <a:ea typeface="+mn-ea"/>
            <a:cs typeface="+mn-cs"/>
          </a:endParaRPr>
        </a:p>
      </dgm:t>
    </dgm:pt>
    <dgm:pt modelId="{8CA5EB90-7CA3-4564-B335-2F55CEEC5E9C}" type="parTrans" cxnId="{84ECF7DB-F740-4A44-9638-A9A14300B4B2}">
      <dgm:prSet/>
      <dgm:spPr/>
      <dgm:t>
        <a:bodyPr/>
        <a:lstStyle/>
        <a:p>
          <a:endParaRPr lang="en-US"/>
        </a:p>
      </dgm:t>
    </dgm:pt>
    <dgm:pt modelId="{01BFCCD6-E80F-42D5-8E24-2109F3F791A1}" type="sibTrans" cxnId="{84ECF7DB-F740-4A44-9638-A9A14300B4B2}">
      <dgm:prSet/>
      <dgm:spPr/>
      <dgm:t>
        <a:bodyPr/>
        <a:lstStyle/>
        <a:p>
          <a:endParaRPr lang="en-US"/>
        </a:p>
      </dgm:t>
    </dgm:pt>
    <dgm:pt modelId="{152F54EC-280F-4196-AB76-845C021FF13E}" type="pres">
      <dgm:prSet presAssocID="{1E962BE3-1C20-4AE9-961D-5D2E18FFBA72}" presName="linear" presStyleCnt="0">
        <dgm:presLayoutVars>
          <dgm:animLvl val="lvl"/>
          <dgm:resizeHandles val="exact"/>
        </dgm:presLayoutVars>
      </dgm:prSet>
      <dgm:spPr/>
    </dgm:pt>
    <dgm:pt modelId="{4BBADB9F-E774-44E7-A82A-83771B340C06}" type="pres">
      <dgm:prSet presAssocID="{7706E535-00C0-4BE7-9188-2499C24EB343}" presName="parentText" presStyleLbl="node1" presStyleIdx="0" presStyleCnt="2">
        <dgm:presLayoutVars>
          <dgm:chMax val="0"/>
          <dgm:bulletEnabled val="1"/>
        </dgm:presLayoutVars>
      </dgm:prSet>
      <dgm:spPr/>
    </dgm:pt>
    <dgm:pt modelId="{7BFDA13D-9813-4791-AAD0-EA3FAAFDA08A}" type="pres">
      <dgm:prSet presAssocID="{B5A4FA88-3E29-4667-A4CA-CD50A78B09AE}" presName="spacer" presStyleCnt="0"/>
      <dgm:spPr/>
    </dgm:pt>
    <dgm:pt modelId="{D239DB18-8101-450F-BC62-551C704130A6}" type="pres">
      <dgm:prSet presAssocID="{CBDEA390-FF87-456A-942E-5F70B433A45B}" presName="parentText" presStyleLbl="node1" presStyleIdx="1" presStyleCnt="2">
        <dgm:presLayoutVars>
          <dgm:chMax val="0"/>
          <dgm:bulletEnabled val="1"/>
        </dgm:presLayoutVars>
      </dgm:prSet>
      <dgm:spPr/>
    </dgm:pt>
  </dgm:ptLst>
  <dgm:cxnLst>
    <dgm:cxn modelId="{B1AAFA18-674E-4373-8BE2-25B0DE985A46}" type="presOf" srcId="{CBDEA390-FF87-456A-942E-5F70B433A45B}" destId="{D239DB18-8101-450F-BC62-551C704130A6}" srcOrd="0" destOrd="0" presId="urn:microsoft.com/office/officeart/2005/8/layout/vList2"/>
    <dgm:cxn modelId="{6846A54C-95A3-46AF-8A76-B995C26D8357}" type="presOf" srcId="{1E962BE3-1C20-4AE9-961D-5D2E18FFBA72}" destId="{152F54EC-280F-4196-AB76-845C021FF13E}" srcOrd="0" destOrd="0" presId="urn:microsoft.com/office/officeart/2005/8/layout/vList2"/>
    <dgm:cxn modelId="{5C87D183-990F-4AB9-9A08-EEF330019D42}" type="presOf" srcId="{7706E535-00C0-4BE7-9188-2499C24EB343}" destId="{4BBADB9F-E774-44E7-A82A-83771B340C06}" srcOrd="0" destOrd="0" presId="urn:microsoft.com/office/officeart/2005/8/layout/vList2"/>
    <dgm:cxn modelId="{FE89BFD4-C9D0-4151-BB86-754BD8F24317}" srcId="{1E962BE3-1C20-4AE9-961D-5D2E18FFBA72}" destId="{7706E535-00C0-4BE7-9188-2499C24EB343}" srcOrd="0" destOrd="0" parTransId="{24DD57F4-138D-4CA2-A5F6-D1C6DCA406F3}" sibTransId="{B5A4FA88-3E29-4667-A4CA-CD50A78B09AE}"/>
    <dgm:cxn modelId="{84ECF7DB-F740-4A44-9638-A9A14300B4B2}" srcId="{1E962BE3-1C20-4AE9-961D-5D2E18FFBA72}" destId="{CBDEA390-FF87-456A-942E-5F70B433A45B}" srcOrd="1" destOrd="0" parTransId="{8CA5EB90-7CA3-4564-B335-2F55CEEC5E9C}" sibTransId="{01BFCCD6-E80F-42D5-8E24-2109F3F791A1}"/>
    <dgm:cxn modelId="{C2499D93-7435-4D52-A54C-30EBA06E6DF4}" type="presParOf" srcId="{152F54EC-280F-4196-AB76-845C021FF13E}" destId="{4BBADB9F-E774-44E7-A82A-83771B340C06}" srcOrd="0" destOrd="0" presId="urn:microsoft.com/office/officeart/2005/8/layout/vList2"/>
    <dgm:cxn modelId="{CA0BCB4D-AB8D-4975-AA5B-8A5CED6EBB39}" type="presParOf" srcId="{152F54EC-280F-4196-AB76-845C021FF13E}" destId="{7BFDA13D-9813-4791-AAD0-EA3FAAFDA08A}" srcOrd="1" destOrd="0" presId="urn:microsoft.com/office/officeart/2005/8/layout/vList2"/>
    <dgm:cxn modelId="{09F97CDD-D800-4599-B26F-9ECDB73E80DD}" type="presParOf" srcId="{152F54EC-280F-4196-AB76-845C021FF13E}" destId="{D239DB18-8101-450F-BC62-551C704130A6}"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E8A32C-B87B-4CA5-B488-BCC162EF86DB}"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28771FD-97EA-4CEB-AF72-1A0FEBC5406A}">
      <dgm:prSet/>
      <dgm:spPr/>
      <dgm:t>
        <a:bodyPr/>
        <a:lstStyle/>
        <a:p>
          <a:r>
            <a:rPr lang="en-GB"/>
            <a:t>Superintendent or above</a:t>
          </a:r>
          <a:endParaRPr lang="en-US"/>
        </a:p>
      </dgm:t>
    </dgm:pt>
    <dgm:pt modelId="{EA23778A-9DA9-43D3-B234-56ED0FA89D80}" type="parTrans" cxnId="{8BEE7839-E422-4EB5-8DA9-07935B86ABB4}">
      <dgm:prSet/>
      <dgm:spPr/>
      <dgm:t>
        <a:bodyPr/>
        <a:lstStyle/>
        <a:p>
          <a:endParaRPr lang="en-US"/>
        </a:p>
      </dgm:t>
    </dgm:pt>
    <dgm:pt modelId="{45B5DBEE-13DF-4513-A72E-5E02EB125A81}" type="sibTrans" cxnId="{8BEE7839-E422-4EB5-8DA9-07935B86ABB4}">
      <dgm:prSet/>
      <dgm:spPr/>
      <dgm:t>
        <a:bodyPr/>
        <a:lstStyle/>
        <a:p>
          <a:endParaRPr lang="en-US"/>
        </a:p>
      </dgm:t>
    </dgm:pt>
    <dgm:pt modelId="{BD4907BB-FD13-4775-B1B9-6152800C2AA7}">
      <dgm:prSet/>
      <dgm:spPr/>
      <dgm:t>
        <a:bodyPr/>
        <a:lstStyle/>
        <a:p>
          <a:r>
            <a:rPr lang="en-GB" dirty="0"/>
            <a:t>Responsible for the police station where the suspect is detained has reasonable grounds for believing that </a:t>
          </a:r>
          <a:endParaRPr lang="en-US" dirty="0"/>
        </a:p>
      </dgm:t>
    </dgm:pt>
    <dgm:pt modelId="{B249AFD0-8227-4E3E-A939-F519616DD44A}" type="parTrans" cxnId="{8FD68137-1D16-412B-9D1B-EFE8AFFD7143}">
      <dgm:prSet/>
      <dgm:spPr/>
      <dgm:t>
        <a:bodyPr/>
        <a:lstStyle/>
        <a:p>
          <a:endParaRPr lang="en-US"/>
        </a:p>
      </dgm:t>
    </dgm:pt>
    <dgm:pt modelId="{261E17FA-BE4B-4B14-B1DD-20AEEF61CE2C}" type="sibTrans" cxnId="{8FD68137-1D16-412B-9D1B-EFE8AFFD7143}">
      <dgm:prSet/>
      <dgm:spPr/>
      <dgm:t>
        <a:bodyPr/>
        <a:lstStyle/>
        <a:p>
          <a:endParaRPr lang="en-US"/>
        </a:p>
      </dgm:t>
    </dgm:pt>
    <dgm:pt modelId="{67C46489-AF39-412E-A0DA-8783453999D2}">
      <dgm:prSet/>
      <dgm:spPr/>
      <dgm:t>
        <a:bodyPr/>
        <a:lstStyle/>
        <a:p>
          <a:r>
            <a:rPr lang="en-GB"/>
            <a:t>Detention is necessary without charge to secure and preserve evidence relating to </a:t>
          </a:r>
          <a:r>
            <a:rPr lang="en-GB">
              <a:latin typeface="Aptos Display" panose="02110004020202020204"/>
            </a:rPr>
            <a:t>that</a:t>
          </a:r>
          <a:r>
            <a:rPr lang="en-GB"/>
            <a:t> offence</a:t>
          </a:r>
          <a:r>
            <a:rPr lang="en-GB">
              <a:latin typeface="Aptos Display" panose="02110004020202020204"/>
            </a:rPr>
            <a:t>,</a:t>
          </a:r>
          <a:r>
            <a:rPr lang="en-GB"/>
            <a:t> to obtain information by questioning.</a:t>
          </a:r>
          <a:endParaRPr lang="en-US"/>
        </a:p>
      </dgm:t>
    </dgm:pt>
    <dgm:pt modelId="{F89DEE9E-A8CE-4A96-BE88-55F765457928}" type="parTrans" cxnId="{51C96258-FA0D-407C-A245-45EAA3AC6E30}">
      <dgm:prSet/>
      <dgm:spPr/>
      <dgm:t>
        <a:bodyPr/>
        <a:lstStyle/>
        <a:p>
          <a:endParaRPr lang="en-US"/>
        </a:p>
      </dgm:t>
    </dgm:pt>
    <dgm:pt modelId="{2F5E4D64-9DA8-4FD8-A564-7B2862C594D0}" type="sibTrans" cxnId="{51C96258-FA0D-407C-A245-45EAA3AC6E30}">
      <dgm:prSet/>
      <dgm:spPr/>
      <dgm:t>
        <a:bodyPr/>
        <a:lstStyle/>
        <a:p>
          <a:endParaRPr lang="en-US"/>
        </a:p>
      </dgm:t>
    </dgm:pt>
    <dgm:pt modelId="{D6DE65D4-5A24-4634-8446-B0500190C176}">
      <dgm:prSet/>
      <dgm:spPr/>
      <dgm:t>
        <a:bodyPr/>
        <a:lstStyle/>
        <a:p>
          <a:r>
            <a:rPr lang="en-GB"/>
            <a:t>The offence that is being investigated is indictable</a:t>
          </a:r>
          <a:endParaRPr lang="en-US"/>
        </a:p>
      </dgm:t>
    </dgm:pt>
    <dgm:pt modelId="{B829E2BC-BB84-41F1-A1F4-B80071C0F156}" type="parTrans" cxnId="{86A3595D-A0B7-4059-94E1-2EDF79872F8C}">
      <dgm:prSet/>
      <dgm:spPr/>
      <dgm:t>
        <a:bodyPr/>
        <a:lstStyle/>
        <a:p>
          <a:endParaRPr lang="en-US"/>
        </a:p>
      </dgm:t>
    </dgm:pt>
    <dgm:pt modelId="{83B13DC3-309B-4A22-8B20-CE5D9D2B2039}" type="sibTrans" cxnId="{86A3595D-A0B7-4059-94E1-2EDF79872F8C}">
      <dgm:prSet/>
      <dgm:spPr/>
      <dgm:t>
        <a:bodyPr/>
        <a:lstStyle/>
        <a:p>
          <a:endParaRPr lang="en-US"/>
        </a:p>
      </dgm:t>
    </dgm:pt>
    <dgm:pt modelId="{ED372EF3-5CA0-4E36-9FD1-44EAC0E6A467}">
      <dgm:prSet/>
      <dgm:spPr/>
      <dgm:t>
        <a:bodyPr/>
        <a:lstStyle/>
        <a:p>
          <a:r>
            <a:rPr lang="en-GB"/>
            <a:t>Investigation is being conducted diligently and expeditiously</a:t>
          </a:r>
          <a:endParaRPr lang="en-US"/>
        </a:p>
      </dgm:t>
    </dgm:pt>
    <dgm:pt modelId="{D35C2156-27D4-40AC-8E7B-A4F85265393E}" type="parTrans" cxnId="{8A9B126D-8C2C-40D8-A383-680E3EE3C337}">
      <dgm:prSet/>
      <dgm:spPr/>
      <dgm:t>
        <a:bodyPr/>
        <a:lstStyle/>
        <a:p>
          <a:endParaRPr lang="en-US"/>
        </a:p>
      </dgm:t>
    </dgm:pt>
    <dgm:pt modelId="{66D8AE96-6213-42C6-86B7-6456A876B303}" type="sibTrans" cxnId="{8A9B126D-8C2C-40D8-A383-680E3EE3C337}">
      <dgm:prSet/>
      <dgm:spPr/>
      <dgm:t>
        <a:bodyPr/>
        <a:lstStyle/>
        <a:p>
          <a:endParaRPr lang="en-US"/>
        </a:p>
      </dgm:t>
    </dgm:pt>
    <dgm:pt modelId="{FBEEB8ED-AA40-4086-A2D5-6CBEC9006CD7}">
      <dgm:prSet/>
      <dgm:spPr/>
      <dgm:t>
        <a:bodyPr/>
        <a:lstStyle/>
        <a:p>
          <a:r>
            <a:rPr lang="en-GB" dirty="0"/>
            <a:t>May extend detention for up to 36 hrs.</a:t>
          </a:r>
          <a:endParaRPr lang="en-US" dirty="0"/>
        </a:p>
      </dgm:t>
    </dgm:pt>
    <dgm:pt modelId="{0192BDBC-8E44-4521-B300-A4379F34E0C6}" type="parTrans" cxnId="{D43A4C0C-A671-4DDA-8988-FE02638F3459}">
      <dgm:prSet/>
      <dgm:spPr/>
      <dgm:t>
        <a:bodyPr/>
        <a:lstStyle/>
        <a:p>
          <a:endParaRPr lang="en-US"/>
        </a:p>
      </dgm:t>
    </dgm:pt>
    <dgm:pt modelId="{8E50E554-412A-4562-97BC-4B69AC377C54}" type="sibTrans" cxnId="{D43A4C0C-A671-4DDA-8988-FE02638F3459}">
      <dgm:prSet/>
      <dgm:spPr/>
      <dgm:t>
        <a:bodyPr/>
        <a:lstStyle/>
        <a:p>
          <a:endParaRPr lang="en-US"/>
        </a:p>
      </dgm:t>
    </dgm:pt>
    <dgm:pt modelId="{7F3DE367-D340-4781-BAA8-A494C9346A47}">
      <dgm:prSet/>
      <dgm:spPr/>
      <dgm:t>
        <a:bodyPr/>
        <a:lstStyle/>
        <a:p>
          <a:r>
            <a:rPr lang="en-GB" dirty="0"/>
            <a:t>(Note, submitting an advice file is not in itself securing or preserving evidence).</a:t>
          </a:r>
          <a:endParaRPr lang="en-US" dirty="0"/>
        </a:p>
      </dgm:t>
    </dgm:pt>
    <dgm:pt modelId="{E4E987DF-EEC1-4ADB-A098-A4DA0BA14897}" type="parTrans" cxnId="{57AB1E33-0ECE-4D0B-B014-385EE511B208}">
      <dgm:prSet/>
      <dgm:spPr/>
      <dgm:t>
        <a:bodyPr/>
        <a:lstStyle/>
        <a:p>
          <a:endParaRPr lang="en-US"/>
        </a:p>
      </dgm:t>
    </dgm:pt>
    <dgm:pt modelId="{4565FCCC-860B-46CA-8901-55719B937F5B}" type="sibTrans" cxnId="{57AB1E33-0ECE-4D0B-B014-385EE511B208}">
      <dgm:prSet/>
      <dgm:spPr/>
      <dgm:t>
        <a:bodyPr/>
        <a:lstStyle/>
        <a:p>
          <a:endParaRPr lang="en-US"/>
        </a:p>
      </dgm:t>
    </dgm:pt>
    <dgm:pt modelId="{94BF7C95-1F1F-4111-AD03-7803D224236A}">
      <dgm:prSet/>
      <dgm:spPr/>
      <dgm:t>
        <a:bodyPr/>
        <a:lstStyle/>
        <a:p>
          <a:r>
            <a:rPr lang="en-GB"/>
            <a:t>Sec 42 PACE 1984</a:t>
          </a:r>
          <a:endParaRPr lang="en-US"/>
        </a:p>
      </dgm:t>
    </dgm:pt>
    <dgm:pt modelId="{0F1FE26E-2D5F-49AC-B8DD-30E70148EEB2}" type="parTrans" cxnId="{E6DB536D-0E25-4813-915B-A11BB572845E}">
      <dgm:prSet/>
      <dgm:spPr/>
      <dgm:t>
        <a:bodyPr/>
        <a:lstStyle/>
        <a:p>
          <a:endParaRPr lang="en-US"/>
        </a:p>
      </dgm:t>
    </dgm:pt>
    <dgm:pt modelId="{ADA52E83-CCEE-4A78-A067-0DD2A354AE73}" type="sibTrans" cxnId="{E6DB536D-0E25-4813-915B-A11BB572845E}">
      <dgm:prSet/>
      <dgm:spPr/>
      <dgm:t>
        <a:bodyPr/>
        <a:lstStyle/>
        <a:p>
          <a:endParaRPr lang="en-US"/>
        </a:p>
      </dgm:t>
    </dgm:pt>
    <dgm:pt modelId="{F01CF442-8F8F-44DF-BFF1-D1041162C9D3}" type="pres">
      <dgm:prSet presAssocID="{00E8A32C-B87B-4CA5-B488-BCC162EF86DB}" presName="diagram" presStyleCnt="0">
        <dgm:presLayoutVars>
          <dgm:dir/>
          <dgm:resizeHandles val="exact"/>
        </dgm:presLayoutVars>
      </dgm:prSet>
      <dgm:spPr/>
    </dgm:pt>
    <dgm:pt modelId="{B254B1F1-D1A3-4E3A-A3C9-69A94313FD78}" type="pres">
      <dgm:prSet presAssocID="{428771FD-97EA-4CEB-AF72-1A0FEBC5406A}" presName="node" presStyleLbl="node1" presStyleIdx="0" presStyleCnt="8">
        <dgm:presLayoutVars>
          <dgm:bulletEnabled val="1"/>
        </dgm:presLayoutVars>
      </dgm:prSet>
      <dgm:spPr/>
    </dgm:pt>
    <dgm:pt modelId="{D8C6258B-5DD5-41DC-870C-2C810F900869}" type="pres">
      <dgm:prSet presAssocID="{45B5DBEE-13DF-4513-A72E-5E02EB125A81}" presName="sibTrans" presStyleCnt="0"/>
      <dgm:spPr/>
    </dgm:pt>
    <dgm:pt modelId="{58B85CB4-D366-4DF1-BB6C-02E67671D28A}" type="pres">
      <dgm:prSet presAssocID="{BD4907BB-FD13-4775-B1B9-6152800C2AA7}" presName="node" presStyleLbl="node1" presStyleIdx="1" presStyleCnt="8">
        <dgm:presLayoutVars>
          <dgm:bulletEnabled val="1"/>
        </dgm:presLayoutVars>
      </dgm:prSet>
      <dgm:spPr/>
    </dgm:pt>
    <dgm:pt modelId="{ECE88B6F-943B-46CB-93DE-D28BBCDCCFA0}" type="pres">
      <dgm:prSet presAssocID="{261E17FA-BE4B-4B14-B1DD-20AEEF61CE2C}" presName="sibTrans" presStyleCnt="0"/>
      <dgm:spPr/>
    </dgm:pt>
    <dgm:pt modelId="{648D6AB8-4AEF-4D14-BFDE-56DA78B1C0CB}" type="pres">
      <dgm:prSet presAssocID="{67C46489-AF39-412E-A0DA-8783453999D2}" presName="node" presStyleLbl="node1" presStyleIdx="2" presStyleCnt="8">
        <dgm:presLayoutVars>
          <dgm:bulletEnabled val="1"/>
        </dgm:presLayoutVars>
      </dgm:prSet>
      <dgm:spPr/>
    </dgm:pt>
    <dgm:pt modelId="{1B02DD26-A460-4E4C-9F0E-359C9AE308E3}" type="pres">
      <dgm:prSet presAssocID="{2F5E4D64-9DA8-4FD8-A564-7B2862C594D0}" presName="sibTrans" presStyleCnt="0"/>
      <dgm:spPr/>
    </dgm:pt>
    <dgm:pt modelId="{9F3A45A7-CE8D-4F98-914B-E59C3BA94502}" type="pres">
      <dgm:prSet presAssocID="{D6DE65D4-5A24-4634-8446-B0500190C176}" presName="node" presStyleLbl="node1" presStyleIdx="3" presStyleCnt="8">
        <dgm:presLayoutVars>
          <dgm:bulletEnabled val="1"/>
        </dgm:presLayoutVars>
      </dgm:prSet>
      <dgm:spPr/>
    </dgm:pt>
    <dgm:pt modelId="{DCC90059-858B-4A23-8958-7A318411684D}" type="pres">
      <dgm:prSet presAssocID="{83B13DC3-309B-4A22-8B20-CE5D9D2B2039}" presName="sibTrans" presStyleCnt="0"/>
      <dgm:spPr/>
    </dgm:pt>
    <dgm:pt modelId="{856D54CF-FDBF-421D-8BB5-8873A7ACC4E5}" type="pres">
      <dgm:prSet presAssocID="{ED372EF3-5CA0-4E36-9FD1-44EAC0E6A467}" presName="node" presStyleLbl="node1" presStyleIdx="4" presStyleCnt="8">
        <dgm:presLayoutVars>
          <dgm:bulletEnabled val="1"/>
        </dgm:presLayoutVars>
      </dgm:prSet>
      <dgm:spPr/>
    </dgm:pt>
    <dgm:pt modelId="{5C2AEBDE-676F-4D9E-A21F-8692849EE960}" type="pres">
      <dgm:prSet presAssocID="{66D8AE96-6213-42C6-86B7-6456A876B303}" presName="sibTrans" presStyleCnt="0"/>
      <dgm:spPr/>
    </dgm:pt>
    <dgm:pt modelId="{3AF603F6-0FCC-480E-A651-2E06C3177204}" type="pres">
      <dgm:prSet presAssocID="{FBEEB8ED-AA40-4086-A2D5-6CBEC9006CD7}" presName="node" presStyleLbl="node1" presStyleIdx="5" presStyleCnt="8">
        <dgm:presLayoutVars>
          <dgm:bulletEnabled val="1"/>
        </dgm:presLayoutVars>
      </dgm:prSet>
      <dgm:spPr/>
    </dgm:pt>
    <dgm:pt modelId="{99D24E4C-75EE-4401-9F61-F5F9E4DEB587}" type="pres">
      <dgm:prSet presAssocID="{8E50E554-412A-4562-97BC-4B69AC377C54}" presName="sibTrans" presStyleCnt="0"/>
      <dgm:spPr/>
    </dgm:pt>
    <dgm:pt modelId="{B289C814-5945-4494-B57B-E5E6839EFBBD}" type="pres">
      <dgm:prSet presAssocID="{7F3DE367-D340-4781-BAA8-A494C9346A47}" presName="node" presStyleLbl="node1" presStyleIdx="6" presStyleCnt="8">
        <dgm:presLayoutVars>
          <dgm:bulletEnabled val="1"/>
        </dgm:presLayoutVars>
      </dgm:prSet>
      <dgm:spPr/>
    </dgm:pt>
    <dgm:pt modelId="{7A0864D4-1EE3-4880-9832-AE3B545395DB}" type="pres">
      <dgm:prSet presAssocID="{4565FCCC-860B-46CA-8901-55719B937F5B}" presName="sibTrans" presStyleCnt="0"/>
      <dgm:spPr/>
    </dgm:pt>
    <dgm:pt modelId="{BE86E49E-0CCD-4E82-BF87-22CA6493CA22}" type="pres">
      <dgm:prSet presAssocID="{94BF7C95-1F1F-4111-AD03-7803D224236A}" presName="node" presStyleLbl="node1" presStyleIdx="7" presStyleCnt="8">
        <dgm:presLayoutVars>
          <dgm:bulletEnabled val="1"/>
        </dgm:presLayoutVars>
      </dgm:prSet>
      <dgm:spPr/>
    </dgm:pt>
  </dgm:ptLst>
  <dgm:cxnLst>
    <dgm:cxn modelId="{D43A4C0C-A671-4DDA-8988-FE02638F3459}" srcId="{00E8A32C-B87B-4CA5-B488-BCC162EF86DB}" destId="{FBEEB8ED-AA40-4086-A2D5-6CBEC9006CD7}" srcOrd="5" destOrd="0" parTransId="{0192BDBC-8E44-4521-B300-A4379F34E0C6}" sibTransId="{8E50E554-412A-4562-97BC-4B69AC377C54}"/>
    <dgm:cxn modelId="{60DBC528-2C19-4DBB-9ED4-6DAE82F8D507}" type="presOf" srcId="{D6DE65D4-5A24-4634-8446-B0500190C176}" destId="{9F3A45A7-CE8D-4F98-914B-E59C3BA94502}" srcOrd="0" destOrd="0" presId="urn:microsoft.com/office/officeart/2005/8/layout/default"/>
    <dgm:cxn modelId="{57AB1E33-0ECE-4D0B-B014-385EE511B208}" srcId="{00E8A32C-B87B-4CA5-B488-BCC162EF86DB}" destId="{7F3DE367-D340-4781-BAA8-A494C9346A47}" srcOrd="6" destOrd="0" parTransId="{E4E987DF-EEC1-4ADB-A098-A4DA0BA14897}" sibTransId="{4565FCCC-860B-46CA-8901-55719B937F5B}"/>
    <dgm:cxn modelId="{8FD68137-1D16-412B-9D1B-EFE8AFFD7143}" srcId="{00E8A32C-B87B-4CA5-B488-BCC162EF86DB}" destId="{BD4907BB-FD13-4775-B1B9-6152800C2AA7}" srcOrd="1" destOrd="0" parTransId="{B249AFD0-8227-4E3E-A939-F519616DD44A}" sibTransId="{261E17FA-BE4B-4B14-B1DD-20AEEF61CE2C}"/>
    <dgm:cxn modelId="{8BEE7839-E422-4EB5-8DA9-07935B86ABB4}" srcId="{00E8A32C-B87B-4CA5-B488-BCC162EF86DB}" destId="{428771FD-97EA-4CEB-AF72-1A0FEBC5406A}" srcOrd="0" destOrd="0" parTransId="{EA23778A-9DA9-43D3-B234-56ED0FA89D80}" sibTransId="{45B5DBEE-13DF-4513-A72E-5E02EB125A81}"/>
    <dgm:cxn modelId="{B6C9C53A-1CED-4C00-8EB9-8431420A9B2E}" type="presOf" srcId="{00E8A32C-B87B-4CA5-B488-BCC162EF86DB}" destId="{F01CF442-8F8F-44DF-BFF1-D1041162C9D3}" srcOrd="0" destOrd="0" presId="urn:microsoft.com/office/officeart/2005/8/layout/default"/>
    <dgm:cxn modelId="{86A3595D-A0B7-4059-94E1-2EDF79872F8C}" srcId="{00E8A32C-B87B-4CA5-B488-BCC162EF86DB}" destId="{D6DE65D4-5A24-4634-8446-B0500190C176}" srcOrd="3" destOrd="0" parTransId="{B829E2BC-BB84-41F1-A1F4-B80071C0F156}" sibTransId="{83B13DC3-309B-4A22-8B20-CE5D9D2B2039}"/>
    <dgm:cxn modelId="{69866E4A-6F16-4FEC-910D-DDC0DD185F34}" type="presOf" srcId="{94BF7C95-1F1F-4111-AD03-7803D224236A}" destId="{BE86E49E-0CCD-4E82-BF87-22CA6493CA22}" srcOrd="0" destOrd="0" presId="urn:microsoft.com/office/officeart/2005/8/layout/default"/>
    <dgm:cxn modelId="{8A9B126D-8C2C-40D8-A383-680E3EE3C337}" srcId="{00E8A32C-B87B-4CA5-B488-BCC162EF86DB}" destId="{ED372EF3-5CA0-4E36-9FD1-44EAC0E6A467}" srcOrd="4" destOrd="0" parTransId="{D35C2156-27D4-40AC-8E7B-A4F85265393E}" sibTransId="{66D8AE96-6213-42C6-86B7-6456A876B303}"/>
    <dgm:cxn modelId="{E6DB536D-0E25-4813-915B-A11BB572845E}" srcId="{00E8A32C-B87B-4CA5-B488-BCC162EF86DB}" destId="{94BF7C95-1F1F-4111-AD03-7803D224236A}" srcOrd="7" destOrd="0" parTransId="{0F1FE26E-2D5F-49AC-B8DD-30E70148EEB2}" sibTransId="{ADA52E83-CCEE-4A78-A067-0DD2A354AE73}"/>
    <dgm:cxn modelId="{51C96258-FA0D-407C-A245-45EAA3AC6E30}" srcId="{00E8A32C-B87B-4CA5-B488-BCC162EF86DB}" destId="{67C46489-AF39-412E-A0DA-8783453999D2}" srcOrd="2" destOrd="0" parTransId="{F89DEE9E-A8CE-4A96-BE88-55F765457928}" sibTransId="{2F5E4D64-9DA8-4FD8-A564-7B2862C594D0}"/>
    <dgm:cxn modelId="{9C116F87-34C6-480F-863A-D06C24D4EFFB}" type="presOf" srcId="{428771FD-97EA-4CEB-AF72-1A0FEBC5406A}" destId="{B254B1F1-D1A3-4E3A-A3C9-69A94313FD78}" srcOrd="0" destOrd="0" presId="urn:microsoft.com/office/officeart/2005/8/layout/default"/>
    <dgm:cxn modelId="{3177649D-6972-4D23-843D-3C8F01617676}" type="presOf" srcId="{7F3DE367-D340-4781-BAA8-A494C9346A47}" destId="{B289C814-5945-4494-B57B-E5E6839EFBBD}" srcOrd="0" destOrd="0" presId="urn:microsoft.com/office/officeart/2005/8/layout/default"/>
    <dgm:cxn modelId="{91BFC2B8-6429-4D63-BAE0-387CD30ABA9E}" type="presOf" srcId="{FBEEB8ED-AA40-4086-A2D5-6CBEC9006CD7}" destId="{3AF603F6-0FCC-480E-A651-2E06C3177204}" srcOrd="0" destOrd="0" presId="urn:microsoft.com/office/officeart/2005/8/layout/default"/>
    <dgm:cxn modelId="{C1479CBB-7DC5-48DB-9ED5-CAB8F6BBC4BD}" type="presOf" srcId="{BD4907BB-FD13-4775-B1B9-6152800C2AA7}" destId="{58B85CB4-D366-4DF1-BB6C-02E67671D28A}" srcOrd="0" destOrd="0" presId="urn:microsoft.com/office/officeart/2005/8/layout/default"/>
    <dgm:cxn modelId="{1EFD9ECA-F247-42DB-81B8-EE40BA9655FC}" type="presOf" srcId="{ED372EF3-5CA0-4E36-9FD1-44EAC0E6A467}" destId="{856D54CF-FDBF-421D-8BB5-8873A7ACC4E5}" srcOrd="0" destOrd="0" presId="urn:microsoft.com/office/officeart/2005/8/layout/default"/>
    <dgm:cxn modelId="{BE0755FA-C2BC-4565-A9EE-30434CF7CC2A}" type="presOf" srcId="{67C46489-AF39-412E-A0DA-8783453999D2}" destId="{648D6AB8-4AEF-4D14-BFDE-56DA78B1C0CB}" srcOrd="0" destOrd="0" presId="urn:microsoft.com/office/officeart/2005/8/layout/default"/>
    <dgm:cxn modelId="{88E37D6C-9FD0-4C57-9670-08C66DBBC88F}" type="presParOf" srcId="{F01CF442-8F8F-44DF-BFF1-D1041162C9D3}" destId="{B254B1F1-D1A3-4E3A-A3C9-69A94313FD78}" srcOrd="0" destOrd="0" presId="urn:microsoft.com/office/officeart/2005/8/layout/default"/>
    <dgm:cxn modelId="{45E51B22-37FD-46A8-A73A-FA3687F2DEC8}" type="presParOf" srcId="{F01CF442-8F8F-44DF-BFF1-D1041162C9D3}" destId="{D8C6258B-5DD5-41DC-870C-2C810F900869}" srcOrd="1" destOrd="0" presId="urn:microsoft.com/office/officeart/2005/8/layout/default"/>
    <dgm:cxn modelId="{EF716AB2-084C-4840-B08D-7E26A94B87F8}" type="presParOf" srcId="{F01CF442-8F8F-44DF-BFF1-D1041162C9D3}" destId="{58B85CB4-D366-4DF1-BB6C-02E67671D28A}" srcOrd="2" destOrd="0" presId="urn:microsoft.com/office/officeart/2005/8/layout/default"/>
    <dgm:cxn modelId="{56B719EE-C574-4FBA-AC47-19537BDBC1DC}" type="presParOf" srcId="{F01CF442-8F8F-44DF-BFF1-D1041162C9D3}" destId="{ECE88B6F-943B-46CB-93DE-D28BBCDCCFA0}" srcOrd="3" destOrd="0" presId="urn:microsoft.com/office/officeart/2005/8/layout/default"/>
    <dgm:cxn modelId="{76264E61-BA6C-4897-81D7-EF50F98F1462}" type="presParOf" srcId="{F01CF442-8F8F-44DF-BFF1-D1041162C9D3}" destId="{648D6AB8-4AEF-4D14-BFDE-56DA78B1C0CB}" srcOrd="4" destOrd="0" presId="urn:microsoft.com/office/officeart/2005/8/layout/default"/>
    <dgm:cxn modelId="{4B3938A6-076A-49A5-8BF9-37A786011321}" type="presParOf" srcId="{F01CF442-8F8F-44DF-BFF1-D1041162C9D3}" destId="{1B02DD26-A460-4E4C-9F0E-359C9AE308E3}" srcOrd="5" destOrd="0" presId="urn:microsoft.com/office/officeart/2005/8/layout/default"/>
    <dgm:cxn modelId="{BD0B5618-F12E-433B-8031-3E52574C7136}" type="presParOf" srcId="{F01CF442-8F8F-44DF-BFF1-D1041162C9D3}" destId="{9F3A45A7-CE8D-4F98-914B-E59C3BA94502}" srcOrd="6" destOrd="0" presId="urn:microsoft.com/office/officeart/2005/8/layout/default"/>
    <dgm:cxn modelId="{C6030D9A-66C9-4898-A4FA-2CF8DFA924CD}" type="presParOf" srcId="{F01CF442-8F8F-44DF-BFF1-D1041162C9D3}" destId="{DCC90059-858B-4A23-8958-7A318411684D}" srcOrd="7" destOrd="0" presId="urn:microsoft.com/office/officeart/2005/8/layout/default"/>
    <dgm:cxn modelId="{44C782E5-93F4-49F1-B605-26564CB59C47}" type="presParOf" srcId="{F01CF442-8F8F-44DF-BFF1-D1041162C9D3}" destId="{856D54CF-FDBF-421D-8BB5-8873A7ACC4E5}" srcOrd="8" destOrd="0" presId="urn:microsoft.com/office/officeart/2005/8/layout/default"/>
    <dgm:cxn modelId="{D10C3D53-9681-4C47-B1B5-DC22DAA3E50B}" type="presParOf" srcId="{F01CF442-8F8F-44DF-BFF1-D1041162C9D3}" destId="{5C2AEBDE-676F-4D9E-A21F-8692849EE960}" srcOrd="9" destOrd="0" presId="urn:microsoft.com/office/officeart/2005/8/layout/default"/>
    <dgm:cxn modelId="{543E69AE-000C-4F09-BC2C-D09C1A5AD091}" type="presParOf" srcId="{F01CF442-8F8F-44DF-BFF1-D1041162C9D3}" destId="{3AF603F6-0FCC-480E-A651-2E06C3177204}" srcOrd="10" destOrd="0" presId="urn:microsoft.com/office/officeart/2005/8/layout/default"/>
    <dgm:cxn modelId="{A0078F0E-0169-49FA-83C0-18F6476E3F75}" type="presParOf" srcId="{F01CF442-8F8F-44DF-BFF1-D1041162C9D3}" destId="{99D24E4C-75EE-4401-9F61-F5F9E4DEB587}" srcOrd="11" destOrd="0" presId="urn:microsoft.com/office/officeart/2005/8/layout/default"/>
    <dgm:cxn modelId="{CADA93CC-FE2F-488F-A481-79CC51455536}" type="presParOf" srcId="{F01CF442-8F8F-44DF-BFF1-D1041162C9D3}" destId="{B289C814-5945-4494-B57B-E5E6839EFBBD}" srcOrd="12" destOrd="0" presId="urn:microsoft.com/office/officeart/2005/8/layout/default"/>
    <dgm:cxn modelId="{A0DFC368-D66F-4EB3-9D87-A3DD3BA87287}" type="presParOf" srcId="{F01CF442-8F8F-44DF-BFF1-D1041162C9D3}" destId="{7A0864D4-1EE3-4880-9832-AE3B545395DB}" srcOrd="13" destOrd="0" presId="urn:microsoft.com/office/officeart/2005/8/layout/default"/>
    <dgm:cxn modelId="{D53505B0-5DDD-4C53-B6F1-FFD02DC458C5}" type="presParOf" srcId="{F01CF442-8F8F-44DF-BFF1-D1041162C9D3}" destId="{BE86E49E-0CCD-4E82-BF87-22CA6493CA22}"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D880739-AC5D-4C20-8705-861506F7EEE6}" type="doc">
      <dgm:prSet loTypeId="urn:microsoft.com/office/officeart/2005/8/layout/list1" loCatId="list" qsTypeId="urn:microsoft.com/office/officeart/2005/8/quickstyle/simple5" qsCatId="simple" csTypeId="urn:microsoft.com/office/officeart/2005/8/colors/accent5_2" csCatId="accent5" phldr="1"/>
      <dgm:spPr/>
      <dgm:t>
        <a:bodyPr/>
        <a:lstStyle/>
        <a:p>
          <a:endParaRPr lang="en-US"/>
        </a:p>
      </dgm:t>
    </dgm:pt>
    <dgm:pt modelId="{47B9B1A9-FAD6-402F-8EA7-A6B33658424D}">
      <dgm:prSet custT="1"/>
      <dgm:spPr/>
      <dgm:t>
        <a:bodyPr/>
        <a:lstStyle/>
        <a:p>
          <a:pPr algn="l">
            <a:lnSpc>
              <a:spcPct val="90000"/>
            </a:lnSpc>
          </a:pPr>
          <a:r>
            <a:rPr lang="en-GB" sz="2400" dirty="0">
              <a:solidFill>
                <a:srgbClr val="FFFFFF"/>
              </a:solidFill>
              <a:latin typeface="Aptos"/>
              <a:ea typeface="+mn-ea"/>
              <a:cs typeface="+mn-cs"/>
            </a:rPr>
            <a:t>Guilty Police Charge file</a:t>
          </a:r>
          <a:endParaRPr lang="en-US" sz="2400" dirty="0">
            <a:solidFill>
              <a:srgbClr val="FFFFFF"/>
            </a:solidFill>
            <a:latin typeface="Aptos"/>
            <a:ea typeface="+mn-ea"/>
            <a:cs typeface="+mn-cs"/>
          </a:endParaRPr>
        </a:p>
      </dgm:t>
    </dgm:pt>
    <dgm:pt modelId="{7D05C6C9-C201-4FB8-9DB3-EC7AAC596206}" type="parTrans" cxnId="{01B67BA0-2BC7-4C36-BCA1-A10C2B989971}">
      <dgm:prSet/>
      <dgm:spPr/>
      <dgm:t>
        <a:bodyPr/>
        <a:lstStyle/>
        <a:p>
          <a:endParaRPr lang="en-US"/>
        </a:p>
      </dgm:t>
    </dgm:pt>
    <dgm:pt modelId="{E4AAC7CA-24E9-4F9C-B477-9CB93368AE12}" type="sibTrans" cxnId="{01B67BA0-2BC7-4C36-BCA1-A10C2B989971}">
      <dgm:prSet/>
      <dgm:spPr/>
      <dgm:t>
        <a:bodyPr/>
        <a:lstStyle/>
        <a:p>
          <a:endParaRPr lang="en-US"/>
        </a:p>
      </dgm:t>
    </dgm:pt>
    <dgm:pt modelId="{D55B66F8-37F7-4D4E-93A5-774D3A58212D}">
      <dgm:prSet custT="1"/>
      <dgm:spPr/>
      <dgm:t>
        <a:bodyPr/>
        <a:lstStyle/>
        <a:p>
          <a:pPr algn="l">
            <a:lnSpc>
              <a:spcPct val="90000"/>
            </a:lnSpc>
          </a:pPr>
          <a:r>
            <a:rPr lang="en-GB" sz="2400" dirty="0">
              <a:solidFill>
                <a:srgbClr val="FFFFFF"/>
              </a:solidFill>
              <a:latin typeface="Aptos"/>
              <a:ea typeface="+mn-ea"/>
              <a:cs typeface="+mn-cs"/>
            </a:rPr>
            <a:t>Not Guilty Police Charge file</a:t>
          </a:r>
          <a:endParaRPr lang="en-US" sz="2400" dirty="0">
            <a:solidFill>
              <a:srgbClr val="FFFFFF"/>
            </a:solidFill>
            <a:latin typeface="Aptos"/>
            <a:ea typeface="+mn-ea"/>
            <a:cs typeface="+mn-cs"/>
          </a:endParaRPr>
        </a:p>
      </dgm:t>
    </dgm:pt>
    <dgm:pt modelId="{E94024CA-07AC-45A8-926F-DAB93DB8E564}" type="parTrans" cxnId="{ADBB5B04-D615-43DF-9F3C-E2FB3F9BC61D}">
      <dgm:prSet/>
      <dgm:spPr/>
      <dgm:t>
        <a:bodyPr/>
        <a:lstStyle/>
        <a:p>
          <a:endParaRPr lang="en-US"/>
        </a:p>
      </dgm:t>
    </dgm:pt>
    <dgm:pt modelId="{1B4E7BCF-6309-4024-ABD3-D4CA3BCA1299}" type="sibTrans" cxnId="{ADBB5B04-D615-43DF-9F3C-E2FB3F9BC61D}">
      <dgm:prSet/>
      <dgm:spPr/>
      <dgm:t>
        <a:bodyPr/>
        <a:lstStyle/>
        <a:p>
          <a:endParaRPr lang="en-US"/>
        </a:p>
      </dgm:t>
    </dgm:pt>
    <dgm:pt modelId="{2A8687D0-A2AD-45F0-83EE-239BDE2F2FAF}">
      <dgm:prSet custT="1"/>
      <dgm:spPr/>
      <dgm:t>
        <a:bodyPr/>
        <a:lstStyle/>
        <a:p>
          <a:pPr algn="l">
            <a:lnSpc>
              <a:spcPct val="90000"/>
            </a:lnSpc>
          </a:pPr>
          <a:r>
            <a:rPr lang="en-GB" sz="2400" dirty="0">
              <a:solidFill>
                <a:srgbClr val="FFFFFF"/>
              </a:solidFill>
              <a:latin typeface="Aptos"/>
              <a:ea typeface="+mn-ea"/>
              <a:cs typeface="+mn-cs"/>
            </a:rPr>
            <a:t>Advice File</a:t>
          </a:r>
          <a:endParaRPr lang="en-US" sz="2400" dirty="0">
            <a:solidFill>
              <a:srgbClr val="FFFFFF"/>
            </a:solidFill>
            <a:latin typeface="Aptos"/>
            <a:ea typeface="+mn-ea"/>
            <a:cs typeface="+mn-cs"/>
          </a:endParaRPr>
        </a:p>
      </dgm:t>
    </dgm:pt>
    <dgm:pt modelId="{D2B7AB40-3ED2-44AC-BA4F-BF4AF6AD9D2E}" type="parTrans" cxnId="{B5B95923-5EE7-4568-B04D-5745C560A271}">
      <dgm:prSet/>
      <dgm:spPr/>
      <dgm:t>
        <a:bodyPr/>
        <a:lstStyle/>
        <a:p>
          <a:endParaRPr lang="en-US"/>
        </a:p>
      </dgm:t>
    </dgm:pt>
    <dgm:pt modelId="{28511373-A5A9-48DB-BD55-1F6642CC5BA5}" type="sibTrans" cxnId="{B5B95923-5EE7-4568-B04D-5745C560A271}">
      <dgm:prSet/>
      <dgm:spPr/>
      <dgm:t>
        <a:bodyPr/>
        <a:lstStyle/>
        <a:p>
          <a:endParaRPr lang="en-US"/>
        </a:p>
      </dgm:t>
    </dgm:pt>
    <dgm:pt modelId="{770A7ADA-3FE1-4412-B7D4-CC1696DE8ACB}" type="pres">
      <dgm:prSet presAssocID="{BD880739-AC5D-4C20-8705-861506F7EEE6}" presName="linear" presStyleCnt="0">
        <dgm:presLayoutVars>
          <dgm:dir/>
          <dgm:animLvl val="lvl"/>
          <dgm:resizeHandles val="exact"/>
        </dgm:presLayoutVars>
      </dgm:prSet>
      <dgm:spPr/>
    </dgm:pt>
    <dgm:pt modelId="{1864B7E8-4D83-4383-AB4F-24EFBA7A59E3}" type="pres">
      <dgm:prSet presAssocID="{47B9B1A9-FAD6-402F-8EA7-A6B33658424D}" presName="parentLin" presStyleCnt="0"/>
      <dgm:spPr/>
    </dgm:pt>
    <dgm:pt modelId="{92319922-7DF3-4786-956C-A4BB61B3F070}" type="pres">
      <dgm:prSet presAssocID="{47B9B1A9-FAD6-402F-8EA7-A6B33658424D}" presName="parentLeftMargin" presStyleLbl="node1" presStyleIdx="0" presStyleCnt="3"/>
      <dgm:spPr/>
    </dgm:pt>
    <dgm:pt modelId="{0F20C110-F188-47B9-8B39-F1E321DE746C}" type="pres">
      <dgm:prSet presAssocID="{47B9B1A9-FAD6-402F-8EA7-A6B33658424D}" presName="parentText" presStyleLbl="node1" presStyleIdx="0" presStyleCnt="3">
        <dgm:presLayoutVars>
          <dgm:chMax val="0"/>
          <dgm:bulletEnabled val="1"/>
        </dgm:presLayoutVars>
      </dgm:prSet>
      <dgm:spPr/>
    </dgm:pt>
    <dgm:pt modelId="{E434D73D-917E-4E8D-A4AC-93AFEA56A6B2}" type="pres">
      <dgm:prSet presAssocID="{47B9B1A9-FAD6-402F-8EA7-A6B33658424D}" presName="negativeSpace" presStyleCnt="0"/>
      <dgm:spPr/>
    </dgm:pt>
    <dgm:pt modelId="{0A4B33B0-1D03-44B4-B834-813F54AB5A86}" type="pres">
      <dgm:prSet presAssocID="{47B9B1A9-FAD6-402F-8EA7-A6B33658424D}" presName="childText" presStyleLbl="conFgAcc1" presStyleIdx="0" presStyleCnt="3">
        <dgm:presLayoutVars>
          <dgm:bulletEnabled val="1"/>
        </dgm:presLayoutVars>
      </dgm:prSet>
      <dgm:spPr/>
    </dgm:pt>
    <dgm:pt modelId="{01E8126E-9A6A-4961-BC7D-72E20D9E6509}" type="pres">
      <dgm:prSet presAssocID="{E4AAC7CA-24E9-4F9C-B477-9CB93368AE12}" presName="spaceBetweenRectangles" presStyleCnt="0"/>
      <dgm:spPr/>
    </dgm:pt>
    <dgm:pt modelId="{62D8E300-A538-49C4-9071-D699EDC874E8}" type="pres">
      <dgm:prSet presAssocID="{D55B66F8-37F7-4D4E-93A5-774D3A58212D}" presName="parentLin" presStyleCnt="0"/>
      <dgm:spPr/>
    </dgm:pt>
    <dgm:pt modelId="{5992FAB5-15EE-469A-A30C-0FA5CF218F4A}" type="pres">
      <dgm:prSet presAssocID="{D55B66F8-37F7-4D4E-93A5-774D3A58212D}" presName="parentLeftMargin" presStyleLbl="node1" presStyleIdx="0" presStyleCnt="3"/>
      <dgm:spPr/>
    </dgm:pt>
    <dgm:pt modelId="{646DCE76-488F-423D-961F-7C248598446E}" type="pres">
      <dgm:prSet presAssocID="{D55B66F8-37F7-4D4E-93A5-774D3A58212D}" presName="parentText" presStyleLbl="node1" presStyleIdx="1" presStyleCnt="3">
        <dgm:presLayoutVars>
          <dgm:chMax val="0"/>
          <dgm:bulletEnabled val="1"/>
        </dgm:presLayoutVars>
      </dgm:prSet>
      <dgm:spPr/>
    </dgm:pt>
    <dgm:pt modelId="{851FCCAC-B0FC-4A35-B828-676A4323B4BB}" type="pres">
      <dgm:prSet presAssocID="{D55B66F8-37F7-4D4E-93A5-774D3A58212D}" presName="negativeSpace" presStyleCnt="0"/>
      <dgm:spPr/>
    </dgm:pt>
    <dgm:pt modelId="{EC827B2F-3517-418F-8B11-A219230030A4}" type="pres">
      <dgm:prSet presAssocID="{D55B66F8-37F7-4D4E-93A5-774D3A58212D}" presName="childText" presStyleLbl="conFgAcc1" presStyleIdx="1" presStyleCnt="3">
        <dgm:presLayoutVars>
          <dgm:bulletEnabled val="1"/>
        </dgm:presLayoutVars>
      </dgm:prSet>
      <dgm:spPr/>
    </dgm:pt>
    <dgm:pt modelId="{F15ABFA2-7435-4483-ACC4-7B217614ACEE}" type="pres">
      <dgm:prSet presAssocID="{1B4E7BCF-6309-4024-ABD3-D4CA3BCA1299}" presName="spaceBetweenRectangles" presStyleCnt="0"/>
      <dgm:spPr/>
    </dgm:pt>
    <dgm:pt modelId="{D09367F4-607A-416C-94A3-829A455B235D}" type="pres">
      <dgm:prSet presAssocID="{2A8687D0-A2AD-45F0-83EE-239BDE2F2FAF}" presName="parentLin" presStyleCnt="0"/>
      <dgm:spPr/>
    </dgm:pt>
    <dgm:pt modelId="{D7408899-FFE7-46E5-B337-B9C768A436B0}" type="pres">
      <dgm:prSet presAssocID="{2A8687D0-A2AD-45F0-83EE-239BDE2F2FAF}" presName="parentLeftMargin" presStyleLbl="node1" presStyleIdx="1" presStyleCnt="3"/>
      <dgm:spPr/>
    </dgm:pt>
    <dgm:pt modelId="{36A102F1-D4B6-4D55-9C25-59ABE730E4EE}" type="pres">
      <dgm:prSet presAssocID="{2A8687D0-A2AD-45F0-83EE-239BDE2F2FAF}" presName="parentText" presStyleLbl="node1" presStyleIdx="2" presStyleCnt="3">
        <dgm:presLayoutVars>
          <dgm:chMax val="0"/>
          <dgm:bulletEnabled val="1"/>
        </dgm:presLayoutVars>
      </dgm:prSet>
      <dgm:spPr/>
    </dgm:pt>
    <dgm:pt modelId="{A13A9E88-BF5E-47B8-9806-9A68A8B21293}" type="pres">
      <dgm:prSet presAssocID="{2A8687D0-A2AD-45F0-83EE-239BDE2F2FAF}" presName="negativeSpace" presStyleCnt="0"/>
      <dgm:spPr/>
    </dgm:pt>
    <dgm:pt modelId="{1C2064BB-92C0-4DCE-A30E-E89638937177}" type="pres">
      <dgm:prSet presAssocID="{2A8687D0-A2AD-45F0-83EE-239BDE2F2FAF}" presName="childText" presStyleLbl="conFgAcc1" presStyleIdx="2" presStyleCnt="3">
        <dgm:presLayoutVars>
          <dgm:bulletEnabled val="1"/>
        </dgm:presLayoutVars>
      </dgm:prSet>
      <dgm:spPr/>
    </dgm:pt>
  </dgm:ptLst>
  <dgm:cxnLst>
    <dgm:cxn modelId="{11F55A01-EE41-452D-86DB-DD75B41105A1}" type="presOf" srcId="{D55B66F8-37F7-4D4E-93A5-774D3A58212D}" destId="{646DCE76-488F-423D-961F-7C248598446E}" srcOrd="1" destOrd="0" presId="urn:microsoft.com/office/officeart/2005/8/layout/list1"/>
    <dgm:cxn modelId="{ADBB5B04-D615-43DF-9F3C-E2FB3F9BC61D}" srcId="{BD880739-AC5D-4C20-8705-861506F7EEE6}" destId="{D55B66F8-37F7-4D4E-93A5-774D3A58212D}" srcOrd="1" destOrd="0" parTransId="{E94024CA-07AC-45A8-926F-DAB93DB8E564}" sibTransId="{1B4E7BCF-6309-4024-ABD3-D4CA3BCA1299}"/>
    <dgm:cxn modelId="{B5B95923-5EE7-4568-B04D-5745C560A271}" srcId="{BD880739-AC5D-4C20-8705-861506F7EEE6}" destId="{2A8687D0-A2AD-45F0-83EE-239BDE2F2FAF}" srcOrd="2" destOrd="0" parTransId="{D2B7AB40-3ED2-44AC-BA4F-BF4AF6AD9D2E}" sibTransId="{28511373-A5A9-48DB-BD55-1F6642CC5BA5}"/>
    <dgm:cxn modelId="{DE36EC5B-C9E8-4AA1-892E-3CCF362A56A5}" type="presOf" srcId="{2A8687D0-A2AD-45F0-83EE-239BDE2F2FAF}" destId="{36A102F1-D4B6-4D55-9C25-59ABE730E4EE}" srcOrd="1" destOrd="0" presId="urn:microsoft.com/office/officeart/2005/8/layout/list1"/>
    <dgm:cxn modelId="{D5105365-7A2C-4EF8-9F7A-751E8F69A20F}" type="presOf" srcId="{BD880739-AC5D-4C20-8705-861506F7EEE6}" destId="{770A7ADA-3FE1-4412-B7D4-CC1696DE8ACB}" srcOrd="0" destOrd="0" presId="urn:microsoft.com/office/officeart/2005/8/layout/list1"/>
    <dgm:cxn modelId="{B748657B-38CE-4F6C-B9D3-15DEB109BF76}" type="presOf" srcId="{D55B66F8-37F7-4D4E-93A5-774D3A58212D}" destId="{5992FAB5-15EE-469A-A30C-0FA5CF218F4A}" srcOrd="0" destOrd="0" presId="urn:microsoft.com/office/officeart/2005/8/layout/list1"/>
    <dgm:cxn modelId="{4FA5ED7F-50D0-425F-874C-F54AF1365D7C}" type="presOf" srcId="{2A8687D0-A2AD-45F0-83EE-239BDE2F2FAF}" destId="{D7408899-FFE7-46E5-B337-B9C768A436B0}" srcOrd="0" destOrd="0" presId="urn:microsoft.com/office/officeart/2005/8/layout/list1"/>
    <dgm:cxn modelId="{408F3D90-BD04-4821-8A12-995CE74585F4}" type="presOf" srcId="{47B9B1A9-FAD6-402F-8EA7-A6B33658424D}" destId="{92319922-7DF3-4786-956C-A4BB61B3F070}" srcOrd="0" destOrd="0" presId="urn:microsoft.com/office/officeart/2005/8/layout/list1"/>
    <dgm:cxn modelId="{01B67BA0-2BC7-4C36-BCA1-A10C2B989971}" srcId="{BD880739-AC5D-4C20-8705-861506F7EEE6}" destId="{47B9B1A9-FAD6-402F-8EA7-A6B33658424D}" srcOrd="0" destOrd="0" parTransId="{7D05C6C9-C201-4FB8-9DB3-EC7AAC596206}" sibTransId="{E4AAC7CA-24E9-4F9C-B477-9CB93368AE12}"/>
    <dgm:cxn modelId="{439A2DC3-14AD-49F9-B191-E788683A5A9F}" type="presOf" srcId="{47B9B1A9-FAD6-402F-8EA7-A6B33658424D}" destId="{0F20C110-F188-47B9-8B39-F1E321DE746C}" srcOrd="1" destOrd="0" presId="urn:microsoft.com/office/officeart/2005/8/layout/list1"/>
    <dgm:cxn modelId="{1233A781-AA2E-4E51-A500-82061513BABB}" type="presParOf" srcId="{770A7ADA-3FE1-4412-B7D4-CC1696DE8ACB}" destId="{1864B7E8-4D83-4383-AB4F-24EFBA7A59E3}" srcOrd="0" destOrd="0" presId="urn:microsoft.com/office/officeart/2005/8/layout/list1"/>
    <dgm:cxn modelId="{85F75C49-0EF8-4710-A909-71259B8D343C}" type="presParOf" srcId="{1864B7E8-4D83-4383-AB4F-24EFBA7A59E3}" destId="{92319922-7DF3-4786-956C-A4BB61B3F070}" srcOrd="0" destOrd="0" presId="urn:microsoft.com/office/officeart/2005/8/layout/list1"/>
    <dgm:cxn modelId="{FAE740D5-013F-44E7-9DBE-15959916CDFA}" type="presParOf" srcId="{1864B7E8-4D83-4383-AB4F-24EFBA7A59E3}" destId="{0F20C110-F188-47B9-8B39-F1E321DE746C}" srcOrd="1" destOrd="0" presId="urn:microsoft.com/office/officeart/2005/8/layout/list1"/>
    <dgm:cxn modelId="{D3B7A704-485B-4843-B5D9-69AC59587E22}" type="presParOf" srcId="{770A7ADA-3FE1-4412-B7D4-CC1696DE8ACB}" destId="{E434D73D-917E-4E8D-A4AC-93AFEA56A6B2}" srcOrd="1" destOrd="0" presId="urn:microsoft.com/office/officeart/2005/8/layout/list1"/>
    <dgm:cxn modelId="{971995D6-F54C-4B15-B365-174A72AA9954}" type="presParOf" srcId="{770A7ADA-3FE1-4412-B7D4-CC1696DE8ACB}" destId="{0A4B33B0-1D03-44B4-B834-813F54AB5A86}" srcOrd="2" destOrd="0" presId="urn:microsoft.com/office/officeart/2005/8/layout/list1"/>
    <dgm:cxn modelId="{6344B4EA-FD5B-4304-AE21-1BD4F9B6FFE6}" type="presParOf" srcId="{770A7ADA-3FE1-4412-B7D4-CC1696DE8ACB}" destId="{01E8126E-9A6A-4961-BC7D-72E20D9E6509}" srcOrd="3" destOrd="0" presId="urn:microsoft.com/office/officeart/2005/8/layout/list1"/>
    <dgm:cxn modelId="{6490DF2A-35A2-4E6D-9110-A30E666A2CEE}" type="presParOf" srcId="{770A7ADA-3FE1-4412-B7D4-CC1696DE8ACB}" destId="{62D8E300-A538-49C4-9071-D699EDC874E8}" srcOrd="4" destOrd="0" presId="urn:microsoft.com/office/officeart/2005/8/layout/list1"/>
    <dgm:cxn modelId="{F45C0AC8-94F9-45A8-B917-6905BF6E8F3C}" type="presParOf" srcId="{62D8E300-A538-49C4-9071-D699EDC874E8}" destId="{5992FAB5-15EE-469A-A30C-0FA5CF218F4A}" srcOrd="0" destOrd="0" presId="urn:microsoft.com/office/officeart/2005/8/layout/list1"/>
    <dgm:cxn modelId="{55FFBDE7-2CB3-4876-91EE-89EC146EE784}" type="presParOf" srcId="{62D8E300-A538-49C4-9071-D699EDC874E8}" destId="{646DCE76-488F-423D-961F-7C248598446E}" srcOrd="1" destOrd="0" presId="urn:microsoft.com/office/officeart/2005/8/layout/list1"/>
    <dgm:cxn modelId="{3E86D95D-A235-4CC2-9870-8CF00D6304AA}" type="presParOf" srcId="{770A7ADA-3FE1-4412-B7D4-CC1696DE8ACB}" destId="{851FCCAC-B0FC-4A35-B828-676A4323B4BB}" srcOrd="5" destOrd="0" presId="urn:microsoft.com/office/officeart/2005/8/layout/list1"/>
    <dgm:cxn modelId="{588E6FEE-BA86-4F1B-8CD8-21FF62469156}" type="presParOf" srcId="{770A7ADA-3FE1-4412-B7D4-CC1696DE8ACB}" destId="{EC827B2F-3517-418F-8B11-A219230030A4}" srcOrd="6" destOrd="0" presId="urn:microsoft.com/office/officeart/2005/8/layout/list1"/>
    <dgm:cxn modelId="{06719CCA-D94A-4823-A9E5-4D269285F451}" type="presParOf" srcId="{770A7ADA-3FE1-4412-B7D4-CC1696DE8ACB}" destId="{F15ABFA2-7435-4483-ACC4-7B217614ACEE}" srcOrd="7" destOrd="0" presId="urn:microsoft.com/office/officeart/2005/8/layout/list1"/>
    <dgm:cxn modelId="{BE19D511-7A9C-472D-8E66-B7F1B7134AB5}" type="presParOf" srcId="{770A7ADA-3FE1-4412-B7D4-CC1696DE8ACB}" destId="{D09367F4-607A-416C-94A3-829A455B235D}" srcOrd="8" destOrd="0" presId="urn:microsoft.com/office/officeart/2005/8/layout/list1"/>
    <dgm:cxn modelId="{13C796F7-F73C-4D29-87E9-2767D0634F6B}" type="presParOf" srcId="{D09367F4-607A-416C-94A3-829A455B235D}" destId="{D7408899-FFE7-46E5-B337-B9C768A436B0}" srcOrd="0" destOrd="0" presId="urn:microsoft.com/office/officeart/2005/8/layout/list1"/>
    <dgm:cxn modelId="{CCD25837-F8D8-489F-BFDF-C1F4F42DF26C}" type="presParOf" srcId="{D09367F4-607A-416C-94A3-829A455B235D}" destId="{36A102F1-D4B6-4D55-9C25-59ABE730E4EE}" srcOrd="1" destOrd="0" presId="urn:microsoft.com/office/officeart/2005/8/layout/list1"/>
    <dgm:cxn modelId="{117AE9D9-C1D8-4A65-AA75-50B54A13B319}" type="presParOf" srcId="{770A7ADA-3FE1-4412-B7D4-CC1696DE8ACB}" destId="{A13A9E88-BF5E-47B8-9806-9A68A8B21293}" srcOrd="9" destOrd="0" presId="urn:microsoft.com/office/officeart/2005/8/layout/list1"/>
    <dgm:cxn modelId="{BD5AEDC4-28AF-4C39-943F-DA26CFE14C04}" type="presParOf" srcId="{770A7ADA-3FE1-4412-B7D4-CC1696DE8ACB}" destId="{1C2064BB-92C0-4DCE-A30E-E89638937177}"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3ED1ED2-3C41-42E6-8907-2408840C1151}"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EDDC478B-B2B1-4F69-A7AF-EEEABAF97F9A}">
      <dgm:prSet custT="1"/>
      <dgm:spPr/>
      <dgm:t>
        <a:bodyPr/>
        <a:lstStyle/>
        <a:p>
          <a:pPr algn="l" rtl="0">
            <a:lnSpc>
              <a:spcPct val="90000"/>
            </a:lnSpc>
          </a:pPr>
          <a:r>
            <a:rPr lang="en-GB" sz="2400">
              <a:solidFill>
                <a:srgbClr val="FFFFFF"/>
              </a:solidFill>
              <a:latin typeface="Aptos"/>
              <a:ea typeface="+mn-ea"/>
              <a:cs typeface="+mn-cs"/>
            </a:rPr>
            <a:t>Prosecutors, Police and CPS </a:t>
          </a:r>
          <a:endParaRPr lang="en-US" sz="2400">
            <a:solidFill>
              <a:srgbClr val="FFFFFF"/>
            </a:solidFill>
            <a:latin typeface="Aptos" panose="02110004020202020204"/>
            <a:ea typeface="+mn-ea"/>
            <a:cs typeface="+mn-cs"/>
          </a:endParaRPr>
        </a:p>
      </dgm:t>
    </dgm:pt>
    <dgm:pt modelId="{E0D37ED7-2BA0-4190-9101-AA20D57F0C00}" type="parTrans" cxnId="{E23F218E-7732-40D5-9626-210F4597E957}">
      <dgm:prSet/>
      <dgm:spPr/>
      <dgm:t>
        <a:bodyPr/>
        <a:lstStyle/>
        <a:p>
          <a:endParaRPr lang="en-US"/>
        </a:p>
      </dgm:t>
    </dgm:pt>
    <dgm:pt modelId="{691C96F7-EF5B-4AE4-9AE8-89CE7B9231CC}" type="sibTrans" cxnId="{E23F218E-7732-40D5-9626-210F4597E957}">
      <dgm:prSet/>
      <dgm:spPr/>
      <dgm:t>
        <a:bodyPr/>
        <a:lstStyle/>
        <a:p>
          <a:endParaRPr lang="en-US"/>
        </a:p>
      </dgm:t>
    </dgm:pt>
    <dgm:pt modelId="{C505DB9C-D389-4066-BCCB-DDEEC5E8FE55}">
      <dgm:prSet custT="1"/>
      <dgm:spPr/>
      <dgm:t>
        <a:bodyPr/>
        <a:lstStyle/>
        <a:p>
          <a:pPr algn="l">
            <a:lnSpc>
              <a:spcPct val="90000"/>
            </a:lnSpc>
          </a:pPr>
          <a:r>
            <a:rPr lang="en-GB" sz="2000">
              <a:solidFill>
                <a:srgbClr val="FFFFFF"/>
              </a:solidFill>
              <a:latin typeface="Aptos" panose="02110004020202020204"/>
              <a:ea typeface="+mn-ea"/>
              <a:cs typeface="+mn-cs"/>
            </a:rPr>
            <a:t>Must be satisfied that there is sufficient evidence to provide a realistic prospect of conviction.</a:t>
          </a:r>
          <a:endParaRPr lang="en-US" sz="2000">
            <a:solidFill>
              <a:srgbClr val="FFFFFF"/>
            </a:solidFill>
            <a:latin typeface="Aptos" panose="02110004020202020204"/>
            <a:ea typeface="+mn-ea"/>
            <a:cs typeface="+mn-cs"/>
          </a:endParaRPr>
        </a:p>
      </dgm:t>
    </dgm:pt>
    <dgm:pt modelId="{ADF6F550-9D61-4AAB-8A5D-910B3069D3FA}" type="parTrans" cxnId="{A6648E99-60EC-4939-A877-496C00B75931}">
      <dgm:prSet/>
      <dgm:spPr/>
      <dgm:t>
        <a:bodyPr/>
        <a:lstStyle/>
        <a:p>
          <a:endParaRPr lang="en-US"/>
        </a:p>
      </dgm:t>
    </dgm:pt>
    <dgm:pt modelId="{82399E5C-347A-4405-A4B4-EB8C9724F3A0}" type="sibTrans" cxnId="{A6648E99-60EC-4939-A877-496C00B75931}">
      <dgm:prSet/>
      <dgm:spPr/>
      <dgm:t>
        <a:bodyPr/>
        <a:lstStyle/>
        <a:p>
          <a:endParaRPr lang="en-US"/>
        </a:p>
      </dgm:t>
    </dgm:pt>
    <dgm:pt modelId="{4404121E-987E-4359-8B80-E0078BAAE974}" type="pres">
      <dgm:prSet presAssocID="{63ED1ED2-3C41-42E6-8907-2408840C1151}" presName="linear" presStyleCnt="0">
        <dgm:presLayoutVars>
          <dgm:animLvl val="lvl"/>
          <dgm:resizeHandles val="exact"/>
        </dgm:presLayoutVars>
      </dgm:prSet>
      <dgm:spPr/>
    </dgm:pt>
    <dgm:pt modelId="{799A63BE-3D89-4E1A-9E87-44680FD94914}" type="pres">
      <dgm:prSet presAssocID="{EDDC478B-B2B1-4F69-A7AF-EEEABAF97F9A}" presName="parentText" presStyleLbl="node1" presStyleIdx="0" presStyleCnt="2">
        <dgm:presLayoutVars>
          <dgm:chMax val="0"/>
          <dgm:bulletEnabled val="1"/>
        </dgm:presLayoutVars>
      </dgm:prSet>
      <dgm:spPr/>
    </dgm:pt>
    <dgm:pt modelId="{70C5800E-3AFE-49E5-ADAD-74521DECF885}" type="pres">
      <dgm:prSet presAssocID="{691C96F7-EF5B-4AE4-9AE8-89CE7B9231CC}" presName="spacer" presStyleCnt="0"/>
      <dgm:spPr/>
    </dgm:pt>
    <dgm:pt modelId="{4F8484B7-76D0-4EB4-AA4A-0A5DBA0AE781}" type="pres">
      <dgm:prSet presAssocID="{C505DB9C-D389-4066-BCCB-DDEEC5E8FE55}" presName="parentText" presStyleLbl="node1" presStyleIdx="1" presStyleCnt="2">
        <dgm:presLayoutVars>
          <dgm:chMax val="0"/>
          <dgm:bulletEnabled val="1"/>
        </dgm:presLayoutVars>
      </dgm:prSet>
      <dgm:spPr/>
    </dgm:pt>
  </dgm:ptLst>
  <dgm:cxnLst>
    <dgm:cxn modelId="{11CCF629-D54A-43DB-943C-CE1B34734AEA}" type="presOf" srcId="{63ED1ED2-3C41-42E6-8907-2408840C1151}" destId="{4404121E-987E-4359-8B80-E0078BAAE974}" srcOrd="0" destOrd="0" presId="urn:microsoft.com/office/officeart/2005/8/layout/vList2"/>
    <dgm:cxn modelId="{CB5E9A61-FCB5-473B-8C42-C173AF4C001B}" type="presOf" srcId="{C505DB9C-D389-4066-BCCB-DDEEC5E8FE55}" destId="{4F8484B7-76D0-4EB4-AA4A-0A5DBA0AE781}" srcOrd="0" destOrd="0" presId="urn:microsoft.com/office/officeart/2005/8/layout/vList2"/>
    <dgm:cxn modelId="{23D4CF49-E41B-4B9F-93C4-FB89CC50F7A3}" type="presOf" srcId="{EDDC478B-B2B1-4F69-A7AF-EEEABAF97F9A}" destId="{799A63BE-3D89-4E1A-9E87-44680FD94914}" srcOrd="0" destOrd="0" presId="urn:microsoft.com/office/officeart/2005/8/layout/vList2"/>
    <dgm:cxn modelId="{E23F218E-7732-40D5-9626-210F4597E957}" srcId="{63ED1ED2-3C41-42E6-8907-2408840C1151}" destId="{EDDC478B-B2B1-4F69-A7AF-EEEABAF97F9A}" srcOrd="0" destOrd="0" parTransId="{E0D37ED7-2BA0-4190-9101-AA20D57F0C00}" sibTransId="{691C96F7-EF5B-4AE4-9AE8-89CE7B9231CC}"/>
    <dgm:cxn modelId="{A6648E99-60EC-4939-A877-496C00B75931}" srcId="{63ED1ED2-3C41-42E6-8907-2408840C1151}" destId="{C505DB9C-D389-4066-BCCB-DDEEC5E8FE55}" srcOrd="1" destOrd="0" parTransId="{ADF6F550-9D61-4AAB-8A5D-910B3069D3FA}" sibTransId="{82399E5C-347A-4405-A4B4-EB8C9724F3A0}"/>
    <dgm:cxn modelId="{B277356A-C52E-4830-B8B2-2984079BF136}" type="presParOf" srcId="{4404121E-987E-4359-8B80-E0078BAAE974}" destId="{799A63BE-3D89-4E1A-9E87-44680FD94914}" srcOrd="0" destOrd="0" presId="urn:microsoft.com/office/officeart/2005/8/layout/vList2"/>
    <dgm:cxn modelId="{EB9BCF57-0152-4BD0-92E9-12961864C05F}" type="presParOf" srcId="{4404121E-987E-4359-8B80-E0078BAAE974}" destId="{70C5800E-3AFE-49E5-ADAD-74521DECF885}" srcOrd="1" destOrd="0" presId="urn:microsoft.com/office/officeart/2005/8/layout/vList2"/>
    <dgm:cxn modelId="{3E84DE31-E7AB-4188-9FC1-617C708FABB2}" type="presParOf" srcId="{4404121E-987E-4359-8B80-E0078BAAE974}" destId="{4F8484B7-76D0-4EB4-AA4A-0A5DBA0AE78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3095C4F-E1C3-4A98-A25E-BF173D01A341}" type="doc">
      <dgm:prSet loTypeId="urn:microsoft.com/office/officeart/2005/8/layout/vProcess5" loCatId="process" qsTypeId="urn:microsoft.com/office/officeart/2005/8/quickstyle/simple5" qsCatId="simple" csTypeId="urn:microsoft.com/office/officeart/2005/8/colors/colorful5" csCatId="colorful" phldr="1"/>
      <dgm:spPr/>
      <dgm:t>
        <a:bodyPr/>
        <a:lstStyle/>
        <a:p>
          <a:endParaRPr lang="en-US"/>
        </a:p>
      </dgm:t>
    </dgm:pt>
    <dgm:pt modelId="{F9FFC95D-C141-4AAD-B379-5A88ACFE1B68}">
      <dgm:prSet/>
      <dgm:spPr/>
      <dgm:t>
        <a:bodyPr/>
        <a:lstStyle/>
        <a:p>
          <a:r>
            <a:rPr lang="en-GB" dirty="0"/>
            <a:t>This is where the decision maker (Police or CPS) are</a:t>
          </a:r>
          <a:r>
            <a:rPr lang="en-GB" b="0" i="0" dirty="0"/>
            <a:t> satisfied that there are public interest factors tending against prosecution which outweigh those in favour. </a:t>
          </a:r>
          <a:endParaRPr lang="en-US" dirty="0"/>
        </a:p>
      </dgm:t>
    </dgm:pt>
    <dgm:pt modelId="{BB95AAF4-2B1B-48AE-9FDA-7A91AA389319}" type="parTrans" cxnId="{F33DC791-9640-4D10-B8AD-49F82518F5D1}">
      <dgm:prSet/>
      <dgm:spPr/>
      <dgm:t>
        <a:bodyPr/>
        <a:lstStyle/>
        <a:p>
          <a:endParaRPr lang="en-US"/>
        </a:p>
      </dgm:t>
    </dgm:pt>
    <dgm:pt modelId="{5FE1F961-EAED-49AE-A9F1-907841C45BFC}" type="sibTrans" cxnId="{F33DC791-9640-4D10-B8AD-49F82518F5D1}">
      <dgm:prSet/>
      <dgm:spPr/>
      <dgm:t>
        <a:bodyPr/>
        <a:lstStyle/>
        <a:p>
          <a:endParaRPr lang="en-US"/>
        </a:p>
      </dgm:t>
    </dgm:pt>
    <dgm:pt modelId="{C9836692-60AA-4660-AEA0-5703E6559AD0}">
      <dgm:prSet/>
      <dgm:spPr/>
      <dgm:t>
        <a:bodyPr/>
        <a:lstStyle/>
        <a:p>
          <a:r>
            <a:rPr lang="en-GB" b="0" i="0"/>
            <a:t>This includes considering whether the public interest can be properly served by offering the offender the opportunity to have the matter dealt with by way of an out of court disposal rather than a prosecution.</a:t>
          </a:r>
          <a:endParaRPr lang="en-US"/>
        </a:p>
      </dgm:t>
    </dgm:pt>
    <dgm:pt modelId="{7DD1A057-9AD9-4BC3-8435-BEC26039B8EB}" type="parTrans" cxnId="{57399FC6-2FB5-4C1A-B8E8-6CD00EEA8F83}">
      <dgm:prSet/>
      <dgm:spPr/>
      <dgm:t>
        <a:bodyPr/>
        <a:lstStyle/>
        <a:p>
          <a:endParaRPr lang="en-US"/>
        </a:p>
      </dgm:t>
    </dgm:pt>
    <dgm:pt modelId="{6D1E2FFC-FF19-4836-BE9E-5228D9162648}" type="sibTrans" cxnId="{57399FC6-2FB5-4C1A-B8E8-6CD00EEA8F83}">
      <dgm:prSet/>
      <dgm:spPr/>
      <dgm:t>
        <a:bodyPr/>
        <a:lstStyle/>
        <a:p>
          <a:endParaRPr lang="en-US"/>
        </a:p>
      </dgm:t>
    </dgm:pt>
    <dgm:pt modelId="{9DAD7997-9B27-4DEA-84AA-5714FA8FEE8F}" type="pres">
      <dgm:prSet presAssocID="{43095C4F-E1C3-4A98-A25E-BF173D01A341}" presName="outerComposite" presStyleCnt="0">
        <dgm:presLayoutVars>
          <dgm:chMax val="5"/>
          <dgm:dir/>
          <dgm:resizeHandles val="exact"/>
        </dgm:presLayoutVars>
      </dgm:prSet>
      <dgm:spPr/>
    </dgm:pt>
    <dgm:pt modelId="{4755EF59-ACF0-4A07-8465-F30489D7E631}" type="pres">
      <dgm:prSet presAssocID="{43095C4F-E1C3-4A98-A25E-BF173D01A341}" presName="dummyMaxCanvas" presStyleCnt="0">
        <dgm:presLayoutVars/>
      </dgm:prSet>
      <dgm:spPr/>
    </dgm:pt>
    <dgm:pt modelId="{4B18C78F-51D0-4645-AAF3-BA137988BA47}" type="pres">
      <dgm:prSet presAssocID="{43095C4F-E1C3-4A98-A25E-BF173D01A341}" presName="TwoNodes_1" presStyleLbl="node1" presStyleIdx="0" presStyleCnt="2">
        <dgm:presLayoutVars>
          <dgm:bulletEnabled val="1"/>
        </dgm:presLayoutVars>
      </dgm:prSet>
      <dgm:spPr/>
    </dgm:pt>
    <dgm:pt modelId="{CBD355B3-FABB-445F-805D-744C5B73F48C}" type="pres">
      <dgm:prSet presAssocID="{43095C4F-E1C3-4A98-A25E-BF173D01A341}" presName="TwoNodes_2" presStyleLbl="node1" presStyleIdx="1" presStyleCnt="2">
        <dgm:presLayoutVars>
          <dgm:bulletEnabled val="1"/>
        </dgm:presLayoutVars>
      </dgm:prSet>
      <dgm:spPr/>
    </dgm:pt>
    <dgm:pt modelId="{395F097D-A49C-4ECB-852C-54D4EE73A0C1}" type="pres">
      <dgm:prSet presAssocID="{43095C4F-E1C3-4A98-A25E-BF173D01A341}" presName="TwoConn_1-2" presStyleLbl="fgAccFollowNode1" presStyleIdx="0" presStyleCnt="1">
        <dgm:presLayoutVars>
          <dgm:bulletEnabled val="1"/>
        </dgm:presLayoutVars>
      </dgm:prSet>
      <dgm:spPr/>
    </dgm:pt>
    <dgm:pt modelId="{E25108BD-CFE2-4CF6-AFED-27D8C6028A38}" type="pres">
      <dgm:prSet presAssocID="{43095C4F-E1C3-4A98-A25E-BF173D01A341}" presName="TwoNodes_1_text" presStyleLbl="node1" presStyleIdx="1" presStyleCnt="2">
        <dgm:presLayoutVars>
          <dgm:bulletEnabled val="1"/>
        </dgm:presLayoutVars>
      </dgm:prSet>
      <dgm:spPr/>
    </dgm:pt>
    <dgm:pt modelId="{F342A623-42E6-4DF2-A708-017A51D75D1D}" type="pres">
      <dgm:prSet presAssocID="{43095C4F-E1C3-4A98-A25E-BF173D01A341}" presName="TwoNodes_2_text" presStyleLbl="node1" presStyleIdx="1" presStyleCnt="2">
        <dgm:presLayoutVars>
          <dgm:bulletEnabled val="1"/>
        </dgm:presLayoutVars>
      </dgm:prSet>
      <dgm:spPr/>
    </dgm:pt>
  </dgm:ptLst>
  <dgm:cxnLst>
    <dgm:cxn modelId="{FAA5A11A-4D0C-4409-9217-E536C08FAE5C}" type="presOf" srcId="{43095C4F-E1C3-4A98-A25E-BF173D01A341}" destId="{9DAD7997-9B27-4DEA-84AA-5714FA8FEE8F}" srcOrd="0" destOrd="0" presId="urn:microsoft.com/office/officeart/2005/8/layout/vProcess5"/>
    <dgm:cxn modelId="{3D2E8F2D-2238-4DF7-918D-4E764CA34C01}" type="presOf" srcId="{C9836692-60AA-4660-AEA0-5703E6559AD0}" destId="{F342A623-42E6-4DF2-A708-017A51D75D1D}" srcOrd="1" destOrd="0" presId="urn:microsoft.com/office/officeart/2005/8/layout/vProcess5"/>
    <dgm:cxn modelId="{9909074D-72ED-471A-9EE1-E65D52ADEBFB}" type="presOf" srcId="{F9FFC95D-C141-4AAD-B379-5A88ACFE1B68}" destId="{E25108BD-CFE2-4CF6-AFED-27D8C6028A38}" srcOrd="1" destOrd="0" presId="urn:microsoft.com/office/officeart/2005/8/layout/vProcess5"/>
    <dgm:cxn modelId="{F33DC791-9640-4D10-B8AD-49F82518F5D1}" srcId="{43095C4F-E1C3-4A98-A25E-BF173D01A341}" destId="{F9FFC95D-C141-4AAD-B379-5A88ACFE1B68}" srcOrd="0" destOrd="0" parTransId="{BB95AAF4-2B1B-48AE-9FDA-7A91AA389319}" sibTransId="{5FE1F961-EAED-49AE-A9F1-907841C45BFC}"/>
    <dgm:cxn modelId="{2A0861AE-6C4B-48A8-ABC6-E4EAB765DEA2}" type="presOf" srcId="{5FE1F961-EAED-49AE-A9F1-907841C45BFC}" destId="{395F097D-A49C-4ECB-852C-54D4EE73A0C1}" srcOrd="0" destOrd="0" presId="urn:microsoft.com/office/officeart/2005/8/layout/vProcess5"/>
    <dgm:cxn modelId="{57399FC6-2FB5-4C1A-B8E8-6CD00EEA8F83}" srcId="{43095C4F-E1C3-4A98-A25E-BF173D01A341}" destId="{C9836692-60AA-4660-AEA0-5703E6559AD0}" srcOrd="1" destOrd="0" parTransId="{7DD1A057-9AD9-4BC3-8435-BEC26039B8EB}" sibTransId="{6D1E2FFC-FF19-4836-BE9E-5228D9162648}"/>
    <dgm:cxn modelId="{DF09D9EE-767C-4EB6-91A1-C05EF55786C4}" type="presOf" srcId="{F9FFC95D-C141-4AAD-B379-5A88ACFE1B68}" destId="{4B18C78F-51D0-4645-AAF3-BA137988BA47}" srcOrd="0" destOrd="0" presId="urn:microsoft.com/office/officeart/2005/8/layout/vProcess5"/>
    <dgm:cxn modelId="{EF3D01F3-DD2B-43B1-8A15-ABFFB82DDE16}" type="presOf" srcId="{C9836692-60AA-4660-AEA0-5703E6559AD0}" destId="{CBD355B3-FABB-445F-805D-744C5B73F48C}" srcOrd="0" destOrd="0" presId="urn:microsoft.com/office/officeart/2005/8/layout/vProcess5"/>
    <dgm:cxn modelId="{BB81F544-C951-499F-B7B1-63E53AC45729}" type="presParOf" srcId="{9DAD7997-9B27-4DEA-84AA-5714FA8FEE8F}" destId="{4755EF59-ACF0-4A07-8465-F30489D7E631}" srcOrd="0" destOrd="0" presId="urn:microsoft.com/office/officeart/2005/8/layout/vProcess5"/>
    <dgm:cxn modelId="{4F996E55-6EDC-4E68-B93C-3E68ABC97FC0}" type="presParOf" srcId="{9DAD7997-9B27-4DEA-84AA-5714FA8FEE8F}" destId="{4B18C78F-51D0-4645-AAF3-BA137988BA47}" srcOrd="1" destOrd="0" presId="urn:microsoft.com/office/officeart/2005/8/layout/vProcess5"/>
    <dgm:cxn modelId="{7259D360-A0C3-4152-8035-81293427525B}" type="presParOf" srcId="{9DAD7997-9B27-4DEA-84AA-5714FA8FEE8F}" destId="{CBD355B3-FABB-445F-805D-744C5B73F48C}" srcOrd="2" destOrd="0" presId="urn:microsoft.com/office/officeart/2005/8/layout/vProcess5"/>
    <dgm:cxn modelId="{A6057C7E-0CFA-404E-9FEF-0DA71F250416}" type="presParOf" srcId="{9DAD7997-9B27-4DEA-84AA-5714FA8FEE8F}" destId="{395F097D-A49C-4ECB-852C-54D4EE73A0C1}" srcOrd="3" destOrd="0" presId="urn:microsoft.com/office/officeart/2005/8/layout/vProcess5"/>
    <dgm:cxn modelId="{FCE24D7C-59DD-4113-BEF1-AA24FEAA3976}" type="presParOf" srcId="{9DAD7997-9B27-4DEA-84AA-5714FA8FEE8F}" destId="{E25108BD-CFE2-4CF6-AFED-27D8C6028A38}" srcOrd="4" destOrd="0" presId="urn:microsoft.com/office/officeart/2005/8/layout/vProcess5"/>
    <dgm:cxn modelId="{D05C42D6-FD13-4DE8-ABD6-14D4CFAFADF4}" type="presParOf" srcId="{9DAD7997-9B27-4DEA-84AA-5714FA8FEE8F}" destId="{F342A623-42E6-4DF2-A708-017A51D75D1D}"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7C07B5-B6EE-474D-B4FB-E27B864D81FA}">
      <dsp:nvSpPr>
        <dsp:cNvPr id="0" name=""/>
        <dsp:cNvSpPr/>
      </dsp:nvSpPr>
      <dsp:spPr>
        <a:xfrm>
          <a:off x="0" y="39687"/>
          <a:ext cx="3286125" cy="1971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Did the suspect give an account?</a:t>
          </a:r>
          <a:endParaRPr lang="en-US" sz="2900" kern="1200"/>
        </a:p>
      </dsp:txBody>
      <dsp:txXfrm>
        <a:off x="0" y="39687"/>
        <a:ext cx="3286125" cy="1971675"/>
      </dsp:txXfrm>
    </dsp:sp>
    <dsp:sp modelId="{2FBED6BA-C7F3-4891-BC4B-5644948CFE6F}">
      <dsp:nvSpPr>
        <dsp:cNvPr id="0" name=""/>
        <dsp:cNvSpPr/>
      </dsp:nvSpPr>
      <dsp:spPr>
        <a:xfrm>
          <a:off x="3614737" y="39687"/>
          <a:ext cx="3286125" cy="1971675"/>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Did they make a full and frank admission?</a:t>
          </a:r>
          <a:endParaRPr lang="en-US" sz="2900" kern="1200"/>
        </a:p>
      </dsp:txBody>
      <dsp:txXfrm>
        <a:off x="3614737" y="39687"/>
        <a:ext cx="3286125" cy="1971675"/>
      </dsp:txXfrm>
    </dsp:sp>
    <dsp:sp modelId="{94026A5B-82A3-4F1B-BA73-82C508F5A0FD}">
      <dsp:nvSpPr>
        <dsp:cNvPr id="0" name=""/>
        <dsp:cNvSpPr/>
      </dsp:nvSpPr>
      <dsp:spPr>
        <a:xfrm>
          <a:off x="7229475" y="39687"/>
          <a:ext cx="3286125" cy="1971675"/>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Did they deny the offence?</a:t>
          </a:r>
          <a:endParaRPr lang="en-US" sz="2900" kern="1200"/>
        </a:p>
      </dsp:txBody>
      <dsp:txXfrm>
        <a:off x="7229475" y="39687"/>
        <a:ext cx="3286125" cy="1971675"/>
      </dsp:txXfrm>
    </dsp:sp>
    <dsp:sp modelId="{F13CF95F-140E-4844-BD41-85CD11FA18D9}">
      <dsp:nvSpPr>
        <dsp:cNvPr id="0" name=""/>
        <dsp:cNvSpPr/>
      </dsp:nvSpPr>
      <dsp:spPr>
        <a:xfrm>
          <a:off x="0" y="2339975"/>
          <a:ext cx="3286125" cy="197167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Provide details of any further enquiries you now need to undertake?</a:t>
          </a:r>
          <a:endParaRPr lang="en-US" sz="2900" kern="1200"/>
        </a:p>
      </dsp:txBody>
      <dsp:txXfrm>
        <a:off x="0" y="2339975"/>
        <a:ext cx="3286125" cy="1971675"/>
      </dsp:txXfrm>
    </dsp:sp>
    <dsp:sp modelId="{7350089F-2DF8-46F8-A4F0-1880896AF61C}">
      <dsp:nvSpPr>
        <dsp:cNvPr id="0" name=""/>
        <dsp:cNvSpPr/>
      </dsp:nvSpPr>
      <dsp:spPr>
        <a:xfrm>
          <a:off x="3614737" y="2339975"/>
          <a:ext cx="3286125" cy="1971675"/>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Are there any concerns for the suspects welfare?</a:t>
          </a:r>
          <a:endParaRPr lang="en-US" sz="2900" kern="1200"/>
        </a:p>
      </dsp:txBody>
      <dsp:txXfrm>
        <a:off x="3614737" y="2339975"/>
        <a:ext cx="3286125" cy="1971675"/>
      </dsp:txXfrm>
    </dsp:sp>
    <dsp:sp modelId="{F998280E-C0FF-48F8-949C-BF427FD5FBA9}">
      <dsp:nvSpPr>
        <dsp:cNvPr id="0" name=""/>
        <dsp:cNvSpPr/>
      </dsp:nvSpPr>
      <dsp:spPr>
        <a:xfrm>
          <a:off x="7229475" y="2339975"/>
          <a:ext cx="3286125" cy="1971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Any concerns for the victim or witnesses?</a:t>
          </a:r>
          <a:endParaRPr lang="en-US" sz="2900" kern="1200"/>
        </a:p>
      </dsp:txBody>
      <dsp:txXfrm>
        <a:off x="7229475"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39DB18-8101-450F-BC62-551C704130A6}">
      <dsp:nvSpPr>
        <dsp:cNvPr id="0" name=""/>
        <dsp:cNvSpPr/>
      </dsp:nvSpPr>
      <dsp:spPr>
        <a:xfrm>
          <a:off x="0" y="1567269"/>
          <a:ext cx="9998014" cy="12168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dirty="0">
              <a:solidFill>
                <a:srgbClr val="FFFFFF"/>
              </a:solidFill>
              <a:latin typeface="Aptos"/>
              <a:ea typeface="+mn-ea"/>
              <a:cs typeface="+mn-cs"/>
            </a:rPr>
            <a:t>Has no previous convictions and no intelligence reports are held</a:t>
          </a:r>
        </a:p>
      </dsp:txBody>
      <dsp:txXfrm>
        <a:off x="59399" y="1626668"/>
        <a:ext cx="9879216" cy="1098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BADB9F-E774-44E7-A82A-83771B340C06}">
      <dsp:nvSpPr>
        <dsp:cNvPr id="0" name=""/>
        <dsp:cNvSpPr/>
      </dsp:nvSpPr>
      <dsp:spPr>
        <a:xfrm>
          <a:off x="0" y="865269"/>
          <a:ext cx="10515600" cy="12168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solidFill>
                <a:srgbClr val="FFFFFF"/>
              </a:solidFill>
              <a:latin typeface="Aptos"/>
              <a:ea typeface="+mn-ea"/>
              <a:cs typeface="+mn-cs"/>
            </a:rPr>
            <a:t>A persistent offender.  It is believed that should they be granted bail or released under investigation that they will continue to commit offences.</a:t>
          </a:r>
          <a:endParaRPr lang="en-US" sz="2000" kern="1200">
            <a:solidFill>
              <a:srgbClr val="FFFFFF"/>
            </a:solidFill>
            <a:latin typeface="Aptos"/>
            <a:ea typeface="+mn-ea"/>
            <a:cs typeface="+mn-cs"/>
          </a:endParaRPr>
        </a:p>
      </dsp:txBody>
      <dsp:txXfrm>
        <a:off x="59399" y="924668"/>
        <a:ext cx="10396802" cy="1098002"/>
      </dsp:txXfrm>
    </dsp:sp>
    <dsp:sp modelId="{D239DB18-8101-450F-BC62-551C704130A6}">
      <dsp:nvSpPr>
        <dsp:cNvPr id="0" name=""/>
        <dsp:cNvSpPr/>
      </dsp:nvSpPr>
      <dsp:spPr>
        <a:xfrm>
          <a:off x="0" y="2269269"/>
          <a:ext cx="10515600" cy="121680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solidFill>
                <a:srgbClr val="FFFFFF"/>
              </a:solidFill>
              <a:latin typeface="Aptos"/>
              <a:ea typeface="+mn-ea"/>
              <a:cs typeface="+mn-cs"/>
            </a:rPr>
            <a:t>There is a fear that the offender will disappear and/or continue to commit offences, what do you need to do now?</a:t>
          </a:r>
          <a:endParaRPr lang="en-US" sz="2000" kern="1200">
            <a:solidFill>
              <a:srgbClr val="FFFFFF"/>
            </a:solidFill>
            <a:latin typeface="Aptos"/>
            <a:ea typeface="+mn-ea"/>
            <a:cs typeface="+mn-cs"/>
          </a:endParaRPr>
        </a:p>
      </dsp:txBody>
      <dsp:txXfrm>
        <a:off x="59399" y="2328668"/>
        <a:ext cx="10396802" cy="10980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54B1F1-D1A3-4E3A-A3C9-69A94313FD78}">
      <dsp:nvSpPr>
        <dsp:cNvPr id="0" name=""/>
        <dsp:cNvSpPr/>
      </dsp:nvSpPr>
      <dsp:spPr>
        <a:xfrm>
          <a:off x="3201" y="445489"/>
          <a:ext cx="2539866" cy="15239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Superintendent or above</a:t>
          </a:r>
          <a:endParaRPr lang="en-US" sz="1600" kern="1200"/>
        </a:p>
      </dsp:txBody>
      <dsp:txXfrm>
        <a:off x="3201" y="445489"/>
        <a:ext cx="2539866" cy="1523919"/>
      </dsp:txXfrm>
    </dsp:sp>
    <dsp:sp modelId="{58B85CB4-D366-4DF1-BB6C-02E67671D28A}">
      <dsp:nvSpPr>
        <dsp:cNvPr id="0" name=""/>
        <dsp:cNvSpPr/>
      </dsp:nvSpPr>
      <dsp:spPr>
        <a:xfrm>
          <a:off x="2797054" y="445489"/>
          <a:ext cx="2539866" cy="1523919"/>
        </a:xfrm>
        <a:prstGeom prst="rect">
          <a:avLst/>
        </a:prstGeom>
        <a:solidFill>
          <a:schemeClr val="accent2">
            <a:hueOff val="810733"/>
            <a:satOff val="2196"/>
            <a:lumOff val="-173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Responsible for the police station where the suspect is detained has reasonable grounds for believing that </a:t>
          </a:r>
          <a:endParaRPr lang="en-US" sz="1600" kern="1200" dirty="0"/>
        </a:p>
      </dsp:txBody>
      <dsp:txXfrm>
        <a:off x="2797054" y="445489"/>
        <a:ext cx="2539866" cy="1523919"/>
      </dsp:txXfrm>
    </dsp:sp>
    <dsp:sp modelId="{648D6AB8-4AEF-4D14-BFDE-56DA78B1C0CB}">
      <dsp:nvSpPr>
        <dsp:cNvPr id="0" name=""/>
        <dsp:cNvSpPr/>
      </dsp:nvSpPr>
      <dsp:spPr>
        <a:xfrm>
          <a:off x="5590907" y="445489"/>
          <a:ext cx="2539866" cy="1523919"/>
        </a:xfrm>
        <a:prstGeom prst="rect">
          <a:avLst/>
        </a:prstGeom>
        <a:solidFill>
          <a:schemeClr val="accent2">
            <a:hueOff val="1621465"/>
            <a:satOff val="4393"/>
            <a:lumOff val="-347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Detention is necessary without charge to secure and preserve evidence relating to </a:t>
          </a:r>
          <a:r>
            <a:rPr lang="en-GB" sz="1600" kern="1200">
              <a:latin typeface="Aptos Display" panose="02110004020202020204"/>
            </a:rPr>
            <a:t>that</a:t>
          </a:r>
          <a:r>
            <a:rPr lang="en-GB" sz="1600" kern="1200"/>
            <a:t> offence</a:t>
          </a:r>
          <a:r>
            <a:rPr lang="en-GB" sz="1600" kern="1200">
              <a:latin typeface="Aptos Display" panose="02110004020202020204"/>
            </a:rPr>
            <a:t>,</a:t>
          </a:r>
          <a:r>
            <a:rPr lang="en-GB" sz="1600" kern="1200"/>
            <a:t> to obtain information by questioning.</a:t>
          </a:r>
          <a:endParaRPr lang="en-US" sz="1600" kern="1200"/>
        </a:p>
      </dsp:txBody>
      <dsp:txXfrm>
        <a:off x="5590907" y="445489"/>
        <a:ext cx="2539866" cy="1523919"/>
      </dsp:txXfrm>
    </dsp:sp>
    <dsp:sp modelId="{9F3A45A7-CE8D-4F98-914B-E59C3BA94502}">
      <dsp:nvSpPr>
        <dsp:cNvPr id="0" name=""/>
        <dsp:cNvSpPr/>
      </dsp:nvSpPr>
      <dsp:spPr>
        <a:xfrm>
          <a:off x="8384760" y="445489"/>
          <a:ext cx="2539866" cy="1523919"/>
        </a:xfrm>
        <a:prstGeom prst="rect">
          <a:avLst/>
        </a:prstGeom>
        <a:solidFill>
          <a:schemeClr val="accent2">
            <a:hueOff val="2432198"/>
            <a:satOff val="6589"/>
            <a:lumOff val="-521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offence that is being investigated is indictable</a:t>
          </a:r>
          <a:endParaRPr lang="en-US" sz="1600" kern="1200"/>
        </a:p>
      </dsp:txBody>
      <dsp:txXfrm>
        <a:off x="8384760" y="445489"/>
        <a:ext cx="2539866" cy="1523919"/>
      </dsp:txXfrm>
    </dsp:sp>
    <dsp:sp modelId="{856D54CF-FDBF-421D-8BB5-8873A7ACC4E5}">
      <dsp:nvSpPr>
        <dsp:cNvPr id="0" name=""/>
        <dsp:cNvSpPr/>
      </dsp:nvSpPr>
      <dsp:spPr>
        <a:xfrm>
          <a:off x="3201" y="2223395"/>
          <a:ext cx="2539866" cy="1523919"/>
        </a:xfrm>
        <a:prstGeom prst="rect">
          <a:avLst/>
        </a:prstGeom>
        <a:solidFill>
          <a:schemeClr val="accent2">
            <a:hueOff val="3242930"/>
            <a:satOff val="8786"/>
            <a:lumOff val="-694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Investigation is being conducted diligently and expeditiously</a:t>
          </a:r>
          <a:endParaRPr lang="en-US" sz="1600" kern="1200"/>
        </a:p>
      </dsp:txBody>
      <dsp:txXfrm>
        <a:off x="3201" y="2223395"/>
        <a:ext cx="2539866" cy="1523919"/>
      </dsp:txXfrm>
    </dsp:sp>
    <dsp:sp modelId="{3AF603F6-0FCC-480E-A651-2E06C3177204}">
      <dsp:nvSpPr>
        <dsp:cNvPr id="0" name=""/>
        <dsp:cNvSpPr/>
      </dsp:nvSpPr>
      <dsp:spPr>
        <a:xfrm>
          <a:off x="2797054" y="2223395"/>
          <a:ext cx="2539866" cy="1523919"/>
        </a:xfrm>
        <a:prstGeom prst="rect">
          <a:avLst/>
        </a:prstGeom>
        <a:solidFill>
          <a:schemeClr val="accent2">
            <a:hueOff val="4053663"/>
            <a:satOff val="10982"/>
            <a:lumOff val="-86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May extend detention for up to 36 hrs.</a:t>
          </a:r>
          <a:endParaRPr lang="en-US" sz="1600" kern="1200" dirty="0"/>
        </a:p>
      </dsp:txBody>
      <dsp:txXfrm>
        <a:off x="2797054" y="2223395"/>
        <a:ext cx="2539866" cy="1523919"/>
      </dsp:txXfrm>
    </dsp:sp>
    <dsp:sp modelId="{B289C814-5945-4494-B57B-E5E6839EFBBD}">
      <dsp:nvSpPr>
        <dsp:cNvPr id="0" name=""/>
        <dsp:cNvSpPr/>
      </dsp:nvSpPr>
      <dsp:spPr>
        <a:xfrm>
          <a:off x="5590907" y="2223395"/>
          <a:ext cx="2539866" cy="1523919"/>
        </a:xfrm>
        <a:prstGeom prst="rect">
          <a:avLst/>
        </a:prstGeom>
        <a:solidFill>
          <a:schemeClr val="accent2">
            <a:hueOff val="4864395"/>
            <a:satOff val="13179"/>
            <a:lumOff val="-1042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(Note, submitting an advice file is not in itself securing or preserving evidence).</a:t>
          </a:r>
          <a:endParaRPr lang="en-US" sz="1600" kern="1200" dirty="0"/>
        </a:p>
      </dsp:txBody>
      <dsp:txXfrm>
        <a:off x="5590907" y="2223395"/>
        <a:ext cx="2539866" cy="1523919"/>
      </dsp:txXfrm>
    </dsp:sp>
    <dsp:sp modelId="{BE86E49E-0CCD-4E82-BF87-22CA6493CA22}">
      <dsp:nvSpPr>
        <dsp:cNvPr id="0" name=""/>
        <dsp:cNvSpPr/>
      </dsp:nvSpPr>
      <dsp:spPr>
        <a:xfrm>
          <a:off x="8384760" y="2223395"/>
          <a:ext cx="2539866" cy="1523919"/>
        </a:xfrm>
        <a:prstGeom prst="rect">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Sec 42 PACE 1984</a:t>
          </a:r>
          <a:endParaRPr lang="en-US" sz="1600" kern="1200"/>
        </a:p>
      </dsp:txBody>
      <dsp:txXfrm>
        <a:off x="8384760" y="2223395"/>
        <a:ext cx="2539866" cy="152391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4B33B0-1D03-44B4-B834-813F54AB5A86}">
      <dsp:nvSpPr>
        <dsp:cNvPr id="0" name=""/>
        <dsp:cNvSpPr/>
      </dsp:nvSpPr>
      <dsp:spPr>
        <a:xfrm>
          <a:off x="0" y="520468"/>
          <a:ext cx="10515600" cy="781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0F20C110-F188-47B9-8B39-F1E321DE746C}">
      <dsp:nvSpPr>
        <dsp:cNvPr id="0" name=""/>
        <dsp:cNvSpPr/>
      </dsp:nvSpPr>
      <dsp:spPr>
        <a:xfrm>
          <a:off x="525780" y="62908"/>
          <a:ext cx="7360920" cy="9151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rgbClr val="FFFFFF"/>
              </a:solidFill>
              <a:latin typeface="Aptos"/>
              <a:ea typeface="+mn-ea"/>
              <a:cs typeface="+mn-cs"/>
            </a:rPr>
            <a:t>Guilty Police Charge file</a:t>
          </a:r>
          <a:endParaRPr lang="en-US" sz="2400" kern="1200" dirty="0">
            <a:solidFill>
              <a:srgbClr val="FFFFFF"/>
            </a:solidFill>
            <a:latin typeface="Aptos"/>
            <a:ea typeface="+mn-ea"/>
            <a:cs typeface="+mn-cs"/>
          </a:endParaRPr>
        </a:p>
      </dsp:txBody>
      <dsp:txXfrm>
        <a:off x="570452" y="107580"/>
        <a:ext cx="7271576" cy="825776"/>
      </dsp:txXfrm>
    </dsp:sp>
    <dsp:sp modelId="{EC827B2F-3517-418F-8B11-A219230030A4}">
      <dsp:nvSpPr>
        <dsp:cNvPr id="0" name=""/>
        <dsp:cNvSpPr/>
      </dsp:nvSpPr>
      <dsp:spPr>
        <a:xfrm>
          <a:off x="0" y="1926628"/>
          <a:ext cx="10515600" cy="781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646DCE76-488F-423D-961F-7C248598446E}">
      <dsp:nvSpPr>
        <dsp:cNvPr id="0" name=""/>
        <dsp:cNvSpPr/>
      </dsp:nvSpPr>
      <dsp:spPr>
        <a:xfrm>
          <a:off x="525780" y="1469068"/>
          <a:ext cx="7360920" cy="9151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rgbClr val="FFFFFF"/>
              </a:solidFill>
              <a:latin typeface="Aptos"/>
              <a:ea typeface="+mn-ea"/>
              <a:cs typeface="+mn-cs"/>
            </a:rPr>
            <a:t>Not Guilty Police Charge file</a:t>
          </a:r>
          <a:endParaRPr lang="en-US" sz="2400" kern="1200" dirty="0">
            <a:solidFill>
              <a:srgbClr val="FFFFFF"/>
            </a:solidFill>
            <a:latin typeface="Aptos"/>
            <a:ea typeface="+mn-ea"/>
            <a:cs typeface="+mn-cs"/>
          </a:endParaRPr>
        </a:p>
      </dsp:txBody>
      <dsp:txXfrm>
        <a:off x="570452" y="1513740"/>
        <a:ext cx="7271576" cy="825776"/>
      </dsp:txXfrm>
    </dsp:sp>
    <dsp:sp modelId="{1C2064BB-92C0-4DCE-A30E-E89638937177}">
      <dsp:nvSpPr>
        <dsp:cNvPr id="0" name=""/>
        <dsp:cNvSpPr/>
      </dsp:nvSpPr>
      <dsp:spPr>
        <a:xfrm>
          <a:off x="0" y="3332788"/>
          <a:ext cx="10515600" cy="781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36A102F1-D4B6-4D55-9C25-59ABE730E4EE}">
      <dsp:nvSpPr>
        <dsp:cNvPr id="0" name=""/>
        <dsp:cNvSpPr/>
      </dsp:nvSpPr>
      <dsp:spPr>
        <a:xfrm>
          <a:off x="525780" y="2875228"/>
          <a:ext cx="7360920" cy="9151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rgbClr val="FFFFFF"/>
              </a:solidFill>
              <a:latin typeface="Aptos"/>
              <a:ea typeface="+mn-ea"/>
              <a:cs typeface="+mn-cs"/>
            </a:rPr>
            <a:t>Advice File</a:t>
          </a:r>
          <a:endParaRPr lang="en-US" sz="2400" kern="1200" dirty="0">
            <a:solidFill>
              <a:srgbClr val="FFFFFF"/>
            </a:solidFill>
            <a:latin typeface="Aptos"/>
            <a:ea typeface="+mn-ea"/>
            <a:cs typeface="+mn-cs"/>
          </a:endParaRPr>
        </a:p>
      </dsp:txBody>
      <dsp:txXfrm>
        <a:off x="570452" y="2919900"/>
        <a:ext cx="7271576" cy="82577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9A63BE-3D89-4E1A-9E87-44680FD94914}">
      <dsp:nvSpPr>
        <dsp:cNvPr id="0" name=""/>
        <dsp:cNvSpPr/>
      </dsp:nvSpPr>
      <dsp:spPr>
        <a:xfrm>
          <a:off x="0" y="1416559"/>
          <a:ext cx="6666833" cy="12168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solidFill>
                <a:srgbClr val="FFFFFF"/>
              </a:solidFill>
              <a:latin typeface="Aptos"/>
              <a:ea typeface="+mn-ea"/>
              <a:cs typeface="+mn-cs"/>
            </a:rPr>
            <a:t>Prosecutors, Police and CPS </a:t>
          </a:r>
          <a:endParaRPr lang="en-US" sz="2400" kern="1200">
            <a:solidFill>
              <a:srgbClr val="FFFFFF"/>
            </a:solidFill>
            <a:latin typeface="Aptos" panose="02110004020202020204"/>
            <a:ea typeface="+mn-ea"/>
            <a:cs typeface="+mn-cs"/>
          </a:endParaRPr>
        </a:p>
      </dsp:txBody>
      <dsp:txXfrm>
        <a:off x="59399" y="1475958"/>
        <a:ext cx="6548035" cy="1098002"/>
      </dsp:txXfrm>
    </dsp:sp>
    <dsp:sp modelId="{4F8484B7-76D0-4EB4-AA4A-0A5DBA0AE781}">
      <dsp:nvSpPr>
        <dsp:cNvPr id="0" name=""/>
        <dsp:cNvSpPr/>
      </dsp:nvSpPr>
      <dsp:spPr>
        <a:xfrm>
          <a:off x="0" y="2820560"/>
          <a:ext cx="6666833" cy="1216800"/>
        </a:xfrm>
        <a:prstGeom prst="roundRect">
          <a:avLst/>
        </a:prstGeom>
        <a:gradFill rotWithShape="0">
          <a:gsLst>
            <a:gs pos="0">
              <a:schemeClr val="accent5">
                <a:hueOff val="-17160714"/>
                <a:satOff val="22983"/>
                <a:lumOff val="15687"/>
                <a:alphaOff val="0"/>
                <a:satMod val="103000"/>
                <a:lumMod val="102000"/>
                <a:tint val="94000"/>
              </a:schemeClr>
            </a:gs>
            <a:gs pos="50000">
              <a:schemeClr val="accent5">
                <a:hueOff val="-17160714"/>
                <a:satOff val="22983"/>
                <a:lumOff val="15687"/>
                <a:alphaOff val="0"/>
                <a:satMod val="110000"/>
                <a:lumMod val="100000"/>
                <a:shade val="100000"/>
              </a:schemeClr>
            </a:gs>
            <a:gs pos="100000">
              <a:schemeClr val="accent5">
                <a:hueOff val="-17160714"/>
                <a:satOff val="22983"/>
                <a:lumOff val="156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solidFill>
                <a:srgbClr val="FFFFFF"/>
              </a:solidFill>
              <a:latin typeface="Aptos" panose="02110004020202020204"/>
              <a:ea typeface="+mn-ea"/>
              <a:cs typeface="+mn-cs"/>
            </a:rPr>
            <a:t>Must be satisfied that there is sufficient evidence to provide a realistic prospect of conviction.</a:t>
          </a:r>
          <a:endParaRPr lang="en-US" sz="2000" kern="1200">
            <a:solidFill>
              <a:srgbClr val="FFFFFF"/>
            </a:solidFill>
            <a:latin typeface="Aptos" panose="02110004020202020204"/>
            <a:ea typeface="+mn-ea"/>
            <a:cs typeface="+mn-cs"/>
          </a:endParaRPr>
        </a:p>
      </dsp:txBody>
      <dsp:txXfrm>
        <a:off x="59399" y="2879959"/>
        <a:ext cx="6548035" cy="109800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18C78F-51D0-4645-AAF3-BA137988BA47}">
      <dsp:nvSpPr>
        <dsp:cNvPr id="0" name=""/>
        <dsp:cNvSpPr/>
      </dsp:nvSpPr>
      <dsp:spPr>
        <a:xfrm>
          <a:off x="0" y="0"/>
          <a:ext cx="8938260" cy="1958102"/>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This is where the decision maker (Police or CPS) are</a:t>
          </a:r>
          <a:r>
            <a:rPr lang="en-GB" sz="2300" b="0" i="0" kern="1200" dirty="0"/>
            <a:t> satisfied that there are public interest factors tending against prosecution which outweigh those in favour. </a:t>
          </a:r>
          <a:endParaRPr lang="en-US" sz="2300" kern="1200" dirty="0"/>
        </a:p>
      </dsp:txBody>
      <dsp:txXfrm>
        <a:off x="57351" y="57351"/>
        <a:ext cx="6914408" cy="1843400"/>
      </dsp:txXfrm>
    </dsp:sp>
    <dsp:sp modelId="{CBD355B3-FABB-445F-805D-744C5B73F48C}">
      <dsp:nvSpPr>
        <dsp:cNvPr id="0" name=""/>
        <dsp:cNvSpPr/>
      </dsp:nvSpPr>
      <dsp:spPr>
        <a:xfrm>
          <a:off x="1577339" y="2393235"/>
          <a:ext cx="8938260" cy="1958102"/>
        </a:xfrm>
        <a:prstGeom prst="roundRect">
          <a:avLst>
            <a:gd name="adj" fmla="val 10000"/>
          </a:avLst>
        </a:prstGeom>
        <a:gradFill rotWithShape="0">
          <a:gsLst>
            <a:gs pos="0">
              <a:schemeClr val="accent5">
                <a:hueOff val="-17160714"/>
                <a:satOff val="22983"/>
                <a:lumOff val="15687"/>
                <a:alphaOff val="0"/>
                <a:satMod val="103000"/>
                <a:lumMod val="102000"/>
                <a:tint val="94000"/>
              </a:schemeClr>
            </a:gs>
            <a:gs pos="50000">
              <a:schemeClr val="accent5">
                <a:hueOff val="-17160714"/>
                <a:satOff val="22983"/>
                <a:lumOff val="15687"/>
                <a:alphaOff val="0"/>
                <a:satMod val="110000"/>
                <a:lumMod val="100000"/>
                <a:shade val="100000"/>
              </a:schemeClr>
            </a:gs>
            <a:gs pos="100000">
              <a:schemeClr val="accent5">
                <a:hueOff val="-17160714"/>
                <a:satOff val="22983"/>
                <a:lumOff val="1568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This includes considering whether the public interest can be properly served by offering the offender the opportunity to have the matter dealt with by way of an out of court disposal rather than a prosecution.</a:t>
          </a:r>
          <a:endParaRPr lang="en-US" sz="2300" kern="1200"/>
        </a:p>
      </dsp:txBody>
      <dsp:txXfrm>
        <a:off x="1634690" y="2450586"/>
        <a:ext cx="5973451" cy="1843400"/>
      </dsp:txXfrm>
    </dsp:sp>
    <dsp:sp modelId="{395F097D-A49C-4ECB-852C-54D4EE73A0C1}">
      <dsp:nvSpPr>
        <dsp:cNvPr id="0" name=""/>
        <dsp:cNvSpPr/>
      </dsp:nvSpPr>
      <dsp:spPr>
        <a:xfrm>
          <a:off x="7665493" y="1539285"/>
          <a:ext cx="1272766" cy="1272766"/>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51865" y="1539285"/>
        <a:ext cx="700022" cy="95775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A08C89-9F57-464D-8B3A-05F59DF6E071}"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2893839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08C89-9F57-464D-8B3A-05F59DF6E071}"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12719708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A08C89-9F57-464D-8B3A-05F59DF6E071}"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35027730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1A08C89-9F57-464D-8B3A-05F59DF6E071}"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4282741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1A08C89-9F57-464D-8B3A-05F59DF6E071}" type="datetimeFigureOut">
              <a:rPr lang="en-GB" smtClean="0"/>
              <a:t>16/03/2026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2669044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1A08C89-9F57-464D-8B3A-05F59DF6E071}" type="datetimeFigureOut">
              <a:rPr lang="en-GB" smtClean="0"/>
              <a:t>16/03/2026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2237798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A08C89-9F57-464D-8B3A-05F59DF6E071}" type="datetimeFigureOut">
              <a:rPr lang="en-GB" smtClean="0"/>
              <a:t>16/03/2026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4286633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08C89-9F57-464D-8B3A-05F59DF6E071}"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211743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08C89-9F57-464D-8B3A-05F59DF6E071}"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390113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08C89-9F57-464D-8B3A-05F59DF6E071}"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28944346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08C89-9F57-464D-8B3A-05F59DF6E071}"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446941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91A08C89-9F57-464D-8B3A-05F59DF6E071}" type="datetimeFigureOut">
              <a:rPr lang="en-GB" smtClean="0"/>
              <a:t>16/03/2026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FDB4FFA5-8EAF-49BD-9643-AC18B0A4FAA3}" type="slidenum">
              <a:rPr lang="en-GB" smtClean="0"/>
              <a:t>‹#›</a:t>
            </a:fld>
            <a:endParaRPr lang="en-GB"/>
          </a:p>
        </p:txBody>
      </p:sp>
    </p:spTree>
    <p:extLst>
      <p:ext uri="{BB962C8B-B14F-4D97-AF65-F5344CB8AC3E}">
        <p14:creationId xmlns:p14="http://schemas.microsoft.com/office/powerpoint/2010/main" val="4276101310"/>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cps.gov.uk/legal-guidance/directors-guidance-charging-sixth-edition-december-2020-incorporating-national-file#:~:text=It%20sets%20out%20the%20arrangements,prosecutors%20during%20the%20investigation%20and"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879455A-CC64-42AB-1E5E-5555DB36E41C}"/>
              </a:ext>
            </a:extLst>
          </p:cNvPr>
          <p:cNvPicPr>
            <a:picLocks noChangeAspect="1"/>
          </p:cNvPicPr>
          <p:nvPr/>
        </p:nvPicPr>
        <p:blipFill>
          <a:blip r:embed="rId2">
            <a:alphaModFix amt="50000"/>
          </a:blip>
          <a:srcRect r="6250" b="6250"/>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F6347921-D787-E9DB-C6F5-277F31D3DB41}"/>
              </a:ext>
            </a:extLst>
          </p:cNvPr>
          <p:cNvSpPr>
            <a:spLocks noGrp="1"/>
          </p:cNvSpPr>
          <p:nvPr>
            <p:ph type="ctrTitle"/>
          </p:nvPr>
        </p:nvSpPr>
        <p:spPr>
          <a:xfrm>
            <a:off x="1524000" y="1122362"/>
            <a:ext cx="9144000" cy="2900518"/>
          </a:xfrm>
        </p:spPr>
        <p:txBody>
          <a:bodyPr>
            <a:normAutofit/>
          </a:bodyPr>
          <a:lstStyle/>
          <a:p>
            <a:r>
              <a:rPr lang="en-GB" sz="4400">
                <a:solidFill>
                  <a:srgbClr val="FFFFFF"/>
                </a:solidFill>
              </a:rPr>
              <a:t>The Police and the Crown Prosecution Service Case Progression</a:t>
            </a:r>
            <a:endParaRPr lang="en-US" sz="4400">
              <a:solidFill>
                <a:srgbClr val="FFFFFF"/>
              </a:solidFill>
            </a:endParaRPr>
          </a:p>
        </p:txBody>
      </p:sp>
      <p:sp>
        <p:nvSpPr>
          <p:cNvPr id="3" name="TextBox 2">
            <a:extLst>
              <a:ext uri="{FF2B5EF4-FFF2-40B4-BE49-F238E27FC236}">
                <a16:creationId xmlns:a16="http://schemas.microsoft.com/office/drawing/2014/main" id="{6A1B2D67-A844-7725-4B6B-B11500A888F0}"/>
              </a:ext>
            </a:extLst>
          </p:cNvPr>
          <p:cNvSpPr txBox="1"/>
          <p:nvPr/>
        </p:nvSpPr>
        <p:spPr>
          <a:xfrm>
            <a:off x="2476499" y="4423833"/>
            <a:ext cx="74930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Wynne Jones</a:t>
            </a:r>
          </a:p>
        </p:txBody>
      </p:sp>
    </p:spTree>
    <p:extLst>
      <p:ext uri="{BB962C8B-B14F-4D97-AF65-F5344CB8AC3E}">
        <p14:creationId xmlns:p14="http://schemas.microsoft.com/office/powerpoint/2010/main" val="2238940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717C44D7-2068-F594-24D1-636A5435C127}"/>
              </a:ext>
            </a:extLst>
          </p:cNvPr>
          <p:cNvPicPr>
            <a:picLocks noChangeAspect="1"/>
          </p:cNvPicPr>
          <p:nvPr/>
        </p:nvPicPr>
        <p:blipFill>
          <a:blip r:embed="rId2">
            <a:alphaModFix amt="3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B1DBEA60-76A2-BF54-1389-D3CE4E6723F2}"/>
              </a:ext>
            </a:extLst>
          </p:cNvPr>
          <p:cNvSpPr>
            <a:spLocks noGrp="1"/>
          </p:cNvSpPr>
          <p:nvPr>
            <p:ph type="title"/>
          </p:nvPr>
        </p:nvSpPr>
        <p:spPr/>
        <p:txBody>
          <a:bodyPr>
            <a:normAutofit/>
          </a:bodyPr>
          <a:lstStyle/>
          <a:p>
            <a:r>
              <a:rPr lang="en-GB">
                <a:solidFill>
                  <a:srgbClr val="FFFFFF"/>
                </a:solidFill>
              </a:rPr>
              <a:t>Possible Outcomes of Investigative Interview</a:t>
            </a:r>
          </a:p>
        </p:txBody>
      </p:sp>
      <p:graphicFrame>
        <p:nvGraphicFramePr>
          <p:cNvPr id="14" name="Content Placeholder 2">
            <a:extLst>
              <a:ext uri="{FF2B5EF4-FFF2-40B4-BE49-F238E27FC236}">
                <a16:creationId xmlns:a16="http://schemas.microsoft.com/office/drawing/2014/main" id="{B3D0D85A-AFA0-B2AD-1E08-6F63FE0F6093}"/>
              </a:ext>
            </a:extLst>
          </p:cNvPr>
          <p:cNvGraphicFramePr>
            <a:graphicFrameLocks noGrp="1"/>
          </p:cNvGraphicFramePr>
          <p:nvPr>
            <p:ph idx="1"/>
            <p:extLst>
              <p:ext uri="{D42A27DB-BD31-4B8C-83A1-F6EECF244321}">
                <p14:modId xmlns:p14="http://schemas.microsoft.com/office/powerpoint/2010/main" val="72785674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285478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1C7BDA0C-D32E-C487-193A-4D72571E9D05}"/>
            </a:ext>
          </a:extLst>
        </p:cNvPr>
        <p:cNvGrpSpPr/>
        <p:nvPr/>
      </p:nvGrpSpPr>
      <p:grpSpPr>
        <a:xfrm>
          <a:off x="0" y="0"/>
          <a:ext cx="0" cy="0"/>
          <a:chOff x="0" y="0"/>
          <a:chExt cx="0" cy="0"/>
        </a:xfrm>
      </p:grpSpPr>
      <p:pic>
        <p:nvPicPr>
          <p:cNvPr id="18" name="Picture 17">
            <a:extLst>
              <a:ext uri="{FF2B5EF4-FFF2-40B4-BE49-F238E27FC236}">
                <a16:creationId xmlns:a16="http://schemas.microsoft.com/office/drawing/2014/main" id="{97CD19B6-B2A2-5299-0EA7-7542468A2BDB}"/>
              </a:ext>
            </a:extLst>
          </p:cNvPr>
          <p:cNvPicPr>
            <a:picLocks noChangeAspect="1"/>
          </p:cNvPicPr>
          <p:nvPr/>
        </p:nvPicPr>
        <p:blipFill>
          <a:blip r:embed="rId2">
            <a:duotone>
              <a:prstClr val="black"/>
              <a:schemeClr val="tx2">
                <a:tint val="45000"/>
                <a:satMod val="400000"/>
              </a:schemeClr>
            </a:duotone>
            <a:alphaModFix amt="25000"/>
          </a:blip>
          <a:srcRect t="2500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5E5C1DFE-B99D-0495-A6A7-77F2CF41DFD4}"/>
              </a:ext>
            </a:extLst>
          </p:cNvPr>
          <p:cNvSpPr>
            <a:spLocks noGrp="1"/>
          </p:cNvSpPr>
          <p:nvPr>
            <p:ph type="title"/>
          </p:nvPr>
        </p:nvSpPr>
        <p:spPr>
          <a:xfrm>
            <a:off x="838200" y="365125"/>
            <a:ext cx="10515600" cy="1325563"/>
          </a:xfrm>
        </p:spPr>
        <p:txBody>
          <a:bodyPr>
            <a:normAutofit/>
          </a:bodyPr>
          <a:lstStyle/>
          <a:p>
            <a:r>
              <a:rPr lang="en-GB"/>
              <a:t>Intelligence checks reveal the suspect is :</a:t>
            </a:r>
          </a:p>
        </p:txBody>
      </p:sp>
      <p:graphicFrame>
        <p:nvGraphicFramePr>
          <p:cNvPr id="16" name="Content Placeholder 2">
            <a:extLst>
              <a:ext uri="{FF2B5EF4-FFF2-40B4-BE49-F238E27FC236}">
                <a16:creationId xmlns:a16="http://schemas.microsoft.com/office/drawing/2014/main" id="{363015D0-AFD1-0269-380E-29D4E9CC3E18}"/>
              </a:ext>
            </a:extLst>
          </p:cNvPr>
          <p:cNvGraphicFramePr>
            <a:graphicFrameLocks noGrp="1"/>
          </p:cNvGraphicFramePr>
          <p:nvPr>
            <p:ph idx="1"/>
            <p:extLst>
              <p:ext uri="{D42A27DB-BD31-4B8C-83A1-F6EECF244321}">
                <p14:modId xmlns:p14="http://schemas.microsoft.com/office/powerpoint/2010/main" val="2602621219"/>
              </p:ext>
            </p:extLst>
          </p:nvPr>
        </p:nvGraphicFramePr>
        <p:xfrm>
          <a:off x="1226389" y="1581210"/>
          <a:ext cx="999801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546553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11FAAA56-FCB7-EBBF-F4A8-95A99B6E07EB}"/>
              </a:ext>
            </a:extLst>
          </p:cNvPr>
          <p:cNvPicPr>
            <a:picLocks noChangeAspect="1"/>
          </p:cNvPicPr>
          <p:nvPr/>
        </p:nvPicPr>
        <p:blipFill>
          <a:blip r:embed="rId2">
            <a:duotone>
              <a:prstClr val="black"/>
              <a:schemeClr val="tx2">
                <a:tint val="45000"/>
                <a:satMod val="400000"/>
              </a:schemeClr>
            </a:duotone>
            <a:alphaModFix amt="25000"/>
          </a:blip>
          <a:srcRect t="2500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8E5B3AF2-3885-15E2-96E2-AACE7AC4F1D8}"/>
              </a:ext>
            </a:extLst>
          </p:cNvPr>
          <p:cNvSpPr>
            <a:spLocks noGrp="1"/>
          </p:cNvSpPr>
          <p:nvPr>
            <p:ph type="title"/>
          </p:nvPr>
        </p:nvSpPr>
        <p:spPr>
          <a:xfrm>
            <a:off x="838200" y="365125"/>
            <a:ext cx="10515600" cy="1325563"/>
          </a:xfrm>
        </p:spPr>
        <p:txBody>
          <a:bodyPr>
            <a:normAutofit/>
          </a:bodyPr>
          <a:lstStyle/>
          <a:p>
            <a:r>
              <a:rPr lang="en-GB"/>
              <a:t>Intelligence checks reveal the suspect is :</a:t>
            </a:r>
          </a:p>
        </p:txBody>
      </p:sp>
      <p:graphicFrame>
        <p:nvGraphicFramePr>
          <p:cNvPr id="16" name="Content Placeholder 2">
            <a:extLst>
              <a:ext uri="{FF2B5EF4-FFF2-40B4-BE49-F238E27FC236}">
                <a16:creationId xmlns:a16="http://schemas.microsoft.com/office/drawing/2014/main" id="{B1BC7269-874B-BDCC-DCB3-B08C7AAE43FF}"/>
              </a:ext>
            </a:extLst>
          </p:cNvPr>
          <p:cNvGraphicFramePr>
            <a:graphicFrameLocks noGrp="1"/>
          </p:cNvGraphicFramePr>
          <p:nvPr>
            <p:ph idx="1"/>
            <p:extLst>
              <p:ext uri="{D42A27DB-BD31-4B8C-83A1-F6EECF244321}">
                <p14:modId xmlns:p14="http://schemas.microsoft.com/office/powerpoint/2010/main" val="354015985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082828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99366FF-98C1-2C34-238E-1374EFA1D50B}"/>
              </a:ext>
            </a:extLst>
          </p:cNvPr>
          <p:cNvSpPr>
            <a:spLocks noGrp="1"/>
          </p:cNvSpPr>
          <p:nvPr>
            <p:ph type="title"/>
          </p:nvPr>
        </p:nvSpPr>
        <p:spPr>
          <a:xfrm>
            <a:off x="643468" y="643467"/>
            <a:ext cx="4620584" cy="4567137"/>
          </a:xfrm>
        </p:spPr>
        <p:txBody>
          <a:bodyPr vert="horz" lIns="91440" tIns="45720" rIns="91440" bIns="45720" rtlCol="0" anchor="t">
            <a:normAutofit/>
          </a:bodyPr>
          <a:lstStyle/>
          <a:p>
            <a:pPr>
              <a:lnSpc>
                <a:spcPct val="150000"/>
              </a:lnSpc>
            </a:pPr>
            <a:r>
              <a:rPr lang="en-US" sz="2400" kern="1200" dirty="0">
                <a:latin typeface="+mj-lt"/>
                <a:ea typeface="+mj-ea"/>
                <a:cs typeface="+mj-cs"/>
              </a:rPr>
              <a:t>The Custody Officer </a:t>
            </a:r>
            <a:r>
              <a:rPr lang="en-US" sz="2400" dirty="0"/>
              <a:t>decides as to whether </a:t>
            </a:r>
            <a:r>
              <a:rPr lang="en-US" sz="2400" kern="1200" dirty="0">
                <a:latin typeface="+mj-lt"/>
                <a:ea typeface="+mj-ea"/>
                <a:cs typeface="+mj-cs"/>
              </a:rPr>
              <a:t>the suspect should remain in custody and be put before the first available court </a:t>
            </a:r>
            <a:r>
              <a:rPr lang="en-US" sz="2400" dirty="0"/>
              <a:t>or to release the suspect on court or police </a:t>
            </a:r>
            <a:r>
              <a:rPr lang="en-US" sz="2400"/>
              <a:t>bail</a:t>
            </a:r>
            <a:r>
              <a:rPr lang="en-US" sz="2400" kern="1200">
                <a:latin typeface="+mj-lt"/>
                <a:ea typeface="+mj-ea"/>
                <a:cs typeface="+mj-cs"/>
              </a:rPr>
              <a:t>.</a:t>
            </a:r>
            <a:endParaRPr lang="en-US" sz="2400" kern="1200" dirty="0">
              <a:latin typeface="+mj-lt"/>
            </a:endParaRPr>
          </a:p>
        </p:txBody>
      </p:sp>
      <p:pic>
        <p:nvPicPr>
          <p:cNvPr id="17" name="Picture 16" descr="A vintage weighing scales">
            <a:extLst>
              <a:ext uri="{FF2B5EF4-FFF2-40B4-BE49-F238E27FC236}">
                <a16:creationId xmlns:a16="http://schemas.microsoft.com/office/drawing/2014/main" id="{E43E17A6-A5C0-94D3-33B5-58007558A56F}"/>
              </a:ext>
            </a:extLst>
          </p:cNvPr>
          <p:cNvPicPr>
            <a:picLocks noChangeAspect="1"/>
          </p:cNvPicPr>
          <p:nvPr/>
        </p:nvPicPr>
        <p:blipFill>
          <a:blip r:embed="rId2"/>
          <a:srcRect t="3490" r="-2" b="29759"/>
          <a:stretch/>
        </p:blipFill>
        <p:spPr>
          <a:xfrm>
            <a:off x="6606253" y="957872"/>
            <a:ext cx="4942280" cy="4942256"/>
          </a:xfrm>
          <a:prstGeom prst="rect">
            <a:avLst/>
          </a:prstGeom>
        </p:spPr>
      </p:pic>
    </p:spTree>
    <p:extLst>
      <p:ext uri="{BB962C8B-B14F-4D97-AF65-F5344CB8AC3E}">
        <p14:creationId xmlns:p14="http://schemas.microsoft.com/office/powerpoint/2010/main" val="3531876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9313A1-93F7-2D3B-E294-4D7F02FCF4DD}"/>
              </a:ext>
            </a:extLst>
          </p:cNvPr>
          <p:cNvSpPr>
            <a:spLocks noGrp="1"/>
          </p:cNvSpPr>
          <p:nvPr>
            <p:ph idx="1"/>
          </p:nvPr>
        </p:nvSpPr>
        <p:spPr>
          <a:xfrm>
            <a:off x="195722" y="903328"/>
            <a:ext cx="5719412" cy="3613149"/>
          </a:xfrm>
        </p:spPr>
        <p:txBody>
          <a:bodyPr vert="horz" lIns="91440" tIns="45720" rIns="91440" bIns="45720" rtlCol="0" anchor="ctr">
            <a:noAutofit/>
          </a:bodyPr>
          <a:lstStyle/>
          <a:p>
            <a:pPr marL="0" indent="0">
              <a:buNone/>
            </a:pPr>
            <a:r>
              <a:rPr lang="en-GB" sz="4400"/>
              <a:t>Further Actions</a:t>
            </a:r>
            <a:endParaRPr lang="en-US" sz="4400"/>
          </a:p>
          <a:p>
            <a:pPr>
              <a:lnSpc>
                <a:spcPct val="150000"/>
              </a:lnSpc>
            </a:pPr>
            <a:r>
              <a:rPr lang="en-GB" sz="2400"/>
              <a:t>Have property forensically examined</a:t>
            </a:r>
          </a:p>
          <a:p>
            <a:pPr>
              <a:lnSpc>
                <a:spcPct val="150000"/>
              </a:lnSpc>
            </a:pPr>
            <a:r>
              <a:rPr lang="en-GB" sz="2400" dirty="0"/>
              <a:t>Interview </a:t>
            </a:r>
            <a:r>
              <a:rPr lang="en-GB" sz="2400"/>
              <a:t>victims, witnesses, and </a:t>
            </a:r>
            <a:r>
              <a:rPr lang="en-GB" sz="2400" dirty="0"/>
              <a:t>suspects</a:t>
            </a:r>
          </a:p>
          <a:p>
            <a:pPr>
              <a:lnSpc>
                <a:spcPct val="150000"/>
              </a:lnSpc>
            </a:pPr>
            <a:r>
              <a:rPr lang="en-GB" sz="2400"/>
              <a:t>Submit an advice file to CPS requesting authority to charge so that the subject may be remanded to the next available </a:t>
            </a:r>
            <a:r>
              <a:rPr lang="en-GB" sz="2400" dirty="0"/>
              <a:t>court.</a:t>
            </a:r>
          </a:p>
          <a:p>
            <a:pPr>
              <a:lnSpc>
                <a:spcPct val="150000"/>
              </a:lnSpc>
            </a:pPr>
            <a:r>
              <a:rPr lang="en-GB" sz="2400"/>
              <a:t>Remember the maximum time suspect may be detained is 24 hours from the time they arrived at the custody suite. </a:t>
            </a:r>
          </a:p>
        </p:txBody>
      </p:sp>
      <p:pic>
        <p:nvPicPr>
          <p:cNvPr id="4" name="Picture 3" descr="Half face clock on a wall">
            <a:extLst>
              <a:ext uri="{FF2B5EF4-FFF2-40B4-BE49-F238E27FC236}">
                <a16:creationId xmlns:a16="http://schemas.microsoft.com/office/drawing/2014/main" id="{33136E72-BBF1-48E5-23D9-933CEBFBDFE3}"/>
              </a:ext>
            </a:extLst>
          </p:cNvPr>
          <p:cNvPicPr>
            <a:picLocks noChangeAspect="1"/>
          </p:cNvPicPr>
          <p:nvPr/>
        </p:nvPicPr>
        <p:blipFill>
          <a:blip r:embed="rId2"/>
          <a:srcRect l="4357" r="31573" b="2"/>
          <a:stretch>
            <a:fillRect/>
          </a:stretch>
        </p:blipFill>
        <p:spPr>
          <a:xfrm>
            <a:off x="6096000" y="1"/>
            <a:ext cx="6102825" cy="6858000"/>
          </a:xfrm>
          <a:prstGeom prst="rect">
            <a:avLst/>
          </a:prstGeom>
        </p:spPr>
      </p:pic>
    </p:spTree>
    <p:extLst>
      <p:ext uri="{BB962C8B-B14F-4D97-AF65-F5344CB8AC3E}">
        <p14:creationId xmlns:p14="http://schemas.microsoft.com/office/powerpoint/2010/main" val="35486373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lf face clock on a wall">
            <a:extLst>
              <a:ext uri="{FF2B5EF4-FFF2-40B4-BE49-F238E27FC236}">
                <a16:creationId xmlns:a16="http://schemas.microsoft.com/office/drawing/2014/main" id="{B65E0DA4-AEB3-4514-2A9A-29CBB3BE98C1}"/>
              </a:ext>
            </a:extLst>
          </p:cNvPr>
          <p:cNvPicPr>
            <a:picLocks noChangeAspect="1"/>
          </p:cNvPicPr>
          <p:nvPr/>
        </p:nvPicPr>
        <p:blipFill>
          <a:blip r:embed="rId2"/>
          <a:srcRect l="4430" r="31643" b="-2"/>
          <a:stretch>
            <a:fillRect/>
          </a:stretch>
        </p:blipFill>
        <p:spPr>
          <a:xfrm>
            <a:off x="6103027" y="10"/>
            <a:ext cx="6088971" cy="6857990"/>
          </a:xfrm>
          <a:prstGeom prst="rect">
            <a:avLst/>
          </a:prstGeom>
        </p:spPr>
      </p:pic>
      <p:sp useBgFill="1">
        <p:nvSpPr>
          <p:cNvPr id="12" name="Rectangle 11">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40E14-3E19-ABB6-AD20-1E8E699AE99A}"/>
              </a:ext>
            </a:extLst>
          </p:cNvPr>
          <p:cNvSpPr>
            <a:spLocks noGrp="1"/>
          </p:cNvSpPr>
          <p:nvPr>
            <p:ph type="title"/>
          </p:nvPr>
        </p:nvSpPr>
        <p:spPr>
          <a:xfrm>
            <a:off x="761801" y="328512"/>
            <a:ext cx="4778387" cy="1628970"/>
          </a:xfrm>
        </p:spPr>
        <p:txBody>
          <a:bodyPr anchor="ctr">
            <a:normAutofit/>
          </a:bodyPr>
          <a:lstStyle/>
          <a:p>
            <a:r>
              <a:rPr lang="en-GB"/>
              <a:t>Further Detention</a:t>
            </a:r>
            <a:endParaRPr lang="en-US"/>
          </a:p>
        </p:txBody>
      </p:sp>
      <p:sp>
        <p:nvSpPr>
          <p:cNvPr id="3" name="Content Placeholder 2">
            <a:extLst>
              <a:ext uri="{FF2B5EF4-FFF2-40B4-BE49-F238E27FC236}">
                <a16:creationId xmlns:a16="http://schemas.microsoft.com/office/drawing/2014/main" id="{055C7FD0-2282-3C79-36A3-D20A83AC36D8}"/>
              </a:ext>
            </a:extLst>
          </p:cNvPr>
          <p:cNvSpPr>
            <a:spLocks noGrp="1"/>
          </p:cNvSpPr>
          <p:nvPr>
            <p:ph idx="1"/>
          </p:nvPr>
        </p:nvSpPr>
        <p:spPr>
          <a:xfrm>
            <a:off x="214819" y="1707059"/>
            <a:ext cx="5694924" cy="4495570"/>
          </a:xfrm>
        </p:spPr>
        <p:txBody>
          <a:bodyPr anchor="ctr">
            <a:normAutofit/>
          </a:bodyPr>
          <a:lstStyle/>
          <a:p>
            <a:pPr>
              <a:lnSpc>
                <a:spcPct val="160000"/>
              </a:lnSpc>
            </a:pPr>
            <a:r>
              <a:rPr lang="en-GB" sz="2400"/>
              <a:t>Suspects detention is subject to review at reviewed at 6, 9 and 9 hrs by an Inspector who is independent of the enquiry.</a:t>
            </a:r>
            <a:endParaRPr lang="en-US" sz="2400"/>
          </a:p>
          <a:p>
            <a:pPr>
              <a:lnSpc>
                <a:spcPct val="160000"/>
              </a:lnSpc>
            </a:pPr>
            <a:r>
              <a:rPr lang="en-GB" sz="2400"/>
              <a:t>The Officer In the Case may request a Superintendents extension of up to 12 hrs in certain circumstances.</a:t>
            </a:r>
          </a:p>
          <a:p>
            <a:endParaRPr lang="en-GB" sz="2000"/>
          </a:p>
        </p:txBody>
      </p:sp>
    </p:spTree>
    <p:extLst>
      <p:ext uri="{BB962C8B-B14F-4D97-AF65-F5344CB8AC3E}">
        <p14:creationId xmlns:p14="http://schemas.microsoft.com/office/powerpoint/2010/main" val="639378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AC49721-EC8E-14D0-0F4E-645077198102}"/>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4000">
                <a:latin typeface="+mj-lt"/>
                <a:ea typeface="+mj-ea"/>
                <a:cs typeface="+mj-cs"/>
              </a:rPr>
              <a:t>Superintendents Extensions</a:t>
            </a:r>
            <a:endParaRPr lang="en-US">
              <a:ea typeface="+mj-ea"/>
              <a:cs typeface="+mj-cs"/>
            </a:endParaRPr>
          </a:p>
        </p:txBody>
      </p:sp>
      <p:graphicFrame>
        <p:nvGraphicFramePr>
          <p:cNvPr id="13" name="Content Placeholder 6">
            <a:extLst>
              <a:ext uri="{FF2B5EF4-FFF2-40B4-BE49-F238E27FC236}">
                <a16:creationId xmlns:a16="http://schemas.microsoft.com/office/drawing/2014/main" id="{C4FE92BC-9BA2-1929-4286-36B50ACA62D7}"/>
              </a:ext>
            </a:extLst>
          </p:cNvPr>
          <p:cNvGraphicFramePr>
            <a:graphicFrameLocks noGrp="1"/>
          </p:cNvGraphicFramePr>
          <p:nvPr>
            <p:ph idx="1"/>
            <p:extLst>
              <p:ext uri="{D42A27DB-BD31-4B8C-83A1-F6EECF244321}">
                <p14:modId xmlns:p14="http://schemas.microsoft.com/office/powerpoint/2010/main" val="428234137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3098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green and blue sky with white dots&#10;&#10;AI-generated content may be incorrect.">
            <a:extLst>
              <a:ext uri="{FF2B5EF4-FFF2-40B4-BE49-F238E27FC236}">
                <a16:creationId xmlns:a16="http://schemas.microsoft.com/office/drawing/2014/main" id="{C10E669B-62E2-6062-5E61-13D2F523593C}"/>
              </a:ext>
            </a:extLst>
          </p:cNvPr>
          <p:cNvPicPr>
            <a:picLocks noChangeAspect="1"/>
          </p:cNvPicPr>
          <p:nvPr/>
        </p:nvPicPr>
        <p:blipFill>
          <a:blip r:embed="rId2">
            <a:alphaModFix amt="40000"/>
          </a:blip>
          <a:srcRect t="3433"/>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F74D7CED-21FE-FFB8-B42C-238BB1C7A738}"/>
              </a:ext>
            </a:extLst>
          </p:cNvPr>
          <p:cNvSpPr>
            <a:spLocks noGrp="1"/>
          </p:cNvSpPr>
          <p:nvPr>
            <p:ph type="title"/>
          </p:nvPr>
        </p:nvSpPr>
        <p:spPr>
          <a:xfrm>
            <a:off x="838200" y="365125"/>
            <a:ext cx="10515600" cy="1325563"/>
          </a:xfrm>
        </p:spPr>
        <p:txBody>
          <a:bodyPr>
            <a:normAutofit/>
          </a:bodyPr>
          <a:lstStyle/>
          <a:p>
            <a:r>
              <a:rPr lang="en-GB" sz="5400">
                <a:solidFill>
                  <a:schemeClr val="bg1"/>
                </a:solidFill>
              </a:rPr>
              <a:t>Types of Evidential Files</a:t>
            </a:r>
          </a:p>
        </p:txBody>
      </p:sp>
      <p:sp>
        <p:nvSpPr>
          <p:cNvPr id="13"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sX0" fmla="*/ 0 w 9692640"/>
              <a:gd name="csY0" fmla="*/ 0 h 18288"/>
              <a:gd name="csX1" fmla="*/ 401552 w 9692640"/>
              <a:gd name="csY1" fmla="*/ 0 h 18288"/>
              <a:gd name="csX2" fmla="*/ 996957 w 9692640"/>
              <a:gd name="csY2" fmla="*/ 0 h 18288"/>
              <a:gd name="csX3" fmla="*/ 1398509 w 9692640"/>
              <a:gd name="csY3" fmla="*/ 0 h 18288"/>
              <a:gd name="csX4" fmla="*/ 2090841 w 9692640"/>
              <a:gd name="csY4" fmla="*/ 0 h 18288"/>
              <a:gd name="csX5" fmla="*/ 2686246 w 9692640"/>
              <a:gd name="csY5" fmla="*/ 0 h 18288"/>
              <a:gd name="csX6" fmla="*/ 3475504 w 9692640"/>
              <a:gd name="csY6" fmla="*/ 0 h 18288"/>
              <a:gd name="csX7" fmla="*/ 4361688 w 9692640"/>
              <a:gd name="csY7" fmla="*/ 0 h 18288"/>
              <a:gd name="csX8" fmla="*/ 5054019 w 9692640"/>
              <a:gd name="csY8" fmla="*/ 0 h 18288"/>
              <a:gd name="csX9" fmla="*/ 5940204 w 9692640"/>
              <a:gd name="csY9" fmla="*/ 0 h 18288"/>
              <a:gd name="csX10" fmla="*/ 6632535 w 9692640"/>
              <a:gd name="csY10" fmla="*/ 0 h 18288"/>
              <a:gd name="csX11" fmla="*/ 7034087 w 9692640"/>
              <a:gd name="csY11" fmla="*/ 0 h 18288"/>
              <a:gd name="csX12" fmla="*/ 7532566 w 9692640"/>
              <a:gd name="csY12" fmla="*/ 0 h 18288"/>
              <a:gd name="csX13" fmla="*/ 8418750 w 9692640"/>
              <a:gd name="csY13" fmla="*/ 0 h 18288"/>
              <a:gd name="csX14" fmla="*/ 9692640 w 9692640"/>
              <a:gd name="csY14" fmla="*/ 0 h 18288"/>
              <a:gd name="csX15" fmla="*/ 9692640 w 9692640"/>
              <a:gd name="csY15" fmla="*/ 18288 h 18288"/>
              <a:gd name="csX16" fmla="*/ 9000309 w 9692640"/>
              <a:gd name="csY16" fmla="*/ 18288 h 18288"/>
              <a:gd name="csX17" fmla="*/ 8307977 w 9692640"/>
              <a:gd name="csY17" fmla="*/ 18288 h 18288"/>
              <a:gd name="csX18" fmla="*/ 7712572 w 9692640"/>
              <a:gd name="csY18" fmla="*/ 18288 h 18288"/>
              <a:gd name="csX19" fmla="*/ 7214093 w 9692640"/>
              <a:gd name="csY19" fmla="*/ 18288 h 18288"/>
              <a:gd name="csX20" fmla="*/ 6327909 w 9692640"/>
              <a:gd name="csY20" fmla="*/ 18288 h 18288"/>
              <a:gd name="csX21" fmla="*/ 5635578 w 9692640"/>
              <a:gd name="csY21" fmla="*/ 18288 h 18288"/>
              <a:gd name="csX22" fmla="*/ 4846320 w 9692640"/>
              <a:gd name="csY22" fmla="*/ 18288 h 18288"/>
              <a:gd name="csX23" fmla="*/ 4444768 w 9692640"/>
              <a:gd name="csY23" fmla="*/ 18288 h 18288"/>
              <a:gd name="csX24" fmla="*/ 3946289 w 9692640"/>
              <a:gd name="csY24" fmla="*/ 18288 h 18288"/>
              <a:gd name="csX25" fmla="*/ 3253958 w 9692640"/>
              <a:gd name="csY25" fmla="*/ 18288 h 18288"/>
              <a:gd name="csX26" fmla="*/ 2464700 w 9692640"/>
              <a:gd name="csY26" fmla="*/ 18288 h 18288"/>
              <a:gd name="csX27" fmla="*/ 2063148 w 9692640"/>
              <a:gd name="csY27" fmla="*/ 18288 h 18288"/>
              <a:gd name="csX28" fmla="*/ 1661595 w 9692640"/>
              <a:gd name="csY28" fmla="*/ 18288 h 18288"/>
              <a:gd name="csX29" fmla="*/ 969264 w 9692640"/>
              <a:gd name="csY29" fmla="*/ 18288 h 18288"/>
              <a:gd name="csX30" fmla="*/ 0 w 9692640"/>
              <a:gd name="csY30" fmla="*/ 18288 h 18288"/>
              <a:gd name="csX31" fmla="*/ 0 w 9692640"/>
              <a:gd name="csY3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7FE2BC8-9713-90D2-FC1C-EAE4B0EAB31F}"/>
              </a:ext>
            </a:extLst>
          </p:cNvPr>
          <p:cNvGraphicFramePr>
            <a:graphicFrameLocks noGrp="1"/>
          </p:cNvGraphicFramePr>
          <p:nvPr>
            <p:ph idx="1"/>
            <p:extLst>
              <p:ext uri="{D42A27DB-BD31-4B8C-83A1-F6EECF244321}">
                <p14:modId xmlns:p14="http://schemas.microsoft.com/office/powerpoint/2010/main" val="588649447"/>
              </p:ext>
            </p:extLst>
          </p:nvPr>
        </p:nvGraphicFramePr>
        <p:xfrm>
          <a:off x="838200" y="2004446"/>
          <a:ext cx="10515600" cy="41768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1798198"/>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1BF33-580C-AD45-7F41-87C13CDB0282}"/>
              </a:ext>
            </a:extLst>
          </p:cNvPr>
          <p:cNvSpPr>
            <a:spLocks noGrp="1"/>
          </p:cNvSpPr>
          <p:nvPr>
            <p:ph type="title"/>
          </p:nvPr>
        </p:nvSpPr>
        <p:spPr/>
        <p:txBody>
          <a:bodyPr/>
          <a:lstStyle/>
          <a:p>
            <a:r>
              <a:rPr lang="en-GB" dirty="0"/>
              <a:t>Evidential Tests</a:t>
            </a:r>
          </a:p>
        </p:txBody>
      </p:sp>
      <p:sp>
        <p:nvSpPr>
          <p:cNvPr id="3" name="Content Placeholder 2">
            <a:extLst>
              <a:ext uri="{FF2B5EF4-FFF2-40B4-BE49-F238E27FC236}">
                <a16:creationId xmlns:a16="http://schemas.microsoft.com/office/drawing/2014/main" id="{483A2BCA-15E3-4C00-4CC2-A90CB03200B4}"/>
              </a:ext>
            </a:extLst>
          </p:cNvPr>
          <p:cNvSpPr>
            <a:spLocks noGrp="1"/>
          </p:cNvSpPr>
          <p:nvPr>
            <p:ph idx="1"/>
          </p:nvPr>
        </p:nvSpPr>
        <p:spPr>
          <a:xfrm>
            <a:off x="838200" y="1566833"/>
            <a:ext cx="10515600" cy="4926431"/>
          </a:xfrm>
        </p:spPr>
        <p:txBody>
          <a:bodyPr vert="horz" lIns="91440" tIns="45720" rIns="91440" bIns="45720" rtlCol="0" anchor="t">
            <a:normAutofit lnSpcReduction="10000"/>
          </a:bodyPr>
          <a:lstStyle/>
          <a:p>
            <a:pPr marL="0" indent="0">
              <a:buNone/>
            </a:pPr>
            <a:r>
              <a:rPr lang="en-GB" sz="2400" dirty="0"/>
              <a:t>There are two evidential tests.</a:t>
            </a:r>
            <a:endParaRPr lang="en-US" sz="2400"/>
          </a:p>
          <a:p>
            <a:endParaRPr lang="en-GB" sz="2400" dirty="0"/>
          </a:p>
          <a:p>
            <a:pPr marL="0" indent="0">
              <a:lnSpc>
                <a:spcPct val="300000"/>
              </a:lnSpc>
              <a:buNone/>
            </a:pPr>
            <a:r>
              <a:rPr lang="en-GB" sz="2400"/>
              <a:t>1. The full code test.</a:t>
            </a:r>
            <a:endParaRPr lang="en-GB" sz="2400">
              <a:solidFill>
                <a:srgbClr val="000000"/>
              </a:solidFill>
            </a:endParaRPr>
          </a:p>
          <a:p>
            <a:pPr marL="0" indent="0">
              <a:lnSpc>
                <a:spcPct val="300000"/>
              </a:lnSpc>
              <a:buNone/>
            </a:pPr>
            <a:r>
              <a:rPr lang="en-GB" sz="2400"/>
              <a:t>2. The threshold test and,</a:t>
            </a:r>
          </a:p>
          <a:p>
            <a:pPr>
              <a:lnSpc>
                <a:spcPct val="300000"/>
              </a:lnSpc>
            </a:pPr>
            <a:endParaRPr lang="en-GB" sz="2400" dirty="0"/>
          </a:p>
          <a:p>
            <a:pPr marL="0" indent="0">
              <a:buNone/>
            </a:pPr>
            <a:r>
              <a:rPr lang="en-GB" sz="2400" dirty="0"/>
              <a:t> </a:t>
            </a:r>
          </a:p>
        </p:txBody>
      </p:sp>
    </p:spTree>
    <p:extLst>
      <p:ext uri="{BB962C8B-B14F-4D97-AF65-F5344CB8AC3E}">
        <p14:creationId xmlns:p14="http://schemas.microsoft.com/office/powerpoint/2010/main" val="19054965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679D4-F3C6-D677-77C0-C33AF0093521}"/>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The Full Code Test</a:t>
            </a:r>
          </a:p>
        </p:txBody>
      </p:sp>
      <p:graphicFrame>
        <p:nvGraphicFramePr>
          <p:cNvPr id="5" name="Content Placeholder 2">
            <a:extLst>
              <a:ext uri="{FF2B5EF4-FFF2-40B4-BE49-F238E27FC236}">
                <a16:creationId xmlns:a16="http://schemas.microsoft.com/office/drawing/2014/main" id="{0DC3A8B5-D012-1B61-2AA1-D20D8E4DD83D}"/>
              </a:ext>
            </a:extLst>
          </p:cNvPr>
          <p:cNvGraphicFramePr>
            <a:graphicFrameLocks noGrp="1"/>
          </p:cNvGraphicFramePr>
          <p:nvPr>
            <p:ph idx="1"/>
            <p:extLst>
              <p:ext uri="{D42A27DB-BD31-4B8C-83A1-F6EECF244321}">
                <p14:modId xmlns:p14="http://schemas.microsoft.com/office/powerpoint/2010/main" val="337510448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4250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1B70C-B631-436E-9A1C-179F812F8958}"/>
              </a:ext>
            </a:extLst>
          </p:cNvPr>
          <p:cNvSpPr>
            <a:spLocks noGrp="1"/>
          </p:cNvSpPr>
          <p:nvPr>
            <p:ph type="title"/>
          </p:nvPr>
        </p:nvSpPr>
        <p:spPr/>
        <p:txBody>
          <a:bodyPr/>
          <a:lstStyle/>
          <a:p>
            <a:r>
              <a:rPr lang="en-GB" dirty="0">
                <a:cs typeface="Times New Roman"/>
              </a:rPr>
              <a:t>The Full Code Test should be </a:t>
            </a:r>
            <a:r>
              <a:rPr lang="en-GB">
                <a:cs typeface="Times New Roman"/>
              </a:rPr>
              <a:t>applied:</a:t>
            </a:r>
          </a:p>
        </p:txBody>
      </p:sp>
      <p:sp>
        <p:nvSpPr>
          <p:cNvPr id="3" name="Content Placeholder 2">
            <a:extLst>
              <a:ext uri="{FF2B5EF4-FFF2-40B4-BE49-F238E27FC236}">
                <a16:creationId xmlns:a16="http://schemas.microsoft.com/office/drawing/2014/main" id="{36B5F351-E937-1599-A990-800189EFC96B}"/>
              </a:ext>
            </a:extLst>
          </p:cNvPr>
          <p:cNvSpPr>
            <a:spLocks noGrp="1"/>
          </p:cNvSpPr>
          <p:nvPr>
            <p:ph idx="1"/>
          </p:nvPr>
        </p:nvSpPr>
        <p:spPr/>
        <p:txBody>
          <a:bodyPr vert="horz" lIns="91440" tIns="45720" rIns="91440" bIns="45720" rtlCol="0" anchor="t">
            <a:normAutofit/>
          </a:bodyPr>
          <a:lstStyle/>
          <a:p>
            <a:pPr marL="0" indent="0" algn="l">
              <a:lnSpc>
                <a:spcPct val="150000"/>
              </a:lnSpc>
              <a:spcBef>
                <a:spcPts val="1200"/>
              </a:spcBef>
              <a:spcAft>
                <a:spcPts val="1200"/>
              </a:spcAft>
              <a:buNone/>
            </a:pPr>
            <a:r>
              <a:rPr lang="en-GB" sz="2400" b="0" dirty="0">
                <a:effectLst/>
                <a:latin typeface="Aptos"/>
                <a:cs typeface="Times New Roman"/>
              </a:rPr>
              <a:t>(a) when all outstanding reasonable lines of inquiry have been pursued; or</a:t>
            </a:r>
            <a:endParaRPr lang="en-US" sz="2400">
              <a:latin typeface="Aptos"/>
              <a:cs typeface="Times New Roman"/>
            </a:endParaRPr>
          </a:p>
          <a:p>
            <a:pPr marL="0" indent="0" algn="l">
              <a:lnSpc>
                <a:spcPct val="150000"/>
              </a:lnSpc>
              <a:spcBef>
                <a:spcPts val="1200"/>
              </a:spcBef>
              <a:spcAft>
                <a:spcPts val="1200"/>
              </a:spcAft>
              <a:buNone/>
            </a:pPr>
            <a:r>
              <a:rPr lang="en-GB" sz="2400" b="0" dirty="0">
                <a:effectLst/>
                <a:latin typeface="Aptos"/>
                <a:cs typeface="Times New Roman"/>
              </a:rPr>
              <a:t>(b) prior to the investigation being completed, if the prosecutor is satisfied that any further evidence or material is unlikely to affect the application of the Full Code Test, whether in favour of or against a prosecution.</a:t>
            </a:r>
            <a:endParaRPr lang="en-GB" sz="2400" b="0">
              <a:effectLst/>
              <a:latin typeface="Aptos"/>
              <a:cs typeface="Times New Roman"/>
            </a:endParaRPr>
          </a:p>
          <a:p>
            <a:pPr>
              <a:lnSpc>
                <a:spcPct val="150000"/>
              </a:lnSpc>
            </a:pPr>
            <a:endParaRPr lang="en-GB" sz="2400" dirty="0"/>
          </a:p>
        </p:txBody>
      </p:sp>
    </p:spTree>
    <p:extLst>
      <p:ext uri="{BB962C8B-B14F-4D97-AF65-F5344CB8AC3E}">
        <p14:creationId xmlns:p14="http://schemas.microsoft.com/office/powerpoint/2010/main" val="41238136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3C4D592-0088-CD87-A6F6-B02DD62F2DE8}"/>
              </a:ext>
            </a:extLst>
          </p:cNvPr>
          <p:cNvPicPr>
            <a:picLocks noChangeAspect="1"/>
          </p:cNvPicPr>
          <p:nvPr/>
        </p:nvPicPr>
        <p:blipFill>
          <a:blip r:embed="rId2">
            <a:alphaModFix amt="35000"/>
          </a:blip>
          <a:srcRect t="12262" b="5320"/>
          <a:stretch/>
        </p:blipFill>
        <p:spPr>
          <a:xfrm>
            <a:off x="20" y="10"/>
            <a:ext cx="12191980" cy="6857990"/>
          </a:xfrm>
          <a:prstGeom prst="rect">
            <a:avLst/>
          </a:prstGeom>
        </p:spPr>
      </p:pic>
      <p:sp>
        <p:nvSpPr>
          <p:cNvPr id="2" name="Title 1">
            <a:extLst>
              <a:ext uri="{FF2B5EF4-FFF2-40B4-BE49-F238E27FC236}">
                <a16:creationId xmlns:a16="http://schemas.microsoft.com/office/drawing/2014/main" id="{37BFC6B0-B279-6CFF-2D95-F9A67476B231}"/>
              </a:ext>
            </a:extLst>
          </p:cNvPr>
          <p:cNvSpPr>
            <a:spLocks noGrp="1"/>
          </p:cNvSpPr>
          <p:nvPr>
            <p:ph type="title"/>
          </p:nvPr>
        </p:nvSpPr>
        <p:spPr/>
        <p:txBody>
          <a:bodyPr>
            <a:normAutofit/>
          </a:bodyPr>
          <a:lstStyle/>
          <a:p>
            <a:r>
              <a:rPr lang="en-GB" dirty="0">
                <a:solidFill>
                  <a:srgbClr val="FFFFFF"/>
                </a:solidFill>
              </a:rPr>
              <a:t>The public interest test.</a:t>
            </a:r>
          </a:p>
        </p:txBody>
      </p:sp>
      <p:graphicFrame>
        <p:nvGraphicFramePr>
          <p:cNvPr id="5" name="Content Placeholder 2">
            <a:extLst>
              <a:ext uri="{FF2B5EF4-FFF2-40B4-BE49-F238E27FC236}">
                <a16:creationId xmlns:a16="http://schemas.microsoft.com/office/drawing/2014/main" id="{64179305-EE7A-1A26-CB7D-18D97A910262}"/>
              </a:ext>
            </a:extLst>
          </p:cNvPr>
          <p:cNvGraphicFramePr>
            <a:graphicFrameLocks noGrp="1"/>
          </p:cNvGraphicFramePr>
          <p:nvPr>
            <p:ph idx="1"/>
            <p:extLst>
              <p:ext uri="{D42A27DB-BD31-4B8C-83A1-F6EECF244321}">
                <p14:modId xmlns:p14="http://schemas.microsoft.com/office/powerpoint/2010/main" val="384061198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82103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06973-DA1D-A5B4-42B5-8D1403FD5BBA}"/>
              </a:ext>
            </a:extLst>
          </p:cNvPr>
          <p:cNvSpPr>
            <a:spLocks noGrp="1"/>
          </p:cNvSpPr>
          <p:nvPr>
            <p:ph type="title"/>
          </p:nvPr>
        </p:nvSpPr>
        <p:spPr/>
        <p:txBody>
          <a:bodyPr/>
          <a:lstStyle/>
          <a:p>
            <a:r>
              <a:rPr lang="en-GB" dirty="0"/>
              <a:t>Public interest factors:</a:t>
            </a:r>
          </a:p>
        </p:txBody>
      </p:sp>
      <p:sp>
        <p:nvSpPr>
          <p:cNvPr id="3" name="Content Placeholder 2">
            <a:extLst>
              <a:ext uri="{FF2B5EF4-FFF2-40B4-BE49-F238E27FC236}">
                <a16:creationId xmlns:a16="http://schemas.microsoft.com/office/drawing/2014/main" id="{DD7072B2-B07D-FC0F-B37B-63BDD3139C9D}"/>
              </a:ext>
            </a:extLst>
          </p:cNvPr>
          <p:cNvSpPr>
            <a:spLocks noGrp="1"/>
          </p:cNvSpPr>
          <p:nvPr>
            <p:ph idx="1"/>
          </p:nvPr>
        </p:nvSpPr>
        <p:spPr>
          <a:xfrm>
            <a:off x="838200" y="1473058"/>
            <a:ext cx="10515600" cy="4703905"/>
          </a:xfrm>
        </p:spPr>
        <p:txBody>
          <a:bodyPr vert="horz" lIns="91440" tIns="45720" rIns="91440" bIns="45720" rtlCol="0" anchor="t">
            <a:normAutofit fontScale="92500" lnSpcReduction="10000"/>
          </a:bodyPr>
          <a:lstStyle/>
          <a:p>
            <a:pPr algn="l">
              <a:lnSpc>
                <a:spcPct val="150000"/>
              </a:lnSpc>
              <a:buFont typeface="Arial" panose="020B0604020202020204" pitchFamily="34" charset="0"/>
              <a:buChar char="•"/>
            </a:pPr>
            <a:r>
              <a:rPr lang="en-GB" sz="2400">
                <a:latin typeface="Aptos"/>
              </a:rPr>
              <a:t>Seriousness</a:t>
            </a:r>
            <a:r>
              <a:rPr lang="en-GB" sz="2400" b="0" i="0">
                <a:effectLst/>
                <a:latin typeface="Aptos"/>
              </a:rPr>
              <a:t> of the offence</a:t>
            </a:r>
            <a:endParaRPr lang="en-US"/>
          </a:p>
          <a:p>
            <a:pPr algn="l">
              <a:lnSpc>
                <a:spcPct val="150000"/>
              </a:lnSpc>
              <a:buFont typeface="Arial" panose="020B0604020202020204" pitchFamily="34" charset="0"/>
              <a:buChar char="•"/>
            </a:pPr>
            <a:r>
              <a:rPr lang="en-GB" sz="2400">
                <a:latin typeface="Aptos"/>
              </a:rPr>
              <a:t>Suspect’s</a:t>
            </a:r>
            <a:r>
              <a:rPr lang="en-GB" sz="2400" b="0" i="0">
                <a:effectLst/>
                <a:latin typeface="Aptos"/>
              </a:rPr>
              <a:t> level of culpability</a:t>
            </a:r>
          </a:p>
          <a:p>
            <a:pPr algn="l">
              <a:lnSpc>
                <a:spcPct val="150000"/>
              </a:lnSpc>
              <a:buFont typeface="Arial" panose="020B0604020202020204" pitchFamily="34" charset="0"/>
              <a:buChar char="•"/>
            </a:pPr>
            <a:r>
              <a:rPr lang="en-GB" sz="2400">
                <a:latin typeface="Aptos"/>
              </a:rPr>
              <a:t>Circumstances</a:t>
            </a:r>
            <a:r>
              <a:rPr lang="en-GB" sz="2400" b="0" i="0">
                <a:effectLst/>
                <a:latin typeface="Aptos"/>
              </a:rPr>
              <a:t> of and harm caused to the victim</a:t>
            </a:r>
          </a:p>
          <a:p>
            <a:pPr algn="l">
              <a:lnSpc>
                <a:spcPct val="150000"/>
              </a:lnSpc>
              <a:buFont typeface="Arial" panose="020B0604020202020204" pitchFamily="34" charset="0"/>
              <a:buChar char="•"/>
            </a:pPr>
            <a:r>
              <a:rPr lang="en-GB" sz="2400">
                <a:latin typeface="Aptos"/>
              </a:rPr>
              <a:t>If</a:t>
            </a:r>
            <a:r>
              <a:rPr lang="en-GB" sz="2400" b="0" i="0">
                <a:effectLst/>
                <a:latin typeface="Aptos"/>
              </a:rPr>
              <a:t> the suspect is under 18 at the time of the offence</a:t>
            </a:r>
          </a:p>
          <a:p>
            <a:pPr algn="l">
              <a:lnSpc>
                <a:spcPct val="150000"/>
              </a:lnSpc>
              <a:buFont typeface="Arial" panose="020B0604020202020204" pitchFamily="34" charset="0"/>
              <a:buChar char="•"/>
            </a:pPr>
            <a:r>
              <a:rPr lang="en-GB" sz="2400">
                <a:latin typeface="Aptos"/>
              </a:rPr>
              <a:t>Impact</a:t>
            </a:r>
            <a:r>
              <a:rPr lang="en-GB" sz="2400" b="0" i="0">
                <a:effectLst/>
                <a:latin typeface="Aptos"/>
              </a:rPr>
              <a:t> on the community</a:t>
            </a:r>
          </a:p>
          <a:p>
            <a:pPr algn="l">
              <a:lnSpc>
                <a:spcPct val="150000"/>
              </a:lnSpc>
              <a:buFont typeface="Arial" panose="020B0604020202020204" pitchFamily="34" charset="0"/>
              <a:buChar char="•"/>
            </a:pPr>
            <a:r>
              <a:rPr lang="en-GB" sz="2400">
                <a:latin typeface="Aptos"/>
              </a:rPr>
              <a:t>Whether</a:t>
            </a:r>
            <a:r>
              <a:rPr lang="en-GB" sz="2400" b="0" i="0">
                <a:effectLst/>
                <a:latin typeface="Aptos"/>
              </a:rPr>
              <a:t> prosecution is a proportionate response, for example, is a nominal penalty </a:t>
            </a:r>
            <a:r>
              <a:rPr lang="en-GB" sz="2400" b="0" i="0" dirty="0">
                <a:effectLst/>
                <a:latin typeface="Aptos"/>
              </a:rPr>
              <a:t>likely?</a:t>
            </a:r>
          </a:p>
          <a:p>
            <a:pPr algn="l">
              <a:lnSpc>
                <a:spcPct val="150000"/>
              </a:lnSpc>
              <a:buFont typeface="Arial" panose="020B0604020202020204" pitchFamily="34" charset="0"/>
              <a:buChar char="•"/>
            </a:pPr>
            <a:r>
              <a:rPr lang="en-GB" sz="2400">
                <a:latin typeface="Aptos"/>
              </a:rPr>
              <a:t>Whether</a:t>
            </a:r>
            <a:r>
              <a:rPr lang="en-GB" sz="2400" b="0" i="0">
                <a:effectLst/>
                <a:latin typeface="Aptos"/>
              </a:rPr>
              <a:t> sources of information or national security could be harmed</a:t>
            </a:r>
          </a:p>
          <a:p>
            <a:endParaRPr lang="en-GB" dirty="0"/>
          </a:p>
        </p:txBody>
      </p:sp>
    </p:spTree>
    <p:extLst>
      <p:ext uri="{BB962C8B-B14F-4D97-AF65-F5344CB8AC3E}">
        <p14:creationId xmlns:p14="http://schemas.microsoft.com/office/powerpoint/2010/main" val="42446885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8C93D-8838-CC79-5D54-320676B060D8}"/>
              </a:ext>
            </a:extLst>
          </p:cNvPr>
          <p:cNvSpPr>
            <a:spLocks noGrp="1"/>
          </p:cNvSpPr>
          <p:nvPr>
            <p:ph type="title"/>
          </p:nvPr>
        </p:nvSpPr>
        <p:spPr/>
        <p:txBody>
          <a:bodyPr/>
          <a:lstStyle/>
          <a:p>
            <a:r>
              <a:rPr lang="en-GB" dirty="0"/>
              <a:t>The Threshold Test</a:t>
            </a:r>
          </a:p>
        </p:txBody>
      </p:sp>
      <p:sp>
        <p:nvSpPr>
          <p:cNvPr id="3" name="Content Placeholder 2">
            <a:extLst>
              <a:ext uri="{FF2B5EF4-FFF2-40B4-BE49-F238E27FC236}">
                <a16:creationId xmlns:a16="http://schemas.microsoft.com/office/drawing/2014/main" id="{08C93627-1359-C3C1-B358-812BFBF2F18F}"/>
              </a:ext>
            </a:extLst>
          </p:cNvPr>
          <p:cNvSpPr>
            <a:spLocks noGrp="1"/>
          </p:cNvSpPr>
          <p:nvPr>
            <p:ph idx="1"/>
          </p:nvPr>
        </p:nvSpPr>
        <p:spPr/>
        <p:txBody>
          <a:bodyPr vert="horz" lIns="91440" tIns="45720" rIns="91440" bIns="45720" rtlCol="0" anchor="t">
            <a:normAutofit/>
          </a:bodyPr>
          <a:lstStyle/>
          <a:p>
            <a:pPr>
              <a:lnSpc>
                <a:spcPct val="150000"/>
              </a:lnSpc>
            </a:pPr>
            <a:r>
              <a:rPr lang="en-GB" sz="2400" b="0" i="0" dirty="0">
                <a:effectLst/>
                <a:latin typeface="Aptos"/>
              </a:rPr>
              <a:t>The Threshold Test must only be applied where the seriousness or the circumstances of the case justify the making of an immediate charging decision. </a:t>
            </a:r>
            <a:endParaRPr lang="en-GB" sz="2400">
              <a:latin typeface="Aptos"/>
            </a:endParaRPr>
          </a:p>
          <a:p>
            <a:pPr>
              <a:lnSpc>
                <a:spcPct val="150000"/>
              </a:lnSpc>
            </a:pPr>
            <a:r>
              <a:rPr lang="en-GB" sz="2400" b="0" i="0">
                <a:effectLst/>
                <a:latin typeface="Aptos"/>
              </a:rPr>
              <a:t>Such cases are usually charged by a prosecutor.</a:t>
            </a:r>
            <a:endParaRPr lang="en-US" sz="2400"/>
          </a:p>
          <a:p>
            <a:pPr>
              <a:lnSpc>
                <a:spcPct val="150000"/>
              </a:lnSpc>
            </a:pPr>
            <a:r>
              <a:rPr lang="en-GB" sz="2400">
                <a:latin typeface="Aptos Display"/>
              </a:rPr>
              <a:t>Once a Threshold charging decision is made, that decision needs to be kept under review</a:t>
            </a:r>
            <a:endParaRPr lang="en-GB" sz="2400">
              <a:solidFill>
                <a:srgbClr val="000000"/>
              </a:solidFill>
              <a:latin typeface="Aptos Display"/>
            </a:endParaRPr>
          </a:p>
          <a:p>
            <a:pPr>
              <a:lnSpc>
                <a:spcPct val="150000"/>
              </a:lnSpc>
            </a:pPr>
            <a:endParaRPr lang="en-GB" sz="2400" dirty="0"/>
          </a:p>
        </p:txBody>
      </p:sp>
    </p:spTree>
    <p:extLst>
      <p:ext uri="{BB962C8B-B14F-4D97-AF65-F5344CB8AC3E}">
        <p14:creationId xmlns:p14="http://schemas.microsoft.com/office/powerpoint/2010/main" val="16621697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72AC58-909E-CDFE-DB19-1C5A49969001}"/>
              </a:ext>
            </a:extLst>
          </p:cNvPr>
          <p:cNvSpPr>
            <a:spLocks noGrp="1"/>
          </p:cNvSpPr>
          <p:nvPr>
            <p:ph idx="1"/>
          </p:nvPr>
        </p:nvSpPr>
        <p:spPr/>
        <p:txBody>
          <a:bodyPr/>
          <a:lstStyle/>
          <a:p>
            <a:r>
              <a:rPr lang="en-GB" dirty="0"/>
              <a:t>Details of all file builds may be found at Annex 5: National File Standard on the below link:</a:t>
            </a:r>
          </a:p>
          <a:p>
            <a:endParaRPr lang="en-GB" dirty="0"/>
          </a:p>
          <a:p>
            <a:r>
              <a:rPr lang="en-GB" dirty="0">
                <a:hlinkClick r:id="rId2"/>
              </a:rPr>
              <a:t>Director’s Guidance on Charging, sixth edition, December 2020, incorporating the National File Standard | The Crown Prosecution Service</a:t>
            </a:r>
            <a:endParaRPr lang="en-GB" dirty="0"/>
          </a:p>
        </p:txBody>
      </p:sp>
    </p:spTree>
    <p:extLst>
      <p:ext uri="{BB962C8B-B14F-4D97-AF65-F5344CB8AC3E}">
        <p14:creationId xmlns:p14="http://schemas.microsoft.com/office/powerpoint/2010/main" val="22461557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7B2CD-F639-0513-C5AC-D52DCF7D11EF}"/>
              </a:ext>
            </a:extLst>
          </p:cNvPr>
          <p:cNvSpPr>
            <a:spLocks noGrp="1"/>
          </p:cNvSpPr>
          <p:nvPr>
            <p:ph type="title"/>
          </p:nvPr>
        </p:nvSpPr>
        <p:spPr/>
        <p:txBody>
          <a:bodyPr/>
          <a:lstStyle/>
          <a:p>
            <a:r>
              <a:rPr lang="en-GB" dirty="0"/>
              <a:t>Alternatives to charging</a:t>
            </a:r>
          </a:p>
        </p:txBody>
      </p:sp>
      <p:sp>
        <p:nvSpPr>
          <p:cNvPr id="3" name="Content Placeholder 2">
            <a:extLst>
              <a:ext uri="{FF2B5EF4-FFF2-40B4-BE49-F238E27FC236}">
                <a16:creationId xmlns:a16="http://schemas.microsoft.com/office/drawing/2014/main" id="{747ECB1D-0A2C-02FE-CC2F-B24C9221FB48}"/>
              </a:ext>
            </a:extLst>
          </p:cNvPr>
          <p:cNvSpPr>
            <a:spLocks noGrp="1"/>
          </p:cNvSpPr>
          <p:nvPr>
            <p:ph idx="1"/>
          </p:nvPr>
        </p:nvSpPr>
        <p:spPr/>
        <p:txBody>
          <a:bodyPr/>
          <a:lstStyle/>
          <a:p>
            <a:r>
              <a:rPr lang="en-GB" dirty="0"/>
              <a:t>Summons to court – Summons is handed to, posted to or left at the last known address of the suspect.</a:t>
            </a:r>
          </a:p>
          <a:p>
            <a:r>
              <a:rPr lang="en-GB" dirty="0"/>
              <a:t>Postal requisition and postal charging.</a:t>
            </a:r>
          </a:p>
          <a:p>
            <a:r>
              <a:rPr lang="en-GB" dirty="0"/>
              <a:t>Cautions</a:t>
            </a:r>
          </a:p>
          <a:p>
            <a:r>
              <a:rPr lang="en-GB" dirty="0"/>
              <a:t>Conditional Cautions</a:t>
            </a:r>
          </a:p>
          <a:p>
            <a:r>
              <a:rPr lang="en-GB" dirty="0"/>
              <a:t>Fix Penalty </a:t>
            </a:r>
          </a:p>
          <a:p>
            <a:r>
              <a:rPr lang="en-GB" dirty="0"/>
              <a:t>NFA</a:t>
            </a:r>
          </a:p>
        </p:txBody>
      </p:sp>
    </p:spTree>
    <p:extLst>
      <p:ext uri="{BB962C8B-B14F-4D97-AF65-F5344CB8AC3E}">
        <p14:creationId xmlns:p14="http://schemas.microsoft.com/office/powerpoint/2010/main" val="403949685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C0A3E416-13B0-4CFE-8B85-8989D8AEFB51}"/>
    </a:ext>
  </a:extLst>
</a:theme>
</file>

<file path=docProps/app.xml><?xml version="1.0" encoding="utf-8"?>
<Properties xmlns="http://schemas.openxmlformats.org/officeDocument/2006/extended-properties" xmlns:vt="http://schemas.openxmlformats.org/officeDocument/2006/docPropsVTypes">
  <Template>Office Theme</Template>
  <TotalTime>1</TotalTime>
  <Words>1786</Words>
  <Application>Microsoft Office PowerPoint</Application>
  <PresentationFormat>Widescreen</PresentationFormat>
  <Paragraphs>161</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The Police and the Crown Prosecution Service Case Progression</vt:lpstr>
      <vt:lpstr>Possible Outcomes of Investigative Interview</vt:lpstr>
      <vt:lpstr>Intelligence checks reveal the suspect is :</vt:lpstr>
      <vt:lpstr>Intelligence checks reveal the suspect is :</vt:lpstr>
      <vt:lpstr>The Custody Officer decides as to whether the suspect should remain in custody and be put before the first available court or to release the suspect on court or police bail.</vt:lpstr>
      <vt:lpstr>PowerPoint Presentation</vt:lpstr>
      <vt:lpstr>Further Detention</vt:lpstr>
      <vt:lpstr>PowerPoint Presentation</vt:lpstr>
      <vt:lpstr>Types of Evidential Files</vt:lpstr>
      <vt:lpstr>Evidential Tests</vt:lpstr>
      <vt:lpstr>The Full Code Test</vt:lpstr>
      <vt:lpstr>The Full Code Test should be applied:</vt:lpstr>
      <vt:lpstr>The public interest test.</vt:lpstr>
      <vt:lpstr>Public interest factors:</vt:lpstr>
      <vt:lpstr>The Threshold Test</vt:lpstr>
      <vt:lpstr>PowerPoint Presentation</vt:lpstr>
      <vt:lpstr>Alternatives to charging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Wynne Jones (IMH)</cp:lastModifiedBy>
  <cp:revision>253</cp:revision>
  <dcterms:created xsi:type="dcterms:W3CDTF">2025-02-24T14:18:41Z</dcterms:created>
  <dcterms:modified xsi:type="dcterms:W3CDTF">2026-03-16T10:31:56Z</dcterms:modified>
</cp:coreProperties>
</file>