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70" r:id="rId4"/>
    <p:sldId id="257" r:id="rId5"/>
    <p:sldId id="275" r:id="rId6"/>
    <p:sldId id="271" r:id="rId7"/>
    <p:sldId id="277" r:id="rId8"/>
    <p:sldId id="278" r:id="rId9"/>
    <p:sldId id="279" r:id="rId10"/>
    <p:sldId id="280" r:id="rId11"/>
    <p:sldId id="281" r:id="rId12"/>
    <p:sldId id="282" r:id="rId13"/>
    <p:sldId id="287" r:id="rId14"/>
    <p:sldId id="283" r:id="rId15"/>
    <p:sldId id="284" r:id="rId16"/>
    <p:sldId id="288" r:id="rId17"/>
    <p:sldId id="290" r:id="rId18"/>
    <p:sldId id="289" r:id="rId19"/>
    <p:sldId id="291" r:id="rId20"/>
    <p:sldId id="286" r:id="rId21"/>
    <p:sldId id="29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image" Target="../media/image3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0DC5175-371A-4B70-BAFD-18AD92354A4B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6EC4F17-9245-4031-8EF8-4D4CD914924F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3.bin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7.png"/><Relationship Id="rId5" Type="http://schemas.openxmlformats.org/officeDocument/2006/relationships/oleObject" Target="../embeddings/oleObject8.bin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spod.com/blog/construction/construction-site-setup-to-do-list" TargetMode="External"/><Relationship Id="rId2" Type="http://schemas.openxmlformats.org/officeDocument/2006/relationships/hyperlink" Target="https://www.hse.gov.uk/construction/safetytopics/siteorg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esigningbuildings.co.uk/wiki/Site_layout_plan_for_construction" TargetMode="External"/><Relationship Id="rId4" Type="http://schemas.openxmlformats.org/officeDocument/2006/relationships/hyperlink" Target="https://app.croneri.co.uk/topics/site-set/indep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Construction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Site Layout Plans</a:t>
            </a:r>
          </a:p>
          <a:p>
            <a:endParaRPr lang="en-GB" dirty="0"/>
          </a:p>
          <a:p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/>
              <a:t>Dr Deborah Hughes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546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Lesson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	Give a definition on a Site Layout Plan.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List the components of a Site Layout Plan.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Provide the information necessary to complete a 	Site Layout Plan.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	Justify and defend your reasons behind the 	locating of items.</a:t>
            </a:r>
          </a:p>
        </p:txBody>
      </p:sp>
    </p:spTree>
    <p:extLst>
      <p:ext uri="{BB962C8B-B14F-4D97-AF65-F5344CB8AC3E}">
        <p14:creationId xmlns:p14="http://schemas.microsoft.com/office/powerpoint/2010/main" val="1313067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Site Layout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 site layout plan is a construction plan prepared by the contractor as part of their mobilisation activities before work on site commences.</a:t>
            </a:r>
          </a:p>
          <a:p>
            <a:endParaRPr lang="en-GB" dirty="0"/>
          </a:p>
          <a:p>
            <a:r>
              <a:rPr lang="en-GB" dirty="0"/>
              <a:t>It contains information and pictures on specific areas of the running of the site.</a:t>
            </a:r>
          </a:p>
        </p:txBody>
      </p:sp>
    </p:spTree>
    <p:extLst>
      <p:ext uri="{BB962C8B-B14F-4D97-AF65-F5344CB8AC3E}">
        <p14:creationId xmlns:p14="http://schemas.microsoft.com/office/powerpoint/2010/main" val="1052168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924944"/>
            <a:ext cx="5292080" cy="3933056"/>
          </a:xfrm>
        </p:spPr>
        <p:txBody>
          <a:bodyPr>
            <a:normAutofit/>
          </a:bodyPr>
          <a:lstStyle/>
          <a:p>
            <a:r>
              <a:rPr lang="en-GB" dirty="0"/>
              <a:t>Site offices</a:t>
            </a:r>
          </a:p>
          <a:p>
            <a:r>
              <a:rPr lang="en-GB" dirty="0"/>
              <a:t>Welfare facilities</a:t>
            </a:r>
          </a:p>
          <a:p>
            <a:r>
              <a:rPr lang="en-GB" dirty="0"/>
              <a:t>Off-loading and storage areas</a:t>
            </a:r>
          </a:p>
          <a:p>
            <a:r>
              <a:rPr lang="en-GB" dirty="0"/>
              <a:t>Entrances, temporary roads, separate pedestrian access</a:t>
            </a:r>
          </a:p>
          <a:p>
            <a:r>
              <a:rPr lang="en-GB" dirty="0"/>
              <a:t>Vehicle wheel washing facilities</a:t>
            </a:r>
          </a:p>
          <a:p>
            <a:r>
              <a:rPr lang="en-GB" dirty="0"/>
              <a:t>Hoarding details</a:t>
            </a:r>
          </a:p>
        </p:txBody>
      </p:sp>
      <p:sp>
        <p:nvSpPr>
          <p:cNvPr id="2" name="Rectangle 1"/>
          <p:cNvSpPr/>
          <p:nvPr/>
        </p:nvSpPr>
        <p:spPr>
          <a:xfrm>
            <a:off x="4543333" y="644403"/>
            <a:ext cx="4572000" cy="36132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Signage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Site security systems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Locations of cranes with radii and capacities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Information and communications technology installations</a:t>
            </a:r>
          </a:p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en-GB" sz="2600" dirty="0">
                <a:solidFill>
                  <a:prstClr val="black"/>
                </a:solidFill>
              </a:rPr>
              <a:t>Temporary utilities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-108520" y="1268760"/>
            <a:ext cx="4376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Components</a:t>
            </a:r>
          </a:p>
        </p:txBody>
      </p:sp>
    </p:spTree>
    <p:extLst>
      <p:ext uri="{BB962C8B-B14F-4D97-AF65-F5344CB8AC3E}">
        <p14:creationId xmlns:p14="http://schemas.microsoft.com/office/powerpoint/2010/main" val="273580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Site Layout Plan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D0B8D1-07C7-47E0-A476-BC45658FF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870810"/>
            <a:ext cx="8248469" cy="4642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188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45624" cy="2799184"/>
          </a:xfrm>
        </p:spPr>
        <p:txBody>
          <a:bodyPr>
            <a:normAutofit fontScale="90000"/>
          </a:bodyPr>
          <a:lstStyle/>
          <a:p>
            <a:r>
              <a:rPr lang="en-GB" dirty="0"/>
              <a:t>Research what needs to be taken into consideration when deciding the location of: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61568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Site offices</a:t>
            </a:r>
          </a:p>
          <a:p>
            <a:r>
              <a:rPr lang="en-GB" dirty="0"/>
              <a:t>Welfare facilities</a:t>
            </a:r>
          </a:p>
          <a:p>
            <a:r>
              <a:rPr lang="en-GB" dirty="0"/>
              <a:t>Off-loading and storage areas</a:t>
            </a:r>
          </a:p>
          <a:p>
            <a:r>
              <a:rPr lang="en-GB" dirty="0"/>
              <a:t>Entrances, exits, temporary roads, pedestrian access</a:t>
            </a:r>
          </a:p>
          <a:p>
            <a:r>
              <a:rPr lang="en-GB" dirty="0"/>
              <a:t>Hoarding and security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689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2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323850" y="549275"/>
          <a:ext cx="8569325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Image" r:id="rId3" imgW="5266955" imgH="4965202" progId="Photoshop.Image.7">
                  <p:embed/>
                </p:oleObj>
              </mc:Choice>
              <mc:Fallback>
                <p:oleObj name="Image" r:id="rId3" imgW="5266955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569325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3" name="Rectangle 5"/>
          <p:cNvSpPr>
            <a:spLocks noGrp="1" noChangeArrowheads="1"/>
          </p:cNvSpPr>
          <p:nvPr>
            <p:ph type="title"/>
          </p:nvPr>
        </p:nvSpPr>
        <p:spPr>
          <a:xfrm>
            <a:off x="6238057" y="742999"/>
            <a:ext cx="2284462" cy="728563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Soil Heap</a:t>
            </a:r>
            <a:endParaRPr lang="en-US" sz="3600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735013" y="923925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sp>
        <p:nvSpPr>
          <p:cNvPr id="1031" name="Text Box 10"/>
          <p:cNvSpPr txBox="1">
            <a:spLocks noChangeArrowheads="1"/>
          </p:cNvSpPr>
          <p:nvPr/>
        </p:nvSpPr>
        <p:spPr bwMode="auto">
          <a:xfrm>
            <a:off x="7288213" y="52435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697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6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323850" y="476250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6" name="Image" r:id="rId3" imgW="5321368" imgH="4965202" progId="Photoshop.Image.7">
                  <p:embed/>
                </p:oleObj>
              </mc:Choice>
              <mc:Fallback>
                <p:oleObj name="Image" r:id="rId3" imgW="5321368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476250"/>
                        <a:ext cx="8642350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1311275" y="779463"/>
            <a:ext cx="11334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/>
              <a:t>Soil Heap</a:t>
            </a:r>
            <a:endParaRPr lang="en-US"/>
          </a:p>
        </p:txBody>
      </p:sp>
      <p:graphicFrame>
        <p:nvGraphicFramePr>
          <p:cNvPr id="2051" name="Object 13"/>
          <p:cNvGraphicFramePr>
            <a:graphicFrameLocks noChangeAspect="1"/>
          </p:cNvGraphicFramePr>
          <p:nvPr/>
        </p:nvGraphicFramePr>
        <p:xfrm>
          <a:off x="323850" y="549275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7" name="Image" r:id="rId5" imgW="5321368" imgH="4965202" progId="Photoshop.Image.7">
                  <p:embed/>
                </p:oleObj>
              </mc:Choice>
              <mc:Fallback>
                <p:oleObj name="Image" r:id="rId5" imgW="5321368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642350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5435600" y="476250"/>
            <a:ext cx="320833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Welfare</a:t>
            </a:r>
            <a:r>
              <a:rPr lang="en-GB" sz="3200"/>
              <a:t> </a:t>
            </a:r>
            <a:r>
              <a:rPr lang="en-GB" sz="3200">
                <a:solidFill>
                  <a:srgbClr val="000000"/>
                </a:solidFill>
              </a:rPr>
              <a:t>Facilities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2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3074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250825" y="549275"/>
          <a:ext cx="864235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7" name="Image" r:id="rId3" imgW="5266955" imgH="4965202" progId="Photoshop.Image.7">
                  <p:embed/>
                </p:oleObj>
              </mc:Choice>
              <mc:Fallback>
                <p:oleObj name="Image" r:id="rId3" imgW="5266955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549275"/>
                        <a:ext cx="8642350" cy="5759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6135688" y="603250"/>
            <a:ext cx="17875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Materials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54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5122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323850" y="549275"/>
          <a:ext cx="8569325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1" name="Image" r:id="rId3" imgW="5266955" imgH="4965202" progId="Photoshop.Image.7">
                  <p:embed/>
                </p:oleObj>
              </mc:Choice>
              <mc:Fallback>
                <p:oleObj name="Image" r:id="rId3" imgW="5266955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49275"/>
                        <a:ext cx="8569325" cy="5759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5848350" y="458788"/>
            <a:ext cx="29273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>
                <a:solidFill>
                  <a:srgbClr val="000000"/>
                </a:solidFill>
              </a:rPr>
              <a:t>Bulk Materials</a:t>
            </a:r>
          </a:p>
          <a:p>
            <a:pPr algn="l"/>
            <a:r>
              <a:rPr lang="en-GB" sz="3200">
                <a:solidFill>
                  <a:srgbClr val="000000"/>
                </a:solidFill>
              </a:rPr>
              <a:t>And Equipment</a:t>
            </a:r>
            <a:endParaRPr lang="en-US" sz="3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6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graphicFrame>
        <p:nvGraphicFramePr>
          <p:cNvPr id="6146" name="Object 4"/>
          <p:cNvGraphicFramePr>
            <a:graphicFrameLocks noGrp="1" noChangeAspect="1"/>
          </p:cNvGraphicFramePr>
          <p:nvPr>
            <p:ph sz="half" idx="1"/>
          </p:nvPr>
        </p:nvGraphicFramePr>
        <p:xfrm>
          <a:off x="395288" y="620713"/>
          <a:ext cx="8497887" cy="5662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name="Image" r:id="rId3" imgW="5321368" imgH="4965202" progId="Photoshop.Image.7">
                  <p:embed/>
                </p:oleObj>
              </mc:Choice>
              <mc:Fallback>
                <p:oleObj name="Image" r:id="rId3" imgW="5321368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620713"/>
                        <a:ext cx="8497887" cy="56626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06455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7489687"/>
              </p:ext>
            </p:extLst>
          </p:nvPr>
        </p:nvGraphicFramePr>
        <p:xfrm>
          <a:off x="107504" y="1453523"/>
          <a:ext cx="4470648" cy="42140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2" name="Image" r:id="rId3" imgW="5266955" imgH="4965202" progId="Photoshop.Image.7">
                  <p:embed/>
                </p:oleObj>
              </mc:Choice>
              <mc:Fallback>
                <p:oleObj name="Image" r:id="rId3" imgW="5266955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1453523"/>
                        <a:ext cx="4470648" cy="421407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735013" y="923925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7288213" y="52435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endParaRPr lang="en-GB"/>
          </a:p>
        </p:txBody>
      </p:sp>
      <p:graphicFrame>
        <p:nvGraphicFramePr>
          <p:cNvPr id="35851" name="Object 11"/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453459133"/>
              </p:ext>
            </p:extLst>
          </p:nvPr>
        </p:nvGraphicFramePr>
        <p:xfrm>
          <a:off x="4643437" y="1484313"/>
          <a:ext cx="4421365" cy="4125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3" name="Image" r:id="rId5" imgW="5321368" imgH="4965202" progId="Photoshop.Image.7">
                  <p:embed/>
                </p:oleObj>
              </mc:Choice>
              <mc:Fallback>
                <p:oleObj name="Image" r:id="rId5" imgW="5321368" imgH="4965202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3437" y="1484313"/>
                        <a:ext cx="4421365" cy="41259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676853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068193" y="2967335"/>
            <a:ext cx="30076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4135191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114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0" y="836613"/>
          <a:ext cx="9144000" cy="548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3" name="Image" r:id="rId3" imgW="5620523" imgH="3371095" progId="Photoshop.Image.7">
                  <p:embed/>
                </p:oleObj>
              </mc:Choice>
              <mc:Fallback>
                <p:oleObj name="Image" r:id="rId3" imgW="5620523" imgH="3371095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836613"/>
                        <a:ext cx="9144000" cy="548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2339975" y="188913"/>
            <a:ext cx="470693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sz="3200"/>
              <a:t>Complete the Site Layout</a:t>
            </a:r>
            <a:endParaRPr lang="en-US" sz="3200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332367" y="5334517"/>
            <a:ext cx="10080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Position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1700793" y="5331897"/>
            <a:ext cx="733078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l"/>
            <a:r>
              <a:rPr lang="en-GB" dirty="0">
                <a:solidFill>
                  <a:srgbClr val="FF0000"/>
                </a:solidFill>
              </a:rPr>
              <a:t>Bricks, Hoist, Mess Room, Site Office, Timber Store and Lock Up Store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1148" name="Line 12"/>
          <p:cNvSpPr>
            <a:spLocks noChangeShapeType="1"/>
          </p:cNvSpPr>
          <p:nvPr/>
        </p:nvSpPr>
        <p:spPr bwMode="auto">
          <a:xfrm>
            <a:off x="1340430" y="5514069"/>
            <a:ext cx="36036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33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1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  <p:bldP spid="91144" grpId="0"/>
      <p:bldP spid="91145" grpId="0"/>
      <p:bldP spid="9114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0" y="333375"/>
          <a:ext cx="9144000" cy="5478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7" name="Image" r:id="rId3" imgW="3395191" imgH="4069088" progId="Photoshop.Image.7">
                  <p:embed/>
                </p:oleObj>
              </mc:Choice>
              <mc:Fallback>
                <p:oleObj name="Image" r:id="rId3" imgW="3395191" imgH="4069088" progId="Photoshop.Image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50000"/>
                      <a:stretch>
                        <a:fillRect/>
                      </a:stretch>
                    </p:blipFill>
                    <p:spPr bwMode="auto">
                      <a:xfrm>
                        <a:off x="0" y="333375"/>
                        <a:ext cx="9144000" cy="54784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Rectangle 8"/>
          <p:cNvSpPr>
            <a:spLocks noChangeArrowheads="1"/>
          </p:cNvSpPr>
          <p:nvPr/>
        </p:nvSpPr>
        <p:spPr bwMode="auto">
          <a:xfrm>
            <a:off x="3876298" y="3880669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0" name="Rectangle 9"/>
          <p:cNvSpPr>
            <a:spLocks noChangeArrowheads="1"/>
          </p:cNvSpPr>
          <p:nvPr/>
        </p:nvSpPr>
        <p:spPr bwMode="auto">
          <a:xfrm>
            <a:off x="3886159" y="2702718"/>
            <a:ext cx="144463" cy="1444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1" name="Rectangle 10"/>
          <p:cNvSpPr>
            <a:spLocks noChangeArrowheads="1"/>
          </p:cNvSpPr>
          <p:nvPr/>
        </p:nvSpPr>
        <p:spPr bwMode="auto">
          <a:xfrm>
            <a:off x="2555875" y="3068638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Rectangle 11"/>
          <p:cNvSpPr>
            <a:spLocks noChangeArrowheads="1"/>
          </p:cNvSpPr>
          <p:nvPr/>
        </p:nvSpPr>
        <p:spPr bwMode="auto">
          <a:xfrm>
            <a:off x="827088" y="3860800"/>
            <a:ext cx="144462" cy="1444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Rectangle 12"/>
          <p:cNvSpPr>
            <a:spLocks noChangeArrowheads="1"/>
          </p:cNvSpPr>
          <p:nvPr/>
        </p:nvSpPr>
        <p:spPr bwMode="auto">
          <a:xfrm>
            <a:off x="7092280" y="1916832"/>
            <a:ext cx="144463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4" name="Rectangle 13"/>
          <p:cNvSpPr>
            <a:spLocks noChangeArrowheads="1"/>
          </p:cNvSpPr>
          <p:nvPr/>
        </p:nvSpPr>
        <p:spPr bwMode="auto">
          <a:xfrm>
            <a:off x="6925176" y="3300912"/>
            <a:ext cx="144462" cy="1444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686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514EC-D789-4C6B-A9DB-03AE6126E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34E79-0018-44D9-B234-B77950844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r>
              <a:rPr lang="en-GB" dirty="0"/>
              <a:t>Site offices – Multiple stakeholders on site, size of site.</a:t>
            </a:r>
          </a:p>
          <a:p>
            <a:r>
              <a:rPr lang="en-GB" dirty="0"/>
              <a:t>Welfare facilities – Access to water, electricity.</a:t>
            </a:r>
          </a:p>
          <a:p>
            <a:r>
              <a:rPr lang="en-GB" dirty="0"/>
              <a:t>Off-loading and storage areas – Size of site.</a:t>
            </a:r>
          </a:p>
          <a:p>
            <a:r>
              <a:rPr lang="en-GB" dirty="0"/>
              <a:t>Entrances, temporary roads, separate pedestrian access – One way systems.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115164-AD7D-40BE-9217-BF9039AF0B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951" y="342138"/>
            <a:ext cx="3604103" cy="17907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E63EDD-44D8-4837-A0F3-EF69B7853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4391113"/>
            <a:ext cx="3312368" cy="22243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2C7333-EC7D-4C80-BBC5-235E1993B4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4666434"/>
            <a:ext cx="2495550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1579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567BB-6D88-443B-8B7B-38E0105FE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B8C32-544C-4F09-882E-DFC14F4B7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636912"/>
            <a:ext cx="7355160" cy="3687688"/>
          </a:xfrm>
        </p:spPr>
        <p:txBody>
          <a:bodyPr/>
          <a:lstStyle/>
          <a:p>
            <a:r>
              <a:rPr lang="en-GB" dirty="0"/>
              <a:t>Vehicle wheel washing facilities - Access.</a:t>
            </a:r>
          </a:p>
          <a:p>
            <a:r>
              <a:rPr lang="en-GB" dirty="0"/>
              <a:t>Hoarding details – Geography of the site.</a:t>
            </a:r>
          </a:p>
          <a:p>
            <a:r>
              <a:rPr lang="en-GB" dirty="0">
                <a:solidFill>
                  <a:prstClr val="black"/>
                </a:solidFill>
              </a:rPr>
              <a:t>Signage – Language.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83C6AE-8D31-44AC-8332-3F159B1E2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4024275"/>
            <a:ext cx="2230524" cy="23212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4E0172-155D-4092-9611-4C553C837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741" y="161163"/>
            <a:ext cx="3724503" cy="23212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8766759-DE82-4BC7-A695-6D78857858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260" y="4331986"/>
            <a:ext cx="2466975" cy="1847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B53B8E-3783-447E-93EE-7860A41E89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0100" y="4331986"/>
            <a:ext cx="3157509" cy="214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5966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8020-B3CB-44A7-ADF6-5DD7AAED2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5C5EF-3457-42CF-B5DC-C0EE4ECA0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22218"/>
            <a:ext cx="8229600" cy="3902381"/>
          </a:xfrm>
        </p:spPr>
        <p:txBody>
          <a:bodyPr/>
          <a:lstStyle/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Site security systems – Cameras.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Locations of cranes with radii and capacities – Size of site and surroundings.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C7027E-F62E-4FDE-99B0-C792C5DE5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5162" y="416522"/>
            <a:ext cx="3911731" cy="20056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5E2E18-035E-4793-AA39-74C6DCD99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7266" y="4149080"/>
            <a:ext cx="3789627" cy="22322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BDA165-174C-418A-A174-8344A98A52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99" y="4005064"/>
            <a:ext cx="3960437" cy="2376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25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2FA64-D296-42D4-BCAB-8D8D86D69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F9E5E9-D491-4FE7-8FA7-CCA08EC3B5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3928" y="757774"/>
            <a:ext cx="4572396" cy="315190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64439DA-8534-4A86-8373-DE118440F43B}"/>
              </a:ext>
            </a:extLst>
          </p:cNvPr>
          <p:cNvSpPr/>
          <p:nvPr/>
        </p:nvSpPr>
        <p:spPr>
          <a:xfrm>
            <a:off x="611560" y="4102972"/>
            <a:ext cx="51125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rgbClr val="0BD0D9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Information and communications technology installations</a:t>
            </a:r>
          </a:p>
          <a:p>
            <a:pPr marL="342900" lvl="0" indent="-342900">
              <a:buClr>
                <a:srgbClr val="0BD0D9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Temporary utilities </a:t>
            </a:r>
          </a:p>
        </p:txBody>
      </p:sp>
    </p:spTree>
    <p:extLst>
      <p:ext uri="{BB962C8B-B14F-4D97-AF65-F5344CB8AC3E}">
        <p14:creationId xmlns:p14="http://schemas.microsoft.com/office/powerpoint/2010/main" val="17398958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Summary of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Clr>
                <a:srgbClr val="0BD0D9"/>
              </a:buClr>
            </a:pPr>
            <a:r>
              <a:rPr lang="en-GB" sz="2600" dirty="0">
                <a:solidFill>
                  <a:prstClr val="black"/>
                </a:solidFill>
              </a:rPr>
              <a:t>Give a definition on a Site Layout Plan. 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List the components of a Site Layout Plan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Provide the information necessary to complete a 	Site Layout Plan</a:t>
            </a:r>
          </a:p>
          <a:p>
            <a:pPr marL="0" lvl="0" indent="0">
              <a:buClr>
                <a:srgbClr val="0BD0D9"/>
              </a:buClr>
              <a:buNone/>
            </a:pP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Justify and defend your reasons behind the 	locating of items.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2177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7D4F2-476A-42A7-826A-A136B4F20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01265-E95C-42F3-AD0B-CD1730573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https://www.hse.gov.uk/construction/safetytopics/siteorg.htm</a:t>
            </a:r>
            <a:endParaRPr lang="en-GB" dirty="0"/>
          </a:p>
          <a:p>
            <a:r>
              <a:rPr lang="en-GB" u="sng" dirty="0">
                <a:hlinkClick r:id="rId3"/>
              </a:rPr>
              <a:t>https://www.haspod.com/blog/construction/construction-site-setup-to-do-list</a:t>
            </a:r>
            <a:endParaRPr lang="en-GB" dirty="0"/>
          </a:p>
          <a:p>
            <a:r>
              <a:rPr lang="en-GB" u="sng" dirty="0">
                <a:hlinkClick r:id="rId4"/>
              </a:rPr>
              <a:t>https://app.croneri.co.uk/topics/site-set/indepth</a:t>
            </a:r>
            <a:endParaRPr lang="en-GB" dirty="0"/>
          </a:p>
          <a:p>
            <a:r>
              <a:rPr lang="en-GB" u="sng">
                <a:hlinkClick r:id="rId5"/>
              </a:rPr>
              <a:t>https://www.designingbuildings.co.uk/wiki/Site_layout_plan_for_construction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004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1218</TotalTime>
  <Words>415</Words>
  <Application>Microsoft Office PowerPoint</Application>
  <PresentationFormat>On-screen Show (4:3)</PresentationFormat>
  <Paragraphs>77</Paragraphs>
  <Slides>21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Constantia</vt:lpstr>
      <vt:lpstr>Tahoma</vt:lpstr>
      <vt:lpstr>Wingdings 2</vt:lpstr>
      <vt:lpstr>Flow</vt:lpstr>
      <vt:lpstr>Image</vt:lpstr>
      <vt:lpstr>Construction Management</vt:lpstr>
      <vt:lpstr>Lesson Objectives</vt:lpstr>
      <vt:lpstr>What is a Site Layout Plan</vt:lpstr>
      <vt:lpstr>PowerPoint Presentation</vt:lpstr>
      <vt:lpstr>Site Layout Plan Example</vt:lpstr>
      <vt:lpstr>Research what needs to be taken into consideration when deciding the location of: </vt:lpstr>
      <vt:lpstr>Soil Heap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Complex Sites</vt:lpstr>
      <vt:lpstr>PowerPoint Presentation</vt:lpstr>
      <vt:lpstr>PowerPoint Presentation</vt:lpstr>
      <vt:lpstr>PowerPoint Presentation</vt:lpstr>
      <vt:lpstr>Summary of Objectives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Techniques</dc:title>
  <dc:creator>Thomas, Rhodri</dc:creator>
  <cp:lastModifiedBy>Debbie Hughes</cp:lastModifiedBy>
  <cp:revision>30</cp:revision>
  <dcterms:created xsi:type="dcterms:W3CDTF">2016-02-01T15:23:07Z</dcterms:created>
  <dcterms:modified xsi:type="dcterms:W3CDTF">2020-04-03T13:31:29Z</dcterms:modified>
</cp:coreProperties>
</file>