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895" autoAdjust="0"/>
    <p:restoredTop sz="80961" autoAdjust="0"/>
  </p:normalViewPr>
  <p:slideViewPr>
    <p:cSldViewPr snapToGrid="0">
      <p:cViewPr varScale="1">
        <p:scale>
          <a:sx n="75" d="100"/>
          <a:sy n="75" d="100"/>
        </p:scale>
        <p:origin x="1509" y="5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20900363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dirty="0"/>
              <a:t>Hello and welcome to my presentation,</a:t>
            </a:r>
            <a:r>
              <a:rPr lang="en-GB" baseline="0" dirty="0"/>
              <a:t> my name is </a:t>
            </a:r>
            <a:r>
              <a:rPr lang="en-GB" baseline="0" dirty="0" err="1"/>
              <a:t>Ruzina</a:t>
            </a:r>
            <a:r>
              <a:rPr lang="en-GB" baseline="0" dirty="0"/>
              <a:t>. </a:t>
            </a:r>
          </a:p>
          <a:p>
            <a:pPr algn="just"/>
            <a:r>
              <a:rPr lang="en-GB" baseline="0" dirty="0"/>
              <a:t>Over the past three years, the world has suffered from the Covid-19 pandemic. </a:t>
            </a:r>
          </a:p>
          <a:p>
            <a:pPr algn="just"/>
            <a:r>
              <a:rPr lang="en-GB" baseline="0" dirty="0"/>
              <a:t>This pandemic caused a lot of loss of lives and jobs. Currently, many companies have come up with remote working system, which could go on for a long time, in the persistence of the pandemic. </a:t>
            </a:r>
          </a:p>
          <a:p>
            <a:pPr algn="just"/>
            <a:r>
              <a:rPr lang="en-GB" baseline="0" dirty="0"/>
              <a:t>Therefore, in the quest of Barclays bank meeting this criteria, employees and consumers changing behaviour, and helping in preventing spread of the virus, the proposed project for the company is to come up with a comprehensive virtual banking system. </a:t>
            </a:r>
            <a:endParaRPr lang="en-GB" dirty="0"/>
          </a:p>
        </p:txBody>
      </p:sp>
    </p:spTree>
    <p:extLst>
      <p:ext uri="{BB962C8B-B14F-4D97-AF65-F5344CB8AC3E}">
        <p14:creationId xmlns:p14="http://schemas.microsoft.com/office/powerpoint/2010/main" val="695662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dirty="0"/>
              <a:t>Deriving from the current flow</a:t>
            </a:r>
            <a:r>
              <a:rPr lang="en-GB" baseline="0" dirty="0"/>
              <a:t> of events towards Covid-19 pandemic, the aims of the project have been identified and they are three. </a:t>
            </a:r>
          </a:p>
          <a:p>
            <a:pPr algn="just"/>
            <a:r>
              <a:rPr lang="en-GB" baseline="0" dirty="0"/>
              <a:t>The first aim will be to lower the company’s costs on operations because many of the employees will be working from home</a:t>
            </a:r>
          </a:p>
          <a:p>
            <a:pPr algn="just"/>
            <a:r>
              <a:rPr lang="en-GB" baseline="0" dirty="0"/>
              <a:t>The second aim is to increase value creation because customers will carry out banking services from their homes and other places.</a:t>
            </a:r>
          </a:p>
          <a:p>
            <a:pPr algn="just"/>
            <a:r>
              <a:rPr lang="en-GB" baseline="0" dirty="0"/>
              <a:t>The third aim is to enhance social responsibility because the company will contribute towards taking care of their employees and </a:t>
            </a:r>
            <a:r>
              <a:rPr lang="en-GB" baseline="0" dirty="0" err="1"/>
              <a:t>customres</a:t>
            </a:r>
            <a:r>
              <a:rPr lang="en-GB" baseline="0" dirty="0"/>
              <a:t>. </a:t>
            </a:r>
            <a:endParaRPr lang="en-GB" dirty="0"/>
          </a:p>
        </p:txBody>
      </p:sp>
    </p:spTree>
    <p:extLst>
      <p:ext uri="{BB962C8B-B14F-4D97-AF65-F5344CB8AC3E}">
        <p14:creationId xmlns:p14="http://schemas.microsoft.com/office/powerpoint/2010/main" val="2024559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Based on the findings on stakeholder</a:t>
            </a:r>
            <a:r>
              <a:rPr lang="en-GB" baseline="0" dirty="0"/>
              <a:t> management, the first set of stakeholders are customers</a:t>
            </a:r>
          </a:p>
          <a:p>
            <a:r>
              <a:rPr lang="en-GB" baseline="0" dirty="0"/>
              <a:t>They are important because they bring business to the company.</a:t>
            </a:r>
          </a:p>
          <a:p>
            <a:r>
              <a:rPr lang="en-GB" baseline="0" dirty="0"/>
              <a:t>The project will improve quality of their banking service experience.</a:t>
            </a:r>
          </a:p>
          <a:p>
            <a:r>
              <a:rPr lang="en-GB" baseline="0" dirty="0"/>
              <a:t>It will protect them possible contamination from the virus.</a:t>
            </a:r>
            <a:endParaRPr lang="en-GB" dirty="0"/>
          </a:p>
        </p:txBody>
      </p:sp>
    </p:spTree>
    <p:extLst>
      <p:ext uri="{BB962C8B-B14F-4D97-AF65-F5344CB8AC3E}">
        <p14:creationId xmlns:p14="http://schemas.microsoft.com/office/powerpoint/2010/main" val="1720052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dirty="0"/>
              <a:t>The second set of stakeholders are customers</a:t>
            </a:r>
          </a:p>
          <a:p>
            <a:pPr algn="just"/>
            <a:r>
              <a:rPr lang="en-GB" dirty="0"/>
              <a:t>The</a:t>
            </a:r>
            <a:r>
              <a:rPr lang="en-GB" baseline="0" dirty="0"/>
              <a:t> project is beneficial to them because they are the major internal stakeholders and that it will prevent them from getting contaminated with the virus. </a:t>
            </a:r>
          </a:p>
          <a:p>
            <a:pPr algn="just"/>
            <a:r>
              <a:rPr lang="en-GB" baseline="0" dirty="0"/>
              <a:t>The project will also address their behaviour change regarding working from home compared to working from the bank premises. </a:t>
            </a:r>
            <a:endParaRPr lang="en-GB" dirty="0"/>
          </a:p>
        </p:txBody>
      </p:sp>
    </p:spTree>
    <p:extLst>
      <p:ext uri="{BB962C8B-B14F-4D97-AF65-F5344CB8AC3E}">
        <p14:creationId xmlns:p14="http://schemas.microsoft.com/office/powerpoint/2010/main" val="46527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dirty="0"/>
              <a:t>The partners as stakeholders</a:t>
            </a:r>
            <a:r>
              <a:rPr lang="en-GB" baseline="0" dirty="0"/>
              <a:t> will benefit from the project as technology developers will find a new wave of the business</a:t>
            </a:r>
          </a:p>
          <a:p>
            <a:pPr algn="just"/>
            <a:r>
              <a:rPr lang="en-GB" baseline="0" dirty="0"/>
              <a:t>For the government, the bank will become compliant with the Covid-19 prevention processes and guidelines. </a:t>
            </a:r>
            <a:endParaRPr lang="en-GB" dirty="0"/>
          </a:p>
        </p:txBody>
      </p:sp>
    </p:spTree>
    <p:extLst>
      <p:ext uri="{BB962C8B-B14F-4D97-AF65-F5344CB8AC3E}">
        <p14:creationId xmlns:p14="http://schemas.microsoft.com/office/powerpoint/2010/main" val="3321441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For this project, I have</a:t>
            </a:r>
            <a:r>
              <a:rPr lang="en-GB" baseline="0" dirty="0"/>
              <a:t> identified two models of project management process</a:t>
            </a:r>
          </a:p>
          <a:p>
            <a:r>
              <a:rPr lang="en-GB" baseline="0" dirty="0"/>
              <a:t>The first one is Prince2, and it will provide a logical way of project management, with flexibility of getting back to past processes to ensure quality</a:t>
            </a:r>
          </a:p>
          <a:p>
            <a:r>
              <a:rPr lang="en-GB" baseline="0" dirty="0"/>
              <a:t>The second is waterfall methodology and it will involve a five stage process, a strict method that will entail analysis, design, development, testing, and implementation. </a:t>
            </a:r>
            <a:endParaRPr lang="en-GB" dirty="0"/>
          </a:p>
        </p:txBody>
      </p:sp>
    </p:spTree>
    <p:extLst>
      <p:ext uri="{BB962C8B-B14F-4D97-AF65-F5344CB8AC3E}">
        <p14:creationId xmlns:p14="http://schemas.microsoft.com/office/powerpoint/2010/main" val="3826817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dirty="0"/>
              <a:t>Every project must have</a:t>
            </a:r>
            <a:r>
              <a:rPr lang="en-GB" baseline="0" dirty="0"/>
              <a:t> costs that can be used in determining the project budget. Therefore, for this project, the costs and cost areas are as shown in the slide</a:t>
            </a:r>
            <a:endParaRPr lang="en-GB" dirty="0"/>
          </a:p>
        </p:txBody>
      </p:sp>
    </p:spTree>
    <p:extLst>
      <p:ext uri="{BB962C8B-B14F-4D97-AF65-F5344CB8AC3E}">
        <p14:creationId xmlns:p14="http://schemas.microsoft.com/office/powerpoint/2010/main" val="795748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For this project, three areas of challenges have been identified.</a:t>
            </a:r>
            <a:r>
              <a:rPr lang="en-GB" baseline="0" dirty="0"/>
              <a:t> They include</a:t>
            </a:r>
          </a:p>
          <a:p>
            <a:r>
              <a:rPr lang="en-GB" baseline="0" dirty="0"/>
              <a:t>Budget overruns</a:t>
            </a:r>
          </a:p>
          <a:p>
            <a:r>
              <a:rPr lang="en-GB" baseline="0" dirty="0"/>
              <a:t>Challenges of the pandemic</a:t>
            </a:r>
          </a:p>
          <a:p>
            <a:r>
              <a:rPr lang="en-GB" baseline="0" dirty="0"/>
              <a:t>Lack of customers and employees behaviour change in banking tradition </a:t>
            </a:r>
            <a:endParaRPr lang="en-GB" dirty="0"/>
          </a:p>
        </p:txBody>
      </p:sp>
    </p:spTree>
    <p:extLst>
      <p:ext uri="{BB962C8B-B14F-4D97-AF65-F5344CB8AC3E}">
        <p14:creationId xmlns:p14="http://schemas.microsoft.com/office/powerpoint/2010/main" val="2677147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dirty="0"/>
              <a:t>This project as proposed</a:t>
            </a:r>
            <a:r>
              <a:rPr lang="en-GB" baseline="0" dirty="0"/>
              <a:t> has some limitations. They include;</a:t>
            </a:r>
          </a:p>
          <a:p>
            <a:pPr algn="just"/>
            <a:r>
              <a:rPr lang="en-GB" baseline="0" dirty="0"/>
              <a:t>Lack of management support due to fear of the future impacts on the business</a:t>
            </a:r>
          </a:p>
          <a:p>
            <a:pPr algn="just"/>
            <a:r>
              <a:rPr lang="en-GB" baseline="0" dirty="0"/>
              <a:t>Resistance to change especially from employees and customers. </a:t>
            </a:r>
          </a:p>
        </p:txBody>
      </p:sp>
    </p:spTree>
    <p:extLst>
      <p:ext uri="{BB962C8B-B14F-4D97-AF65-F5344CB8AC3E}">
        <p14:creationId xmlns:p14="http://schemas.microsoft.com/office/powerpoint/2010/main" val="1923522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I have</a:t>
            </a:r>
            <a:r>
              <a:rPr lang="en-GB" baseline="0" dirty="0"/>
              <a:t> come to the end of my presentation. Thank you for your audience. You may now ask questions.</a:t>
            </a:r>
            <a:endParaRPr lang="en-GB" dirty="0"/>
          </a:p>
        </p:txBody>
      </p:sp>
    </p:spTree>
    <p:extLst>
      <p:ext uri="{BB962C8B-B14F-4D97-AF65-F5344CB8AC3E}">
        <p14:creationId xmlns:p14="http://schemas.microsoft.com/office/powerpoint/2010/main" val="794538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dpi="0" rotWithShape="1">
          <a:blip r:embed="rId13">
            <a:lum/>
          </a:blip>
          <a:srcRect/>
          <a:stretch>
            <a:fillRect t="-9000" b="-9000"/>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US" dirty="0"/>
              <a:t>Barclays Bank Virtual Banking Project Management</a:t>
            </a:r>
            <a:endParaRPr dirty="0"/>
          </a:p>
        </p:txBody>
      </p:sp>
      <p:sp>
        <p:nvSpPr>
          <p:cNvPr id="55" name="Google Shape;55;p13"/>
          <p:cNvSpPr txBox="1">
            <a:spLocks noGrp="1"/>
          </p:cNvSpPr>
          <p:nvPr>
            <p:ph type="subTitle" idx="1"/>
          </p:nvPr>
        </p:nvSpPr>
        <p:spPr>
          <a:xfrm>
            <a:off x="311700" y="2834124"/>
            <a:ext cx="8520600" cy="2052599"/>
          </a:xfrm>
          <a:prstGeom prst="rect">
            <a:avLst/>
          </a:prstGeom>
        </p:spPr>
        <p:txBody>
          <a:bodyPr spcFirstLastPara="1" wrap="square" lIns="91425" tIns="91425" rIns="91425" bIns="91425" anchor="t" anchorCtr="0">
            <a:normAutofit/>
          </a:bodyPr>
          <a:lstStyle/>
          <a:p>
            <a:pPr marL="0" indent="0"/>
            <a:r>
              <a:rPr lang="en-US" sz="1400" dirty="0"/>
              <a:t>Student name: </a:t>
            </a:r>
            <a:r>
              <a:rPr lang="en-US" sz="1400" dirty="0" err="1"/>
              <a:t>Ruzina</a:t>
            </a:r>
            <a:r>
              <a:rPr lang="en-US" sz="1400" dirty="0"/>
              <a:t> begum</a:t>
            </a:r>
          </a:p>
          <a:p>
            <a:pPr marL="0" indent="0"/>
            <a:r>
              <a:rPr lang="en-US" sz="1400" dirty="0"/>
              <a:t>Student ID: 2024464</a:t>
            </a:r>
          </a:p>
          <a:p>
            <a:pPr marL="0" indent="0"/>
            <a:r>
              <a:rPr lang="en-US" sz="1400" dirty="0"/>
              <a:t>Lecture name: Terry Walcott</a:t>
            </a:r>
          </a:p>
          <a:p>
            <a:pPr marL="0" indent="0"/>
            <a:r>
              <a:rPr lang="en-US" sz="1400"/>
              <a:t>Module code: BMSW5104</a:t>
            </a:r>
            <a:endParaRPr lang="en-US" sz="1400" dirty="0"/>
          </a:p>
          <a:p>
            <a:pPr marL="0" indent="0"/>
            <a:endParaRPr lang="en-US" sz="1400" dirty="0"/>
          </a:p>
          <a:p>
            <a:pPr marL="0" indent="0"/>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 </a:t>
            </a:r>
          </a:p>
        </p:txBody>
      </p:sp>
      <p:sp>
        <p:nvSpPr>
          <p:cNvPr id="3" name="Text Placeholder 2"/>
          <p:cNvSpPr>
            <a:spLocks noGrp="1"/>
          </p:cNvSpPr>
          <p:nvPr>
            <p:ph type="body" idx="1"/>
          </p:nvPr>
        </p:nvSpPr>
        <p:spPr/>
        <p:txBody>
          <a:bodyPr/>
          <a:lstStyle/>
          <a:p>
            <a:r>
              <a:rPr lang="en-GB" dirty="0"/>
              <a:t>This project aims at proposing Barclays bank implementing a virtual banking system.</a:t>
            </a:r>
          </a:p>
          <a:p>
            <a:r>
              <a:rPr lang="en-GB" dirty="0"/>
              <a:t>The system will act as a network effect platform where the company provides virtual meet between customers and the bank employees. </a:t>
            </a:r>
          </a:p>
        </p:txBody>
      </p:sp>
    </p:spTree>
    <p:extLst>
      <p:ext uri="{BB962C8B-B14F-4D97-AF65-F5344CB8AC3E}">
        <p14:creationId xmlns:p14="http://schemas.microsoft.com/office/powerpoint/2010/main" val="1205886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of the Project</a:t>
            </a:r>
          </a:p>
        </p:txBody>
      </p:sp>
      <p:sp>
        <p:nvSpPr>
          <p:cNvPr id="3" name="Text Placeholder 2"/>
          <p:cNvSpPr>
            <a:spLocks noGrp="1"/>
          </p:cNvSpPr>
          <p:nvPr>
            <p:ph type="body" idx="1"/>
          </p:nvPr>
        </p:nvSpPr>
        <p:spPr/>
        <p:txBody>
          <a:bodyPr/>
          <a:lstStyle/>
          <a:p>
            <a:r>
              <a:rPr lang="en-GB" dirty="0"/>
              <a:t>To help the bank lower costs of operations by having employees work from home and remotely</a:t>
            </a:r>
          </a:p>
          <a:p>
            <a:r>
              <a:rPr lang="en-GB" dirty="0"/>
              <a:t>To increase value creation to customers through serving them remotely</a:t>
            </a:r>
          </a:p>
          <a:p>
            <a:r>
              <a:rPr lang="en-GB" dirty="0"/>
              <a:t>To enhance social responsibility of preventing the spread of the virus</a:t>
            </a:r>
          </a:p>
        </p:txBody>
      </p:sp>
    </p:spTree>
    <p:extLst>
      <p:ext uri="{BB962C8B-B14F-4D97-AF65-F5344CB8AC3E}">
        <p14:creationId xmlns:p14="http://schemas.microsoft.com/office/powerpoint/2010/main" val="679712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Findings – Stakeholder Analysis</a:t>
            </a:r>
          </a:p>
        </p:txBody>
      </p:sp>
      <p:sp>
        <p:nvSpPr>
          <p:cNvPr id="3" name="Text Placeholder 2"/>
          <p:cNvSpPr>
            <a:spLocks noGrp="1"/>
          </p:cNvSpPr>
          <p:nvPr>
            <p:ph type="body" idx="1"/>
          </p:nvPr>
        </p:nvSpPr>
        <p:spPr/>
        <p:txBody>
          <a:bodyPr>
            <a:normAutofit/>
          </a:bodyPr>
          <a:lstStyle/>
          <a:p>
            <a:r>
              <a:rPr lang="en-GB" dirty="0"/>
              <a:t>Customers</a:t>
            </a:r>
          </a:p>
          <a:p>
            <a:pPr lvl="1"/>
            <a:r>
              <a:rPr lang="en-GB" sz="1800" dirty="0"/>
              <a:t>They are important because they bring business to the bank</a:t>
            </a:r>
          </a:p>
          <a:p>
            <a:pPr lvl="1"/>
            <a:r>
              <a:rPr lang="en-GB" sz="1800" dirty="0"/>
              <a:t>The project will help them in;</a:t>
            </a:r>
          </a:p>
          <a:p>
            <a:pPr lvl="2"/>
            <a:r>
              <a:rPr lang="en-GB" sz="1800" dirty="0"/>
              <a:t>Enhancing quality of banking services</a:t>
            </a:r>
          </a:p>
          <a:p>
            <a:pPr lvl="2"/>
            <a:r>
              <a:rPr lang="en-GB" sz="1800" dirty="0"/>
              <a:t>Protect them from getting contaminated with the virus</a:t>
            </a:r>
          </a:p>
          <a:p>
            <a:pPr lvl="2"/>
            <a:r>
              <a:rPr lang="en-GB" sz="1800" dirty="0"/>
              <a:t>They need to receive services through e-commerce and other platforms</a:t>
            </a:r>
          </a:p>
        </p:txBody>
      </p:sp>
    </p:spTree>
    <p:extLst>
      <p:ext uri="{BB962C8B-B14F-4D97-AF65-F5344CB8AC3E}">
        <p14:creationId xmlns:p14="http://schemas.microsoft.com/office/powerpoint/2010/main" val="679712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Findings – Stakeholder analysis</a:t>
            </a:r>
          </a:p>
        </p:txBody>
      </p:sp>
      <p:sp>
        <p:nvSpPr>
          <p:cNvPr id="3" name="Text Placeholder 2"/>
          <p:cNvSpPr>
            <a:spLocks noGrp="1"/>
          </p:cNvSpPr>
          <p:nvPr>
            <p:ph type="body" idx="1"/>
          </p:nvPr>
        </p:nvSpPr>
        <p:spPr/>
        <p:txBody>
          <a:bodyPr>
            <a:normAutofit/>
          </a:bodyPr>
          <a:lstStyle/>
          <a:p>
            <a:r>
              <a:rPr lang="en-GB" dirty="0"/>
              <a:t>Employees</a:t>
            </a:r>
          </a:p>
          <a:p>
            <a:pPr lvl="1"/>
            <a:r>
              <a:rPr lang="en-GB" sz="1800" dirty="0"/>
              <a:t>Employees are the major internal stakeholders</a:t>
            </a:r>
          </a:p>
          <a:p>
            <a:pPr lvl="1"/>
            <a:r>
              <a:rPr lang="en-GB" sz="1800" dirty="0"/>
              <a:t>They are responsible for operations and carrying out activities in the company</a:t>
            </a:r>
          </a:p>
          <a:p>
            <a:pPr lvl="1"/>
            <a:r>
              <a:rPr lang="en-GB" sz="1800" dirty="0"/>
              <a:t>Working from home will help them to save time</a:t>
            </a:r>
          </a:p>
          <a:p>
            <a:pPr lvl="1"/>
            <a:r>
              <a:rPr lang="en-GB" sz="1800" dirty="0"/>
              <a:t>Will also help them prevent contamination from the virus. </a:t>
            </a:r>
          </a:p>
          <a:p>
            <a:pPr lvl="1"/>
            <a:r>
              <a:rPr lang="en-GB" sz="1800" dirty="0"/>
              <a:t>It will address their changing attitude towards working remotely </a:t>
            </a:r>
          </a:p>
        </p:txBody>
      </p:sp>
    </p:spTree>
    <p:extLst>
      <p:ext uri="{BB962C8B-B14F-4D97-AF65-F5344CB8AC3E}">
        <p14:creationId xmlns:p14="http://schemas.microsoft.com/office/powerpoint/2010/main" val="679712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Findings – Stakeholder Analysis</a:t>
            </a:r>
          </a:p>
        </p:txBody>
      </p:sp>
      <p:sp>
        <p:nvSpPr>
          <p:cNvPr id="3" name="Text Placeholder 2"/>
          <p:cNvSpPr>
            <a:spLocks noGrp="1"/>
          </p:cNvSpPr>
          <p:nvPr>
            <p:ph type="body" idx="1"/>
          </p:nvPr>
        </p:nvSpPr>
        <p:spPr/>
        <p:txBody>
          <a:bodyPr/>
          <a:lstStyle/>
          <a:p>
            <a:r>
              <a:rPr lang="en-GB" dirty="0"/>
              <a:t>Partners</a:t>
            </a:r>
          </a:p>
          <a:p>
            <a:pPr lvl="1"/>
            <a:r>
              <a:rPr lang="en-GB" sz="1800" dirty="0"/>
              <a:t>Technology developers will get better business with the company</a:t>
            </a:r>
          </a:p>
          <a:p>
            <a:pPr lvl="1"/>
            <a:r>
              <a:rPr lang="en-GB" sz="1800" dirty="0"/>
              <a:t>Suppliers will changing their mode of supplies through supply chain resilience </a:t>
            </a:r>
          </a:p>
          <a:p>
            <a:r>
              <a:rPr lang="en-GB" dirty="0"/>
              <a:t>Regulatory bodies </a:t>
            </a:r>
          </a:p>
          <a:p>
            <a:pPr lvl="1"/>
            <a:r>
              <a:rPr lang="en-GB" sz="1800" dirty="0"/>
              <a:t>The bank will be compliance with the UK government regulations over the pandemic mitigation</a:t>
            </a:r>
          </a:p>
          <a:p>
            <a:pPr lvl="1"/>
            <a:endParaRPr lang="en-GB" dirty="0"/>
          </a:p>
        </p:txBody>
      </p:sp>
    </p:spTree>
    <p:extLst>
      <p:ext uri="{BB962C8B-B14F-4D97-AF65-F5344CB8AC3E}">
        <p14:creationId xmlns:p14="http://schemas.microsoft.com/office/powerpoint/2010/main" val="679712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Findings – models that will be applied</a:t>
            </a:r>
          </a:p>
        </p:txBody>
      </p:sp>
      <p:sp>
        <p:nvSpPr>
          <p:cNvPr id="3" name="Text Placeholder 2"/>
          <p:cNvSpPr>
            <a:spLocks noGrp="1"/>
          </p:cNvSpPr>
          <p:nvPr>
            <p:ph type="body" idx="1"/>
          </p:nvPr>
        </p:nvSpPr>
        <p:spPr/>
        <p:txBody>
          <a:bodyPr>
            <a:noAutofit/>
          </a:bodyPr>
          <a:lstStyle/>
          <a:p>
            <a:r>
              <a:rPr lang="en-GB" sz="1200" dirty="0"/>
              <a:t>Prince2 </a:t>
            </a:r>
          </a:p>
          <a:p>
            <a:pPr lvl="1"/>
            <a:r>
              <a:rPr lang="en-GB" sz="1200" dirty="0"/>
              <a:t>Project breakpoints </a:t>
            </a:r>
          </a:p>
          <a:p>
            <a:pPr lvl="1"/>
            <a:r>
              <a:rPr lang="en-GB" sz="1200" dirty="0"/>
              <a:t>Project controls</a:t>
            </a:r>
          </a:p>
          <a:p>
            <a:pPr lvl="1"/>
            <a:r>
              <a:rPr lang="en-GB" sz="1200" dirty="0"/>
              <a:t>Completion of project in a contractual framework </a:t>
            </a:r>
          </a:p>
          <a:p>
            <a:pPr lvl="1"/>
            <a:r>
              <a:rPr lang="en-GB" sz="1200" dirty="0"/>
              <a:t>Will articulate the role of different people in managing (</a:t>
            </a:r>
            <a:r>
              <a:rPr lang="en-GB" sz="1200" dirty="0" err="1"/>
              <a:t>Vaníčková</a:t>
            </a:r>
            <a:r>
              <a:rPr lang="en-GB" sz="1200" dirty="0"/>
              <a:t>, 2017)</a:t>
            </a:r>
          </a:p>
          <a:p>
            <a:pPr lvl="2"/>
            <a:r>
              <a:rPr lang="en-GB" sz="1200" dirty="0"/>
              <a:t>Quality</a:t>
            </a:r>
          </a:p>
          <a:p>
            <a:pPr lvl="2"/>
            <a:r>
              <a:rPr lang="en-GB" sz="1200" dirty="0"/>
              <a:t>Mitigate risks</a:t>
            </a:r>
          </a:p>
          <a:p>
            <a:pPr lvl="2"/>
            <a:r>
              <a:rPr lang="en-GB" sz="1200" dirty="0"/>
              <a:t>Manage changes in project life cycle</a:t>
            </a:r>
          </a:p>
          <a:p>
            <a:r>
              <a:rPr lang="en-GB" sz="1200" dirty="0"/>
              <a:t>Waterfall </a:t>
            </a:r>
          </a:p>
          <a:p>
            <a:pPr lvl="1"/>
            <a:r>
              <a:rPr lang="en-GB" sz="1200" dirty="0"/>
              <a:t>It is a five-stage process, they include;</a:t>
            </a:r>
          </a:p>
          <a:p>
            <a:pPr lvl="2"/>
            <a:r>
              <a:rPr lang="en-GB" sz="1200" dirty="0"/>
              <a:t>Analysis</a:t>
            </a:r>
          </a:p>
          <a:p>
            <a:pPr lvl="2"/>
            <a:r>
              <a:rPr lang="en-GB" sz="1200" dirty="0"/>
              <a:t>Design</a:t>
            </a:r>
          </a:p>
          <a:p>
            <a:pPr lvl="2"/>
            <a:r>
              <a:rPr lang="en-GB" sz="1200" dirty="0"/>
              <a:t>Development</a:t>
            </a:r>
          </a:p>
          <a:p>
            <a:pPr lvl="2"/>
            <a:r>
              <a:rPr lang="en-GB" sz="1200" dirty="0"/>
              <a:t>Testing</a:t>
            </a:r>
          </a:p>
          <a:p>
            <a:pPr lvl="2"/>
            <a:r>
              <a:rPr lang="en-GB" sz="1200" dirty="0"/>
              <a:t>Implementation (Andrei et al., 2019)</a:t>
            </a:r>
          </a:p>
        </p:txBody>
      </p:sp>
    </p:spTree>
    <p:extLst>
      <p:ext uri="{BB962C8B-B14F-4D97-AF65-F5344CB8AC3E}">
        <p14:creationId xmlns:p14="http://schemas.microsoft.com/office/powerpoint/2010/main" val="679712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Findings – Costs and resources analysis</a:t>
            </a:r>
          </a:p>
        </p:txBody>
      </p:sp>
      <p:graphicFrame>
        <p:nvGraphicFramePr>
          <p:cNvPr id="4" name="Table 3"/>
          <p:cNvGraphicFramePr>
            <a:graphicFrameLocks noGrp="1"/>
          </p:cNvGraphicFramePr>
          <p:nvPr>
            <p:extLst>
              <p:ext uri="{D42A27DB-BD31-4B8C-83A1-F6EECF244321}">
                <p14:modId xmlns:p14="http://schemas.microsoft.com/office/powerpoint/2010/main" val="3405254160"/>
              </p:ext>
            </p:extLst>
          </p:nvPr>
        </p:nvGraphicFramePr>
        <p:xfrm>
          <a:off x="740979" y="1418899"/>
          <a:ext cx="6799646" cy="1974297"/>
        </p:xfrm>
        <a:graphic>
          <a:graphicData uri="http://schemas.openxmlformats.org/drawingml/2006/table">
            <a:tbl>
              <a:tblPr firstRow="1" firstCol="1" bandRow="1">
                <a:tableStyleId>{5C22544A-7EE6-4342-B048-85BDC9FD1C3A}</a:tableStyleId>
              </a:tblPr>
              <a:tblGrid>
                <a:gridCol w="3399823">
                  <a:extLst>
                    <a:ext uri="{9D8B030D-6E8A-4147-A177-3AD203B41FA5}">
                      <a16:colId xmlns:a16="http://schemas.microsoft.com/office/drawing/2014/main" val="20000"/>
                    </a:ext>
                  </a:extLst>
                </a:gridCol>
                <a:gridCol w="3399823">
                  <a:extLst>
                    <a:ext uri="{9D8B030D-6E8A-4147-A177-3AD203B41FA5}">
                      <a16:colId xmlns:a16="http://schemas.microsoft.com/office/drawing/2014/main" val="20001"/>
                    </a:ext>
                  </a:extLst>
                </a:gridCol>
              </a:tblGrid>
              <a:tr h="658099">
                <a:tc>
                  <a:txBody>
                    <a:bodyPr/>
                    <a:lstStyle/>
                    <a:p>
                      <a:pPr marL="0" marR="0">
                        <a:lnSpc>
                          <a:spcPct val="150000"/>
                        </a:lnSpc>
                        <a:spcBef>
                          <a:spcPts val="0"/>
                        </a:spcBef>
                        <a:spcAft>
                          <a:spcPts val="0"/>
                        </a:spcAft>
                      </a:pPr>
                      <a:r>
                        <a:rPr lang="en-US" sz="2400" dirty="0">
                          <a:effectLst/>
                        </a:rPr>
                        <a:t>Resource </a:t>
                      </a:r>
                      <a:endParaRPr lang="en-GB" sz="2400" dirty="0">
                        <a:effectLst/>
                        <a:latin typeface="Calibri"/>
                        <a:ea typeface="Calibri"/>
                        <a:cs typeface="Times New Roman"/>
                      </a:endParaRPr>
                    </a:p>
                  </a:txBody>
                  <a:tcPr marL="68580" marR="68580" marT="0" marB="0"/>
                </a:tc>
                <a:tc>
                  <a:txBody>
                    <a:bodyPr/>
                    <a:lstStyle/>
                    <a:p>
                      <a:pPr marL="0" marR="0">
                        <a:lnSpc>
                          <a:spcPct val="150000"/>
                        </a:lnSpc>
                        <a:spcBef>
                          <a:spcPts val="0"/>
                        </a:spcBef>
                        <a:spcAft>
                          <a:spcPts val="0"/>
                        </a:spcAft>
                      </a:pPr>
                      <a:r>
                        <a:rPr lang="en-US" sz="2400">
                          <a:effectLst/>
                        </a:rPr>
                        <a:t>Cost</a:t>
                      </a:r>
                      <a:endParaRPr lang="en-GB" sz="24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658099">
                <a:tc>
                  <a:txBody>
                    <a:bodyPr/>
                    <a:lstStyle/>
                    <a:p>
                      <a:pPr marL="0" marR="0">
                        <a:lnSpc>
                          <a:spcPct val="150000"/>
                        </a:lnSpc>
                        <a:spcBef>
                          <a:spcPts val="0"/>
                        </a:spcBef>
                        <a:spcAft>
                          <a:spcPts val="0"/>
                        </a:spcAft>
                      </a:pPr>
                      <a:r>
                        <a:rPr lang="en-US" sz="2400">
                          <a:effectLst/>
                        </a:rPr>
                        <a:t>Human resource </a:t>
                      </a:r>
                      <a:endParaRPr lang="en-GB" sz="2400">
                        <a:effectLst/>
                        <a:latin typeface="Calibri"/>
                        <a:ea typeface="Calibri"/>
                        <a:cs typeface="Times New Roman"/>
                      </a:endParaRPr>
                    </a:p>
                  </a:txBody>
                  <a:tcPr marL="68580" marR="68580" marT="0" marB="0"/>
                </a:tc>
                <a:tc>
                  <a:txBody>
                    <a:bodyPr/>
                    <a:lstStyle/>
                    <a:p>
                      <a:pPr marL="0" marR="0">
                        <a:lnSpc>
                          <a:spcPct val="150000"/>
                        </a:lnSpc>
                        <a:spcBef>
                          <a:spcPts val="0"/>
                        </a:spcBef>
                        <a:spcAft>
                          <a:spcPts val="0"/>
                        </a:spcAft>
                      </a:pPr>
                      <a:r>
                        <a:rPr lang="en-US" sz="2400">
                          <a:effectLst/>
                        </a:rPr>
                        <a:t>£50,000,000</a:t>
                      </a:r>
                      <a:endParaRPr lang="en-GB" sz="24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658099">
                <a:tc>
                  <a:txBody>
                    <a:bodyPr/>
                    <a:lstStyle/>
                    <a:p>
                      <a:pPr marL="0" marR="0">
                        <a:lnSpc>
                          <a:spcPct val="150000"/>
                        </a:lnSpc>
                        <a:spcBef>
                          <a:spcPts val="0"/>
                        </a:spcBef>
                        <a:spcAft>
                          <a:spcPts val="0"/>
                        </a:spcAft>
                      </a:pPr>
                      <a:r>
                        <a:rPr lang="en-US" sz="2400">
                          <a:effectLst/>
                        </a:rPr>
                        <a:t>Technology</a:t>
                      </a:r>
                      <a:endParaRPr lang="en-GB" sz="2400">
                        <a:effectLst/>
                        <a:latin typeface="Calibri"/>
                        <a:ea typeface="Calibri"/>
                        <a:cs typeface="Times New Roman"/>
                      </a:endParaRPr>
                    </a:p>
                  </a:txBody>
                  <a:tcPr marL="68580" marR="68580" marT="0" marB="0"/>
                </a:tc>
                <a:tc>
                  <a:txBody>
                    <a:bodyPr/>
                    <a:lstStyle/>
                    <a:p>
                      <a:pPr marL="0" marR="0">
                        <a:lnSpc>
                          <a:spcPct val="150000"/>
                        </a:lnSpc>
                        <a:spcBef>
                          <a:spcPts val="0"/>
                        </a:spcBef>
                        <a:spcAft>
                          <a:spcPts val="0"/>
                        </a:spcAft>
                      </a:pPr>
                      <a:r>
                        <a:rPr lang="en-US" sz="2400" dirty="0">
                          <a:effectLst/>
                        </a:rPr>
                        <a:t>£10,000,000</a:t>
                      </a:r>
                      <a:endParaRPr lang="en-GB" sz="24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679712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Project Challenges - risks</a:t>
            </a:r>
          </a:p>
        </p:txBody>
      </p:sp>
      <p:sp>
        <p:nvSpPr>
          <p:cNvPr id="3" name="Text Placeholder 2"/>
          <p:cNvSpPr>
            <a:spLocks noGrp="1"/>
          </p:cNvSpPr>
          <p:nvPr>
            <p:ph type="body" idx="1"/>
          </p:nvPr>
        </p:nvSpPr>
        <p:spPr/>
        <p:txBody>
          <a:bodyPr>
            <a:normAutofit/>
          </a:bodyPr>
          <a:lstStyle/>
          <a:p>
            <a:r>
              <a:rPr lang="en-GB" dirty="0"/>
              <a:t>Budget overruns</a:t>
            </a:r>
          </a:p>
          <a:p>
            <a:pPr lvl="1"/>
            <a:r>
              <a:rPr lang="en-GB" sz="1800" dirty="0"/>
              <a:t>Higher costs than anticipated </a:t>
            </a:r>
          </a:p>
          <a:p>
            <a:r>
              <a:rPr lang="en-GB" dirty="0"/>
              <a:t>Challenges of the pandemic</a:t>
            </a:r>
          </a:p>
          <a:p>
            <a:pPr lvl="1"/>
            <a:r>
              <a:rPr lang="en-GB" sz="1800" dirty="0"/>
              <a:t>Lack of implementation when the pandemic leads to closures and lockdowns </a:t>
            </a:r>
          </a:p>
          <a:p>
            <a:r>
              <a:rPr lang="en-GB" dirty="0"/>
              <a:t>Lack of customer and employees behaviour change </a:t>
            </a:r>
          </a:p>
          <a:p>
            <a:pPr lvl="1"/>
            <a:r>
              <a:rPr lang="en-GB" sz="1800" dirty="0"/>
              <a:t>Slow rate of change of behaviour of banking. </a:t>
            </a:r>
          </a:p>
        </p:txBody>
      </p:sp>
    </p:spTree>
    <p:extLst>
      <p:ext uri="{BB962C8B-B14F-4D97-AF65-F5344CB8AC3E}">
        <p14:creationId xmlns:p14="http://schemas.microsoft.com/office/powerpoint/2010/main" val="679712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Limitations </a:t>
            </a:r>
          </a:p>
        </p:txBody>
      </p:sp>
      <p:sp>
        <p:nvSpPr>
          <p:cNvPr id="3" name="Text Placeholder 2"/>
          <p:cNvSpPr>
            <a:spLocks noGrp="1"/>
          </p:cNvSpPr>
          <p:nvPr>
            <p:ph type="body" idx="1"/>
          </p:nvPr>
        </p:nvSpPr>
        <p:spPr/>
        <p:txBody>
          <a:bodyPr>
            <a:normAutofit/>
          </a:bodyPr>
          <a:lstStyle/>
          <a:p>
            <a:r>
              <a:rPr lang="en-GB" dirty="0"/>
              <a:t>Implementation of this project has the following limitations</a:t>
            </a:r>
          </a:p>
          <a:p>
            <a:pPr lvl="1"/>
            <a:r>
              <a:rPr lang="en-GB" sz="1800" dirty="0"/>
              <a:t>Management may not support due to change in the overall working of the bank</a:t>
            </a:r>
          </a:p>
          <a:p>
            <a:pPr lvl="1"/>
            <a:r>
              <a:rPr lang="en-GB" sz="1800" dirty="0"/>
              <a:t>The suggested system may expose the bank and customers to cases of fraud. </a:t>
            </a:r>
          </a:p>
        </p:txBody>
      </p:sp>
    </p:spTree>
    <p:extLst>
      <p:ext uri="{BB962C8B-B14F-4D97-AF65-F5344CB8AC3E}">
        <p14:creationId xmlns:p14="http://schemas.microsoft.com/office/powerpoint/2010/main" val="679712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Conclusion </a:t>
            </a:r>
          </a:p>
        </p:txBody>
      </p:sp>
      <p:sp>
        <p:nvSpPr>
          <p:cNvPr id="3" name="Text Placeholder 2"/>
          <p:cNvSpPr>
            <a:spLocks noGrp="1"/>
          </p:cNvSpPr>
          <p:nvPr>
            <p:ph type="body" idx="1"/>
          </p:nvPr>
        </p:nvSpPr>
        <p:spPr/>
        <p:txBody>
          <a:bodyPr/>
          <a:lstStyle/>
          <a:p>
            <a:r>
              <a:rPr lang="en-GB" dirty="0"/>
              <a:t>This project is about comprehensive virtual banking system for Barclays Bank</a:t>
            </a:r>
          </a:p>
          <a:p>
            <a:r>
              <a:rPr lang="en-GB" dirty="0"/>
              <a:t>It will enable customers and employees to transact from home or remotely</a:t>
            </a:r>
          </a:p>
          <a:p>
            <a:r>
              <a:rPr lang="en-GB" dirty="0"/>
              <a:t>It is in response to the challenges brought </a:t>
            </a:r>
          </a:p>
        </p:txBody>
      </p:sp>
    </p:spTree>
    <p:extLst>
      <p:ext uri="{BB962C8B-B14F-4D97-AF65-F5344CB8AC3E}">
        <p14:creationId xmlns:p14="http://schemas.microsoft.com/office/powerpoint/2010/main" val="679712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References </a:t>
            </a:r>
          </a:p>
        </p:txBody>
      </p:sp>
      <p:sp>
        <p:nvSpPr>
          <p:cNvPr id="3" name="Text Placeholder 2"/>
          <p:cNvSpPr>
            <a:spLocks noGrp="1"/>
          </p:cNvSpPr>
          <p:nvPr>
            <p:ph type="body" idx="1"/>
          </p:nvPr>
        </p:nvSpPr>
        <p:spPr/>
        <p:txBody>
          <a:bodyPr/>
          <a:lstStyle/>
          <a:p>
            <a:r>
              <a:rPr lang="en-GB" dirty="0"/>
              <a:t>Andrei, B. A., </a:t>
            </a:r>
            <a:r>
              <a:rPr lang="en-GB" dirty="0" err="1"/>
              <a:t>Casu</a:t>
            </a:r>
            <a:r>
              <a:rPr lang="en-GB" dirty="0"/>
              <a:t>-Pop, A. C., Gheorghe, S. C., and </a:t>
            </a:r>
            <a:r>
              <a:rPr lang="en-GB" dirty="0" err="1"/>
              <a:t>Boiangiu</a:t>
            </a:r>
            <a:r>
              <a:rPr lang="en-GB" dirty="0"/>
              <a:t>, C. A. (2019) A study on using waterfall and agile methods in software project management. </a:t>
            </a:r>
            <a:r>
              <a:rPr lang="en-GB" i="1" dirty="0"/>
              <a:t>Journal of Information Systems and Operations Management</a:t>
            </a:r>
            <a:r>
              <a:rPr lang="en-GB" dirty="0"/>
              <a:t>, 125-135.</a:t>
            </a:r>
          </a:p>
          <a:p>
            <a:r>
              <a:rPr lang="en-GB" dirty="0" err="1"/>
              <a:t>Vaníčková</a:t>
            </a:r>
            <a:r>
              <a:rPr lang="en-GB" dirty="0"/>
              <a:t>, R. (2017) Application of PRINCE2 project management methodology. </a:t>
            </a:r>
            <a:r>
              <a:rPr lang="en-GB" i="1" dirty="0" err="1"/>
              <a:t>Studia</a:t>
            </a:r>
            <a:r>
              <a:rPr lang="en-GB" i="1" dirty="0"/>
              <a:t> </a:t>
            </a:r>
            <a:r>
              <a:rPr lang="en-GB" i="1" dirty="0" err="1"/>
              <a:t>Commercialia</a:t>
            </a:r>
            <a:r>
              <a:rPr lang="en-GB" i="1" dirty="0"/>
              <a:t> </a:t>
            </a:r>
            <a:r>
              <a:rPr lang="en-GB" i="1" dirty="0" err="1"/>
              <a:t>Bratislavensia</a:t>
            </a:r>
            <a:r>
              <a:rPr lang="en-GB" dirty="0"/>
              <a:t>, </a:t>
            </a:r>
            <a:r>
              <a:rPr lang="en-GB" i="1" dirty="0"/>
              <a:t>10</a:t>
            </a:r>
            <a:r>
              <a:rPr lang="en-GB" dirty="0"/>
              <a:t>(38), 227.</a:t>
            </a:r>
          </a:p>
          <a:p>
            <a:endParaRPr lang="en-GB" dirty="0"/>
          </a:p>
        </p:txBody>
      </p:sp>
    </p:spTree>
    <p:extLst>
      <p:ext uri="{BB962C8B-B14F-4D97-AF65-F5344CB8AC3E}">
        <p14:creationId xmlns:p14="http://schemas.microsoft.com/office/powerpoint/2010/main" val="155389884"/>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1029</Words>
  <Application>Microsoft Office PowerPoint</Application>
  <PresentationFormat>On-screen Show (16:9)</PresentationFormat>
  <Paragraphs>102</Paragraphs>
  <Slides>12</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Simple Light</vt:lpstr>
      <vt:lpstr>Barclays Bank Virtual Banking Project Management</vt:lpstr>
      <vt:lpstr>Introduction </vt:lpstr>
      <vt:lpstr>Aim of the Project</vt:lpstr>
      <vt:lpstr>Findings – Stakeholder Analysis</vt:lpstr>
      <vt:lpstr>Findings – Stakeholder analysis</vt:lpstr>
      <vt:lpstr>Findings – Stakeholder Analysis</vt:lpstr>
      <vt:lpstr>Findings – models that will be applied</vt:lpstr>
      <vt:lpstr>Findings – Costs and resources analysis</vt:lpstr>
      <vt:lpstr>Project Challenges - risks</vt:lpstr>
      <vt:lpstr>Limitations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Barclays Bank Virtual Banking Project Management</dc:title>
  <dc:creator>User</dc:creator>
  <cp:lastModifiedBy>shumi begum</cp:lastModifiedBy>
  <cp:revision>10</cp:revision>
  <dcterms:modified xsi:type="dcterms:W3CDTF">2022-07-27T21:50:48Z</dcterms:modified>
</cp:coreProperties>
</file>