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84" r:id="rId21"/>
    <p:sldId id="279" r:id="rId22"/>
    <p:sldId id="276" r:id="rId23"/>
    <p:sldId id="277" r:id="rId24"/>
    <p:sldId id="278" r:id="rId25"/>
    <p:sldId id="280" r:id="rId26"/>
    <p:sldId id="281" r:id="rId27"/>
    <p:sldId id="282" r:id="rId28"/>
    <p:sldId id="283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5000" autoAdjust="0"/>
    <p:restoredTop sz="94660"/>
  </p:normalViewPr>
  <p:slideViewPr>
    <p:cSldViewPr snapToGrid="0">
      <p:cViewPr>
        <p:scale>
          <a:sx n="75" d="100"/>
          <a:sy n="75" d="100"/>
        </p:scale>
        <p:origin x="-318" y="-2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733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82484-70A4-4847-A9C5-1B6BBF6EB19E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CE803-B792-485D-A855-C1D29F5AF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130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82484-70A4-4847-A9C5-1B6BBF6EB19E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CE803-B792-485D-A855-C1D29F5AF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297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82484-70A4-4847-A9C5-1B6BBF6EB19E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CE803-B792-485D-A855-C1D29F5AF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0468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82484-70A4-4847-A9C5-1B6BBF6EB19E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CE803-B792-485D-A855-C1D29F5AF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8011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82484-70A4-4847-A9C5-1B6BBF6EB19E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CE803-B792-485D-A855-C1D29F5AF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511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82484-70A4-4847-A9C5-1B6BBF6EB19E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CE803-B792-485D-A855-C1D29F5AF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4025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82484-70A4-4847-A9C5-1B6BBF6EB19E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CE803-B792-485D-A855-C1D29F5AF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1541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82484-70A4-4847-A9C5-1B6BBF6EB19E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CE803-B792-485D-A855-C1D29F5AF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717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82484-70A4-4847-A9C5-1B6BBF6EB19E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CE803-B792-485D-A855-C1D29F5AF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4438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82484-70A4-4847-A9C5-1B6BBF6EB19E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CE803-B792-485D-A855-C1D29F5AF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0583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82484-70A4-4847-A9C5-1B6BBF6EB19E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CE803-B792-485D-A855-C1D29F5AF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310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182484-70A4-4847-A9C5-1B6BBF6EB19E}" type="datetimeFigureOut">
              <a:rPr lang="en-GB" smtClean="0"/>
              <a:t>26/04/2016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DCE803-B792-485D-A855-C1D29F5AF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1779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youtube.com/watch?v=iEXi48rVDuw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PID:%20Project%20Initiation%20Document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Project_Initiation_Documentation#cite_note-1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Strategic initiatives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Introduction </a:t>
            </a:r>
            <a:r>
              <a:rPr lang="en-GB" smtClean="0"/>
              <a:t>and Overview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9489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Bg: </a:t>
            </a:r>
            <a:r>
              <a:rPr lang="en-GB" dirty="0" smtClean="0"/>
              <a:t>Strategic initiatives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Strategic initiatives are the means through which a vision is translated into practice (1</a:t>
            </a:r>
            <a:r>
              <a:rPr lang="en-GB" dirty="0" smtClean="0"/>
              <a:t>).</a:t>
            </a:r>
            <a:endParaRPr lang="en-GB" dirty="0"/>
          </a:p>
          <a:p>
            <a:r>
              <a:rPr lang="en-GB" dirty="0"/>
              <a:t>According </a:t>
            </a:r>
            <a:r>
              <a:rPr lang="en-GB" dirty="0" smtClean="0"/>
              <a:t>to Kaplan (2) Strategic </a:t>
            </a:r>
            <a:r>
              <a:rPr lang="en-GB" dirty="0"/>
              <a:t>initiatives are collections of finite-duration discretionary projects and programs, outside of the organization's day-to-day operational activities, that are designed to help the organization achieve its targeted </a:t>
            </a:r>
            <a:r>
              <a:rPr lang="en-GB" dirty="0" smtClean="0"/>
              <a:t>performance.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559496" y="6351712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(1) </a:t>
            </a:r>
            <a:r>
              <a:rPr lang="en-GB" sz="800" dirty="0" err="1"/>
              <a:t>Brache</a:t>
            </a:r>
            <a:r>
              <a:rPr lang="en-GB" sz="800" dirty="0"/>
              <a:t>, Alan (2006). Implementation. New York: McGraw-Hill. p. 195.</a:t>
            </a:r>
          </a:p>
          <a:p>
            <a:r>
              <a:rPr lang="en-GB" sz="800" dirty="0"/>
              <a:t>(2) Kaplan, Robert. </a:t>
            </a:r>
            <a:r>
              <a:rPr lang="en-GB" sz="800" i="1" dirty="0"/>
              <a:t>The Execution Premium: Linking Strategy to Operations for Competitive Advantage</a:t>
            </a:r>
            <a:r>
              <a:rPr lang="en-GB" sz="800" dirty="0"/>
              <a:t>. 103: Harvard Business School Press. </a:t>
            </a:r>
          </a:p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310363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Bg: Video Overview</a:t>
            </a:r>
            <a:endParaRPr lang="en-GB" dirty="0"/>
          </a:p>
        </p:txBody>
      </p:sp>
      <p:pic>
        <p:nvPicPr>
          <p:cNvPr id="4" name="Content Placeholder 3" descr="Video.png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319927" y="1600201"/>
            <a:ext cx="7552147" cy="4525963"/>
          </a:xfrm>
        </p:spPr>
      </p:pic>
    </p:spTree>
    <p:extLst>
      <p:ext uri="{BB962C8B-B14F-4D97-AF65-F5344CB8AC3E}">
        <p14:creationId xmlns:p14="http://schemas.microsoft.com/office/powerpoint/2010/main" val="1759109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Bg: </a:t>
            </a:r>
            <a:r>
              <a:rPr lang="en-GB" b="1" dirty="0" smtClean="0"/>
              <a:t>How to Define a Strategic Initiative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dirty="0" smtClean="0"/>
              <a:t>You can </a:t>
            </a:r>
            <a:r>
              <a:rPr lang="en-GB" b="1" dirty="0" smtClean="0"/>
              <a:t>use </a:t>
            </a:r>
            <a:r>
              <a:rPr lang="en-GB" b="1" dirty="0"/>
              <a:t>the three-part definition </a:t>
            </a:r>
            <a:r>
              <a:rPr lang="en-GB" dirty="0"/>
              <a:t>as </a:t>
            </a:r>
            <a:r>
              <a:rPr lang="en-GB" dirty="0" smtClean="0"/>
              <a:t>a management </a:t>
            </a:r>
            <a:r>
              <a:rPr lang="en-GB" dirty="0"/>
              <a:t>tool for defining an individual strategic initiative.  </a:t>
            </a:r>
            <a:endParaRPr lang="en-GB" dirty="0" smtClean="0"/>
          </a:p>
          <a:p>
            <a:pPr marL="514350" indent="-514350" fontAlgn="base">
              <a:buFont typeface="+mj-lt"/>
              <a:buAutoNum type="arabicPeriod"/>
            </a:pPr>
            <a:r>
              <a:rPr lang="en-GB" dirty="0" smtClean="0"/>
              <a:t>Simply write </a:t>
            </a:r>
            <a:r>
              <a:rPr lang="en-GB" dirty="0"/>
              <a:t>a short </a:t>
            </a:r>
            <a:r>
              <a:rPr lang="en-GB" dirty="0" smtClean="0"/>
              <a:t>statement.</a:t>
            </a:r>
            <a:r>
              <a:rPr lang="en-GB" dirty="0"/>
              <a:t>  Here is an </a:t>
            </a:r>
            <a:r>
              <a:rPr lang="en-GB" dirty="0" smtClean="0"/>
              <a:t>example:</a:t>
            </a:r>
            <a:endParaRPr lang="en-GB" dirty="0"/>
          </a:p>
          <a:p>
            <a:pPr fontAlgn="base"/>
            <a:r>
              <a:rPr lang="en-GB" i="1" dirty="0" smtClean="0"/>
              <a:t>XYZ Ltd. is introducing </a:t>
            </a:r>
            <a:r>
              <a:rPr lang="en-GB" b="1" i="1" u="sng" dirty="0" smtClean="0"/>
              <a:t>flexible working practices </a:t>
            </a:r>
            <a:r>
              <a:rPr lang="en-GB" i="1" dirty="0" smtClean="0"/>
              <a:t>as a strategic initiative to </a:t>
            </a:r>
            <a:r>
              <a:rPr lang="en-GB" i="1" dirty="0"/>
              <a:t>increase </a:t>
            </a:r>
            <a:r>
              <a:rPr lang="en-GB" i="1" dirty="0" smtClean="0"/>
              <a:t>job satisfaction by 25% </a:t>
            </a:r>
            <a:r>
              <a:rPr lang="en-GB" i="1" dirty="0"/>
              <a:t>in the next three </a:t>
            </a:r>
            <a:r>
              <a:rPr lang="en-GB" i="1" dirty="0" smtClean="0"/>
              <a:t>years. </a:t>
            </a:r>
            <a:r>
              <a:rPr lang="en-GB" i="1" dirty="0"/>
              <a:t>Doing so will increase </a:t>
            </a:r>
            <a:r>
              <a:rPr lang="en-GB" i="1" dirty="0" smtClean="0"/>
              <a:t>it’s reputation in </a:t>
            </a:r>
            <a:r>
              <a:rPr lang="en-GB" i="1" dirty="0"/>
              <a:t>the industry </a:t>
            </a:r>
            <a:r>
              <a:rPr lang="en-GB" i="1" dirty="0" smtClean="0"/>
              <a:t>and attract and retain high-quality employees.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3976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Bg: </a:t>
            </a:r>
            <a:r>
              <a:rPr lang="en-GB" dirty="0"/>
              <a:t>A </a:t>
            </a:r>
            <a:r>
              <a:rPr lang="en-GB" dirty="0" smtClean="0"/>
              <a:t>Shared Vision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fontAlgn="base"/>
            <a:r>
              <a:rPr lang="en-GB" dirty="0" smtClean="0"/>
              <a:t>A </a:t>
            </a:r>
            <a:r>
              <a:rPr lang="en-GB" dirty="0"/>
              <a:t>Vision is a strategic </a:t>
            </a:r>
            <a:r>
              <a:rPr lang="en-GB" dirty="0" smtClean="0"/>
              <a:t>intent</a:t>
            </a:r>
            <a:r>
              <a:rPr lang="en-GB" dirty="0"/>
              <a:t> </a:t>
            </a:r>
            <a:r>
              <a:rPr lang="en-GB" dirty="0" smtClean="0"/>
              <a:t>that can only be achieved when all levels of the organisation get behind it.</a:t>
            </a:r>
            <a:endParaRPr lang="en-GB" dirty="0"/>
          </a:p>
          <a:p>
            <a:pPr fontAlgn="base"/>
            <a:r>
              <a:rPr lang="en-GB" dirty="0" smtClean="0"/>
              <a:t>Thus, Involve </a:t>
            </a:r>
            <a:r>
              <a:rPr lang="en-GB" dirty="0"/>
              <a:t>important stakeholders.  </a:t>
            </a:r>
            <a:endParaRPr lang="en-GB" dirty="0" smtClean="0"/>
          </a:p>
          <a:p>
            <a:pPr fontAlgn="base"/>
            <a:r>
              <a:rPr lang="en-GB" dirty="0" smtClean="0"/>
              <a:t>A</a:t>
            </a:r>
            <a:r>
              <a:rPr lang="en-GB" dirty="0"/>
              <a:t> </a:t>
            </a:r>
            <a:r>
              <a:rPr lang="en-GB" b="1" dirty="0"/>
              <a:t>shared vision </a:t>
            </a:r>
            <a:r>
              <a:rPr lang="en-GB" dirty="0"/>
              <a:t>is one of the most important components of strategy</a:t>
            </a:r>
            <a:r>
              <a:rPr lang="en-GB" dirty="0" smtClean="0"/>
              <a:t>. </a:t>
            </a:r>
          </a:p>
          <a:p>
            <a:pPr fontAlgn="base"/>
            <a:r>
              <a:rPr lang="en-GB" dirty="0" smtClean="0"/>
              <a:t>When people know the vision and believe in the vision, they can both align with the vision and commit themselves.</a:t>
            </a:r>
            <a:endParaRPr lang="en-GB" dirty="0"/>
          </a:p>
          <a:p>
            <a:pPr lvl="0" fontAlgn="base"/>
            <a:r>
              <a:rPr lang="en-GB" b="1" dirty="0" smtClean="0"/>
              <a:t>Simply: Involve </a:t>
            </a:r>
            <a:r>
              <a:rPr lang="en-GB" b="1" dirty="0"/>
              <a:t>others</a:t>
            </a:r>
            <a:r>
              <a:rPr lang="en-GB" dirty="0"/>
              <a:t>.  Liaise with the stakeholder the new initiative will effect in order to discuss proposed changes in order to receive their ideas and </a:t>
            </a:r>
            <a:r>
              <a:rPr lang="en-GB" dirty="0" smtClean="0"/>
              <a:t>discuss concerns</a:t>
            </a:r>
            <a:r>
              <a:rPr lang="en-GB" dirty="0"/>
              <a:t>. </a:t>
            </a:r>
          </a:p>
          <a:p>
            <a:pPr lvl="0" fontAlgn="base"/>
            <a:r>
              <a:rPr lang="en-GB" dirty="0" smtClean="0"/>
              <a:t>If </a:t>
            </a:r>
            <a:r>
              <a:rPr lang="en-GB" dirty="0"/>
              <a:t>a group of people can see the same destination, they can both align their energies and work towards it</a:t>
            </a:r>
            <a:r>
              <a:rPr lang="en-GB" dirty="0" smtClean="0"/>
              <a:t>. Successful implementation is much more likely to occur with minimum time and cost.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96890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Performance Gap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 strategic initiative closes a </a:t>
            </a:r>
            <a:r>
              <a:rPr lang="en-GB" sz="2400" b="1" dirty="0"/>
              <a:t>performance gap</a:t>
            </a:r>
            <a:r>
              <a:rPr lang="en-GB" sz="2400" dirty="0"/>
              <a:t>.</a:t>
            </a:r>
          </a:p>
          <a:p>
            <a:r>
              <a:rPr lang="en-GB" sz="2400" dirty="0"/>
              <a:t>The graphic shows a simple depiction of a performance gap. The </a:t>
            </a:r>
            <a:r>
              <a:rPr lang="en-GB" sz="2400" b="1" dirty="0"/>
              <a:t>X axis is time </a:t>
            </a:r>
            <a:r>
              <a:rPr lang="en-GB" sz="2400" dirty="0"/>
              <a:t>and the </a:t>
            </a:r>
            <a:r>
              <a:rPr lang="en-GB" sz="2400" b="1" dirty="0"/>
              <a:t>Y axis is an organizational performance metric</a:t>
            </a:r>
            <a:r>
              <a:rPr lang="en-GB" sz="2400" dirty="0"/>
              <a:t>. 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1559496" y="6351711"/>
            <a:ext cx="79208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(ref) </a:t>
            </a:r>
            <a:r>
              <a:rPr lang="en-GB" sz="800" dirty="0" err="1"/>
              <a:t>Githens</a:t>
            </a:r>
            <a:r>
              <a:rPr lang="en-GB" sz="800" dirty="0"/>
              <a:t>, Gregory D. "Vision into Results….Introducing Leading Strategic Initiatives". Retrieved 02 March 2015, http://leadingstrategicinitiatives.com/2010/07/14/</a:t>
            </a:r>
          </a:p>
          <a:p>
            <a:endParaRPr lang="en-GB" sz="800" dirty="0"/>
          </a:p>
        </p:txBody>
      </p:sp>
      <p:pic>
        <p:nvPicPr>
          <p:cNvPr id="5" name="Picture 4" descr="performance-gap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51784" y="3212976"/>
            <a:ext cx="4574486" cy="2952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5326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Performance Gap &amp; Strategic initiative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47528" y="1268760"/>
            <a:ext cx="8568952" cy="3456384"/>
          </a:xfrm>
        </p:spPr>
        <p:txBody>
          <a:bodyPr>
            <a:normAutofit/>
          </a:bodyPr>
          <a:lstStyle/>
          <a:p>
            <a:pPr fontAlgn="base"/>
            <a:r>
              <a:rPr lang="en-GB" sz="2200" dirty="0"/>
              <a:t>Typically the </a:t>
            </a:r>
            <a:r>
              <a:rPr lang="en-GB" sz="2200" b="1" dirty="0"/>
              <a:t>metrics</a:t>
            </a:r>
            <a:r>
              <a:rPr lang="en-GB" sz="2200" dirty="0"/>
              <a:t> could be for improving the revenue stream, or in this module it could be job satisfaction or employee engagement.</a:t>
            </a:r>
          </a:p>
        </p:txBody>
      </p:sp>
      <p:pic>
        <p:nvPicPr>
          <p:cNvPr id="4" name="Picture 3" descr="performance-gap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67808" y="1988840"/>
            <a:ext cx="3816424" cy="246308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775520" y="4226312"/>
            <a:ext cx="864096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fontAlgn="base">
              <a:buFont typeface="Arial" pitchFamily="34" charset="0"/>
              <a:buChar char="•"/>
            </a:pPr>
            <a:r>
              <a:rPr lang="en-GB" sz="2200" dirty="0"/>
              <a:t>Notice the two trend lines showing the </a:t>
            </a:r>
            <a:r>
              <a:rPr lang="en-GB" sz="2200" b="1" dirty="0"/>
              <a:t>forecast performance </a:t>
            </a:r>
            <a:r>
              <a:rPr lang="en-GB" sz="2200" dirty="0"/>
              <a:t>(what will happen if we do nothing) and the </a:t>
            </a:r>
            <a:r>
              <a:rPr lang="en-GB" sz="2200" b="1" dirty="0"/>
              <a:t>potential performance </a:t>
            </a:r>
            <a:r>
              <a:rPr lang="en-GB" sz="2200" dirty="0"/>
              <a:t>(what we desire and achieve if we do something). </a:t>
            </a:r>
          </a:p>
          <a:p>
            <a:pPr marL="457200" indent="-457200" fontAlgn="base">
              <a:buFont typeface="Arial" pitchFamily="34" charset="0"/>
              <a:buChar char="•"/>
            </a:pPr>
            <a:r>
              <a:rPr lang="en-GB" sz="2200" dirty="0"/>
              <a:t>The </a:t>
            </a:r>
            <a:r>
              <a:rPr lang="en-GB" sz="2200" b="1" dirty="0"/>
              <a:t>performance gap </a:t>
            </a:r>
            <a:r>
              <a:rPr lang="en-GB" sz="2200" dirty="0"/>
              <a:t>creates a </a:t>
            </a:r>
            <a:r>
              <a:rPr lang="en-GB" sz="2200" b="1" dirty="0"/>
              <a:t>strategic initiative opportunity </a:t>
            </a:r>
            <a:r>
              <a:rPr lang="en-GB" sz="2200" dirty="0"/>
              <a:t>i.e. the current state and </a:t>
            </a:r>
            <a:r>
              <a:rPr lang="en-GB" sz="2200" b="1" dirty="0"/>
              <a:t>a desired future state</a:t>
            </a:r>
            <a:r>
              <a:rPr lang="en-GB" sz="2200" dirty="0"/>
              <a:t> aka a Vision.</a:t>
            </a:r>
          </a:p>
          <a:p>
            <a:endParaRPr lang="en-GB" sz="2200" dirty="0"/>
          </a:p>
        </p:txBody>
      </p:sp>
      <p:sp>
        <p:nvSpPr>
          <p:cNvPr id="6" name="TextBox 5"/>
          <p:cNvSpPr txBox="1"/>
          <p:nvPr/>
        </p:nvSpPr>
        <p:spPr>
          <a:xfrm>
            <a:off x="1559496" y="6546830"/>
            <a:ext cx="79208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Based on: </a:t>
            </a:r>
            <a:r>
              <a:rPr lang="en-GB" sz="800" dirty="0" err="1"/>
              <a:t>Githens</a:t>
            </a:r>
            <a:r>
              <a:rPr lang="en-GB" sz="800" dirty="0"/>
              <a:t>, Gregory D. "Vision into Results….Introducing Leading Strategic Initiatives". Retrieved 02 March 2015, http://leadingstrategicinitiatives.com/2010/07/14/</a:t>
            </a:r>
          </a:p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9256832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Bg: </a:t>
            </a:r>
            <a:r>
              <a:rPr lang="en-GB" dirty="0" smtClean="0"/>
              <a:t>Identifying a Performance Gap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dirty="0" smtClean="0"/>
              <a:t>To identify the most important Performance Gaps at a present moment in time it can be very useful to ask the following questions: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dirty="0" smtClean="0"/>
              <a:t>What </a:t>
            </a:r>
            <a:r>
              <a:rPr lang="en-GB" dirty="0"/>
              <a:t>is the performance gap that is the most painful or visible?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dirty="0"/>
              <a:t>What do you want to be different 3 years from now?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44889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Specifying the Performance Gap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0"/>
            <a:ext cx="8229600" cy="463711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One </a:t>
            </a:r>
            <a:r>
              <a:rPr lang="en-GB" dirty="0"/>
              <a:t>effective technique for turning vision into results is to develop </a:t>
            </a:r>
            <a:r>
              <a:rPr lang="en-GB" dirty="0" smtClean="0"/>
              <a:t>an </a:t>
            </a:r>
            <a:r>
              <a:rPr lang="en-GB" b="1" dirty="0" smtClean="0"/>
              <a:t>As-Is &amp; To-Be </a:t>
            </a:r>
            <a:r>
              <a:rPr lang="en-GB" dirty="0"/>
              <a:t>Table. </a:t>
            </a:r>
            <a:r>
              <a:rPr lang="en-GB" dirty="0" smtClean="0"/>
              <a:t>E.g.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The performance gap can be quantified into a SMART objective e.g. Increase Managerial satisfaction by 25% over next 12 months.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3071664" y="2492896"/>
          <a:ext cx="6096000" cy="20499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14524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As-Is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To-Be</a:t>
                      </a:r>
                      <a:endParaRPr lang="en-GB" dirty="0"/>
                    </a:p>
                  </a:txBody>
                  <a:tcPr/>
                </a:tc>
              </a:tr>
              <a:tr h="1635380">
                <a:tc>
                  <a:txBody>
                    <a:bodyPr/>
                    <a:lstStyle/>
                    <a:p>
                      <a:r>
                        <a:rPr lang="en-GB" dirty="0" smtClean="0"/>
                        <a:t>Employees currently</a:t>
                      </a:r>
                      <a:r>
                        <a:rPr lang="en-GB" baseline="0" dirty="0" smtClean="0"/>
                        <a:t> complain that their ideas are not considered and the resources they need to do their jobs are not provided.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 the future, we will train our managers</a:t>
                      </a:r>
                      <a:r>
                        <a:rPr lang="en-GB" baseline="0" dirty="0" smtClean="0"/>
                        <a:t> to ensure they listen-to employee feedback and invest in their operational needs.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513000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Balanced Score Card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dirty="0"/>
              <a:t>Organizations have many problems and opportunities that need attention. </a:t>
            </a:r>
            <a:r>
              <a:rPr lang="en-GB" dirty="0" smtClean="0"/>
              <a:t>One method for </a:t>
            </a:r>
            <a:r>
              <a:rPr lang="en-GB" dirty="0"/>
              <a:t>identifying strategic initiative candidates, prioritization, and </a:t>
            </a:r>
            <a:r>
              <a:rPr lang="en-GB" dirty="0" smtClean="0"/>
              <a:t>selection is to review the</a:t>
            </a:r>
            <a:r>
              <a:rPr lang="en-GB" dirty="0"/>
              <a:t> </a:t>
            </a:r>
            <a:r>
              <a:rPr lang="en-GB" b="1" dirty="0"/>
              <a:t>Balanced Score </a:t>
            </a:r>
            <a:r>
              <a:rPr lang="en-GB" b="1" dirty="0" smtClean="0"/>
              <a:t>Card</a:t>
            </a:r>
            <a:r>
              <a:rPr lang="en-GB" dirty="0" smtClean="0"/>
              <a:t>.</a:t>
            </a:r>
          </a:p>
          <a:p>
            <a:pPr fontAlgn="base"/>
            <a:r>
              <a:rPr lang="en-GB" dirty="0" smtClean="0"/>
              <a:t>The BSC allows you to review performance of each aspect of the organisation and identify areas that need attention.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53420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alancedScorecardFramework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47528" y="260648"/>
            <a:ext cx="8388086" cy="6291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0200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44624"/>
            <a:ext cx="8229600" cy="1143000"/>
          </a:xfrm>
        </p:spPr>
        <p:txBody>
          <a:bodyPr/>
          <a:lstStyle/>
          <a:p>
            <a:r>
              <a:rPr lang="en-GB" dirty="0" smtClean="0"/>
              <a:t>BSC ‘Dashboard’ illustration</a:t>
            </a:r>
            <a:endParaRPr lang="en-GB" dirty="0"/>
          </a:p>
        </p:txBody>
      </p:sp>
      <p:pic>
        <p:nvPicPr>
          <p:cNvPr id="4" name="Picture 3" descr="balanced-scorecard-dashboar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86000" y="908720"/>
            <a:ext cx="7620000" cy="5715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524000" y="6669940"/>
            <a:ext cx="63722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Ref: http://dashboardspy.com/img/balanced-scorecard-dashboard.jpg</a:t>
            </a:r>
          </a:p>
        </p:txBody>
      </p:sp>
    </p:spTree>
    <p:extLst>
      <p:ext uri="{BB962C8B-B14F-4D97-AF65-F5344CB8AC3E}">
        <p14:creationId xmlns:p14="http://schemas.microsoft.com/office/powerpoint/2010/main" val="7297248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dirty="0" smtClean="0"/>
              <a:t>Companies today make good use of “analytics</a:t>
            </a:r>
            <a:r>
              <a:rPr lang="en-GB" dirty="0"/>
              <a:t>” </a:t>
            </a:r>
            <a:r>
              <a:rPr lang="en-GB" dirty="0" smtClean="0"/>
              <a:t>technology as </a:t>
            </a:r>
            <a:r>
              <a:rPr lang="en-GB" dirty="0"/>
              <a:t>part of their strategic scanning processes </a:t>
            </a:r>
            <a:r>
              <a:rPr lang="en-GB" dirty="0" smtClean="0"/>
              <a:t>to identify strategic initiatives.</a:t>
            </a:r>
          </a:p>
          <a:p>
            <a:pPr fontAlgn="base"/>
            <a:r>
              <a:rPr lang="en-GB" dirty="0" smtClean="0"/>
              <a:t>The </a:t>
            </a:r>
            <a:r>
              <a:rPr lang="en-GB" dirty="0"/>
              <a:t>new jargon includes “big data” which intends to discover big issues (opportunities) that can be brought to the strategic formulation process and “core insights” </a:t>
            </a:r>
            <a:r>
              <a:rPr lang="en-GB" dirty="0" smtClean="0"/>
              <a:t>that </a:t>
            </a:r>
            <a:r>
              <a:rPr lang="en-GB" dirty="0"/>
              <a:t>provide </a:t>
            </a:r>
            <a:r>
              <a:rPr lang="en-GB" dirty="0" smtClean="0"/>
              <a:t>opportunities</a:t>
            </a:r>
            <a:r>
              <a:rPr lang="en-GB" dirty="0"/>
              <a:t>.</a:t>
            </a:r>
          </a:p>
          <a:p>
            <a:pPr fontAlgn="base"/>
            <a:r>
              <a:rPr lang="en-GB" dirty="0"/>
              <a:t>The point: The strategic initiative leader </a:t>
            </a:r>
            <a:r>
              <a:rPr lang="en-GB" dirty="0" smtClean="0"/>
              <a:t>today needs </a:t>
            </a:r>
            <a:r>
              <a:rPr lang="en-GB" dirty="0"/>
              <a:t>to have </a:t>
            </a:r>
            <a:r>
              <a:rPr lang="en-GB" dirty="0" smtClean="0"/>
              <a:t>a vision </a:t>
            </a:r>
            <a:r>
              <a:rPr lang="en-GB" dirty="0"/>
              <a:t>complemented with some competency in analytics. </a:t>
            </a:r>
            <a:r>
              <a:rPr lang="en-GB" dirty="0" smtClean="0"/>
              <a:t>Senior Management today  need </a:t>
            </a:r>
            <a:r>
              <a:rPr lang="en-GB" dirty="0"/>
              <a:t>an understanding of </a:t>
            </a:r>
            <a:r>
              <a:rPr lang="en-GB" dirty="0" smtClean="0"/>
              <a:t>Business, of People and technology to utilise analytics tools effectively.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47873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Performance Gaps &amp; Strategic initiative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After a Vision and Objectives established the </a:t>
            </a:r>
            <a:r>
              <a:rPr lang="en-GB" dirty="0"/>
              <a:t>next step is to invest the right resources and provide leadership. </a:t>
            </a:r>
            <a:endParaRPr lang="en-GB" dirty="0" smtClean="0"/>
          </a:p>
          <a:p>
            <a:r>
              <a:rPr lang="en-GB" dirty="0" smtClean="0"/>
              <a:t>Initiative or Program </a:t>
            </a:r>
            <a:r>
              <a:rPr lang="en-GB" dirty="0"/>
              <a:t>management is the “how” that provides structure to the strategic </a:t>
            </a:r>
            <a:r>
              <a:rPr lang="en-GB" dirty="0" smtClean="0"/>
              <a:t>initiative.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55919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Don’t Shy Away from the Future State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According to </a:t>
            </a:r>
            <a:r>
              <a:rPr lang="en-GB" dirty="0" err="1" smtClean="0"/>
              <a:t>Gethin</a:t>
            </a:r>
            <a:r>
              <a:rPr lang="en-GB" dirty="0" smtClean="0"/>
              <a:t> (1) “In </a:t>
            </a:r>
            <a:r>
              <a:rPr lang="en-GB" dirty="0"/>
              <a:t>my experience, these analysts focus too much on the documentation of the present state and not enough on the future state.  Don’t misinterpret me: it is important to understand the “As Is.” My concern is that, in practice, analysts shy away from </a:t>
            </a:r>
            <a:r>
              <a:rPr lang="en-GB" dirty="0" smtClean="0"/>
              <a:t>the </a:t>
            </a:r>
            <a:r>
              <a:rPr lang="en-GB" dirty="0"/>
              <a:t>future and stay in the comfort zone of documenting the present. Consequently, analysis paralysis delays many strategic </a:t>
            </a:r>
            <a:r>
              <a:rPr lang="en-GB" dirty="0" smtClean="0"/>
              <a:t>initiatives.</a:t>
            </a:r>
          </a:p>
          <a:p>
            <a:r>
              <a:rPr lang="en-GB" b="1" i="1" dirty="0" smtClean="0"/>
              <a:t>The </a:t>
            </a:r>
            <a:r>
              <a:rPr lang="en-GB" b="1" i="1" dirty="0"/>
              <a:t>leader’s job to bridge the gap between the concrete present and the </a:t>
            </a:r>
            <a:r>
              <a:rPr lang="en-GB" b="1" i="1" dirty="0" smtClean="0"/>
              <a:t>future. The </a:t>
            </a:r>
            <a:r>
              <a:rPr lang="en-GB" b="1" i="1" dirty="0"/>
              <a:t>leader has to help people move out of their comfort zone and into </a:t>
            </a:r>
            <a:r>
              <a:rPr lang="en-GB" b="1" i="1" dirty="0" smtClean="0"/>
              <a:t>the learning </a:t>
            </a:r>
            <a:r>
              <a:rPr lang="en-GB" b="1" i="1" dirty="0"/>
              <a:t>zone</a:t>
            </a:r>
            <a:r>
              <a:rPr lang="en-GB" b="1" i="1" dirty="0" smtClean="0"/>
              <a:t>.”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524000" y="6525924"/>
            <a:ext cx="846043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(1) </a:t>
            </a:r>
            <a:r>
              <a:rPr lang="en-GB" sz="800" dirty="0" err="1"/>
              <a:t>Githens</a:t>
            </a:r>
            <a:r>
              <a:rPr lang="en-GB" sz="800" dirty="0"/>
              <a:t>, Gregory D. "</a:t>
            </a:r>
            <a:r>
              <a:rPr lang="en-GB" sz="800" b="1" dirty="0"/>
              <a:t>The Purpose of a Strategic Initiative is Closing a Performance Gap</a:t>
            </a:r>
            <a:r>
              <a:rPr lang="en-GB" sz="800" dirty="0"/>
              <a:t>". Retrieved 02 March 2015, http://leadingstrategicinitiatives.com/2011/09/30/ </a:t>
            </a:r>
          </a:p>
        </p:txBody>
      </p:sp>
    </p:spTree>
    <p:extLst>
      <p:ext uri="{BB962C8B-B14F-4D97-AF65-F5344CB8AC3E}">
        <p14:creationId xmlns:p14="http://schemas.microsoft.com/office/powerpoint/2010/main" val="30979467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dirty="0" smtClean="0"/>
              <a:t>Bg: A Strategic Initiative Charter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dirty="0"/>
              <a:t>A secret of strategic initiative success is to firstly create a </a:t>
            </a:r>
            <a:r>
              <a:rPr lang="en-GB" b="1" dirty="0"/>
              <a:t>strategic initiative charter</a:t>
            </a:r>
            <a:r>
              <a:rPr lang="en-GB" dirty="0"/>
              <a:t> to establish effective starting conditions.  </a:t>
            </a:r>
          </a:p>
          <a:p>
            <a:pPr fontAlgn="base"/>
            <a:r>
              <a:rPr lang="en-GB" dirty="0"/>
              <a:t>The strategic initiative charter serves as a symbol of the </a:t>
            </a:r>
            <a:r>
              <a:rPr lang="en-GB" b="1" dirty="0"/>
              <a:t>launch of the </a:t>
            </a:r>
            <a:r>
              <a:rPr lang="en-GB" b="1" dirty="0" smtClean="0"/>
              <a:t>new </a:t>
            </a:r>
            <a:r>
              <a:rPr lang="en-GB" dirty="0" smtClean="0"/>
              <a:t>strategic </a:t>
            </a:r>
            <a:r>
              <a:rPr lang="en-GB" dirty="0"/>
              <a:t>initiative. </a:t>
            </a:r>
          </a:p>
          <a:p>
            <a:pPr fontAlgn="base"/>
            <a:r>
              <a:rPr lang="en-GB" dirty="0" smtClean="0"/>
              <a:t>Strategic </a:t>
            </a:r>
            <a:r>
              <a:rPr lang="en-GB" dirty="0"/>
              <a:t>initiative </a:t>
            </a:r>
            <a:r>
              <a:rPr lang="en-GB" dirty="0" smtClean="0"/>
              <a:t>charters</a:t>
            </a:r>
            <a:r>
              <a:rPr lang="en-GB" dirty="0"/>
              <a:t> </a:t>
            </a:r>
            <a:r>
              <a:rPr lang="en-GB" dirty="0" smtClean="0"/>
              <a:t>should be no more than two pages. Reduce the </a:t>
            </a:r>
            <a:r>
              <a:rPr lang="en-GB" dirty="0"/>
              <a:t>information into the essential </a:t>
            </a:r>
            <a:r>
              <a:rPr lang="en-GB" dirty="0" smtClean="0"/>
              <a:t>elements.</a:t>
            </a:r>
          </a:p>
          <a:p>
            <a:pPr fontAlgn="base"/>
            <a:r>
              <a:rPr lang="en-GB" dirty="0" smtClean="0"/>
              <a:t>I </a:t>
            </a:r>
            <a:r>
              <a:rPr lang="en-GB" dirty="0"/>
              <a:t>once worked with an executive whose mantra was, “Conciseness is next to godliness</a:t>
            </a:r>
            <a:r>
              <a:rPr lang="en-GB" dirty="0" smtClean="0"/>
              <a:t>.” (1)</a:t>
            </a:r>
            <a:endParaRPr lang="en-GB" dirty="0"/>
          </a:p>
          <a:p>
            <a:pPr fontAlgn="base"/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524000" y="6525924"/>
            <a:ext cx="84604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Based on: (1) </a:t>
            </a:r>
            <a:r>
              <a:rPr lang="en-GB" sz="800" dirty="0" err="1"/>
              <a:t>Githens</a:t>
            </a:r>
            <a:r>
              <a:rPr lang="en-GB" sz="800" dirty="0"/>
              <a:t>, Gregory D. "</a:t>
            </a:r>
            <a:r>
              <a:rPr lang="en-GB" sz="800" b="1" dirty="0"/>
              <a:t>Strategic Initiative </a:t>
            </a:r>
            <a:r>
              <a:rPr lang="en-GB" sz="800" dirty="0"/>
              <a:t>". Retrieved 02 March 2015, http://leadingstrategicinitiatives.com/2012/01/12/advice-for-strategic-initiative-charters/</a:t>
            </a:r>
          </a:p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3836973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u="sng" dirty="0" smtClean="0"/>
              <a:t>Bg: </a:t>
            </a:r>
            <a:r>
              <a:rPr lang="en-GB" b="1" u="sng" dirty="0" smtClean="0"/>
              <a:t>Essential Elements of a Strategic Initiative charter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0" y="1268760"/>
            <a:ext cx="9144000" cy="5589240"/>
          </a:xfrm>
        </p:spPr>
        <p:txBody>
          <a:bodyPr>
            <a:normAutofit fontScale="62500" lnSpcReduction="20000"/>
          </a:bodyPr>
          <a:lstStyle/>
          <a:p>
            <a:pPr marL="514350" indent="-514350" fontAlgn="base">
              <a:buFont typeface="+mj-lt"/>
              <a:buAutoNum type="arabicPeriod"/>
            </a:pPr>
            <a:r>
              <a:rPr lang="en-GB" b="1" dirty="0" smtClean="0"/>
              <a:t>Strategic </a:t>
            </a:r>
            <a:r>
              <a:rPr lang="en-GB" b="1" dirty="0"/>
              <a:t>Initiative Name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b="1" dirty="0" smtClean="0"/>
              <a:t>Rationale</a:t>
            </a:r>
            <a:r>
              <a:rPr lang="en-GB" dirty="0" smtClean="0"/>
              <a:t> </a:t>
            </a:r>
            <a:r>
              <a:rPr lang="en-GB" dirty="0"/>
              <a:t>– a brief statement explaining the significance of the strategic initiative, including the impetus, who is affected and how.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b="1" dirty="0"/>
              <a:t>Statement of Problem /</a:t>
            </a:r>
            <a:r>
              <a:rPr lang="en-GB" b="1" dirty="0" smtClean="0"/>
              <a:t> </a:t>
            </a:r>
            <a:r>
              <a:rPr lang="en-GB" b="1" dirty="0"/>
              <a:t>Opportunity </a:t>
            </a:r>
            <a:r>
              <a:rPr lang="en-GB" dirty="0"/>
              <a:t>– This is typically where a vision and metrics are described.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b="1" dirty="0"/>
              <a:t>Program Manager Name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b="1" dirty="0" smtClean="0"/>
              <a:t>Identify Key </a:t>
            </a:r>
            <a:r>
              <a:rPr lang="en-GB" b="1" dirty="0"/>
              <a:t>Resources </a:t>
            </a:r>
            <a:r>
              <a:rPr lang="en-GB" dirty="0"/>
              <a:t>– If known, state the people, funding, equipment/facilities dedicated to this initiative.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b="1" dirty="0"/>
              <a:t>Strategies/Actions to Advance </a:t>
            </a:r>
            <a:r>
              <a:rPr lang="en-GB" b="1" dirty="0" smtClean="0"/>
              <a:t>this </a:t>
            </a:r>
            <a:r>
              <a:rPr lang="en-GB" b="1" dirty="0"/>
              <a:t>Initiative </a:t>
            </a:r>
            <a:r>
              <a:rPr lang="en-GB" dirty="0"/>
              <a:t>– This describes the problem-solving approach and can include standard program and </a:t>
            </a:r>
            <a:r>
              <a:rPr lang="en-GB" dirty="0" smtClean="0"/>
              <a:t>project </a:t>
            </a:r>
            <a:r>
              <a:rPr lang="en-GB" dirty="0"/>
              <a:t>methodologies.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b="1" dirty="0"/>
              <a:t>Anticipated Timeline </a:t>
            </a:r>
            <a:r>
              <a:rPr lang="en-GB" dirty="0"/>
              <a:t>– focus on incremental benefits delivery. Provisional due dates for deliverables can be included here, however specific details are better addressed in program and project planning documents.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b="1" dirty="0"/>
              <a:t>Program Sponsor and Other Key Stakeholders </a:t>
            </a:r>
            <a:r>
              <a:rPr lang="en-GB" dirty="0"/>
              <a:t>– include details of supporters and sponsorships.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b="1" dirty="0"/>
              <a:t>References</a:t>
            </a:r>
            <a:r>
              <a:rPr lang="en-GB" dirty="0"/>
              <a:t> – Strategy takes place in an environment where there is a plethora of information; literally, hundreds of pages of presentation slides, spreadsheets, analysis, proposals, and the like. In this section of the charter, reference other relevant strategic planning documents.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b="1" dirty="0"/>
              <a:t>Approval</a:t>
            </a:r>
            <a:r>
              <a:rPr lang="en-GB" dirty="0"/>
              <a:t> – (Signature)</a:t>
            </a:r>
          </a:p>
          <a:p>
            <a:r>
              <a:rPr lang="en-GB" dirty="0"/>
              <a:t>Note: write and edit to keep the document to two pages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524000" y="6597932"/>
            <a:ext cx="846043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Based on: </a:t>
            </a:r>
            <a:r>
              <a:rPr lang="en-GB" sz="800" dirty="0" err="1"/>
              <a:t>Githens</a:t>
            </a:r>
            <a:r>
              <a:rPr lang="en-GB" sz="800" dirty="0"/>
              <a:t>, Gregory D. "</a:t>
            </a:r>
            <a:r>
              <a:rPr lang="en-GB" sz="800" b="1" dirty="0"/>
              <a:t>Strategic Initiative </a:t>
            </a:r>
            <a:r>
              <a:rPr lang="en-GB" sz="800" dirty="0"/>
              <a:t>". Retrieved 02 March 2015, http://leadingstrategicinitiatives.com/2012/01/12/advice-for-strategic-initiative-charters/</a:t>
            </a:r>
          </a:p>
        </p:txBody>
      </p:sp>
    </p:spTree>
    <p:extLst>
      <p:ext uri="{BB962C8B-B14F-4D97-AF65-F5344CB8AC3E}">
        <p14:creationId xmlns:p14="http://schemas.microsoft.com/office/powerpoint/2010/main" val="15290019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Bg: Project Management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dirty="0">
                <a:solidFill>
                  <a:srgbClr val="252525"/>
                </a:solidFill>
              </a:rPr>
              <a:t>A traditional phased approach to PM identifies a sequence of steps to be completed: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200" dirty="0">
              <a:solidFill>
                <a:srgbClr val="252525"/>
              </a:solidFill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US" altLang="en-US" dirty="0" smtClean="0">
                <a:solidFill>
                  <a:srgbClr val="252525"/>
                </a:solidFill>
                <a:cs typeface="Arial" panose="020B0604020202020204" pitchFamily="34" charset="0"/>
              </a:rPr>
              <a:t> Project initiation </a:t>
            </a:r>
            <a:r>
              <a:rPr lang="en-US" altLang="en-US" sz="2400" dirty="0">
                <a:solidFill>
                  <a:srgbClr val="252525"/>
                </a:solidFill>
                <a:cs typeface="Arial" panose="020B0604020202020204" pitchFamily="34" charset="0"/>
              </a:rPr>
              <a:t>(PID: Project Initiation Document)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rabicPeriod" startAt="2"/>
            </a:pPr>
            <a:r>
              <a:rPr lang="en-US" altLang="en-US" dirty="0" smtClean="0">
                <a:cs typeface="Arial" panose="020B0604020202020204" pitchFamily="34" charset="0"/>
              </a:rPr>
              <a:t> Planning</a:t>
            </a:r>
            <a:r>
              <a:rPr lang="en-US" altLang="en-US" dirty="0">
                <a:cs typeface="Arial" panose="020B0604020202020204" pitchFamily="34" charset="0"/>
              </a:rPr>
              <a:t> </a:t>
            </a:r>
            <a:r>
              <a:rPr lang="en-US" altLang="en-US" dirty="0">
                <a:solidFill>
                  <a:srgbClr val="252525"/>
                </a:solidFill>
                <a:cs typeface="Arial" panose="020B0604020202020204" pitchFamily="34" charset="0"/>
              </a:rPr>
              <a:t>and design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rabicPeriod" startAt="3"/>
            </a:pPr>
            <a:r>
              <a:rPr lang="en-US" altLang="en-US" dirty="0" smtClean="0">
                <a:solidFill>
                  <a:srgbClr val="252525"/>
                </a:solidFill>
                <a:cs typeface="Arial" panose="020B0604020202020204" pitchFamily="34" charset="0"/>
              </a:rPr>
              <a:t> Execution </a:t>
            </a:r>
            <a:r>
              <a:rPr lang="en-US" altLang="en-US" dirty="0">
                <a:solidFill>
                  <a:srgbClr val="252525"/>
                </a:solidFill>
                <a:cs typeface="Arial" panose="020B0604020202020204" pitchFamily="34" charset="0"/>
              </a:rPr>
              <a:t>and construction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rabicPeriod" startAt="4"/>
            </a:pPr>
            <a:r>
              <a:rPr lang="en-US" altLang="en-US" dirty="0" smtClean="0">
                <a:solidFill>
                  <a:srgbClr val="252525"/>
                </a:solidFill>
                <a:cs typeface="Arial" panose="020B0604020202020204" pitchFamily="34" charset="0"/>
              </a:rPr>
              <a:t> Monitoring </a:t>
            </a:r>
            <a:r>
              <a:rPr lang="en-US" altLang="en-US" dirty="0">
                <a:solidFill>
                  <a:srgbClr val="252525"/>
                </a:solidFill>
                <a:cs typeface="Arial" panose="020B0604020202020204" pitchFamily="34" charset="0"/>
              </a:rPr>
              <a:t>and controlling systems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rabicPeriod" startAt="5"/>
            </a:pPr>
            <a:r>
              <a:rPr lang="en-US" altLang="en-US" dirty="0" smtClean="0">
                <a:solidFill>
                  <a:srgbClr val="252525"/>
                </a:solidFill>
                <a:cs typeface="Arial" panose="020B0604020202020204" pitchFamily="34" charset="0"/>
              </a:rPr>
              <a:t> Completion </a:t>
            </a:r>
            <a:r>
              <a:rPr lang="en-US" altLang="en-US" dirty="0">
                <a:solidFill>
                  <a:srgbClr val="252525"/>
                </a:solidFill>
                <a:cs typeface="Arial" panose="020B0604020202020204" pitchFamily="34" charset="0"/>
              </a:rPr>
              <a:t>and finish point</a:t>
            </a:r>
          </a:p>
          <a:p>
            <a:endParaRPr lang="en-GB" dirty="0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524000" y="135313"/>
            <a:ext cx="512864" cy="18657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507840" tIns="4761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900" dirty="0">
              <a:solidFill>
                <a:srgbClr val="0B008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54411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507288" cy="1143000"/>
          </a:xfrm>
        </p:spPr>
        <p:txBody>
          <a:bodyPr>
            <a:normAutofit fontScale="90000"/>
          </a:bodyPr>
          <a:lstStyle/>
          <a:p>
            <a:r>
              <a:rPr lang="en-US" altLang="en-US" sz="3600" dirty="0" err="1">
                <a:solidFill>
                  <a:srgbClr val="2525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Bg</a:t>
            </a:r>
            <a:r>
              <a:rPr lang="en-US" altLang="en-US" sz="3600" dirty="0">
                <a:solidFill>
                  <a:srgbClr val="2525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altLang="en-US" u="sng" dirty="0" smtClean="0">
                <a:solidFill>
                  <a:srgbClr val="2525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PID</a:t>
            </a:r>
            <a:r>
              <a:rPr lang="en-US" altLang="en-US" u="sng" dirty="0">
                <a:solidFill>
                  <a:srgbClr val="2525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Project Initiation Document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dirty="0"/>
              <a:t>Defines your project and its scope.</a:t>
            </a:r>
          </a:p>
          <a:p>
            <a:pPr fontAlgn="base"/>
            <a:r>
              <a:rPr lang="en-GB" dirty="0"/>
              <a:t>Justifies your project.</a:t>
            </a:r>
          </a:p>
          <a:p>
            <a:pPr fontAlgn="base"/>
            <a:r>
              <a:rPr lang="en-GB" dirty="0"/>
              <a:t>Secures funding for the project, if necessary.</a:t>
            </a:r>
          </a:p>
          <a:p>
            <a:pPr fontAlgn="base"/>
            <a:r>
              <a:rPr lang="en-GB" dirty="0"/>
              <a:t>Defines the roles and responsibilities of project participants.</a:t>
            </a:r>
          </a:p>
          <a:p>
            <a:pPr fontAlgn="base"/>
            <a:r>
              <a:rPr lang="en-GB" dirty="0"/>
              <a:t>Gives people the information they need to be productive and effective right from the start.</a:t>
            </a:r>
          </a:p>
          <a:p>
            <a:pPr marL="0" indent="0" fontAlgn="base">
              <a:buNone/>
            </a:pPr>
            <a:r>
              <a:rPr lang="en-GB" dirty="0"/>
              <a:t>By creating a PID, you'll answer the questions: What? Why? Who? How? When</a:t>
            </a:r>
            <a:r>
              <a:rPr lang="en-GB" dirty="0" smtClean="0"/>
              <a:t>? </a:t>
            </a:r>
            <a:r>
              <a:rPr lang="en-GB" dirty="0" smtClean="0">
                <a:hlinkClick r:id="rId2"/>
              </a:rPr>
              <a:t>(1)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90607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US" altLang="en-US" dirty="0">
                <a:solidFill>
                  <a:srgbClr val="2525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PID: Project Initiation </a:t>
            </a:r>
            <a:r>
              <a:rPr lang="en-US" altLang="en-US" dirty="0" smtClean="0">
                <a:solidFill>
                  <a:srgbClr val="2525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Document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A Project Initiation Document often contains the following:</a:t>
            </a:r>
            <a:r>
              <a:rPr lang="en-GB" baseline="30000" dirty="0">
                <a:hlinkClick r:id="rId2"/>
              </a:rPr>
              <a:t>[1]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Project Goals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Scope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Project Organization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Business Case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Constraints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Stakeholders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Risks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Project Controls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Reporting frameworks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PID Sign Off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Summary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08062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Strategy Implementation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Based on Strategic Management Consultant </a:t>
            </a:r>
            <a:r>
              <a:rPr lang="en-GB" b="1" dirty="0" smtClean="0"/>
              <a:t>Charles Lowe </a:t>
            </a:r>
            <a:r>
              <a:rPr lang="en-GB" dirty="0" smtClean="0"/>
              <a:t>of </a:t>
            </a:r>
            <a:r>
              <a:rPr lang="en-GB" dirty="0"/>
              <a:t>MASET LLC, there are </a:t>
            </a:r>
            <a:r>
              <a:rPr lang="en-GB" b="1" dirty="0"/>
              <a:t>4 elements </a:t>
            </a:r>
            <a:r>
              <a:rPr lang="en-GB" dirty="0"/>
              <a:t>which must work in harmony to successfully implement a strategic initiative. They are: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Planning &amp; Communication</a:t>
            </a:r>
            <a:r>
              <a:rPr lang="en-GB" dirty="0" smtClean="0"/>
              <a:t>: 1. Gain </a:t>
            </a:r>
            <a:r>
              <a:rPr lang="en-GB" dirty="0"/>
              <a:t>senior-level </a:t>
            </a:r>
            <a:r>
              <a:rPr lang="en-GB" dirty="0" smtClean="0"/>
              <a:t>sponsorship, 2. Generate </a:t>
            </a:r>
            <a:r>
              <a:rPr lang="en-GB" dirty="0"/>
              <a:t>employee awareness and communicate benefits of the upcoming strategy to gain initial acceptance</a:t>
            </a:r>
            <a:r>
              <a:rPr lang="en-GB" dirty="0" smtClean="0"/>
              <a:t>. 3. Develop </a:t>
            </a:r>
            <a:r>
              <a:rPr lang="en-GB" dirty="0"/>
              <a:t>strategies to overcome potential human, organizational, and technical barriers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Training</a:t>
            </a:r>
            <a:r>
              <a:rPr lang="en-GB" dirty="0" smtClean="0"/>
              <a:t>: A </a:t>
            </a:r>
            <a:r>
              <a:rPr lang="en-GB" dirty="0"/>
              <a:t>general rollout of the process and a mechanism to help change organizational </a:t>
            </a:r>
            <a:r>
              <a:rPr lang="en-GB" dirty="0" smtClean="0"/>
              <a:t>behaviour </a:t>
            </a:r>
            <a:r>
              <a:rPr lang="en-GB" dirty="0"/>
              <a:t>and develop </a:t>
            </a:r>
            <a:r>
              <a:rPr lang="en-GB" dirty="0" smtClean="0"/>
              <a:t>skills.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Implementation</a:t>
            </a:r>
            <a:r>
              <a:rPr lang="en-GB" dirty="0" smtClean="0"/>
              <a:t>: Managerial Support </a:t>
            </a:r>
            <a:r>
              <a:rPr lang="en-GB" dirty="0"/>
              <a:t>of the </a:t>
            </a:r>
            <a:r>
              <a:rPr lang="en-GB" dirty="0" smtClean="0"/>
              <a:t>implementation  process </a:t>
            </a:r>
            <a:r>
              <a:rPr lang="en-GB" dirty="0"/>
              <a:t>at the local </a:t>
            </a:r>
            <a:r>
              <a:rPr lang="en-GB" dirty="0" smtClean="0"/>
              <a:t>level.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Evaluation</a:t>
            </a:r>
            <a:r>
              <a:rPr lang="en-GB" dirty="0" smtClean="0"/>
              <a:t>: Make Measure and communicate progress.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69464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Bg: </a:t>
            </a:r>
            <a:r>
              <a:rPr lang="en-GB" dirty="0" smtClean="0"/>
              <a:t>1.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Developing the </a:t>
            </a:r>
            <a:r>
              <a:rPr lang="en-GB" b="1" dirty="0"/>
              <a:t>process</a:t>
            </a:r>
            <a:r>
              <a:rPr lang="en-GB" dirty="0"/>
              <a:t> involves such things as: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An </a:t>
            </a:r>
            <a:r>
              <a:rPr lang="en-GB" b="1" dirty="0" smtClean="0"/>
              <a:t>action </a:t>
            </a:r>
            <a:r>
              <a:rPr lang="en-GB" b="1" dirty="0"/>
              <a:t>plan </a:t>
            </a:r>
            <a:r>
              <a:rPr lang="en-GB" dirty="0"/>
              <a:t>for </a:t>
            </a:r>
            <a:r>
              <a:rPr lang="en-GB" dirty="0" smtClean="0"/>
              <a:t>change.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Gain </a:t>
            </a:r>
            <a:r>
              <a:rPr lang="en-GB" b="1" dirty="0"/>
              <a:t>senior-level </a:t>
            </a:r>
            <a:r>
              <a:rPr lang="en-GB" b="1" dirty="0" smtClean="0"/>
              <a:t>sponsorship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Get </a:t>
            </a:r>
            <a:r>
              <a:rPr lang="en-GB" b="1" dirty="0"/>
              <a:t>employee awareness </a:t>
            </a:r>
            <a:r>
              <a:rPr lang="en-GB" dirty="0" smtClean="0"/>
              <a:t>and communicate benefits of </a:t>
            </a:r>
            <a:r>
              <a:rPr lang="en-GB" dirty="0"/>
              <a:t>the upcoming strategy </a:t>
            </a:r>
            <a:r>
              <a:rPr lang="en-GB" dirty="0" smtClean="0"/>
              <a:t>to gain </a:t>
            </a:r>
            <a:r>
              <a:rPr lang="en-GB" dirty="0"/>
              <a:t>initial </a:t>
            </a:r>
            <a:r>
              <a:rPr lang="en-GB" dirty="0" smtClean="0"/>
              <a:t>acceptance.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Define links </a:t>
            </a:r>
            <a:r>
              <a:rPr lang="en-GB" dirty="0"/>
              <a:t>to other key </a:t>
            </a:r>
            <a:r>
              <a:rPr lang="en-GB" dirty="0" smtClean="0"/>
              <a:t>partners / strategies</a:t>
            </a:r>
            <a:r>
              <a:rPr lang="en-GB" dirty="0"/>
              <a:t>. Plan how to communicate the linkages</a:t>
            </a:r>
            <a:r>
              <a:rPr lang="en-GB" dirty="0" smtClean="0"/>
              <a:t>. How will the new initiative benefits others? – this will enhance engagement.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Document </a:t>
            </a:r>
            <a:r>
              <a:rPr lang="en-GB" b="1" dirty="0"/>
              <a:t>job </a:t>
            </a:r>
            <a:r>
              <a:rPr lang="en-GB" b="1" dirty="0" smtClean="0"/>
              <a:t>roles</a:t>
            </a:r>
            <a:r>
              <a:rPr lang="en-GB" dirty="0" smtClean="0"/>
              <a:t>, </a:t>
            </a:r>
            <a:r>
              <a:rPr lang="en-GB" dirty="0"/>
              <a:t>tools, procedures, software </a:t>
            </a:r>
            <a:r>
              <a:rPr lang="en-GB" dirty="0" smtClean="0"/>
              <a:t>targeted to </a:t>
            </a:r>
            <a:r>
              <a:rPr lang="en-GB" dirty="0"/>
              <a:t>support the employee's/end user's </a:t>
            </a:r>
            <a:r>
              <a:rPr lang="en-GB" dirty="0" smtClean="0"/>
              <a:t>needs.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Develop</a:t>
            </a:r>
            <a:r>
              <a:rPr lang="en-GB" b="1" dirty="0" smtClean="0"/>
              <a:t> </a:t>
            </a:r>
            <a:r>
              <a:rPr lang="en-GB" b="1" dirty="0"/>
              <a:t>strategies </a:t>
            </a:r>
            <a:r>
              <a:rPr lang="en-GB" dirty="0"/>
              <a:t>to </a:t>
            </a:r>
            <a:r>
              <a:rPr lang="en-GB" b="1" dirty="0"/>
              <a:t>overcome</a:t>
            </a:r>
            <a:r>
              <a:rPr lang="en-GB" dirty="0"/>
              <a:t> potential human, organizational, and technical </a:t>
            </a:r>
            <a:r>
              <a:rPr lang="en-GB" b="1" dirty="0"/>
              <a:t>barriers</a:t>
            </a:r>
            <a:r>
              <a:rPr lang="en-GB" dirty="0"/>
              <a:t> to successful implementation.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1656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Bg: </a:t>
            </a:r>
            <a:r>
              <a:rPr lang="en-GB" dirty="0" smtClean="0"/>
              <a:t>2. Training &amp;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Before rolling out training and interventions, the following should be </a:t>
            </a:r>
            <a:r>
              <a:rPr lang="en-GB" dirty="0" smtClean="0"/>
              <a:t>considered (fr1):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Profile the target population. 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Determine </a:t>
            </a:r>
            <a:r>
              <a:rPr lang="en-GB" dirty="0"/>
              <a:t>the best learning methodologies to be used that are appropriate for this initiative and accommodate the target population. (Awareness briefings, workshops, eLearning, video streaming, etc.)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Sequence the appropriate training and organizational activities (Build on introduction; acceptance; </a:t>
            </a:r>
            <a:r>
              <a:rPr lang="en-GB" dirty="0" smtClean="0"/>
              <a:t>and </a:t>
            </a:r>
            <a:r>
              <a:rPr lang="en-GB" dirty="0"/>
              <a:t>skill </a:t>
            </a:r>
            <a:r>
              <a:rPr lang="en-GB" dirty="0" smtClean="0"/>
              <a:t>development)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Design </a:t>
            </a:r>
            <a:r>
              <a:rPr lang="en-GB" dirty="0"/>
              <a:t>and develop training materials and structured learning experiences integrated with the process documentation and rollout.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524000" y="6597932"/>
            <a:ext cx="89644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(fr1) Masetllc.com,. 'Strategy Implementation: Launching A Successful Corporate Initiative'. </a:t>
            </a:r>
            <a:r>
              <a:rPr lang="en-GB" sz="800" dirty="0" err="1"/>
              <a:t>N.p</a:t>
            </a:r>
            <a:r>
              <a:rPr lang="en-GB" sz="800" dirty="0"/>
              <a:t>., 2015. Web. 3 Feb. 2015, from </a:t>
            </a:r>
            <a:r>
              <a:rPr lang="en-GB" sz="800" u="sng" dirty="0"/>
              <a:t>http://www.masetllc.com/products/458.shtml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40551539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Bg: </a:t>
            </a:r>
            <a:r>
              <a:rPr lang="en-GB" dirty="0" smtClean="0"/>
              <a:t>3. </a:t>
            </a:r>
            <a:r>
              <a:rPr lang="en-GB" b="1" u="sng" dirty="0" smtClean="0"/>
              <a:t>Strategy Implementation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47528" y="1412776"/>
            <a:ext cx="8496944" cy="4824536"/>
          </a:xfrm>
        </p:spPr>
        <p:txBody>
          <a:bodyPr>
            <a:noAutofit/>
          </a:bodyPr>
          <a:lstStyle/>
          <a:p>
            <a:r>
              <a:rPr lang="en-GB" sz="2000" dirty="0"/>
              <a:t>Implementation often requires particularly at operational level and especially if the rollout is to multiple locations (nationally or internationally) a consistent message delivered at each site. The following should be considered: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Senior Management communication and implementation plan.</a:t>
            </a:r>
            <a:endParaRPr lang="en-GB" sz="2000" dirty="0"/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Local implementation plan </a:t>
            </a:r>
            <a:r>
              <a:rPr lang="en-GB" sz="2000" i="1" dirty="0"/>
              <a:t>e.g.</a:t>
            </a:r>
            <a:r>
              <a:rPr lang="en-GB" sz="2000" dirty="0"/>
              <a:t> Assign tasks to specific job roles / relevant personnel on each site.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Create Training plans and implementation schedule </a:t>
            </a:r>
            <a:r>
              <a:rPr lang="en-GB" sz="2000" dirty="0"/>
              <a:t>for training.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Training</a:t>
            </a:r>
            <a:r>
              <a:rPr lang="en-GB" sz="2000" dirty="0"/>
              <a:t>: Train all relevant personnel with new skills/procedures etc...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Follow-up support</a:t>
            </a:r>
            <a:r>
              <a:rPr lang="en-GB" sz="2000" dirty="0"/>
              <a:t>: coaching and guidance after the training.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Launch/Go Live date</a:t>
            </a:r>
            <a:r>
              <a:rPr lang="en-GB" sz="2000" dirty="0"/>
              <a:t>: Promote communicate and launch the new initiative.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Reflection and evaluation</a:t>
            </a:r>
            <a:r>
              <a:rPr lang="en-GB" sz="2000" dirty="0"/>
              <a:t>: Schedule Methods / meetings to share lessons learned and a process to promote success stories and share learning.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Promote Success</a:t>
            </a:r>
            <a:r>
              <a:rPr lang="en-GB" sz="2000" dirty="0"/>
              <a:t>: Promote the benefits of  successful implementation and continue to nurture and support progress.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839671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Bg: </a:t>
            </a:r>
            <a:r>
              <a:rPr lang="en-GB" dirty="0" smtClean="0"/>
              <a:t>4. Measure Success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Lastly plans on how the success is going to be measured should be identified and planned before the implementation begins. The elements to consider include: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Define a progressive series of goals that help measure progress over time.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Measure results against initial target goals.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Define any limiting factors and their root causes.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Methods to systematically improve the process, training, and implementation approaches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524000" y="6597932"/>
            <a:ext cx="89644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(fr1) Masetllc.com,. 'Strategy Implementation: Launching A Successful Corporate Initiative'. </a:t>
            </a:r>
            <a:r>
              <a:rPr lang="en-GB" sz="800" dirty="0" err="1"/>
              <a:t>N.p</a:t>
            </a:r>
            <a:r>
              <a:rPr lang="en-GB" sz="800" dirty="0"/>
              <a:t>., 2015. Web. 3 Feb. 2015, from </a:t>
            </a:r>
            <a:r>
              <a:rPr lang="en-GB" sz="800" u="sng" dirty="0"/>
              <a:t>http://www.masetllc.com/products/458.shtml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245371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e-Handout review.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Create a Strategic initiative implementation plan for a new initiative of your choice and share with the group next week.</a:t>
            </a:r>
          </a:p>
        </p:txBody>
      </p:sp>
    </p:spTree>
    <p:extLst>
      <p:ext uri="{BB962C8B-B14F-4D97-AF65-F5344CB8AC3E}">
        <p14:creationId xmlns:p14="http://schemas.microsoft.com/office/powerpoint/2010/main" val="98748970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Program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dirty="0" smtClean="0"/>
              <a:t>Successful </a:t>
            </a:r>
            <a:r>
              <a:rPr lang="en-GB" dirty="0"/>
              <a:t>strategic initiatives apply a </a:t>
            </a:r>
            <a:r>
              <a:rPr lang="en-GB" dirty="0" smtClean="0"/>
              <a:t>structured approach </a:t>
            </a:r>
            <a:r>
              <a:rPr lang="en-GB" dirty="0"/>
              <a:t>for initiating, planning, executing, controlling, and </a:t>
            </a:r>
            <a:r>
              <a:rPr lang="en-GB" dirty="0" smtClean="0"/>
              <a:t>closing</a:t>
            </a:r>
            <a:r>
              <a:rPr lang="en-GB" dirty="0"/>
              <a:t> </a:t>
            </a:r>
            <a:r>
              <a:rPr lang="en-GB" dirty="0" smtClean="0"/>
              <a:t>new programs.</a:t>
            </a:r>
          </a:p>
          <a:p>
            <a:pPr fontAlgn="base"/>
            <a:r>
              <a:rPr lang="en-GB" dirty="0" smtClean="0"/>
              <a:t>Strategic </a:t>
            </a:r>
            <a:r>
              <a:rPr lang="en-GB" dirty="0"/>
              <a:t>initiatives are </a:t>
            </a:r>
            <a:r>
              <a:rPr lang="en-GB" dirty="0" smtClean="0"/>
              <a:t>different to projects</a:t>
            </a:r>
            <a:r>
              <a:rPr lang="en-GB" dirty="0"/>
              <a:t>, thus there is a need for a </a:t>
            </a:r>
            <a:r>
              <a:rPr lang="en-GB" dirty="0" smtClean="0"/>
              <a:t>balanced approach</a:t>
            </a:r>
            <a:r>
              <a:rPr lang="en-GB" dirty="0"/>
              <a:t>. </a:t>
            </a:r>
            <a:r>
              <a:rPr lang="en-GB" dirty="0" smtClean="0"/>
              <a:t>An understanding of both task, people </a:t>
            </a:r>
            <a:r>
              <a:rPr lang="en-GB" dirty="0"/>
              <a:t>and management cultures is </a:t>
            </a:r>
            <a:r>
              <a:rPr lang="en-GB" dirty="0" smtClean="0"/>
              <a:t>required. </a:t>
            </a:r>
            <a:endParaRPr lang="en-GB" dirty="0"/>
          </a:p>
          <a:p>
            <a:pPr fontAlgn="base"/>
            <a:r>
              <a:rPr lang="en-GB" dirty="0" smtClean="0"/>
              <a:t>“</a:t>
            </a:r>
            <a:r>
              <a:rPr lang="en-GB" i="1" dirty="0" smtClean="0"/>
              <a:t>All strategic initiatives are programs. </a:t>
            </a:r>
            <a:r>
              <a:rPr lang="en-GB" dirty="0" smtClean="0"/>
              <a:t>... I </a:t>
            </a:r>
            <a:r>
              <a:rPr lang="en-GB" dirty="0"/>
              <a:t>caution those who intend to apply a complex “methodology” that the skill of leadership is more important than the presence of rigorous forms and processes</a:t>
            </a:r>
            <a:r>
              <a:rPr lang="en-GB" dirty="0" smtClean="0"/>
              <a:t>. ... The selection of a program manager and program team is a critical success factor!” (1)</a:t>
            </a: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524000" y="6525924"/>
            <a:ext cx="846043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(1) </a:t>
            </a:r>
            <a:r>
              <a:rPr lang="en-GB" sz="800" dirty="0" err="1"/>
              <a:t>Githens</a:t>
            </a:r>
            <a:r>
              <a:rPr lang="en-GB" sz="800" dirty="0"/>
              <a:t>, Gregory D. "</a:t>
            </a:r>
            <a:r>
              <a:rPr lang="en-GB" sz="800" b="1" dirty="0"/>
              <a:t>The Purpose of a Strategic Initiative is Closing a Performance Gap</a:t>
            </a:r>
            <a:r>
              <a:rPr lang="en-GB" sz="800" dirty="0"/>
              <a:t>". Retrieved 02 March 2015, http://leadingstrategicinitiatives.com/2011/09/30/</a:t>
            </a:r>
          </a:p>
        </p:txBody>
      </p:sp>
    </p:spTree>
    <p:extLst>
      <p:ext uri="{BB962C8B-B14F-4D97-AF65-F5344CB8AC3E}">
        <p14:creationId xmlns:p14="http://schemas.microsoft.com/office/powerpoint/2010/main" val="37047196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116632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 smtClean="0"/>
              <a:t>The Direct Mail Benefits Template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124744"/>
            <a:ext cx="8435280" cy="5112568"/>
          </a:xfrm>
        </p:spPr>
        <p:txBody>
          <a:bodyPr>
            <a:noAutofit/>
          </a:bodyPr>
          <a:lstStyle/>
          <a:p>
            <a:pPr fontAlgn="base"/>
            <a:r>
              <a:rPr lang="en-GB" sz="2000" dirty="0"/>
              <a:t>An effective strategic initiative leader skilfully articulates/communicates clear and unique benefits to stakeholders. A simple strategic initiative template is the Direct-Mail template.</a:t>
            </a:r>
          </a:p>
          <a:p>
            <a:pPr fontAlgn="base"/>
            <a:r>
              <a:rPr lang="en-GB" sz="2000" dirty="0"/>
              <a:t>The direct mail template identifies and clearly communicates the </a:t>
            </a:r>
            <a:r>
              <a:rPr lang="en-GB" sz="2000" b="1" dirty="0"/>
              <a:t>cause-outcome format – </a:t>
            </a:r>
            <a:r>
              <a:rPr lang="en-GB" sz="2000" dirty="0"/>
              <a:t>often used in direct-mail letters. </a:t>
            </a:r>
          </a:p>
          <a:p>
            <a:pPr fontAlgn="base"/>
            <a:r>
              <a:rPr lang="en-GB" sz="2000" dirty="0"/>
              <a:t>The </a:t>
            </a:r>
            <a:r>
              <a:rPr lang="en-GB" sz="2000" b="1" dirty="0"/>
              <a:t>direct mail benefits template </a:t>
            </a:r>
            <a:r>
              <a:rPr lang="en-GB" sz="2000" dirty="0"/>
              <a:t>is a simple statement, “Because of _____, you will _____.”</a:t>
            </a:r>
          </a:p>
          <a:p>
            <a:pPr fontAlgn="base"/>
            <a:r>
              <a:rPr lang="en-GB" sz="2000" dirty="0"/>
              <a:t>You write the </a:t>
            </a:r>
            <a:r>
              <a:rPr lang="en-GB" sz="2000" b="1" dirty="0"/>
              <a:t>new initiative </a:t>
            </a:r>
            <a:r>
              <a:rPr lang="en-GB" sz="2000" dirty="0"/>
              <a:t>in the </a:t>
            </a:r>
            <a:r>
              <a:rPr lang="en-GB" sz="2000" u="sng" dirty="0"/>
              <a:t>first blank </a:t>
            </a:r>
            <a:r>
              <a:rPr lang="en-GB" sz="2000" dirty="0"/>
              <a:t>and the </a:t>
            </a:r>
            <a:r>
              <a:rPr lang="en-GB" sz="2000" b="1" dirty="0"/>
              <a:t>benefit</a:t>
            </a:r>
            <a:r>
              <a:rPr lang="en-GB" sz="2000" dirty="0"/>
              <a:t> in the </a:t>
            </a:r>
            <a:r>
              <a:rPr lang="en-GB" sz="2000" u="sng" dirty="0"/>
              <a:t>second blank</a:t>
            </a:r>
            <a:r>
              <a:rPr lang="en-GB" sz="2000" dirty="0"/>
              <a:t>. </a:t>
            </a:r>
          </a:p>
          <a:p>
            <a:pPr fontAlgn="base"/>
            <a:r>
              <a:rPr lang="en-GB" sz="2000" dirty="0"/>
              <a:t>This format helps us to see the distinctions between features and benefits.  </a:t>
            </a:r>
          </a:p>
          <a:p>
            <a:pPr fontAlgn="base"/>
            <a:r>
              <a:rPr lang="en-GB" sz="2000" dirty="0"/>
              <a:t>The template exploits these fundamentals taught in all basic salesmanship courses:</a:t>
            </a:r>
          </a:p>
          <a:p>
            <a:pPr lvl="1" fontAlgn="base"/>
            <a:r>
              <a:rPr lang="en-GB" sz="2000" dirty="0"/>
              <a:t>People buy benefits, not features</a:t>
            </a:r>
          </a:p>
          <a:p>
            <a:pPr lvl="1" fontAlgn="base"/>
            <a:r>
              <a:rPr lang="en-GB" sz="2000" dirty="0"/>
              <a:t>Features cause benefits to happen</a:t>
            </a:r>
          </a:p>
          <a:p>
            <a:pPr fontAlgn="base"/>
            <a:r>
              <a:rPr lang="en-GB" sz="2000" dirty="0"/>
              <a:t>Here is an examples of this template: “Because of the new management system, you are assured appropriate involvement in decision making.”</a:t>
            </a:r>
          </a:p>
          <a:p>
            <a:endParaRPr lang="en-GB" sz="2000" dirty="0"/>
          </a:p>
        </p:txBody>
      </p:sp>
      <p:sp>
        <p:nvSpPr>
          <p:cNvPr id="4" name="TextBox 3"/>
          <p:cNvSpPr txBox="1"/>
          <p:nvPr/>
        </p:nvSpPr>
        <p:spPr>
          <a:xfrm>
            <a:off x="1524000" y="6525924"/>
            <a:ext cx="846043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Based on: </a:t>
            </a:r>
            <a:r>
              <a:rPr lang="en-GB" sz="800" dirty="0" err="1"/>
              <a:t>Githens</a:t>
            </a:r>
            <a:r>
              <a:rPr lang="en-GB" sz="800" dirty="0"/>
              <a:t>, Gregory D. "</a:t>
            </a:r>
            <a:r>
              <a:rPr lang="en-GB" sz="800" b="1" dirty="0"/>
              <a:t>Strategic Initiative </a:t>
            </a:r>
            <a:r>
              <a:rPr lang="en-GB" sz="800" dirty="0"/>
              <a:t>". Retrieved 02 March 2015, http://leadingstrategicinitiatives.com/2011/10/10/</a:t>
            </a:r>
          </a:p>
        </p:txBody>
      </p:sp>
    </p:spTree>
    <p:extLst>
      <p:ext uri="{BB962C8B-B14F-4D97-AF65-F5344CB8AC3E}">
        <p14:creationId xmlns:p14="http://schemas.microsoft.com/office/powerpoint/2010/main" val="18690864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1845</Words>
  <Application>Microsoft Office PowerPoint</Application>
  <PresentationFormat>Custom</PresentationFormat>
  <Paragraphs>165</Paragraphs>
  <Slides>28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Office Theme</vt:lpstr>
      <vt:lpstr>Strategic initiatives</vt:lpstr>
      <vt:lpstr>Bg: Strategic initiatives</vt:lpstr>
      <vt:lpstr>Bg: Video Overview</vt:lpstr>
      <vt:lpstr>Bg: How to Define a Strategic Initiative</vt:lpstr>
      <vt:lpstr>Bg: A Shared Vision</vt:lpstr>
      <vt:lpstr>Performance Gap</vt:lpstr>
      <vt:lpstr>Performance Gap &amp; Strategic initiative</vt:lpstr>
      <vt:lpstr>Bg: Identifying a Performance Gap</vt:lpstr>
      <vt:lpstr>Specifying the Performance Gap</vt:lpstr>
      <vt:lpstr>Balanced Score Card</vt:lpstr>
      <vt:lpstr>PowerPoint Presentation</vt:lpstr>
      <vt:lpstr>BSC ‘Dashboard’ illustration</vt:lpstr>
      <vt:lpstr>Analytics</vt:lpstr>
      <vt:lpstr>Performance Gaps &amp; Strategic initiative</vt:lpstr>
      <vt:lpstr>Don’t Shy Away from the Future State</vt:lpstr>
      <vt:lpstr>Bg: A Strategic Initiative Charter</vt:lpstr>
      <vt:lpstr>Bg: Essential Elements of a Strategic Initiative charter</vt:lpstr>
      <vt:lpstr>Bg: Project Management</vt:lpstr>
      <vt:lpstr>Bg: PID: Project Initiation Document</vt:lpstr>
      <vt:lpstr>PID: Project Initiation Document</vt:lpstr>
      <vt:lpstr>Strategy Implementation</vt:lpstr>
      <vt:lpstr>Bg: 1. Process</vt:lpstr>
      <vt:lpstr>Bg: 2. Training &amp; Development</vt:lpstr>
      <vt:lpstr>Bg: 3. Strategy Implementation</vt:lpstr>
      <vt:lpstr>Bg: 4. Measure Success</vt:lpstr>
      <vt:lpstr>Activity</vt:lpstr>
      <vt:lpstr>Program Management</vt:lpstr>
      <vt:lpstr>The Direct Mail Benefits Template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initiatives</dc:title>
  <dc:creator>james williams</dc:creator>
  <cp:lastModifiedBy>Williams, James</cp:lastModifiedBy>
  <cp:revision>3</cp:revision>
  <dcterms:created xsi:type="dcterms:W3CDTF">2016-04-25T15:38:02Z</dcterms:created>
  <dcterms:modified xsi:type="dcterms:W3CDTF">2016-04-26T11:00:58Z</dcterms:modified>
</cp:coreProperties>
</file>