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4F0138E-AB57-4B16-B343-58D79E977B7D}" v="6" dt="2026-03-15T05:19:24.6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90" d="100"/>
          <a:sy n="90" d="100"/>
        </p:scale>
        <p:origin x="355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Ioana" userId="7978baa29e602372" providerId="LiveId" clId="{A8DCC0A9-7646-48BF-8C44-AA479A2F367E}"/>
    <pc:docChg chg="undo redo custSel modSld">
      <pc:chgData name="Maria Ioana" userId="7978baa29e602372" providerId="LiveId" clId="{A8DCC0A9-7646-48BF-8C44-AA479A2F367E}" dt="2026-03-15T05:19:24.604" v="250" actId="1076"/>
      <pc:docMkLst>
        <pc:docMk/>
      </pc:docMkLst>
      <pc:sldChg chg="addSp modSp mod">
        <pc:chgData name="Maria Ioana" userId="7978baa29e602372" providerId="LiveId" clId="{A8DCC0A9-7646-48BF-8C44-AA479A2F367E}" dt="2026-03-15T05:19:24.604" v="250" actId="1076"/>
        <pc:sldMkLst>
          <pc:docMk/>
          <pc:sldMk cId="1872164689" sldId="257"/>
        </pc:sldMkLst>
        <pc:spChg chg="mod">
          <ac:chgData name="Maria Ioana" userId="7978baa29e602372" providerId="LiveId" clId="{A8DCC0A9-7646-48BF-8C44-AA479A2F367E}" dt="2026-03-14T01:55:22.321" v="243" actId="20577"/>
          <ac:spMkLst>
            <pc:docMk/>
            <pc:sldMk cId="1872164689" sldId="257"/>
            <ac:spMk id="8" creationId="{854D58D0-8384-AB5C-2C17-C7DE85E68B04}"/>
          </ac:spMkLst>
        </pc:spChg>
        <pc:spChg chg="mod">
          <ac:chgData name="Maria Ioana" userId="7978baa29e602372" providerId="LiveId" clId="{A8DCC0A9-7646-48BF-8C44-AA479A2F367E}" dt="2026-03-14T01:36:59.842" v="107" actId="1076"/>
          <ac:spMkLst>
            <pc:docMk/>
            <pc:sldMk cId="1872164689" sldId="257"/>
            <ac:spMk id="9" creationId="{21877D65-CCC9-A345-ACA6-B9455B5D5119}"/>
          </ac:spMkLst>
        </pc:spChg>
        <pc:spChg chg="mod">
          <ac:chgData name="Maria Ioana" userId="7978baa29e602372" providerId="LiveId" clId="{A8DCC0A9-7646-48BF-8C44-AA479A2F367E}" dt="2026-03-14T01:44:27.840" v="187" actId="1076"/>
          <ac:spMkLst>
            <pc:docMk/>
            <pc:sldMk cId="1872164689" sldId="257"/>
            <ac:spMk id="10" creationId="{A34ABA15-8171-2C45-7028-F98E56B93AD5}"/>
          </ac:spMkLst>
        </pc:spChg>
        <pc:spChg chg="mod">
          <ac:chgData name="Maria Ioana" userId="7978baa29e602372" providerId="LiveId" clId="{A8DCC0A9-7646-48BF-8C44-AA479A2F367E}" dt="2026-03-14T01:45:09.528" v="199" actId="1076"/>
          <ac:spMkLst>
            <pc:docMk/>
            <pc:sldMk cId="1872164689" sldId="257"/>
            <ac:spMk id="11" creationId="{3F4297C8-B18D-1B61-0553-454DAC71AA0F}"/>
          </ac:spMkLst>
        </pc:spChg>
        <pc:spChg chg="mod">
          <ac:chgData name="Maria Ioana" userId="7978baa29e602372" providerId="LiveId" clId="{A8DCC0A9-7646-48BF-8C44-AA479A2F367E}" dt="2026-03-14T01:56:55.350" v="248" actId="1076"/>
          <ac:spMkLst>
            <pc:docMk/>
            <pc:sldMk cId="1872164689" sldId="257"/>
            <ac:spMk id="12" creationId="{71316BBF-30C5-1C85-0782-0BA7F1117E4A}"/>
          </ac:spMkLst>
        </pc:spChg>
        <pc:spChg chg="mod">
          <ac:chgData name="Maria Ioana" userId="7978baa29e602372" providerId="LiveId" clId="{A8DCC0A9-7646-48BF-8C44-AA479A2F367E}" dt="2026-03-14T01:44:49.565" v="195" actId="20577"/>
          <ac:spMkLst>
            <pc:docMk/>
            <pc:sldMk cId="1872164689" sldId="257"/>
            <ac:spMk id="13" creationId="{98287CAB-DA73-0781-37E6-6EC912EF8A53}"/>
          </ac:spMkLst>
        </pc:spChg>
        <pc:spChg chg="add mod">
          <ac:chgData name="Maria Ioana" userId="7978baa29e602372" providerId="LiveId" clId="{A8DCC0A9-7646-48BF-8C44-AA479A2F367E}" dt="2026-03-14T01:53:44.601" v="238" actId="1076"/>
          <ac:spMkLst>
            <pc:docMk/>
            <pc:sldMk cId="1872164689" sldId="257"/>
            <ac:spMk id="14" creationId="{75AAFFC2-54CA-054D-2206-9AE3A6048F05}"/>
          </ac:spMkLst>
        </pc:spChg>
        <pc:picChg chg="mod">
          <ac:chgData name="Maria Ioana" userId="7978baa29e602372" providerId="LiveId" clId="{A8DCC0A9-7646-48BF-8C44-AA479A2F367E}" dt="2026-03-15T05:19:24.604" v="250" actId="1076"/>
          <ac:picMkLst>
            <pc:docMk/>
            <pc:sldMk cId="1872164689" sldId="257"/>
            <ac:picMk id="4" creationId="{91540773-6FA5-BDC2-2CF7-3E33AAEFD5F5}"/>
          </ac:picMkLst>
        </pc:picChg>
        <pc:picChg chg="add mod">
          <ac:chgData name="Maria Ioana" userId="7978baa29e602372" providerId="LiveId" clId="{A8DCC0A9-7646-48BF-8C44-AA479A2F367E}" dt="2026-03-14T01:44:30.888" v="188" actId="1076"/>
          <ac:picMkLst>
            <pc:docMk/>
            <pc:sldMk cId="1872164689" sldId="257"/>
            <ac:picMk id="16" creationId="{B673A87E-2621-A7F4-D662-40B43E9FF66C}"/>
          </ac:picMkLst>
        </pc:picChg>
        <pc:picChg chg="add mod modCrop">
          <ac:chgData name="Maria Ioana" userId="7978baa29e602372" providerId="LiveId" clId="{A8DCC0A9-7646-48BF-8C44-AA479A2F367E}" dt="2026-03-14T01:45:44.730" v="202" actId="14100"/>
          <ac:picMkLst>
            <pc:docMk/>
            <pc:sldMk cId="1872164689" sldId="257"/>
            <ac:picMk id="17" creationId="{9A06E487-0D34-0F42-E399-D5DBA4294CA6}"/>
          </ac:picMkLst>
        </pc:picChg>
        <pc:picChg chg="add mod modCrop">
          <ac:chgData name="Maria Ioana" userId="7978baa29e602372" providerId="LiveId" clId="{A8DCC0A9-7646-48BF-8C44-AA479A2F367E}" dt="2026-03-14T01:44:03.426" v="181" actId="1076"/>
          <ac:picMkLst>
            <pc:docMk/>
            <pc:sldMk cId="1872164689" sldId="257"/>
            <ac:picMk id="19" creationId="{FD233BF6-3D6B-17C9-CAD4-75B82720963F}"/>
          </ac:picMkLst>
        </pc:picChg>
        <pc:picChg chg="add mod">
          <ac:chgData name="Maria Ioana" userId="7978baa29e602372" providerId="LiveId" clId="{A8DCC0A9-7646-48BF-8C44-AA479A2F367E}" dt="2026-03-14T01:44:58.928" v="198" actId="14100"/>
          <ac:picMkLst>
            <pc:docMk/>
            <pc:sldMk cId="1872164689" sldId="257"/>
            <ac:picMk id="21" creationId="{E4EA6B84-7D3A-86DF-8A8B-2F87F929A5A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F8796-B39A-237F-65E0-0779DB1FA1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A9CDD9-DD3D-7DBA-9B85-52DBB255E3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1B7260-5E99-8ED5-2CDE-17EDB1FAD2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6CFF3-C90B-47AA-A3C8-E1FF4C77DD1F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18F2CF-7B77-4F5C-5055-D5E627EE8F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CB88C1-AE4B-C683-7C98-B5FCB7BC74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02075-20B5-4071-957A-7DD36184E7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5494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196A39-3AF4-E27A-219B-5BE1D64BC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BA598-31C9-6B0B-5265-B853494A25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5724DC-65C3-875F-5530-91D268462F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6CFF3-C90B-47AA-A3C8-E1FF4C77DD1F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7FFC2C-A8CE-F70F-38FC-D03C4BC09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E910DE-161C-67F4-F643-D8C942BDBE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02075-20B5-4071-957A-7DD36184E7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733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5FD75-B1BB-F3EE-592E-891BB98F3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F32677-C5FE-6F2B-B66A-923D5CDA71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BA1793-415F-5B39-B117-67CEB65124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6CFF3-C90B-47AA-A3C8-E1FF4C77DD1F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330611-B7DB-E2B3-415B-C188CF2229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8D94D8-66F0-6433-A74A-9419A00DBD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02075-20B5-4071-957A-7DD36184E7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589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99D1E-01E5-DCA0-D160-98B6581B44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4C8D27-25B5-E4C0-C430-0ED189781D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70CD5B-DA3C-D904-01A4-825A6CC408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501783-958A-9159-91F7-3E6F3B2C71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6CFF3-C90B-47AA-A3C8-E1FF4C77DD1F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48BC3-7378-E2FA-36B7-DCC0F93BD1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0D0EF9-3C0D-1251-5211-606803EECD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02075-20B5-4071-957A-7DD36184E7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022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C43D3-AEF3-8B0C-5F62-28397E08E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B9C430-7274-0168-8EF1-B16626EC65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1F7BCF-3522-91BB-1DC1-A0F634F46F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D149B9-EBD3-3A6D-5C85-81B1024F07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F23F33C-C4E1-A407-C4E8-A862EB24447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E18ED9-DB4C-F0BA-F338-3F7597D09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6CFF3-C90B-47AA-A3C8-E1FF4C77DD1F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5863E1C-FFED-10A6-6CB9-5E32AC4491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29BE62-E9B6-8674-0BC3-8C4E420A3A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02075-20B5-4071-957A-7DD36184E7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0206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6B9B8-10F4-9CAC-BCE9-20363FE02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5CDDFF-333C-7E2A-D969-429BF67EAB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6CFF3-C90B-47AA-A3C8-E1FF4C77DD1F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3C1A7D-B420-99A3-7E1E-C6AC9C8723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80A8B9-1B3C-4AEF-FBC5-A534A93799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02075-20B5-4071-957A-7DD36184E7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0232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3ADAC9-68C7-4C2C-C4A3-797FD9467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6CFF3-C90B-47AA-A3C8-E1FF4C77DD1F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01C10F4-801C-9821-748A-FFEC116B1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E5FCF8-2A89-21FF-49FB-A2FB5220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02075-20B5-4071-957A-7DD36184E7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937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3852A-C276-9B92-5930-273857D610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C1EDC0-3234-0FDD-09E3-7E1D2C7585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D2B726-D002-E3D2-3153-5B73280434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54B00C-83D9-DB4C-5D89-4B5CA08E0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6CFF3-C90B-47AA-A3C8-E1FF4C77DD1F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DDCA41-662E-10CC-5BB3-7056275ED3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974076-AD94-0708-6B9C-5096C0916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02075-20B5-4071-957A-7DD36184E7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9108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2AE25-8898-FD30-C99B-A01B9C4163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1BCB16F-6584-0FAE-63C7-F98ADB5C41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7112FC-F2AD-0050-25DB-765CA42409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A14929-89A8-6DAA-88D1-9FE8433CA3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6CFF3-C90B-47AA-A3C8-E1FF4C77DD1F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5ACBD5-81DA-AB66-0629-59710D9EA3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2F51C5-9A48-23AF-12EB-D718048D2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02075-20B5-4071-957A-7DD36184E7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132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80A10-7943-C0C5-356F-637429D7AD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DAAF36-C435-57CB-87FD-0C99FEBCFA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2C0A87-1AE4-434C-3C46-5442B2D338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6CFF3-C90B-47AA-A3C8-E1FF4C77DD1F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0E8163-93EB-3951-984B-8974348A5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AB42F2-718F-7F56-C5ED-5C63D66A4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02075-20B5-4071-957A-7DD36184E7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224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7BD0BD8-A6B9-4CAE-E26B-F47561F066E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6452B8-7231-6506-15E2-97183DA2CC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EA41DB-BD50-88C0-5270-B57A9F71F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6CFF3-C90B-47AA-A3C8-E1FF4C77DD1F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7B140A-7DE3-E1A2-97C3-CEB780EAB2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A5FAE4-534F-08AB-7AFD-96D449FD62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02075-20B5-4071-957A-7DD36184E7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65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F353FC8-3C00-FF93-AA98-80D590AC9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54F656-B377-7818-4F8F-347D94884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028D7A-9FC0-DECE-D1CB-B3A962DFA85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3C6CFF3-C90B-47AA-A3C8-E1FF4C77DD1F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6CF0C7-BCE6-5A9F-9E2A-242D7E786A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4CC41D-093A-30D0-E8D8-239B510620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402075-20B5-4071-957A-7DD36184E7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9545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report-suspicious-emails-websites-phishing" TargetMode="External"/><Relationship Id="rId7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CF72F-4128-D154-E1EF-01E061BE307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A3A476-7510-CD46-E106-97DCA0ED127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6331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91540773-6FA5-BDC2-2CF7-3E33AAEFD5F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85" y="0"/>
            <a:ext cx="1191577" cy="4936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648453F-B3A4-8318-5576-41D9DEF147FB}"/>
              </a:ext>
            </a:extLst>
          </p:cNvPr>
          <p:cNvSpPr/>
          <p:nvPr/>
        </p:nvSpPr>
        <p:spPr>
          <a:xfrm>
            <a:off x="1747652" y="0"/>
            <a:ext cx="8446214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6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Fraud Detection in HMRC Emails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E74D2B-E2F2-498A-F27E-5D32F1DDCB59}"/>
              </a:ext>
            </a:extLst>
          </p:cNvPr>
          <p:cNvSpPr txBox="1"/>
          <p:nvPr/>
        </p:nvSpPr>
        <p:spPr>
          <a:xfrm>
            <a:off x="-67733" y="6519446"/>
            <a:ext cx="159173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1" dirty="0"/>
              <a:t>Name: Andreea Ruse</a:t>
            </a:r>
          </a:p>
          <a:p>
            <a:r>
              <a:rPr lang="en-GB" sz="800" b="1" dirty="0"/>
              <a:t>Student ID: 2108815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4D58D0-8384-AB5C-2C17-C7DE85E68B04}"/>
              </a:ext>
            </a:extLst>
          </p:cNvPr>
          <p:cNvSpPr txBox="1"/>
          <p:nvPr/>
        </p:nvSpPr>
        <p:spPr>
          <a:xfrm>
            <a:off x="143218" y="906928"/>
            <a:ext cx="3208867" cy="2000548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12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Introduction</a:t>
            </a:r>
            <a:endParaRPr lang="en-GB" sz="14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en-GB" sz="1100" dirty="0"/>
              <a:t>Email phishing targeting </a:t>
            </a:r>
            <a:r>
              <a:rPr lang="en-GB" sz="1100" b="1" dirty="0"/>
              <a:t>HMRC </a:t>
            </a:r>
            <a:r>
              <a:rPr lang="en-GB" sz="1100" dirty="0"/>
              <a:t> is a significant cybersecurity threat in the UK. Fraudulent emails attempt to impersonate HMRC to[1]: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Steal personal information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Obtain banking details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Deliver malware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Exploit tax refund scams</a:t>
            </a:r>
          </a:p>
          <a:p>
            <a:r>
              <a:rPr lang="en-GB" sz="1100" dirty="0"/>
              <a:t>This project investigates how </a:t>
            </a:r>
            <a:r>
              <a:rPr lang="en-GB" sz="1100" b="1" dirty="0"/>
              <a:t>Machine Learning </a:t>
            </a:r>
            <a:r>
              <a:rPr lang="en-GB" sz="1100" dirty="0"/>
              <a:t> can automatically detect fraudulent HMRC emails using text classification techniques.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1877D65-CCC9-A345-ACA6-B9455B5D5119}"/>
              </a:ext>
            </a:extLst>
          </p:cNvPr>
          <p:cNvSpPr txBox="1"/>
          <p:nvPr/>
        </p:nvSpPr>
        <p:spPr>
          <a:xfrm>
            <a:off x="66740" y="4299844"/>
            <a:ext cx="4047067" cy="221599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FF0000"/>
                </a:solidFill>
              </a:rPr>
              <a:t>2. Aims and Objective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</a:t>
            </a:r>
            <a:r>
              <a:rPr lang="en-GB" sz="1100" dirty="0"/>
              <a:t>To implement and evaluate machine learning system capable of detecting fraudulent HMRC-related emails.</a:t>
            </a:r>
          </a:p>
          <a:p>
            <a:r>
              <a:rPr lang="en-GB" sz="1100" b="1" dirty="0"/>
              <a:t>SMART Objectives</a:t>
            </a:r>
          </a:p>
          <a:p>
            <a:r>
              <a:rPr lang="en-GB" sz="1100" dirty="0"/>
              <a:t>• Research phishing attack patterns and HMRC fraud cases</a:t>
            </a:r>
            <a:br>
              <a:rPr lang="en-GB" sz="1100" dirty="0"/>
            </a:br>
            <a:r>
              <a:rPr lang="en-GB" sz="1100" dirty="0"/>
              <a:t>• Analyse existing spam detection datasets (Kaggle benchmark)</a:t>
            </a:r>
            <a:br>
              <a:rPr lang="en-GB" sz="1100" dirty="0"/>
            </a:br>
            <a:r>
              <a:rPr lang="en-GB" sz="1100" dirty="0"/>
              <a:t>• Preprocess and clean email text data</a:t>
            </a:r>
            <a:br>
              <a:rPr lang="en-GB" sz="1100" dirty="0"/>
            </a:br>
            <a:r>
              <a:rPr lang="en-GB" sz="1100" dirty="0"/>
              <a:t>• Convert textual data into numerical features using TF-IDF</a:t>
            </a:r>
            <a:br>
              <a:rPr lang="en-GB" sz="1100" dirty="0"/>
            </a:br>
            <a:r>
              <a:rPr lang="en-GB" sz="1100" dirty="0"/>
              <a:t>• Train and evaluate ML models (Logistic Regression &amp; Random Forest)</a:t>
            </a:r>
            <a:br>
              <a:rPr lang="en-GB" sz="1100" dirty="0"/>
            </a:br>
            <a:r>
              <a:rPr lang="en-GB" sz="1100" dirty="0"/>
              <a:t>• Compare performance using Precision, Recall and F1-score</a:t>
            </a:r>
            <a:br>
              <a:rPr lang="en-GB" sz="1100" dirty="0"/>
            </a:br>
            <a:r>
              <a:rPr lang="en-GB" sz="1100" dirty="0"/>
              <a:t>• Propose improvements for real-world deployment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4ABA15-8171-2C45-7028-F98E56B93AD5}"/>
              </a:ext>
            </a:extLst>
          </p:cNvPr>
          <p:cNvSpPr txBox="1"/>
          <p:nvPr/>
        </p:nvSpPr>
        <p:spPr>
          <a:xfrm>
            <a:off x="3613118" y="1126995"/>
            <a:ext cx="3733800" cy="2862322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accent6">
                    <a:lumMod val="75000"/>
                  </a:schemeClr>
                </a:solidFill>
              </a:rPr>
              <a:t>3. Design &amp; Methodology</a:t>
            </a:r>
          </a:p>
          <a:p>
            <a:r>
              <a:rPr lang="en-GB" sz="1200" dirty="0"/>
              <a:t>The system was designed as a </a:t>
            </a:r>
            <a:r>
              <a:rPr lang="en-GB" sz="1200" b="1" dirty="0"/>
              <a:t>supervised binary text classification model</a:t>
            </a:r>
            <a:r>
              <a:rPr lang="en-GB" sz="1200" dirty="0"/>
              <a:t> to detect fraudulent HMRC-style emails.</a:t>
            </a:r>
          </a:p>
          <a:p>
            <a:r>
              <a:rPr lang="en-GB" sz="1200" b="1" dirty="0"/>
              <a:t>Processing Pipeline</a:t>
            </a:r>
          </a:p>
          <a:p>
            <a:r>
              <a:rPr lang="en-GB" sz="1200" dirty="0"/>
              <a:t>Email → Text Cleaning → TF-IDF Vectorisation → ML Classifier → Fraud / Legit</a:t>
            </a:r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r>
              <a:rPr lang="en-GB" sz="1200" b="1" dirty="0"/>
              <a:t>Models Implemented</a:t>
            </a:r>
          </a:p>
          <a:p>
            <a:r>
              <a:rPr lang="en-GB" sz="1200" dirty="0"/>
              <a:t>• Logistic Regression</a:t>
            </a:r>
            <a:br>
              <a:rPr lang="en-GB" sz="1200" dirty="0"/>
            </a:br>
            <a:r>
              <a:rPr lang="en-GB" sz="1200" dirty="0"/>
              <a:t>• Random Forest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F4297C8-B18D-1B61-0553-454DAC71AA0F}"/>
              </a:ext>
            </a:extLst>
          </p:cNvPr>
          <p:cNvSpPr txBox="1"/>
          <p:nvPr/>
        </p:nvSpPr>
        <p:spPr>
          <a:xfrm>
            <a:off x="7346918" y="4059848"/>
            <a:ext cx="3302000" cy="784830"/>
          </a:xfrm>
          <a:prstGeom prst="rect">
            <a:avLst/>
          </a:prstGeom>
          <a:noFill/>
          <a:ln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6. Conclusion</a:t>
            </a:r>
          </a:p>
          <a:p>
            <a:r>
              <a:rPr lang="en-GB" sz="1100" dirty="0"/>
              <a:t>The study demonstrates that machine learning models can effectively detect fraudulent HMRC-style phishing emails using text-based features.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1316BBF-30C5-1C85-0782-0BA7F1117E4A}"/>
              </a:ext>
            </a:extLst>
          </p:cNvPr>
          <p:cNvSpPr txBox="1"/>
          <p:nvPr/>
        </p:nvSpPr>
        <p:spPr>
          <a:xfrm>
            <a:off x="4220274" y="4991744"/>
            <a:ext cx="5432051" cy="156966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accent2">
                    <a:lumMod val="75000"/>
                  </a:schemeClr>
                </a:solidFill>
              </a:rPr>
              <a:t>4. Development life cycle </a:t>
            </a:r>
          </a:p>
          <a:p>
            <a:r>
              <a:rPr lang="en-GB" sz="1200" dirty="0"/>
              <a:t>The project followed the </a:t>
            </a:r>
            <a:r>
              <a:rPr lang="en-GB" sz="1200" b="1" dirty="0"/>
              <a:t>CRISP-DM framework</a:t>
            </a:r>
            <a:r>
              <a:rPr lang="en-GB" sz="1200" dirty="0"/>
              <a:t>:[5]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200" dirty="0"/>
              <a:t>Business Understanding – Identify HMRC phishing threat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200" dirty="0"/>
              <a:t>Data Understanding – Analyse spam dataset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200" dirty="0"/>
              <a:t>Data Preparation – Clean and vectorise text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200" dirty="0"/>
              <a:t>Modelling – Train ML classifiers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200" dirty="0"/>
              <a:t>Evaluation – Compare Precision, Recall, F1-score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200" dirty="0"/>
              <a:t>Deployment Proposal – Real-time email filtering system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8287CAB-DA73-0781-37E6-6EC912EF8A53}"/>
              </a:ext>
            </a:extLst>
          </p:cNvPr>
          <p:cNvSpPr txBox="1"/>
          <p:nvPr/>
        </p:nvSpPr>
        <p:spPr>
          <a:xfrm>
            <a:off x="7869116" y="1235126"/>
            <a:ext cx="3974122" cy="2677656"/>
          </a:xfrm>
          <a:prstGeom prst="rect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accent5">
                    <a:lumMod val="75000"/>
                  </a:schemeClr>
                </a:solidFill>
              </a:rPr>
              <a:t>5.</a:t>
            </a: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GB" sz="1200" b="1" dirty="0">
                <a:solidFill>
                  <a:schemeClr val="accent5">
                    <a:lumMod val="75000"/>
                  </a:schemeClr>
                </a:solidFill>
              </a:rPr>
              <a:t>Results and brief discussion</a:t>
            </a:r>
          </a:p>
          <a:p>
            <a:endParaRPr lang="en-GB" sz="1200" b="1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en-GB" sz="1200" b="1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en-GB" sz="1200" b="1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en-GB" sz="1200" b="1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en-GB" sz="1200" b="1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en-GB" b="1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en-GB" b="1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en-GB" b="1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en-GB" b="1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en-GB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5AAFFC2-54CA-054D-2206-9AE3A6048F05}"/>
              </a:ext>
            </a:extLst>
          </p:cNvPr>
          <p:cNvSpPr txBox="1"/>
          <p:nvPr/>
        </p:nvSpPr>
        <p:spPr>
          <a:xfrm>
            <a:off x="9758792" y="4915209"/>
            <a:ext cx="2218267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>
                <a:solidFill>
                  <a:srgbClr val="00B050"/>
                </a:solidFill>
              </a:rPr>
              <a:t>References</a:t>
            </a:r>
          </a:p>
          <a:p>
            <a:r>
              <a:rPr lang="en-GB" sz="400" dirty="0"/>
              <a:t>[</a:t>
            </a:r>
            <a:r>
              <a:rPr lang="en-GB" sz="500" dirty="0"/>
              <a:t>1] HM Revenue &amp; Customs, “Recognising and reporting HMRC related phishing scams,” GOV.UK, 2024. [Online]. Available: </a:t>
            </a:r>
            <a:r>
              <a:rPr lang="en-GB" sz="500" dirty="0">
                <a:hlinkClick r:id="rId3"/>
              </a:rPr>
              <a:t>https://www.gov.uk/report-suspicious-emails-websites-phishing</a:t>
            </a:r>
            <a:endParaRPr lang="en-GB" sz="500" dirty="0"/>
          </a:p>
          <a:p>
            <a:r>
              <a:rPr lang="en-GB" sz="500" dirty="0"/>
              <a:t>[2] C. Cortes and V. </a:t>
            </a:r>
            <a:r>
              <a:rPr lang="en-GB" sz="500" dirty="0" err="1"/>
              <a:t>Vapnik</a:t>
            </a:r>
            <a:r>
              <a:rPr lang="en-GB" sz="500" dirty="0"/>
              <a:t>, “Support-vector networks,” </a:t>
            </a:r>
            <a:r>
              <a:rPr lang="en-GB" sz="500" i="1" dirty="0"/>
              <a:t>Machine Learning</a:t>
            </a:r>
            <a:r>
              <a:rPr lang="en-GB" sz="500" dirty="0"/>
              <a:t>, vol. 20, no. 3, pp. 273–297, 1995.</a:t>
            </a:r>
          </a:p>
          <a:p>
            <a:r>
              <a:rPr lang="en-GB" sz="500" dirty="0"/>
              <a:t>[3] T. Joachims, “Text categorization with Support Vector Machines: Learning with many relevant features,” in </a:t>
            </a:r>
            <a:r>
              <a:rPr lang="en-GB" sz="500" i="1" dirty="0"/>
              <a:t>Proc. 10th European Conf. Machine Learning (ECML)</a:t>
            </a:r>
            <a:r>
              <a:rPr lang="en-GB" sz="500" dirty="0"/>
              <a:t>, 1998, pp. 137–142.</a:t>
            </a:r>
          </a:p>
          <a:p>
            <a:r>
              <a:rPr lang="en-GB" sz="500" dirty="0"/>
              <a:t>[4] F. Sebastiani, “Machine learning in automated text categorization,” </a:t>
            </a:r>
            <a:r>
              <a:rPr lang="en-GB" sz="500" i="1" dirty="0"/>
              <a:t>ACM Computing Surveys</a:t>
            </a:r>
            <a:r>
              <a:rPr lang="en-GB" sz="500" dirty="0"/>
              <a:t>, vol. 34, no. 1, pp. 1–47, 2002.</a:t>
            </a:r>
          </a:p>
          <a:p>
            <a:r>
              <a:rPr lang="en-GB" sz="500" dirty="0"/>
              <a:t>[5] P. Chapman et al., “CRISP-DM 1.0: Step-by-step data mining guide,” SPSS Inc., Chicago, 2000.</a:t>
            </a:r>
          </a:p>
          <a:p>
            <a:r>
              <a:rPr lang="en-GB" sz="500" dirty="0"/>
              <a:t>[6] J. Ma, L. K. Saul, S. Savage and G. M. Voelker, “Beyond blacklists: Learning to detect malicious web sites from suspicious URLs,” in </a:t>
            </a:r>
            <a:r>
              <a:rPr lang="en-GB" sz="500" i="1" dirty="0"/>
              <a:t>Proc. 15th ACM SIGKDD Int. Conf. Knowledge Discovery and Data Mining</a:t>
            </a:r>
            <a:r>
              <a:rPr lang="en-GB" sz="500" dirty="0"/>
              <a:t>, 2009, pp. 1245–1254.</a:t>
            </a:r>
          </a:p>
          <a:p>
            <a:r>
              <a:rPr lang="en-GB" sz="500" dirty="0"/>
              <a:t>[7] S. </a:t>
            </a:r>
            <a:r>
              <a:rPr lang="en-GB" sz="500" dirty="0" err="1"/>
              <a:t>Garera</a:t>
            </a:r>
            <a:r>
              <a:rPr lang="en-GB" sz="500" dirty="0"/>
              <a:t>, N. Provos, M. Chew and A. D. Rubin, “A framework for detection and measurement of phishing attacks,” in </a:t>
            </a:r>
            <a:r>
              <a:rPr lang="en-GB" sz="500" i="1" dirty="0"/>
              <a:t>Proc. 2007 ACM Workshop on Recurring </a:t>
            </a:r>
            <a:r>
              <a:rPr lang="en-GB" sz="500" i="1" dirty="0" err="1"/>
              <a:t>Malcode</a:t>
            </a:r>
            <a:r>
              <a:rPr lang="en-GB" sz="500" i="1" dirty="0"/>
              <a:t> (WORM)</a:t>
            </a:r>
            <a:r>
              <a:rPr lang="en-GB" sz="500" dirty="0"/>
              <a:t>, 2007, pp. 1–8.</a:t>
            </a:r>
          </a:p>
          <a:p>
            <a:r>
              <a:rPr lang="en-GB" sz="500" dirty="0"/>
              <a:t>[8] F. Pedregosa et al., “Scikit-learn: Machine learning in Python,” </a:t>
            </a:r>
            <a:r>
              <a:rPr lang="en-GB" sz="500" i="1" dirty="0"/>
              <a:t>Journal of Machine Learning Research</a:t>
            </a:r>
            <a:r>
              <a:rPr lang="en-GB" sz="500" dirty="0"/>
              <a:t>, vol. 12, pp. 2825–2830, 2011.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673A87E-2621-A7F4-D662-40B43E9FF66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3117" y="2483144"/>
            <a:ext cx="3733801" cy="848664"/>
          </a:xfrm>
          <a:prstGeom prst="rect">
            <a:avLst/>
          </a:prstGeom>
        </p:spPr>
      </p:pic>
      <p:pic>
        <p:nvPicPr>
          <p:cNvPr id="17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A06E487-0D34-0F42-E399-D5DBA4294CA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325" b="30278"/>
          <a:stretch>
            <a:fillRect/>
          </a:stretch>
        </p:blipFill>
        <p:spPr>
          <a:xfrm>
            <a:off x="239434" y="3021894"/>
            <a:ext cx="2851485" cy="116353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tx2">
                <a:lumMod val="10000"/>
                <a:lumOff val="9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D233BF6-3D6B-17C9-CAD4-75B82720963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43" t="3933" r="15708" b="4887"/>
          <a:stretch>
            <a:fillRect/>
          </a:stretch>
        </p:blipFill>
        <p:spPr>
          <a:xfrm>
            <a:off x="8337728" y="5347670"/>
            <a:ext cx="1126717" cy="102733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E4EA6B84-7D3A-86DF-8A8B-2F87F929A5A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6348" y="1660490"/>
            <a:ext cx="3856552" cy="2172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1646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594</Words>
  <Application>Microsoft Office PowerPoint</Application>
  <PresentationFormat>Widescreen</PresentationFormat>
  <Paragraphs>53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Andreea Georgiana Ruse (2108815)</dc:creator>
  <cp:lastModifiedBy>Andreea Georgiana Ruse (2108815)</cp:lastModifiedBy>
  <cp:revision>1</cp:revision>
  <dcterms:created xsi:type="dcterms:W3CDTF">2026-03-14T00:38:19Z</dcterms:created>
  <dcterms:modified xsi:type="dcterms:W3CDTF">2026-03-15T05:19:30Z</dcterms:modified>
</cp:coreProperties>
</file>