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6B9B-2BD4-634C-EB9A-DE84B565C74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55C7A13-7A01-D169-4DAB-DEFE53D218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29EA94B-C9EA-BB04-981E-E25B9AD6D49F}"/>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5" name="Footer Placeholder 4">
            <a:extLst>
              <a:ext uri="{FF2B5EF4-FFF2-40B4-BE49-F238E27FC236}">
                <a16:creationId xmlns:a16="http://schemas.microsoft.com/office/drawing/2014/main" id="{1898E675-FA95-E390-BBD9-E0FC3E083A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2E707-A80A-898F-9DC7-80E32B0A9E3C}"/>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2752155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BA4E2-5D2D-BFFA-4E6F-E409AC54440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6B7BD2-DDC3-C8A5-9955-446492217FF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16C749-94B8-C459-40C0-7BDAF3F78BDB}"/>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5" name="Footer Placeholder 4">
            <a:extLst>
              <a:ext uri="{FF2B5EF4-FFF2-40B4-BE49-F238E27FC236}">
                <a16:creationId xmlns:a16="http://schemas.microsoft.com/office/drawing/2014/main" id="{6F9548FA-D600-E726-2186-AEAECC98B4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146993-7A41-8E15-A50C-D54A2D0B126A}"/>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3794700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EF23F-7905-38E2-6C38-BD87D98D407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6157EDF-8DBC-FA32-C753-67C311611E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10C4E1-EA8B-7A30-D662-E14D782E0066}"/>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5" name="Footer Placeholder 4">
            <a:extLst>
              <a:ext uri="{FF2B5EF4-FFF2-40B4-BE49-F238E27FC236}">
                <a16:creationId xmlns:a16="http://schemas.microsoft.com/office/drawing/2014/main" id="{012AED53-1C41-54DD-6DFB-4481AC0FAC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8411E0-E559-120D-33E4-23EAC8810D3A}"/>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65399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30AF9-4B7F-8D4E-1829-5F87E33E7DD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512D4B-C1B4-C337-01C0-801E0FD8FF1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A97E03A-790A-7BDD-92A7-68F65097AC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A153E1F-5804-DEEE-3969-A9B763C73D67}"/>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6" name="Footer Placeholder 5">
            <a:extLst>
              <a:ext uri="{FF2B5EF4-FFF2-40B4-BE49-F238E27FC236}">
                <a16:creationId xmlns:a16="http://schemas.microsoft.com/office/drawing/2014/main" id="{4214646B-CF0F-3141-5948-4B8AD8FB70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64F514-903E-5B8C-397E-C28D8CBCC2B1}"/>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1705752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ACA8A-772E-8F53-CA1F-516F7788B94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EC5CBB5-B50E-7E61-9A5D-2EC35CB377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573391-9BE8-3F5D-71A2-0F04DDAE36D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A9D9CB7-B594-5A75-33D4-0DD99ADE8F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E28806-541B-09CE-0320-8BDCB6C421E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118D06C-9103-D2AC-2469-52D010C16D53}"/>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8" name="Footer Placeholder 7">
            <a:extLst>
              <a:ext uri="{FF2B5EF4-FFF2-40B4-BE49-F238E27FC236}">
                <a16:creationId xmlns:a16="http://schemas.microsoft.com/office/drawing/2014/main" id="{7620F358-5ED5-7C6D-7CB0-6491E0FA89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9FBCF5-8407-4B39-42E8-68656EFE430C}"/>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3835055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7A182-1FAF-E359-FA48-8A7778C0DF0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FCC4EC7-A8C0-7B73-93BB-EFBCC6AB1A10}"/>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4" name="Footer Placeholder 3">
            <a:extLst>
              <a:ext uri="{FF2B5EF4-FFF2-40B4-BE49-F238E27FC236}">
                <a16:creationId xmlns:a16="http://schemas.microsoft.com/office/drawing/2014/main" id="{806B7681-0090-6C12-51A6-E142BD43D5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656ECE-D33F-FDE0-7D08-B825238D4CA0}"/>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3187439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49EE2B-285F-8380-9348-4DBB20CECEDB}"/>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3" name="Footer Placeholder 2">
            <a:extLst>
              <a:ext uri="{FF2B5EF4-FFF2-40B4-BE49-F238E27FC236}">
                <a16:creationId xmlns:a16="http://schemas.microsoft.com/office/drawing/2014/main" id="{D4FE0BF6-26F4-A68D-06E0-9DCA7AE01C7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5DABCC-0BB0-4388-0C19-262D5E9E9C38}"/>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770990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3A821-101E-3581-0A76-0B514C0595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45C0995-BF54-1FB2-438C-04064444AE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44B5387-9216-8662-FDFF-7988D7D28C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CF7821-7941-A601-077F-5009F20920C9}"/>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6" name="Footer Placeholder 5">
            <a:extLst>
              <a:ext uri="{FF2B5EF4-FFF2-40B4-BE49-F238E27FC236}">
                <a16:creationId xmlns:a16="http://schemas.microsoft.com/office/drawing/2014/main" id="{9290BCEC-F370-0F4D-F4D2-B4B4FCA8A7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2C7D7E-C422-913C-DA69-56A537A3DDAD}"/>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2508047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1B252-C228-70DC-FFD2-570C9FE5DEE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539E273-4049-D868-F3BD-7EB3E029B1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FC94BD-9316-71BA-C981-036DA67BD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845D2B-929D-54E9-3448-F6715283153F}"/>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6" name="Footer Placeholder 5">
            <a:extLst>
              <a:ext uri="{FF2B5EF4-FFF2-40B4-BE49-F238E27FC236}">
                <a16:creationId xmlns:a16="http://schemas.microsoft.com/office/drawing/2014/main" id="{937F4581-FC2D-5BA9-33D6-CA6D328776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609E79-D7BD-07BC-2206-FB840ADB1742}"/>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3059220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52258-ADAC-79A5-57A8-744256F445D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184447-54EE-D260-96AB-C1BFB355B3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F45CEE-10EB-4BC9-2CD4-AB0407A1DA21}"/>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5" name="Footer Placeholder 4">
            <a:extLst>
              <a:ext uri="{FF2B5EF4-FFF2-40B4-BE49-F238E27FC236}">
                <a16:creationId xmlns:a16="http://schemas.microsoft.com/office/drawing/2014/main" id="{0B53164B-533A-FE77-6DA7-065BC6BB41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669CC3-B9E2-B449-6B16-08F230F54009}"/>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2706870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C10F84-992E-953E-09C7-F773BD45CAD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BFC7EF2-CBE0-5F2A-7738-C9DCE268D2D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9F6A42-934B-EF0E-8DAB-2643C594BE2D}"/>
              </a:ext>
            </a:extLst>
          </p:cNvPr>
          <p:cNvSpPr>
            <a:spLocks noGrp="1"/>
          </p:cNvSpPr>
          <p:nvPr>
            <p:ph type="dt" sz="half" idx="10"/>
          </p:nvPr>
        </p:nvSpPr>
        <p:spPr/>
        <p:txBody>
          <a:bodyPr/>
          <a:lstStyle/>
          <a:p>
            <a:fld id="{C7141C1F-B8A7-4DBB-91A6-4AFE752102BA}" type="datetimeFigureOut">
              <a:rPr lang="en-GB" smtClean="0"/>
              <a:t>10/02/2024</a:t>
            </a:fld>
            <a:endParaRPr lang="en-GB"/>
          </a:p>
        </p:txBody>
      </p:sp>
      <p:sp>
        <p:nvSpPr>
          <p:cNvPr id="5" name="Footer Placeholder 4">
            <a:extLst>
              <a:ext uri="{FF2B5EF4-FFF2-40B4-BE49-F238E27FC236}">
                <a16:creationId xmlns:a16="http://schemas.microsoft.com/office/drawing/2014/main" id="{3592ED03-E2A1-9F36-1C58-4579C0F371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BDCE0F-68A0-44CF-B0B9-4DF44AA530A0}"/>
              </a:ext>
            </a:extLst>
          </p:cNvPr>
          <p:cNvSpPr>
            <a:spLocks noGrp="1"/>
          </p:cNvSpPr>
          <p:nvPr>
            <p:ph type="sldNum" sz="quarter" idx="12"/>
          </p:nvPr>
        </p:nvSpPr>
        <p:spPr/>
        <p:txBody>
          <a:bodyPr/>
          <a:lstStyle/>
          <a:p>
            <a:fld id="{132A5733-337E-405E-B47B-34FE483ECBDB}" type="slidenum">
              <a:rPr lang="en-GB" smtClean="0"/>
              <a:t>‹#›</a:t>
            </a:fld>
            <a:endParaRPr lang="en-GB"/>
          </a:p>
        </p:txBody>
      </p:sp>
    </p:spTree>
    <p:extLst>
      <p:ext uri="{BB962C8B-B14F-4D97-AF65-F5344CB8AC3E}">
        <p14:creationId xmlns:p14="http://schemas.microsoft.com/office/powerpoint/2010/main" val="3552330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C0EDA9-21C0-C5F1-00B9-1A9F4A7783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4FB5095-6B10-54B8-E00E-3AB09ED60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D9DD66-CD1E-BC78-962C-C715DF0D54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141C1F-B8A7-4DBB-91A6-4AFE752102BA}" type="datetimeFigureOut">
              <a:rPr lang="en-GB" smtClean="0"/>
              <a:t>10/02/2024</a:t>
            </a:fld>
            <a:endParaRPr lang="en-GB"/>
          </a:p>
        </p:txBody>
      </p:sp>
      <p:sp>
        <p:nvSpPr>
          <p:cNvPr id="5" name="Footer Placeholder 4">
            <a:extLst>
              <a:ext uri="{FF2B5EF4-FFF2-40B4-BE49-F238E27FC236}">
                <a16:creationId xmlns:a16="http://schemas.microsoft.com/office/drawing/2014/main" id="{5C982615-1D65-E2CF-C0B3-3164632C60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58ADFD-0EBB-A86C-0387-497CC7B544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32A5733-337E-405E-B47B-34FE483ECBDB}" type="slidenum">
              <a:rPr lang="en-GB" smtClean="0"/>
              <a:t>‹#›</a:t>
            </a:fld>
            <a:endParaRPr lang="en-GB"/>
          </a:p>
        </p:txBody>
      </p:sp>
    </p:spTree>
    <p:extLst>
      <p:ext uri="{BB962C8B-B14F-4D97-AF65-F5344CB8AC3E}">
        <p14:creationId xmlns:p14="http://schemas.microsoft.com/office/powerpoint/2010/main" val="169330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E5597-DDAD-EB2F-FC9C-050AD389AE1E}"/>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129C1C11-8262-B5D1-58D6-46CE406ED445}"/>
              </a:ext>
            </a:extLst>
          </p:cNvPr>
          <p:cNvSpPr>
            <a:spLocks noGrp="1"/>
          </p:cNvSpPr>
          <p:nvPr>
            <p:ph type="subTitle" idx="1"/>
          </p:nvPr>
        </p:nvSpPr>
        <p:spPr/>
        <p:txBody>
          <a:bodyPr/>
          <a:lstStyle/>
          <a:p>
            <a:r>
              <a:rPr lang="en-GB" sz="4000" dirty="0"/>
              <a:t>Lecture 9: The Bill of Rights</a:t>
            </a:r>
          </a:p>
          <a:p>
            <a:endParaRPr lang="en-GB" dirty="0"/>
          </a:p>
        </p:txBody>
      </p:sp>
    </p:spTree>
    <p:extLst>
      <p:ext uri="{BB962C8B-B14F-4D97-AF65-F5344CB8AC3E}">
        <p14:creationId xmlns:p14="http://schemas.microsoft.com/office/powerpoint/2010/main" val="1054324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8F33B-3D0E-0F92-3EEB-6DC14BDD85ED}"/>
              </a:ext>
            </a:extLst>
          </p:cNvPr>
          <p:cNvSpPr>
            <a:spLocks noGrp="1"/>
          </p:cNvSpPr>
          <p:nvPr>
            <p:ph type="title"/>
          </p:nvPr>
        </p:nvSpPr>
        <p:spPr/>
        <p:txBody>
          <a:bodyPr/>
          <a:lstStyle/>
          <a:p>
            <a:pPr algn="ctr"/>
            <a:r>
              <a:rPr lang="en-GB" dirty="0"/>
              <a:t>The Bill of Rights </a:t>
            </a:r>
            <a:br>
              <a:rPr lang="en-GB" dirty="0"/>
            </a:br>
            <a:r>
              <a:rPr lang="en-GB" dirty="0"/>
              <a:t>and the Constitutional Convention</a:t>
            </a:r>
          </a:p>
        </p:txBody>
      </p:sp>
      <p:sp>
        <p:nvSpPr>
          <p:cNvPr id="3" name="Content Placeholder 2">
            <a:extLst>
              <a:ext uri="{FF2B5EF4-FFF2-40B4-BE49-F238E27FC236}">
                <a16:creationId xmlns:a16="http://schemas.microsoft.com/office/drawing/2014/main" id="{DAF605A0-2716-4512-0C99-B17672EA91F3}"/>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In 1789, during the First Congress under the new Constitution, as agreed upon previously, a bill of rights was proposed for consideration.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Just 5 days before the end of the Constitutional Convention, George Mason of Virginia and Elbridge Gerry of Massachusetts pointed out the absence of a bill of rights.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They emphasized the importance of a declaration of the basic rights of citizens to curtail and limit the sweeping powers that were being vested in the new government by the Constitution. </a:t>
            </a:r>
          </a:p>
          <a:p>
            <a:endParaRPr lang="en-GB" dirty="0"/>
          </a:p>
        </p:txBody>
      </p:sp>
    </p:spTree>
    <p:extLst>
      <p:ext uri="{BB962C8B-B14F-4D97-AF65-F5344CB8AC3E}">
        <p14:creationId xmlns:p14="http://schemas.microsoft.com/office/powerpoint/2010/main" val="3657313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B81E6-0322-6233-7171-284098D53A89}"/>
              </a:ext>
            </a:extLst>
          </p:cNvPr>
          <p:cNvSpPr>
            <a:spLocks noGrp="1"/>
          </p:cNvSpPr>
          <p:nvPr>
            <p:ph type="title"/>
          </p:nvPr>
        </p:nvSpPr>
        <p:spPr/>
        <p:txBody>
          <a:bodyPr/>
          <a:lstStyle/>
          <a:p>
            <a:pPr algn="ctr"/>
            <a:r>
              <a:rPr lang="en-GB" dirty="0"/>
              <a:t>The Bill of Rights </a:t>
            </a:r>
            <a:br>
              <a:rPr lang="en-GB" dirty="0"/>
            </a:br>
            <a:r>
              <a:rPr lang="en-GB" dirty="0"/>
              <a:t>and the Constitutional Convention</a:t>
            </a:r>
          </a:p>
        </p:txBody>
      </p:sp>
      <p:sp>
        <p:nvSpPr>
          <p:cNvPr id="3" name="Content Placeholder 2">
            <a:extLst>
              <a:ext uri="{FF2B5EF4-FFF2-40B4-BE49-F238E27FC236}">
                <a16:creationId xmlns:a16="http://schemas.microsoft.com/office/drawing/2014/main" id="{A764DC9D-EAE7-73FA-5435-9CBE78B491CA}"/>
              </a:ext>
            </a:extLst>
          </p:cNvPr>
          <p:cNvSpPr>
            <a:spLocks noGrp="1"/>
          </p:cNvSpPr>
          <p:nvPr>
            <p:ph idx="1"/>
          </p:nvPr>
        </p:nvSpPr>
        <p:spPr/>
        <p:txBody>
          <a:bodyPr/>
          <a:lstStyle/>
          <a:p>
            <a:r>
              <a:rPr lang="en-GB" sz="2800" kern="100" dirty="0">
                <a:effectLst/>
                <a:latin typeface="Aptos" panose="020B0004020202020204" pitchFamily="34" charset="0"/>
                <a:ea typeface="Aptos" panose="020B0004020202020204" pitchFamily="34" charset="0"/>
                <a:cs typeface="Times New Roman" panose="02020603050405020304" pitchFamily="18" charset="0"/>
              </a:rPr>
              <a:t>Gerry proposed the appointment of a committee to prepare a bill of rights. After brief debate, no delegation supported adding a bill of rights.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According to James Wilson, a bill of rights simply “never entered the mind of many of [the delegates in Philadelphia,] and days before the conclusion of the convention, they were loathe to introduce new and potentially contentious issues.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It had been four long months during a hot summer, and by August, according to John Rutledge, there was “extreme anxiety [amongst] many members of the convention to bring the business to an end.” </a:t>
            </a:r>
          </a:p>
          <a:p>
            <a:endParaRPr lang="en-GB" dirty="0"/>
          </a:p>
        </p:txBody>
      </p:sp>
    </p:spTree>
    <p:extLst>
      <p:ext uri="{BB962C8B-B14F-4D97-AF65-F5344CB8AC3E}">
        <p14:creationId xmlns:p14="http://schemas.microsoft.com/office/powerpoint/2010/main" val="3483656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552A5-7F86-C794-AC78-1598D324BBFF}"/>
              </a:ext>
            </a:extLst>
          </p:cNvPr>
          <p:cNvSpPr>
            <a:spLocks noGrp="1"/>
          </p:cNvSpPr>
          <p:nvPr>
            <p:ph type="title"/>
          </p:nvPr>
        </p:nvSpPr>
        <p:spPr/>
        <p:txBody>
          <a:bodyPr/>
          <a:lstStyle/>
          <a:p>
            <a:pPr algn="ctr"/>
            <a:r>
              <a:rPr lang="en-GB" dirty="0"/>
              <a:t>The Anti-Federalists</a:t>
            </a:r>
          </a:p>
        </p:txBody>
      </p:sp>
      <p:sp>
        <p:nvSpPr>
          <p:cNvPr id="3" name="Content Placeholder 2">
            <a:extLst>
              <a:ext uri="{FF2B5EF4-FFF2-40B4-BE49-F238E27FC236}">
                <a16:creationId xmlns:a16="http://schemas.microsoft.com/office/drawing/2014/main" id="{2DA3C265-7171-2699-AC8E-31E2F19EC122}"/>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The dismissive reaction to the proposal led Mason, Gerry, and Edmund Randolph of Virginia to be among the delegates that refused to sign the final document due to its lack of a bill of rights.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Mason and Gerry became prominent leaders of the “anti-federalist” opposition to the ratification of the Constitution. (Randolph eventually supported ratification.)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Another was Patrick Henry of Virginia. Anti-Federalists emphasized the Constitution’s lack of protection of individual and states’ rights against a powerful central government as the most important reason to reject the Constitution.</a:t>
            </a:r>
          </a:p>
          <a:p>
            <a:pPr marL="0" indent="0">
              <a:buNone/>
            </a:pPr>
            <a:endParaRPr lang="en-GB" dirty="0"/>
          </a:p>
        </p:txBody>
      </p:sp>
    </p:spTree>
    <p:extLst>
      <p:ext uri="{BB962C8B-B14F-4D97-AF65-F5344CB8AC3E}">
        <p14:creationId xmlns:p14="http://schemas.microsoft.com/office/powerpoint/2010/main" val="1157465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5C90F-DD6C-EEB7-2006-5A35FAE0B6EB}"/>
              </a:ext>
            </a:extLst>
          </p:cNvPr>
          <p:cNvSpPr>
            <a:spLocks noGrp="1"/>
          </p:cNvSpPr>
          <p:nvPr>
            <p:ph type="title"/>
          </p:nvPr>
        </p:nvSpPr>
        <p:spPr/>
        <p:txBody>
          <a:bodyPr/>
          <a:lstStyle/>
          <a:p>
            <a:pPr algn="ctr"/>
            <a:r>
              <a:rPr lang="en-GB" dirty="0"/>
              <a:t>The Federalists</a:t>
            </a:r>
          </a:p>
        </p:txBody>
      </p:sp>
      <p:sp>
        <p:nvSpPr>
          <p:cNvPr id="3" name="Content Placeholder 2">
            <a:extLst>
              <a:ext uri="{FF2B5EF4-FFF2-40B4-BE49-F238E27FC236}">
                <a16:creationId xmlns:a16="http://schemas.microsoft.com/office/drawing/2014/main" id="{70C130D2-9EB0-E236-5F76-24AA71F10544}"/>
              </a:ext>
            </a:extLst>
          </p:cNvPr>
          <p:cNvSpPr>
            <a:spLocks noGrp="1"/>
          </p:cNvSpPr>
          <p:nvPr>
            <p:ph idx="1"/>
          </p:nvPr>
        </p:nvSpPr>
        <p:spPr/>
        <p:txBody>
          <a:bodyPr>
            <a:normAutofit fontScale="92500" lnSpcReduction="10000"/>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Federalist defenders like James Wilson of Pennsylvania and Alexander Hamilton, who wrote in the </a:t>
            </a:r>
            <a:r>
              <a:rPr lang="en-GB" i="1" kern="100" dirty="0">
                <a:effectLst/>
                <a:latin typeface="Aptos" panose="020B0004020202020204" pitchFamily="34" charset="0"/>
                <a:ea typeface="Aptos" panose="020B0004020202020204" pitchFamily="34" charset="0"/>
                <a:cs typeface="Times New Roman" panose="02020603050405020304" pitchFamily="18" charset="0"/>
              </a:rPr>
              <a:t>Federalist</a:t>
            </a:r>
            <a:r>
              <a:rPr lang="en-GB" kern="100" dirty="0">
                <a:effectLst/>
                <a:latin typeface="Aptos" panose="020B0004020202020204" pitchFamily="34" charset="0"/>
                <a:ea typeface="Aptos" panose="020B0004020202020204" pitchFamily="34" charset="0"/>
                <a:cs typeface="Times New Roman" panose="02020603050405020304" pitchFamily="18" charset="0"/>
              </a:rPr>
              <a:t> No. 84, responded with two main arguments:</a:t>
            </a:r>
          </a:p>
          <a:p>
            <a:pPr marL="4572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A Bill of Rights was not necessary in a Constitution that granted only limited, specifically delegated powers. </a:t>
            </a:r>
          </a:p>
          <a:p>
            <a:pPr marL="4572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A Bill of Rights may be taken to imply that the government had broader powers than those set forth in the Constitution. Also all individual rights not enumerated may be taken as a suggestion that the government does have the power to restrict those unmentioned rights. </a:t>
            </a:r>
          </a:p>
          <a:p>
            <a:endParaRPr lang="en-GB" dirty="0"/>
          </a:p>
        </p:txBody>
      </p:sp>
    </p:spTree>
    <p:extLst>
      <p:ext uri="{BB962C8B-B14F-4D97-AF65-F5344CB8AC3E}">
        <p14:creationId xmlns:p14="http://schemas.microsoft.com/office/powerpoint/2010/main" val="2623634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9331-E9D3-93F0-DBC4-D1C1021C0659}"/>
              </a:ext>
            </a:extLst>
          </p:cNvPr>
          <p:cNvSpPr>
            <a:spLocks noGrp="1"/>
          </p:cNvSpPr>
          <p:nvPr>
            <p:ph type="title"/>
          </p:nvPr>
        </p:nvSpPr>
        <p:spPr/>
        <p:txBody>
          <a:bodyPr/>
          <a:lstStyle/>
          <a:p>
            <a:pPr algn="ctr"/>
            <a:r>
              <a:rPr lang="en-GB" dirty="0"/>
              <a:t>The Anti-Federalists</a:t>
            </a:r>
          </a:p>
        </p:txBody>
      </p:sp>
      <p:sp>
        <p:nvSpPr>
          <p:cNvPr id="3" name="Content Placeholder 2">
            <a:extLst>
              <a:ext uri="{FF2B5EF4-FFF2-40B4-BE49-F238E27FC236}">
                <a16:creationId xmlns:a16="http://schemas.microsoft.com/office/drawing/2014/main" id="{A1FDD9DD-FB05-E4E3-9E0F-5A71FA3F6F5B}"/>
              </a:ext>
            </a:extLst>
          </p:cNvPr>
          <p:cNvSpPr>
            <a:spLocks noGrp="1"/>
          </p:cNvSpPr>
          <p:nvPr>
            <p:ph idx="1"/>
          </p:nvPr>
        </p:nvSpPr>
        <p:spPr/>
        <p:txBody>
          <a:bodyPr>
            <a:normAutofit fontScale="92500"/>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anti-Federalists expressed concern that some of the powers given to the three branches of government were rather sweeping and broad, such as the power to regulate commerce, the power to impose taxes, and the power to pass laws “necessary and proper” for carrying out into effect all powers granted to any branch of the national government.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Thomas Jefferson, who was in Paris serving as the American Ambassador to France, stated, </a:t>
            </a:r>
          </a:p>
          <a:p>
            <a:pPr marL="457200" lvl="1" indent="0">
              <a:buNone/>
            </a:pPr>
            <a:r>
              <a:rPr lang="en-GB" kern="100" dirty="0">
                <a:latin typeface="Aptos" panose="020B0004020202020204" pitchFamily="34" charset="0"/>
                <a:ea typeface="Aptos" panose="020B0004020202020204" pitchFamily="34" charset="0"/>
                <a:cs typeface="Times New Roman" panose="02020603050405020304" pitchFamily="18" charset="0"/>
              </a:rPr>
              <a:t>	</a:t>
            </a:r>
            <a:r>
              <a:rPr lang="en-GB" kern="100" dirty="0">
                <a:effectLst/>
                <a:latin typeface="Aptos" panose="020B0004020202020204" pitchFamily="34" charset="0"/>
                <a:ea typeface="Aptos" panose="020B0004020202020204" pitchFamily="34" charset="0"/>
                <a:cs typeface="Times New Roman" panose="02020603050405020304" pitchFamily="18" charset="0"/>
              </a:rPr>
              <a:t>“[A] bill of rights is what the people are entitled to against every 	government on earth, general or particular, and what no just government 	should refuse, or rest on inference.”</a:t>
            </a:r>
          </a:p>
          <a:p>
            <a:r>
              <a:rPr lang="en-GB" sz="2400" kern="100" dirty="0">
                <a:latin typeface="Aptos" panose="020B0004020202020204" pitchFamily="34" charset="0"/>
                <a:ea typeface="Aptos" panose="020B0004020202020204" pitchFamily="34" charset="0"/>
                <a:cs typeface="Times New Roman" panose="02020603050405020304" pitchFamily="18" charset="0"/>
              </a:rPr>
              <a:t>Jefferson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also believed that a declaration of rights in the Constitution would help fortify the ability of the judicial branch to serve as a legal check on the other branches- in other words, it would help to strengthen the power of judicial review. </a:t>
            </a:r>
          </a:p>
          <a:p>
            <a:endParaRPr lang="en-GB" dirty="0"/>
          </a:p>
        </p:txBody>
      </p:sp>
    </p:spTree>
    <p:extLst>
      <p:ext uri="{BB962C8B-B14F-4D97-AF65-F5344CB8AC3E}">
        <p14:creationId xmlns:p14="http://schemas.microsoft.com/office/powerpoint/2010/main" val="2596420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57FBC-5FAC-2E39-5DA6-BD59EB7A5F9B}"/>
              </a:ext>
            </a:extLst>
          </p:cNvPr>
          <p:cNvSpPr>
            <a:spLocks noGrp="1"/>
          </p:cNvSpPr>
          <p:nvPr>
            <p:ph type="title"/>
          </p:nvPr>
        </p:nvSpPr>
        <p:spPr/>
        <p:txBody>
          <a:bodyPr/>
          <a:lstStyle/>
          <a:p>
            <a:pPr algn="ctr"/>
            <a:r>
              <a:rPr lang="en-GB" dirty="0"/>
              <a:t>The Federalists</a:t>
            </a:r>
          </a:p>
        </p:txBody>
      </p:sp>
      <p:sp>
        <p:nvSpPr>
          <p:cNvPr id="3" name="Content Placeholder 2">
            <a:extLst>
              <a:ext uri="{FF2B5EF4-FFF2-40B4-BE49-F238E27FC236}">
                <a16:creationId xmlns:a16="http://schemas.microsoft.com/office/drawing/2014/main" id="{B00C4E92-4132-2FBE-F5EE-42D68B055A74}"/>
              </a:ext>
            </a:extLst>
          </p:cNvPr>
          <p:cNvSpPr>
            <a:spLocks noGrp="1"/>
          </p:cNvSpPr>
          <p:nvPr>
            <p:ph idx="1"/>
          </p:nvPr>
        </p:nvSpPr>
        <p:spPr/>
        <p:txBody>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James Madison, who did not object to a bill of rights, believed the only reason to have one was that many strongly desired it.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Madison believed a declaration of rights against a government with enumerated powers was superfluous.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He also thought that state governments would provide greater security against federal usurpation of power than a bill of rights.</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 Madison also believed that experience had demonstrated that words on a piece of paper would not deter committed majorities from trampling on individual rights.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Nevertheless, he did see the benefit of having such a declaration of rights. </a:t>
            </a:r>
          </a:p>
          <a:p>
            <a:pPr marL="457200" lvl="1" indent="0">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-First, to educate public opinion. </a:t>
            </a:r>
          </a:p>
          <a:p>
            <a:pPr marL="457200" lvl="1" indent="0">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-Second, to rally community sentiment in opposition to an oppressive government. </a:t>
            </a:r>
          </a:p>
          <a:p>
            <a:endParaRPr lang="en-GB" dirty="0"/>
          </a:p>
        </p:txBody>
      </p:sp>
    </p:spTree>
    <p:extLst>
      <p:ext uri="{BB962C8B-B14F-4D97-AF65-F5344CB8AC3E}">
        <p14:creationId xmlns:p14="http://schemas.microsoft.com/office/powerpoint/2010/main" val="3922175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28688-3CDE-4AF2-CAC7-5327585A184A}"/>
              </a:ext>
            </a:extLst>
          </p:cNvPr>
          <p:cNvSpPr>
            <a:spLocks noGrp="1"/>
          </p:cNvSpPr>
          <p:nvPr>
            <p:ph type="title"/>
          </p:nvPr>
        </p:nvSpPr>
        <p:spPr/>
        <p:txBody>
          <a:bodyPr/>
          <a:lstStyle/>
          <a:p>
            <a:pPr algn="ctr"/>
            <a:r>
              <a:rPr lang="en-GB" dirty="0"/>
              <a:t>The Federalists</a:t>
            </a:r>
          </a:p>
        </p:txBody>
      </p:sp>
      <p:sp>
        <p:nvSpPr>
          <p:cNvPr id="3" name="Content Placeholder 2">
            <a:extLst>
              <a:ext uri="{FF2B5EF4-FFF2-40B4-BE49-F238E27FC236}">
                <a16:creationId xmlns:a16="http://schemas.microsoft.com/office/drawing/2014/main" id="{E6EAAA27-3486-6DB8-3285-EFFF543111AD}"/>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Federalists conceded with the guarantee that a Bill of Rights would be proposed and passed in the First Congress.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James Madison played the primary role in drafting the Bill of Rights. He led the Federalists in agreeing to a bill of rights in the First Congress.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However, the Federalists insisted on the ratification of the Constitution first. It is sometimes said that the Federalists gave us the Constitution and the Anti-Federalists gave us the Bill of Rights. </a:t>
            </a:r>
          </a:p>
          <a:p>
            <a:endParaRPr lang="en-GB" dirty="0"/>
          </a:p>
        </p:txBody>
      </p:sp>
    </p:spTree>
    <p:extLst>
      <p:ext uri="{BB962C8B-B14F-4D97-AF65-F5344CB8AC3E}">
        <p14:creationId xmlns:p14="http://schemas.microsoft.com/office/powerpoint/2010/main" val="2791194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8CFB3-89C2-8D31-3108-D57D3FD033F0}"/>
              </a:ext>
            </a:extLst>
          </p:cNvPr>
          <p:cNvSpPr>
            <a:spLocks noGrp="1"/>
          </p:cNvSpPr>
          <p:nvPr>
            <p:ph type="title"/>
          </p:nvPr>
        </p:nvSpPr>
        <p:spPr/>
        <p:txBody>
          <a:bodyPr/>
          <a:lstStyle/>
          <a:p>
            <a:pPr algn="ctr"/>
            <a:r>
              <a:rPr lang="en-GB" dirty="0"/>
              <a:t>The Anti-Federalists</a:t>
            </a:r>
          </a:p>
        </p:txBody>
      </p:sp>
      <p:sp>
        <p:nvSpPr>
          <p:cNvPr id="3" name="Content Placeholder 2">
            <a:extLst>
              <a:ext uri="{FF2B5EF4-FFF2-40B4-BE49-F238E27FC236}">
                <a16:creationId xmlns:a16="http://schemas.microsoft.com/office/drawing/2014/main" id="{936BBDD3-1A5E-63B0-5925-3CF46474C730}"/>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Anti-Federalists, however, were not interested in merely protecting individual rights.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Rather, they wanted the powers of the new government curtailed, or language similar to the Articles of Confederation, which limited the central government to powers expressly delegated and leaving all else to the states.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Madison drafted the Bill of Rights on his own terms, including broad protections for individual liberties, reaffirmed principle of enumerated powers without “expressly,” attached as a limitation.</a:t>
            </a:r>
          </a:p>
          <a:p>
            <a:endParaRPr lang="en-GB" dirty="0"/>
          </a:p>
        </p:txBody>
      </p:sp>
    </p:spTree>
    <p:extLst>
      <p:ext uri="{BB962C8B-B14F-4D97-AF65-F5344CB8AC3E}">
        <p14:creationId xmlns:p14="http://schemas.microsoft.com/office/powerpoint/2010/main" val="3486667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4B86A-D402-128C-2B93-05AF5D096025}"/>
              </a:ext>
            </a:extLst>
          </p:cNvPr>
          <p:cNvSpPr>
            <a:spLocks noGrp="1"/>
          </p:cNvSpPr>
          <p:nvPr>
            <p:ph type="title"/>
          </p:nvPr>
        </p:nvSpPr>
        <p:spPr/>
        <p:txBody>
          <a:bodyPr/>
          <a:lstStyle/>
          <a:p>
            <a:pPr algn="ctr"/>
            <a:r>
              <a:rPr lang="en-GB" dirty="0"/>
              <a:t>The Amendment Process</a:t>
            </a:r>
          </a:p>
        </p:txBody>
      </p:sp>
      <p:sp>
        <p:nvSpPr>
          <p:cNvPr id="3" name="Content Placeholder 2">
            <a:extLst>
              <a:ext uri="{FF2B5EF4-FFF2-40B4-BE49-F238E27FC236}">
                <a16:creationId xmlns:a16="http://schemas.microsoft.com/office/drawing/2014/main" id="{C91A5044-D00A-957A-73DD-4A5AB3388D01}"/>
              </a:ext>
            </a:extLst>
          </p:cNvPr>
          <p:cNvSpPr>
            <a:spLocks noGrp="1"/>
          </p:cNvSpPr>
          <p:nvPr>
            <p:ph idx="1"/>
          </p:nvPr>
        </p:nvSpPr>
        <p:spPr/>
        <p:txBody>
          <a:bodyPr>
            <a:normAutofit lnSpcReduction="10000"/>
          </a:bodyPr>
          <a:lstStyle/>
          <a:p>
            <a:pPr marL="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According to Article V of the Constitution, there are two paths for changing the Constitution. </a:t>
            </a:r>
          </a:p>
          <a:p>
            <a:pPr marL="0" marR="0" lvl="0" indent="0">
              <a:lnSpc>
                <a:spcPct val="107000"/>
              </a:lnSpc>
              <a:spcBef>
                <a:spcPts val="0"/>
              </a:spcBef>
              <a:spcAft>
                <a:spcPts val="800"/>
              </a:spcAft>
              <a:buNone/>
            </a:pPr>
            <a:r>
              <a:rPr lang="en-GB" sz="1800"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Through Congress</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-Proposed amendment passes Congress with support of 2/3 of each house	</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-Then ratified by ¾ of the states either by special ratifying conventions or by state legislatures, as determined by Congress</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-Allows Congress to have some measure of control over proposed changes</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 Through state legislatures</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-If 2/3 of state legislatures request it, a constitutional convention must be called for proposing amendments. </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-Those proposals must be ratified by ¾ of the states, and again either by special conventions or through state legislatures, as determined by Congress</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-Congress does not have control over proposed changes</a:t>
            </a:r>
          </a:p>
          <a:p>
            <a:pPr marL="0" indent="0">
              <a:buNone/>
            </a:pPr>
            <a:endParaRPr lang="en-GB" dirty="0"/>
          </a:p>
        </p:txBody>
      </p:sp>
    </p:spTree>
    <p:extLst>
      <p:ext uri="{BB962C8B-B14F-4D97-AF65-F5344CB8AC3E}">
        <p14:creationId xmlns:p14="http://schemas.microsoft.com/office/powerpoint/2010/main" val="1636079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87BF0-069E-6202-F2EC-7CF397FABD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53285E-EC42-FB00-28F9-572971604153}"/>
              </a:ext>
            </a:extLst>
          </p:cNvPr>
          <p:cNvSpPr>
            <a:spLocks noGrp="1"/>
          </p:cNvSpPr>
          <p:nvPr>
            <p:ph idx="1"/>
          </p:nvPr>
        </p:nvSpPr>
        <p:spPr/>
        <p:txBody>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During the 1990s, more than 2/3 of the states submitted calls for a constitutional convention. Some withdrew their applications. States continue to request constitutional conventions, but just shy of the magic number of 34 required to have one.</a:t>
            </a:r>
          </a:p>
          <a:p>
            <a:endParaRPr lang="en-GB" dirty="0"/>
          </a:p>
        </p:txBody>
      </p:sp>
    </p:spTree>
    <p:extLst>
      <p:ext uri="{BB962C8B-B14F-4D97-AF65-F5344CB8AC3E}">
        <p14:creationId xmlns:p14="http://schemas.microsoft.com/office/powerpoint/2010/main" val="3576974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84A8-ACD0-F7CA-AA81-DEF8CFAA6725}"/>
              </a:ext>
            </a:extLst>
          </p:cNvPr>
          <p:cNvSpPr>
            <a:spLocks noGrp="1"/>
          </p:cNvSpPr>
          <p:nvPr>
            <p:ph type="title"/>
          </p:nvPr>
        </p:nvSpPr>
        <p:spPr/>
        <p:txBody>
          <a:bodyPr/>
          <a:lstStyle/>
          <a:p>
            <a:pPr algn="ctr"/>
            <a:r>
              <a:rPr lang="en-GB" dirty="0"/>
              <a:t>The Bill of Rights</a:t>
            </a:r>
          </a:p>
        </p:txBody>
      </p:sp>
      <p:sp>
        <p:nvSpPr>
          <p:cNvPr id="3" name="Content Placeholder 2">
            <a:extLst>
              <a:ext uri="{FF2B5EF4-FFF2-40B4-BE49-F238E27FC236}">
                <a16:creationId xmlns:a16="http://schemas.microsoft.com/office/drawing/2014/main" id="{5C416AD0-E8A4-0C8B-33F5-FFE07160922E}"/>
              </a:ext>
            </a:extLst>
          </p:cNvPr>
          <p:cNvSpPr>
            <a:spLocks noGrp="1"/>
          </p:cNvSpPr>
          <p:nvPr>
            <p:ph idx="1"/>
          </p:nvPr>
        </p:nvSpPr>
        <p:spPr/>
        <p:txBody>
          <a:bodyPr>
            <a:normAutofit fontScale="85000" lnSpcReduction="20000"/>
          </a:bodyPr>
          <a:lstStyle/>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The Bill of Rights consists of the first ten amendments to the Constitution. It was proposed by the First Congress in 1789 and ratified by the states in 1791. The amendments enshrine in the Constitution the following freedoms:</a:t>
            </a:r>
          </a:p>
          <a:p>
            <a:pPr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-Freedom of religion, speech , press, petition; right to bear arms, freedom from 	military intrusion into one’s home, freedom from unreasonable searches and 	seizures, and rights to receive due process and trial by jury (and to confront 	accusers and present evidence, not to be tried twice for the same crime, not to	suffer cruel and unusual punishment) </a:t>
            </a:r>
          </a:p>
          <a:p>
            <a:pPr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-These rights have roots as far back as the Magna Carta of 1215. </a:t>
            </a:r>
          </a:p>
          <a:p>
            <a:pPr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-They serve as inviolable written limitations on the powers of the national 	government. They serve as a comprehensive level of checks on all powers 	created by the Constitution. </a:t>
            </a:r>
          </a:p>
          <a:p>
            <a:endParaRPr lang="en-GB" dirty="0"/>
          </a:p>
        </p:txBody>
      </p:sp>
    </p:spTree>
    <p:extLst>
      <p:ext uri="{BB962C8B-B14F-4D97-AF65-F5344CB8AC3E}">
        <p14:creationId xmlns:p14="http://schemas.microsoft.com/office/powerpoint/2010/main" val="1489510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BADE7-0468-8E3D-A562-7866B997DD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9DB9E2-BC3D-A519-8515-4A03F5CE6D35}"/>
              </a:ext>
            </a:extLst>
          </p:cNvPr>
          <p:cNvSpPr>
            <a:spLocks noGrp="1"/>
          </p:cNvSpPr>
          <p:nvPr>
            <p:ph type="title"/>
          </p:nvPr>
        </p:nvSpPr>
        <p:spPr/>
        <p:txBody>
          <a:bodyPr/>
          <a:lstStyle/>
          <a:p>
            <a:pPr algn="ctr"/>
            <a:r>
              <a:rPr lang="en-GB" dirty="0"/>
              <a:t>The Bill of Rights</a:t>
            </a:r>
          </a:p>
        </p:txBody>
      </p:sp>
      <p:sp>
        <p:nvSpPr>
          <p:cNvPr id="3" name="Content Placeholder 2">
            <a:extLst>
              <a:ext uri="{FF2B5EF4-FFF2-40B4-BE49-F238E27FC236}">
                <a16:creationId xmlns:a16="http://schemas.microsoft.com/office/drawing/2014/main" id="{8AA0020B-A07A-205A-5B50-5A4325141757}"/>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adoption of the Bill of Rights calmed opponents of the Constitution and their fears that the new government could violate the liberties of the people. It helped to avert the possibility of a second constitutional convention.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enduring value of the Bill of Rights lies in its protections of some of the most important freedoms of the American constitutional system. The Bill was originally designed to limit only the powers of the new national government, but after the Civil War it was also referenced in the Fourteenth Amendment to curb states’ powers as well. </a:t>
            </a:r>
          </a:p>
          <a:p>
            <a:endParaRPr lang="en-GB" dirty="0"/>
          </a:p>
        </p:txBody>
      </p:sp>
    </p:spTree>
    <p:extLst>
      <p:ext uri="{BB962C8B-B14F-4D97-AF65-F5344CB8AC3E}">
        <p14:creationId xmlns:p14="http://schemas.microsoft.com/office/powerpoint/2010/main" val="3918443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8E02C-742E-A6B3-C82A-EA6E56C260EA}"/>
              </a:ext>
            </a:extLst>
          </p:cNvPr>
          <p:cNvSpPr>
            <a:spLocks noGrp="1"/>
          </p:cNvSpPr>
          <p:nvPr>
            <p:ph type="title"/>
          </p:nvPr>
        </p:nvSpPr>
        <p:spPr/>
        <p:txBody>
          <a:bodyPr/>
          <a:lstStyle/>
          <a:p>
            <a:pPr algn="ctr"/>
            <a:r>
              <a:rPr lang="en-GB" dirty="0"/>
              <a:t>The First Amendment</a:t>
            </a:r>
          </a:p>
        </p:txBody>
      </p:sp>
      <p:sp>
        <p:nvSpPr>
          <p:cNvPr id="3" name="Content Placeholder 2">
            <a:extLst>
              <a:ext uri="{FF2B5EF4-FFF2-40B4-BE49-F238E27FC236}">
                <a16:creationId xmlns:a16="http://schemas.microsoft.com/office/drawing/2014/main" id="{0C418DF7-6B73-11BC-0BE1-29A0B64F6CE8}"/>
              </a:ext>
            </a:extLst>
          </p:cNvPr>
          <p:cNvSpPr>
            <a:spLocks noGrp="1"/>
          </p:cNvSpPr>
          <p:nvPr>
            <p:ph idx="1"/>
          </p:nvPr>
        </p:nvSpPr>
        <p:spPr/>
        <p:txBody>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First Amendment: Freedom of Religion, Speech, and Press:</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“Congress shall make no law respecting an establishment of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religion,or</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prohibiting the free exercise thereof; or abridging the freedom of 	speech, or of the press; or the right of the people 	peaceably to	assemble, and to petition the Government for a redress of grievances.” </a:t>
            </a:r>
          </a:p>
          <a:p>
            <a:endParaRPr lang="en-GB" dirty="0"/>
          </a:p>
        </p:txBody>
      </p:sp>
    </p:spTree>
    <p:extLst>
      <p:ext uri="{BB962C8B-B14F-4D97-AF65-F5344CB8AC3E}">
        <p14:creationId xmlns:p14="http://schemas.microsoft.com/office/powerpoint/2010/main" val="766290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40CA7-921C-3F47-3D9F-418849875AEF}"/>
              </a:ext>
            </a:extLst>
          </p:cNvPr>
          <p:cNvSpPr>
            <a:spLocks noGrp="1"/>
          </p:cNvSpPr>
          <p:nvPr>
            <p:ph type="title"/>
          </p:nvPr>
        </p:nvSpPr>
        <p:spPr/>
        <p:txBody>
          <a:bodyPr/>
          <a:lstStyle/>
          <a:p>
            <a:pPr algn="ctr"/>
            <a:r>
              <a:rPr lang="en-GB" dirty="0"/>
              <a:t>Freedom of Religion</a:t>
            </a:r>
          </a:p>
        </p:txBody>
      </p:sp>
      <p:sp>
        <p:nvSpPr>
          <p:cNvPr id="3" name="Content Placeholder 2">
            <a:extLst>
              <a:ext uri="{FF2B5EF4-FFF2-40B4-BE49-F238E27FC236}">
                <a16:creationId xmlns:a16="http://schemas.microsoft.com/office/drawing/2014/main" id="{D48E493C-0FFA-159A-40ED-E0B35600F5E9}"/>
              </a:ext>
            </a:extLst>
          </p:cNvPr>
          <p:cNvSpPr>
            <a:spLocks noGrp="1"/>
          </p:cNvSpPr>
          <p:nvPr>
            <p:ph idx="1"/>
          </p:nvPr>
        </p:nvSpPr>
        <p:spPr/>
        <p:txBody>
          <a:bodyPr>
            <a:normAutofit/>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First Amendment protects not only the freedom of religious belief but the “free exercise” of religion.</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right to the free exercise of religion was considered an inalienable “natural right” that preceded the Constitution and the social compact.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language of the amendment was careful to be set in a way that these rights are recognized in the Constitution rather than granted by the Constitution. </a:t>
            </a:r>
          </a:p>
          <a:p>
            <a:pPr marL="0" indent="0">
              <a:buNone/>
            </a:pPr>
            <a:endParaRPr lang="en-GB" dirty="0"/>
          </a:p>
        </p:txBody>
      </p:sp>
    </p:spTree>
    <p:extLst>
      <p:ext uri="{BB962C8B-B14F-4D97-AF65-F5344CB8AC3E}">
        <p14:creationId xmlns:p14="http://schemas.microsoft.com/office/powerpoint/2010/main" val="34739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A73A1-72AE-4C35-D63F-F49D208777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B0C2E4-4A80-1C6A-1418-939CC57EBAC9}"/>
              </a:ext>
            </a:extLst>
          </p:cNvPr>
          <p:cNvSpPr>
            <a:spLocks noGrp="1"/>
          </p:cNvSpPr>
          <p:nvPr>
            <p:ph type="title"/>
          </p:nvPr>
        </p:nvSpPr>
        <p:spPr/>
        <p:txBody>
          <a:bodyPr/>
          <a:lstStyle/>
          <a:p>
            <a:pPr algn="ctr"/>
            <a:r>
              <a:rPr lang="en-GB" dirty="0"/>
              <a:t>Freedom of Religion</a:t>
            </a:r>
          </a:p>
        </p:txBody>
      </p:sp>
      <p:sp>
        <p:nvSpPr>
          <p:cNvPr id="3" name="Content Placeholder 2">
            <a:extLst>
              <a:ext uri="{FF2B5EF4-FFF2-40B4-BE49-F238E27FC236}">
                <a16:creationId xmlns:a16="http://schemas.microsoft.com/office/drawing/2014/main" id="{ACA101C4-ABC5-30EA-A4D6-C6CD73E48CDE}"/>
              </a:ext>
            </a:extLst>
          </p:cNvPr>
          <p:cNvSpPr>
            <a:spLocks noGrp="1"/>
          </p:cNvSpPr>
          <p:nvPr>
            <p:ph idx="1"/>
          </p:nvPr>
        </p:nvSpPr>
        <p:spPr/>
        <p:txBody>
          <a:bodyPr>
            <a:noAutofit/>
          </a:bodyPr>
          <a:lstStyle/>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founding fathers believed that the free exercise of religion should not be determined by man’s definition and control under any system of government.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This represented a dramatic expansion and improvement upon earlier notions of religious freedom, which spoke of “toleration” of religion. In America, religion was not merely to be tolerated, but to be “respected, accommodated, and protected” as a fundamental, inalienable, God-given natural right that the government may never infringe.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To the founding fathers, it was not for the government to decide which beliefs were true and which were false, or which should be obeyed and which should be overruled.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It is not to say that the founding fathers believed all religions were equally true, but that they should all be equally free.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Also these religions must be some form of belief in a God (or gods), rather than merely an individual’s personal beliefs or philosophy in life. </a:t>
            </a:r>
          </a:p>
          <a:p>
            <a:pPr marL="0" indent="0">
              <a:buNone/>
            </a:pPr>
            <a:endParaRPr lang="en-GB" sz="2000" dirty="0"/>
          </a:p>
        </p:txBody>
      </p:sp>
    </p:spTree>
    <p:extLst>
      <p:ext uri="{BB962C8B-B14F-4D97-AF65-F5344CB8AC3E}">
        <p14:creationId xmlns:p14="http://schemas.microsoft.com/office/powerpoint/2010/main" val="2600798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7EFA1-2687-546E-9BF2-6E32A04607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141F5C-9B4B-6778-D649-B61FE8B51A3C}"/>
              </a:ext>
            </a:extLst>
          </p:cNvPr>
          <p:cNvSpPr>
            <a:spLocks noGrp="1"/>
          </p:cNvSpPr>
          <p:nvPr>
            <p:ph type="title"/>
          </p:nvPr>
        </p:nvSpPr>
        <p:spPr/>
        <p:txBody>
          <a:bodyPr/>
          <a:lstStyle/>
          <a:p>
            <a:pPr algn="ctr"/>
            <a:r>
              <a:rPr lang="en-GB" dirty="0"/>
              <a:t>Freedom of Religion</a:t>
            </a:r>
          </a:p>
        </p:txBody>
      </p:sp>
      <p:sp>
        <p:nvSpPr>
          <p:cNvPr id="3" name="Content Placeholder 2">
            <a:extLst>
              <a:ext uri="{FF2B5EF4-FFF2-40B4-BE49-F238E27FC236}">
                <a16:creationId xmlns:a16="http://schemas.microsoft.com/office/drawing/2014/main" id="{1D20FF4D-B40A-6B73-3EE5-1A64D50637AC}"/>
              </a:ext>
            </a:extLst>
          </p:cNvPr>
          <p:cNvSpPr>
            <a:spLocks noGrp="1"/>
          </p:cNvSpPr>
          <p:nvPr>
            <p:ph idx="1"/>
          </p:nvPr>
        </p:nvSpPr>
        <p:spPr/>
        <p:txBody>
          <a:bodyPr>
            <a:noAutofit/>
          </a:bodyPr>
          <a:lstStyle/>
          <a:p>
            <a:pPr marL="45720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First Amendment protects religious freedom in two distinct ways:</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 prohibits the national government from setting up an “establishment of religion”- a state sponsored church or official religion (Establishment Clause)</a:t>
            </a:r>
          </a:p>
          <a:p>
            <a:pPr marL="137160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Government may impose no punishment, penalty, or discrimination based on a person’s religious exercise or lack thereof</a:t>
            </a:r>
          </a:p>
          <a:p>
            <a:pPr marL="91440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Originally there was  a second purpose to forbid national government from disestablishing official state government churches, of which there were many at the time- the Establishment Clause stipulated that the national government has no power to establish a national religion or interfere with state establishments. Today, no state has an established church. </a:t>
            </a:r>
          </a:p>
          <a:p>
            <a:pPr marL="137160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1868, the Fourteenth Amendment applied the Bill of Rights to state governments, so that neither federal government nor states may have established churches or compel people to engage in religious practices against their will</a:t>
            </a:r>
          </a:p>
          <a:p>
            <a:pPr marL="0" indent="0">
              <a:buNone/>
            </a:pPr>
            <a:endParaRPr lang="en-GB" sz="2000" dirty="0"/>
          </a:p>
        </p:txBody>
      </p:sp>
    </p:spTree>
    <p:extLst>
      <p:ext uri="{BB962C8B-B14F-4D97-AF65-F5344CB8AC3E}">
        <p14:creationId xmlns:p14="http://schemas.microsoft.com/office/powerpoint/2010/main" val="2102107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67139-F19A-87C1-D5C0-FE89FF3B6D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7C88CE-0E30-1FF4-A70A-601846AA6A53}"/>
              </a:ext>
            </a:extLst>
          </p:cNvPr>
          <p:cNvSpPr>
            <a:spLocks noGrp="1"/>
          </p:cNvSpPr>
          <p:nvPr>
            <p:ph type="title"/>
          </p:nvPr>
        </p:nvSpPr>
        <p:spPr/>
        <p:txBody>
          <a:bodyPr/>
          <a:lstStyle/>
          <a:p>
            <a:pPr algn="ctr"/>
            <a:r>
              <a:rPr lang="en-GB" dirty="0"/>
              <a:t>Freedom of Religion</a:t>
            </a:r>
          </a:p>
        </p:txBody>
      </p:sp>
      <p:sp>
        <p:nvSpPr>
          <p:cNvPr id="3" name="Content Placeholder 2">
            <a:extLst>
              <a:ext uri="{FF2B5EF4-FFF2-40B4-BE49-F238E27FC236}">
                <a16:creationId xmlns:a16="http://schemas.microsoft.com/office/drawing/2014/main" id="{6352ACBA-D364-B831-1AAC-A52AF88BC540}"/>
              </a:ext>
            </a:extLst>
          </p:cNvPr>
          <p:cNvSpPr>
            <a:spLocks noGrp="1"/>
          </p:cNvSpPr>
          <p:nvPr>
            <p:ph idx="1"/>
          </p:nvPr>
        </p:nvSpPr>
        <p:spPr/>
        <p:txBody>
          <a:bodyPr>
            <a:noAutofit/>
          </a:bodyPr>
          <a:lstStyle/>
          <a:p>
            <a:pPr marL="685800" marR="0" indent="0">
              <a:lnSpc>
                <a:spcPct val="107000"/>
              </a:lnSpc>
              <a:spcBef>
                <a:spcPts val="0"/>
              </a:spcBef>
              <a:spcAft>
                <a:spcPts val="800"/>
              </a:spcAft>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2) forbids government from prohibiting the “free exercise” of religion (Free Exercise Clause)</a:t>
            </a:r>
          </a:p>
          <a:p>
            <a:pPr marL="1371600" marR="0">
              <a:lnSpc>
                <a:spcPct val="107000"/>
              </a:lnSpc>
              <a:spcBef>
                <a:spcPts val="0"/>
              </a:spcBef>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Government may not punish, penalize, or discriminate against the exercise of religion in any way- more than tolerating religion but honouring its free, unpenalized and unburdened exercise. </a:t>
            </a:r>
          </a:p>
          <a:p>
            <a:pPr marL="0" indent="0">
              <a:buNone/>
            </a:pPr>
            <a:endParaRPr lang="en-GB" sz="2000" dirty="0"/>
          </a:p>
        </p:txBody>
      </p:sp>
    </p:spTree>
    <p:extLst>
      <p:ext uri="{BB962C8B-B14F-4D97-AF65-F5344CB8AC3E}">
        <p14:creationId xmlns:p14="http://schemas.microsoft.com/office/powerpoint/2010/main" val="3034833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3BB34-CB7D-0D23-1FA8-9CA472D54CF3}"/>
              </a:ext>
            </a:extLst>
          </p:cNvPr>
          <p:cNvSpPr>
            <a:spLocks noGrp="1"/>
          </p:cNvSpPr>
          <p:nvPr>
            <p:ph type="title"/>
          </p:nvPr>
        </p:nvSpPr>
        <p:spPr/>
        <p:txBody>
          <a:bodyPr/>
          <a:lstStyle/>
          <a:p>
            <a:pPr algn="ctr"/>
            <a:r>
              <a:rPr lang="en-GB" dirty="0"/>
              <a:t>Freedom of Speech</a:t>
            </a:r>
          </a:p>
        </p:txBody>
      </p:sp>
      <p:sp>
        <p:nvSpPr>
          <p:cNvPr id="3" name="Content Placeholder 2">
            <a:extLst>
              <a:ext uri="{FF2B5EF4-FFF2-40B4-BE49-F238E27FC236}">
                <a16:creationId xmlns:a16="http://schemas.microsoft.com/office/drawing/2014/main" id="{88D601C9-B277-A6CB-2B01-38D6132EB231}"/>
              </a:ext>
            </a:extLst>
          </p:cNvPr>
          <p:cNvSpPr>
            <a:spLocks noGrp="1"/>
          </p:cNvSpPr>
          <p:nvPr>
            <p:ph idx="1"/>
          </p:nvPr>
        </p:nvSpPr>
        <p:spPr/>
        <p:txBody>
          <a:bodyPr>
            <a:normAutofit fontScale="85000" lnSpcReduction="20000"/>
          </a:bodyPr>
          <a:lstStyle/>
          <a:p>
            <a:pPr marL="4572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founding fathers valued freedom of speech almost as much as freedom of religion. </a:t>
            </a:r>
          </a:p>
          <a:p>
            <a:pPr marL="4572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Freedom of speech is considered an instrument for checking government. </a:t>
            </a:r>
          </a:p>
          <a:p>
            <a:pPr marL="4572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right to criticize the government, to organize opposition to its policies, to advocate change, was viewed by the framers as essential to the working of free, democratic government. </a:t>
            </a:r>
          </a:p>
          <a:p>
            <a:pPr marL="4572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Even if such criticism is unfair, unjustified, or irresponsible, the right to express them are protected. </a:t>
            </a:r>
          </a:p>
          <a:p>
            <a:pPr marL="4572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right to criticize government and to express one’s views freely on any subject was understood at the time of the adoption to be the single best protection against government tyranny that a society could have. </a:t>
            </a:r>
          </a:p>
          <a:p>
            <a:endParaRPr lang="en-GB" dirty="0"/>
          </a:p>
        </p:txBody>
      </p:sp>
    </p:spTree>
    <p:extLst>
      <p:ext uri="{BB962C8B-B14F-4D97-AF65-F5344CB8AC3E}">
        <p14:creationId xmlns:p14="http://schemas.microsoft.com/office/powerpoint/2010/main" val="39509142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EB0DE-3EC5-0ED1-EC62-5B24BE7CE9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92E222-52AC-2CB8-0AB9-A01CD9D7CD40}"/>
              </a:ext>
            </a:extLst>
          </p:cNvPr>
          <p:cNvSpPr>
            <a:spLocks noGrp="1"/>
          </p:cNvSpPr>
          <p:nvPr>
            <p:ph type="title"/>
          </p:nvPr>
        </p:nvSpPr>
        <p:spPr/>
        <p:txBody>
          <a:bodyPr/>
          <a:lstStyle/>
          <a:p>
            <a:pPr algn="ctr"/>
            <a:r>
              <a:rPr lang="en-GB" dirty="0"/>
              <a:t>Freedom of Speech</a:t>
            </a:r>
          </a:p>
        </p:txBody>
      </p:sp>
      <p:sp>
        <p:nvSpPr>
          <p:cNvPr id="3" name="Content Placeholder 2">
            <a:extLst>
              <a:ext uri="{FF2B5EF4-FFF2-40B4-BE49-F238E27FC236}">
                <a16:creationId xmlns:a16="http://schemas.microsoft.com/office/drawing/2014/main" id="{8692EE5F-8822-52D6-8795-0BA573378B89}"/>
              </a:ext>
            </a:extLst>
          </p:cNvPr>
          <p:cNvSpPr>
            <a:spLocks noGrp="1"/>
          </p:cNvSpPr>
          <p:nvPr>
            <p:ph idx="1"/>
          </p:nvPr>
        </p:nvSpPr>
        <p:spPr/>
        <p:txBody>
          <a:bodyPr>
            <a:normAutofit/>
          </a:bodyPr>
          <a:lstStyle/>
          <a:p>
            <a:pPr marL="457200" marR="0">
              <a:lnSpc>
                <a:spcPct val="107000"/>
              </a:lnSpc>
              <a:spcBef>
                <a:spcPts val="0"/>
              </a:spcBef>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Speech entails more than spoken words:</a:t>
            </a:r>
          </a:p>
          <a:p>
            <a:pPr marR="0" indent="0">
              <a:lnSpc>
                <a:spcPct val="107000"/>
              </a:lnSpc>
              <a:spcBef>
                <a:spcPts val="0"/>
              </a:spcBef>
              <a:spcAft>
                <a:spcPts val="800"/>
              </a:spcAft>
              <a:buNone/>
            </a:pPr>
            <a:r>
              <a:rPr lang="en-GB" sz="2800" kern="100" dirty="0">
                <a:latin typeface="Aptos" panose="020B0004020202020204" pitchFamily="34" charset="0"/>
                <a:ea typeface="Aptos" panose="020B0004020202020204" pitchFamily="34" charset="0"/>
                <a:cs typeface="Times New Roman" panose="02020603050405020304" pitchFamily="18" charset="0"/>
              </a:rPr>
              <a:t>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-can include symbolic expression	</a:t>
            </a:r>
          </a:p>
          <a:p>
            <a:pPr marR="0" indent="0">
              <a:lnSpc>
                <a:spcPct val="107000"/>
              </a:lnSpc>
              <a:spcBef>
                <a:spcPts val="0"/>
              </a:spcBef>
              <a:spcAft>
                <a:spcPts val="800"/>
              </a:spcAft>
              <a:buNone/>
            </a:pPr>
            <a:r>
              <a:rPr lang="en-GB" sz="2800" kern="100" dirty="0">
                <a:latin typeface="Aptos" panose="020B0004020202020204" pitchFamily="34" charset="0"/>
                <a:ea typeface="Aptos" panose="020B0004020202020204" pitchFamily="34" charset="0"/>
                <a:cs typeface="Times New Roman" panose="02020603050405020304" pitchFamily="18" charset="0"/>
              </a:rPr>
              <a:t>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-forms of action meant to express a message (flag burning,</a:t>
            </a:r>
          </a:p>
          <a:p>
            <a:pPr marR="0" indent="0">
              <a:lnSpc>
                <a:spcPct val="107000"/>
              </a:lnSpc>
              <a:spcBef>
                <a:spcPts val="0"/>
              </a:spcBef>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 	marching in protest, black armband)</a:t>
            </a:r>
          </a:p>
          <a:p>
            <a:endParaRPr lang="en-GB" dirty="0"/>
          </a:p>
        </p:txBody>
      </p:sp>
    </p:spTree>
    <p:extLst>
      <p:ext uri="{BB962C8B-B14F-4D97-AF65-F5344CB8AC3E}">
        <p14:creationId xmlns:p14="http://schemas.microsoft.com/office/powerpoint/2010/main" val="364177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2B497-816C-DF04-8D96-F4551B575334}"/>
              </a:ext>
            </a:extLst>
          </p:cNvPr>
          <p:cNvSpPr>
            <a:spLocks noGrp="1"/>
          </p:cNvSpPr>
          <p:nvPr>
            <p:ph type="title"/>
          </p:nvPr>
        </p:nvSpPr>
        <p:spPr/>
        <p:txBody>
          <a:bodyPr/>
          <a:lstStyle/>
          <a:p>
            <a:pPr algn="ctr"/>
            <a:r>
              <a:rPr lang="en-GB" dirty="0"/>
              <a:t>Freedom of the Press</a:t>
            </a:r>
          </a:p>
        </p:txBody>
      </p:sp>
      <p:sp>
        <p:nvSpPr>
          <p:cNvPr id="3" name="Content Placeholder 2">
            <a:extLst>
              <a:ext uri="{FF2B5EF4-FFF2-40B4-BE49-F238E27FC236}">
                <a16:creationId xmlns:a16="http://schemas.microsoft.com/office/drawing/2014/main" id="{086DD8A9-D332-0AFA-95E8-481B7521E010}"/>
              </a:ext>
            </a:extLst>
          </p:cNvPr>
          <p:cNvSpPr>
            <a:spLocks noGrp="1"/>
          </p:cNvSpPr>
          <p:nvPr>
            <p:ph idx="1"/>
          </p:nvPr>
        </p:nvSpPr>
        <p:spPr/>
        <p:txBody>
          <a:bodyPr/>
          <a:lstStyle/>
          <a:p>
            <a:pPr marL="514350" indent="-28575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Protects the right to publish and distribute one’s views in written form without government censorship. </a:t>
            </a:r>
          </a:p>
          <a:p>
            <a:pPr marL="514350" indent="-28575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It permits criticism, critique, inquiry, and argument about politics, policy, and many things. </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Press covers all media: written, published, broadcast expression</a:t>
            </a:r>
          </a:p>
          <a:p>
            <a:pPr lvl="1"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-television, radio, movies, Internet, etc</a:t>
            </a:r>
          </a:p>
          <a:p>
            <a:endParaRPr lang="en-GB" dirty="0"/>
          </a:p>
        </p:txBody>
      </p:sp>
    </p:spTree>
    <p:extLst>
      <p:ext uri="{BB962C8B-B14F-4D97-AF65-F5344CB8AC3E}">
        <p14:creationId xmlns:p14="http://schemas.microsoft.com/office/powerpoint/2010/main" val="13165277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76D3D-A016-DC5A-57A2-B69077F9C372}"/>
              </a:ext>
            </a:extLst>
          </p:cNvPr>
          <p:cNvSpPr>
            <a:spLocks noGrp="1"/>
          </p:cNvSpPr>
          <p:nvPr>
            <p:ph type="title"/>
          </p:nvPr>
        </p:nvSpPr>
        <p:spPr/>
        <p:txBody>
          <a:bodyPr/>
          <a:lstStyle/>
          <a:p>
            <a:pPr algn="ctr"/>
            <a:r>
              <a:rPr lang="en-GB" dirty="0"/>
              <a:t>Freedom of Speech and the Press</a:t>
            </a:r>
          </a:p>
        </p:txBody>
      </p:sp>
      <p:sp>
        <p:nvSpPr>
          <p:cNvPr id="3" name="Content Placeholder 2">
            <a:extLst>
              <a:ext uri="{FF2B5EF4-FFF2-40B4-BE49-F238E27FC236}">
                <a16:creationId xmlns:a16="http://schemas.microsoft.com/office/drawing/2014/main" id="{AA4AF38D-2AF4-9756-1F14-032BC3BB1CBA}"/>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Freedom of speech and freedom of the press are central features of a free society. Suppression, censorship, and state control of speech and press are hallmarks of despotic regimes.</a:t>
            </a:r>
          </a:p>
          <a:p>
            <a:r>
              <a:rPr lang="en-GB" kern="100" dirty="0">
                <a:effectLst/>
                <a:latin typeface="Aptos" panose="020B0004020202020204" pitchFamily="34" charset="0"/>
                <a:ea typeface="Aptos" panose="020B0004020202020204" pitchFamily="34" charset="0"/>
                <a:cs typeface="Times New Roman" panose="02020603050405020304" pitchFamily="18" charset="0"/>
              </a:rPr>
              <a:t>Speech and Press cover all forms of verbal, symbolic, and written expression. </a:t>
            </a:r>
          </a:p>
          <a:p>
            <a:pPr marL="68580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-Government may not prohibit, punish, or penalize the expression of views (spoken or written) on account of the idea, message, content, or viewpoint being expressed.</a:t>
            </a:r>
          </a:p>
          <a:p>
            <a:endParaRPr lang="en-GB" dirty="0"/>
          </a:p>
        </p:txBody>
      </p:sp>
    </p:spTree>
    <p:extLst>
      <p:ext uri="{BB962C8B-B14F-4D97-AF65-F5344CB8AC3E}">
        <p14:creationId xmlns:p14="http://schemas.microsoft.com/office/powerpoint/2010/main" val="21021446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AB8B2-E507-5583-5FD6-9692B0182AE1}"/>
              </a:ext>
            </a:extLst>
          </p:cNvPr>
          <p:cNvSpPr>
            <a:spLocks noGrp="1"/>
          </p:cNvSpPr>
          <p:nvPr>
            <p:ph type="title"/>
          </p:nvPr>
        </p:nvSpPr>
        <p:spPr/>
        <p:txBody>
          <a:bodyPr/>
          <a:lstStyle/>
          <a:p>
            <a:pPr algn="ctr"/>
            <a:r>
              <a:rPr lang="en-GB" dirty="0"/>
              <a:t>Exceptions to the Speech and Press Clause</a:t>
            </a:r>
          </a:p>
        </p:txBody>
      </p:sp>
      <p:sp>
        <p:nvSpPr>
          <p:cNvPr id="3" name="Content Placeholder 2">
            <a:extLst>
              <a:ext uri="{FF2B5EF4-FFF2-40B4-BE49-F238E27FC236}">
                <a16:creationId xmlns:a16="http://schemas.microsoft.com/office/drawing/2014/main" id="{3F5CDDEF-DB54-C46B-CDFE-7C076A8627B7}"/>
              </a:ext>
            </a:extLst>
          </p:cNvPr>
          <p:cNvSpPr>
            <a:spLocks noGrp="1"/>
          </p:cNvSpPr>
          <p:nvPr>
            <p:ph idx="1"/>
          </p:nvPr>
        </p:nvSpPr>
        <p:spPr/>
        <p:txBody>
          <a:bodyPr>
            <a:normAutofit fontScale="32500" lnSpcReduction="20000"/>
          </a:bodyPr>
          <a:lstStyle/>
          <a:p>
            <a:pPr marL="0" marR="0" indent="0">
              <a:lnSpc>
                <a:spcPct val="107000"/>
              </a:lnSpc>
              <a:spcBef>
                <a:spcPts val="0"/>
              </a:spcBef>
              <a:spcAft>
                <a:spcPts val="800"/>
              </a:spcAft>
              <a:buNone/>
            </a:pPr>
            <a:r>
              <a:rPr lang="en-GB" sz="6800" kern="100" dirty="0">
                <a:effectLst/>
                <a:latin typeface="Aptos" panose="020B0004020202020204" pitchFamily="34" charset="0"/>
                <a:ea typeface="Aptos" panose="020B0004020202020204" pitchFamily="34" charset="0"/>
                <a:cs typeface="Times New Roman" panose="02020603050405020304" pitchFamily="18" charset="0"/>
              </a:rPr>
              <a:t>Not all things classified as speech may be covered:</a:t>
            </a:r>
          </a:p>
          <a:p>
            <a:pPr marL="0" marR="0" indent="0">
              <a:lnSpc>
                <a:spcPct val="107000"/>
              </a:lnSpc>
              <a:spcBef>
                <a:spcPts val="0"/>
              </a:spcBef>
              <a:spcAft>
                <a:spcPts val="800"/>
              </a:spcAft>
              <a:buNone/>
            </a:pPr>
            <a:r>
              <a:rPr lang="en-GB" sz="6800" kern="100" dirty="0">
                <a:effectLst/>
                <a:latin typeface="Aptos" panose="020B0004020202020204" pitchFamily="34" charset="0"/>
                <a:ea typeface="Aptos" panose="020B0004020202020204" pitchFamily="34" charset="0"/>
                <a:cs typeface="Times New Roman" panose="02020603050405020304" pitchFamily="18" charset="0"/>
              </a:rPr>
              <a:t>	-obscene material, false advertising, false statements about other people</a:t>
            </a:r>
          </a:p>
          <a:p>
            <a:pPr marL="0" marR="0" indent="0">
              <a:lnSpc>
                <a:spcPct val="107000"/>
              </a:lnSpc>
              <a:spcBef>
                <a:spcPts val="0"/>
              </a:spcBef>
              <a:spcAft>
                <a:spcPts val="800"/>
              </a:spcAft>
              <a:buNone/>
            </a:pPr>
            <a:r>
              <a:rPr lang="en-GB" sz="6800" kern="100" dirty="0">
                <a:effectLst/>
                <a:latin typeface="Aptos" panose="020B0004020202020204" pitchFamily="34" charset="0"/>
                <a:ea typeface="Aptos" panose="020B0004020202020204" pitchFamily="34" charset="0"/>
                <a:cs typeface="Times New Roman" panose="02020603050405020304" pitchFamily="18" charset="0"/>
              </a:rPr>
              <a:t> 	(defamation), threats, direct incitements to immediate illegal or violent acts,</a:t>
            </a:r>
          </a:p>
          <a:p>
            <a:pPr marL="0" marR="0" indent="0">
              <a:lnSpc>
                <a:spcPct val="107000"/>
              </a:lnSpc>
              <a:spcBef>
                <a:spcPts val="0"/>
              </a:spcBef>
              <a:spcAft>
                <a:spcPts val="800"/>
              </a:spcAft>
              <a:buNone/>
            </a:pPr>
            <a:r>
              <a:rPr lang="en-GB" sz="6800" kern="100" dirty="0">
                <a:effectLst/>
                <a:latin typeface="Aptos" panose="020B0004020202020204" pitchFamily="34" charset="0"/>
                <a:ea typeface="Aptos" panose="020B0004020202020204" pitchFamily="34" charset="0"/>
                <a:cs typeface="Times New Roman" panose="02020603050405020304" pitchFamily="18" charset="0"/>
              </a:rPr>
              <a:t> 	false statements harmful to others</a:t>
            </a:r>
          </a:p>
          <a:p>
            <a:pPr lvl="3">
              <a:lnSpc>
                <a:spcPct val="107000"/>
              </a:lnSpc>
              <a:spcBef>
                <a:spcPts val="0"/>
              </a:spcBef>
              <a:spcAft>
                <a:spcPts val="800"/>
              </a:spcAft>
            </a:pPr>
            <a:r>
              <a:rPr lang="en-GB" sz="6800" kern="100" dirty="0">
                <a:effectLst/>
                <a:latin typeface="Aptos" panose="020B0004020202020204" pitchFamily="34" charset="0"/>
                <a:ea typeface="Aptos" panose="020B0004020202020204" pitchFamily="34" charset="0"/>
                <a:cs typeface="Times New Roman" panose="02020603050405020304" pitchFamily="18" charset="0"/>
              </a:rPr>
              <a:t>Ex: </a:t>
            </a:r>
            <a:r>
              <a:rPr lang="en-GB" sz="6800" i="1" kern="100" dirty="0" err="1">
                <a:effectLst/>
                <a:latin typeface="Aptos" panose="020B0004020202020204" pitchFamily="34" charset="0"/>
                <a:ea typeface="Aptos" panose="020B0004020202020204" pitchFamily="34" charset="0"/>
                <a:cs typeface="Times New Roman" panose="02020603050405020304" pitchFamily="18" charset="0"/>
              </a:rPr>
              <a:t>Shenck</a:t>
            </a:r>
            <a:r>
              <a:rPr lang="en-GB" sz="6800" i="1" kern="100" dirty="0">
                <a:effectLst/>
                <a:latin typeface="Aptos" panose="020B0004020202020204" pitchFamily="34" charset="0"/>
                <a:ea typeface="Aptos" panose="020B0004020202020204" pitchFamily="34" charset="0"/>
                <a:cs typeface="Times New Roman" panose="02020603050405020304" pitchFamily="18" charset="0"/>
              </a:rPr>
              <a:t> v United States </a:t>
            </a:r>
            <a:r>
              <a:rPr lang="en-GB" sz="6800" kern="100" dirty="0">
                <a:effectLst/>
                <a:latin typeface="Aptos" panose="020B0004020202020204" pitchFamily="34" charset="0"/>
                <a:ea typeface="Aptos" panose="020B0004020202020204" pitchFamily="34" charset="0"/>
                <a:cs typeface="Times New Roman" panose="02020603050405020304" pitchFamily="18" charset="0"/>
              </a:rPr>
              <a:t>1919 Supreme Court case</a:t>
            </a:r>
          </a:p>
          <a:p>
            <a:pPr marL="0" marR="0" indent="0">
              <a:lnSpc>
                <a:spcPct val="107000"/>
              </a:lnSpc>
              <a:spcBef>
                <a:spcPts val="0"/>
              </a:spcBef>
              <a:spcAft>
                <a:spcPts val="800"/>
              </a:spcAft>
              <a:buNone/>
            </a:pPr>
            <a:r>
              <a:rPr lang="en-GB" sz="6800" kern="100" dirty="0">
                <a:effectLst/>
                <a:latin typeface="Aptos" panose="020B0004020202020204" pitchFamily="34" charset="0"/>
                <a:ea typeface="Aptos" panose="020B0004020202020204" pitchFamily="34" charset="0"/>
                <a:cs typeface="Times New Roman" panose="02020603050405020304" pitchFamily="18" charset="0"/>
              </a:rPr>
              <a:t>		-falsely shouting fire in a theatre and causing a panic </a:t>
            </a:r>
          </a:p>
          <a:p>
            <a:pPr lvl="3">
              <a:lnSpc>
                <a:spcPct val="107000"/>
              </a:lnSpc>
              <a:spcBef>
                <a:spcPts val="0"/>
              </a:spcBef>
              <a:spcAft>
                <a:spcPts val="800"/>
              </a:spcAft>
            </a:pPr>
            <a:r>
              <a:rPr lang="en-GB" sz="6800" kern="100" dirty="0">
                <a:effectLst/>
                <a:latin typeface="Aptos" panose="020B0004020202020204" pitchFamily="34" charset="0"/>
                <a:ea typeface="Aptos" panose="020B0004020202020204" pitchFamily="34" charset="0"/>
                <a:cs typeface="Times New Roman" panose="02020603050405020304" pitchFamily="18" charset="0"/>
              </a:rPr>
              <a:t>Ex: </a:t>
            </a:r>
            <a:r>
              <a:rPr lang="en-GB" sz="6800" i="1" kern="100" dirty="0">
                <a:effectLst/>
                <a:latin typeface="Aptos" panose="020B0004020202020204" pitchFamily="34" charset="0"/>
                <a:ea typeface="Aptos" panose="020B0004020202020204" pitchFamily="34" charset="0"/>
                <a:cs typeface="Times New Roman" panose="02020603050405020304" pitchFamily="18" charset="0"/>
              </a:rPr>
              <a:t>Near v Minnesota </a:t>
            </a:r>
            <a:r>
              <a:rPr lang="en-GB" sz="6800" kern="100" dirty="0">
                <a:effectLst/>
                <a:latin typeface="Aptos" panose="020B0004020202020204" pitchFamily="34" charset="0"/>
                <a:ea typeface="Aptos" panose="020B0004020202020204" pitchFamily="34" charset="0"/>
                <a:cs typeface="Times New Roman" panose="02020603050405020304" pitchFamily="18" charset="0"/>
              </a:rPr>
              <a:t>1931 case:</a:t>
            </a:r>
          </a:p>
          <a:p>
            <a:pPr marL="1371600" lvl="3" indent="0">
              <a:lnSpc>
                <a:spcPct val="107000"/>
              </a:lnSpc>
              <a:spcBef>
                <a:spcPts val="0"/>
              </a:spcBef>
              <a:spcAft>
                <a:spcPts val="800"/>
              </a:spcAft>
              <a:buNone/>
            </a:pPr>
            <a:r>
              <a:rPr lang="en-GB" sz="6800" kern="100" dirty="0">
                <a:latin typeface="Aptos" panose="020B0004020202020204" pitchFamily="34" charset="0"/>
                <a:ea typeface="Aptos" panose="020B0004020202020204" pitchFamily="34" charset="0"/>
                <a:cs typeface="Times New Roman" panose="02020603050405020304" pitchFamily="18" charset="0"/>
              </a:rPr>
              <a:t>	</a:t>
            </a:r>
            <a:r>
              <a:rPr lang="en-GB" sz="6800" kern="100" dirty="0">
                <a:effectLst/>
                <a:latin typeface="Aptos" panose="020B0004020202020204" pitchFamily="34" charset="0"/>
                <a:ea typeface="Aptos" panose="020B0004020202020204" pitchFamily="34" charset="0"/>
                <a:cs typeface="Times New Roman" panose="02020603050405020304" pitchFamily="18" charset="0"/>
              </a:rPr>
              <a:t>-newspaper publishing vital national security secret during a time of</a:t>
            </a:r>
          </a:p>
          <a:p>
            <a:pPr marL="1371600" lvl="3" indent="0">
              <a:lnSpc>
                <a:spcPct val="107000"/>
              </a:lnSpc>
              <a:spcBef>
                <a:spcPts val="0"/>
              </a:spcBef>
              <a:spcAft>
                <a:spcPts val="800"/>
              </a:spcAft>
              <a:buNone/>
            </a:pPr>
            <a:r>
              <a:rPr lang="en-GB" sz="6800" kern="100" dirty="0">
                <a:effectLst/>
                <a:latin typeface="Aptos" panose="020B0004020202020204" pitchFamily="34" charset="0"/>
                <a:ea typeface="Aptos" panose="020B0004020202020204" pitchFamily="34" charset="0"/>
                <a:cs typeface="Times New Roman" panose="02020603050405020304" pitchFamily="18" charset="0"/>
              </a:rPr>
              <a:t> 	war</a:t>
            </a:r>
          </a:p>
          <a:p>
            <a:pPr marL="914400" marR="0">
              <a:lnSpc>
                <a:spcPct val="107000"/>
              </a:lnSpc>
              <a:spcBef>
                <a:spcPts val="0"/>
              </a:spcBef>
              <a:spcAft>
                <a:spcPts val="800"/>
              </a:spcAft>
            </a:pPr>
            <a:endParaRPr lang="en-GB" sz="23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201891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74EF87-7930-8B8E-498A-EF83AEE5B5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68222E-4E9A-917E-7BD2-EFD265338C15}"/>
              </a:ext>
            </a:extLst>
          </p:cNvPr>
          <p:cNvSpPr>
            <a:spLocks noGrp="1"/>
          </p:cNvSpPr>
          <p:nvPr>
            <p:ph type="title"/>
          </p:nvPr>
        </p:nvSpPr>
        <p:spPr/>
        <p:txBody>
          <a:bodyPr/>
          <a:lstStyle/>
          <a:p>
            <a:pPr algn="ctr"/>
            <a:r>
              <a:rPr lang="en-GB" dirty="0"/>
              <a:t>Exceptions to the Speech and Press Clause</a:t>
            </a:r>
          </a:p>
        </p:txBody>
      </p:sp>
      <p:sp>
        <p:nvSpPr>
          <p:cNvPr id="3" name="Content Placeholder 2">
            <a:extLst>
              <a:ext uri="{FF2B5EF4-FFF2-40B4-BE49-F238E27FC236}">
                <a16:creationId xmlns:a16="http://schemas.microsoft.com/office/drawing/2014/main" id="{D06A1305-93CC-414D-FF2E-0AA2FA7126DD}"/>
              </a:ext>
            </a:extLst>
          </p:cNvPr>
          <p:cNvSpPr>
            <a:spLocks noGrp="1"/>
          </p:cNvSpPr>
          <p:nvPr>
            <p:ph idx="1"/>
          </p:nvPr>
        </p:nvSpPr>
        <p:spPr/>
        <p:txBody>
          <a:bodyPr>
            <a:normAutofit fontScale="55000" lnSpcReduction="20000"/>
          </a:bodyPr>
          <a:lstStyle/>
          <a:p>
            <a:pPr marL="914400">
              <a:lnSpc>
                <a:spcPct val="107000"/>
              </a:lnSpc>
              <a:spcBef>
                <a:spcPts val="0"/>
              </a:spcBef>
              <a:spcAft>
                <a:spcPts val="800"/>
              </a:spcAft>
            </a:pPr>
            <a:r>
              <a:rPr lang="en-GB" sz="6000" kern="100" dirty="0">
                <a:effectLst/>
                <a:latin typeface="Aptos" panose="020B0004020202020204" pitchFamily="34" charset="0"/>
                <a:ea typeface="Aptos" panose="020B0004020202020204" pitchFamily="34" charset="0"/>
                <a:cs typeface="Times New Roman" panose="02020603050405020304" pitchFamily="18" charset="0"/>
              </a:rPr>
              <a:t>Also nothing in the First Amendment prohibits the government from regulating conduct (for example setting fires in public places). However it may not make it illegal to burn a flag as an act of public protest. Government can ban fires but not protests. </a:t>
            </a:r>
          </a:p>
          <a:p>
            <a:pPr marL="914400">
              <a:lnSpc>
                <a:spcPct val="107000"/>
              </a:lnSpc>
              <a:spcBef>
                <a:spcPts val="0"/>
              </a:spcBef>
              <a:spcAft>
                <a:spcPts val="800"/>
              </a:spcAft>
            </a:pPr>
            <a:r>
              <a:rPr lang="en-GB" sz="6000" kern="100" dirty="0">
                <a:effectLst/>
                <a:latin typeface="Aptos" panose="020B0004020202020204" pitchFamily="34" charset="0"/>
                <a:ea typeface="Aptos" panose="020B0004020202020204" pitchFamily="34" charset="0"/>
                <a:cs typeface="Times New Roman" panose="02020603050405020304" pitchFamily="18" charset="0"/>
              </a:rPr>
              <a:t>Government can regulate the time, place, manner of speech (denying  a parade when two parades are planned at same time, prohibit use of bullhorns in residential neighbourhoods) </a:t>
            </a:r>
          </a:p>
          <a:p>
            <a:pPr marL="914400" marR="0">
              <a:lnSpc>
                <a:spcPct val="107000"/>
              </a:lnSpc>
              <a:spcBef>
                <a:spcPts val="0"/>
              </a:spcBef>
              <a:spcAft>
                <a:spcPts val="800"/>
              </a:spcAft>
            </a:pPr>
            <a:endParaRPr lang="en-GB" sz="23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41822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56F45-67C1-B631-E9E5-C654C166C519}"/>
              </a:ext>
            </a:extLst>
          </p:cNvPr>
          <p:cNvSpPr>
            <a:spLocks noGrp="1"/>
          </p:cNvSpPr>
          <p:nvPr>
            <p:ph type="title"/>
          </p:nvPr>
        </p:nvSpPr>
        <p:spPr/>
        <p:txBody>
          <a:bodyPr/>
          <a:lstStyle/>
          <a:p>
            <a:pPr algn="ctr"/>
            <a:r>
              <a:rPr lang="en-GB" dirty="0"/>
              <a:t>The First Amendment</a:t>
            </a:r>
          </a:p>
        </p:txBody>
      </p:sp>
      <p:sp>
        <p:nvSpPr>
          <p:cNvPr id="3" name="Content Placeholder 2">
            <a:extLst>
              <a:ext uri="{FF2B5EF4-FFF2-40B4-BE49-F238E27FC236}">
                <a16:creationId xmlns:a16="http://schemas.microsoft.com/office/drawing/2014/main" id="{6B9BF37B-AE28-1377-F40A-A92A79306689}"/>
              </a:ext>
            </a:extLst>
          </p:cNvPr>
          <p:cNvSpPr>
            <a:spLocks noGrp="1"/>
          </p:cNvSpPr>
          <p:nvPr>
            <p:ph idx="1"/>
          </p:nvPr>
        </p:nvSpPr>
        <p:spPr/>
        <p:txBody>
          <a:bodyPr>
            <a:normAutofit/>
          </a:bodyPr>
          <a:lstStyle/>
          <a:p>
            <a:r>
              <a:rPr lang="en-GB" sz="3200" dirty="0">
                <a:latin typeface="Aptos" panose="020B0004020202020204" pitchFamily="34" charset="0"/>
                <a:ea typeface="Aptos" panose="020B0004020202020204" pitchFamily="34" charset="0"/>
                <a:cs typeface="Times New Roman" panose="02020603050405020304" pitchFamily="18" charset="0"/>
              </a:rPr>
              <a:t>F</a:t>
            </a:r>
            <a:r>
              <a:rPr lang="en-GB" sz="3200" dirty="0">
                <a:effectLst/>
                <a:latin typeface="Aptos" panose="020B0004020202020204" pitchFamily="34" charset="0"/>
                <a:ea typeface="Aptos" panose="020B0004020202020204" pitchFamily="34" charset="0"/>
                <a:cs typeface="Times New Roman" panose="02020603050405020304" pitchFamily="18" charset="0"/>
              </a:rPr>
              <a:t>reedom of peaceful assembly and petition</a:t>
            </a:r>
            <a:endParaRPr lang="en-GB" sz="3200" dirty="0"/>
          </a:p>
        </p:txBody>
      </p:sp>
    </p:spTree>
    <p:extLst>
      <p:ext uri="{BB962C8B-B14F-4D97-AF65-F5344CB8AC3E}">
        <p14:creationId xmlns:p14="http://schemas.microsoft.com/office/powerpoint/2010/main" val="4293239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26E21-78E8-A645-15C9-08E6FB87A7BB}"/>
              </a:ext>
            </a:extLst>
          </p:cNvPr>
          <p:cNvSpPr>
            <a:spLocks noGrp="1"/>
          </p:cNvSpPr>
          <p:nvPr>
            <p:ph type="title"/>
          </p:nvPr>
        </p:nvSpPr>
        <p:spPr/>
        <p:txBody>
          <a:bodyPr/>
          <a:lstStyle/>
          <a:p>
            <a:pPr algn="ctr"/>
            <a:r>
              <a:rPr lang="en-GB" dirty="0"/>
              <a:t>The Second Amendment</a:t>
            </a:r>
          </a:p>
        </p:txBody>
      </p:sp>
      <p:sp>
        <p:nvSpPr>
          <p:cNvPr id="3" name="Content Placeholder 2">
            <a:extLst>
              <a:ext uri="{FF2B5EF4-FFF2-40B4-BE49-F238E27FC236}">
                <a16:creationId xmlns:a16="http://schemas.microsoft.com/office/drawing/2014/main" id="{EA01EF22-E815-BF58-627B-4C6044BEBB16}"/>
              </a:ext>
            </a:extLst>
          </p:cNvPr>
          <p:cNvSpPr>
            <a:spLocks noGrp="1"/>
          </p:cNvSpPr>
          <p:nvPr>
            <p:ph idx="1"/>
          </p:nvPr>
        </p:nvSpPr>
        <p:spPr/>
        <p:txBody>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Second Amendment: the right to keep and bear arms</a:t>
            </a:r>
          </a:p>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“A well-regulated Militia, being necessary to the security of a 	free State, the right of the people to keep and bear Arms, shall 	not be infringed.” </a:t>
            </a:r>
          </a:p>
          <a:p>
            <a:endParaRPr lang="en-GB" dirty="0"/>
          </a:p>
        </p:txBody>
      </p:sp>
    </p:spTree>
    <p:extLst>
      <p:ext uri="{BB962C8B-B14F-4D97-AF65-F5344CB8AC3E}">
        <p14:creationId xmlns:p14="http://schemas.microsoft.com/office/powerpoint/2010/main" val="1451682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73DF72-02E9-BC85-CC14-7050845704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688350-067B-8FE9-9858-2867A09AEE19}"/>
              </a:ext>
            </a:extLst>
          </p:cNvPr>
          <p:cNvSpPr>
            <a:spLocks noGrp="1"/>
          </p:cNvSpPr>
          <p:nvPr>
            <p:ph type="title"/>
          </p:nvPr>
        </p:nvSpPr>
        <p:spPr/>
        <p:txBody>
          <a:bodyPr/>
          <a:lstStyle/>
          <a:p>
            <a:pPr algn="ctr"/>
            <a:r>
              <a:rPr lang="en-GB" dirty="0"/>
              <a:t>The Second Amendment</a:t>
            </a:r>
          </a:p>
        </p:txBody>
      </p:sp>
      <p:sp>
        <p:nvSpPr>
          <p:cNvPr id="3" name="Content Placeholder 2">
            <a:extLst>
              <a:ext uri="{FF2B5EF4-FFF2-40B4-BE49-F238E27FC236}">
                <a16:creationId xmlns:a16="http://schemas.microsoft.com/office/drawing/2014/main" id="{E37285D7-5931-20F5-4367-4B4F25591D0D}"/>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 “Militia” at the time was to be all able-bodied men capable of bearing firearms to protect the community.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American Revolution still fresh in the public mind, it was feared that an American “standing army” might become a threat to liberty.</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Part of the purpose of the Second Amendment was to enable local militias to serve as a potential military check against the potential tyranny of a national army if it were ever improperly turned against the people’s liberty.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goal of the amendment was to check national military power with the power of the people to keep and bear arms to protect their communities and families from whatever might threaten their safety or liberty. </a:t>
            </a:r>
          </a:p>
          <a:p>
            <a:pPr marL="0" indent="0">
              <a:buNone/>
            </a:pPr>
            <a:endParaRPr lang="en-GB" dirty="0"/>
          </a:p>
        </p:txBody>
      </p:sp>
    </p:spTree>
    <p:extLst>
      <p:ext uri="{BB962C8B-B14F-4D97-AF65-F5344CB8AC3E}">
        <p14:creationId xmlns:p14="http://schemas.microsoft.com/office/powerpoint/2010/main" val="15570789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4C45C-2AE3-4A5C-CAFF-F5705C895C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C0FFC6-E884-AB87-4774-F33F8A753FA5}"/>
              </a:ext>
            </a:extLst>
          </p:cNvPr>
          <p:cNvSpPr>
            <a:spLocks noGrp="1"/>
          </p:cNvSpPr>
          <p:nvPr>
            <p:ph type="title"/>
          </p:nvPr>
        </p:nvSpPr>
        <p:spPr/>
        <p:txBody>
          <a:bodyPr/>
          <a:lstStyle/>
          <a:p>
            <a:pPr algn="ctr"/>
            <a:r>
              <a:rPr lang="en-GB" dirty="0"/>
              <a:t>The Second Amendment</a:t>
            </a:r>
          </a:p>
        </p:txBody>
      </p:sp>
      <p:sp>
        <p:nvSpPr>
          <p:cNvPr id="3" name="Content Placeholder 2">
            <a:extLst>
              <a:ext uri="{FF2B5EF4-FFF2-40B4-BE49-F238E27FC236}">
                <a16:creationId xmlns:a16="http://schemas.microsoft.com/office/drawing/2014/main" id="{13019120-8E5E-F8F2-7855-41E141CE2A07}"/>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idea was expressed by James Madison and Alexander Hamilton in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The Federalist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 few years earlier:</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 militia amounting to near half a million of citizens with arms in their 	hands,” with the help of state and local governments, could always 	defeat a national army that improperly tried to seize power…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The 	Federalist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No. 46)</a:t>
            </a:r>
          </a:p>
          <a:p>
            <a:pPr marL="0" indent="0">
              <a:buNone/>
            </a:pPr>
            <a:endParaRPr lang="en-GB" dirty="0"/>
          </a:p>
        </p:txBody>
      </p:sp>
    </p:spTree>
    <p:extLst>
      <p:ext uri="{BB962C8B-B14F-4D97-AF65-F5344CB8AC3E}">
        <p14:creationId xmlns:p14="http://schemas.microsoft.com/office/powerpoint/2010/main" val="33169414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C95A3E-70AE-5E35-D9CB-5C48B69F5F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242054-F5B3-1858-1933-1DAC424CA015}"/>
              </a:ext>
            </a:extLst>
          </p:cNvPr>
          <p:cNvSpPr>
            <a:spLocks noGrp="1"/>
          </p:cNvSpPr>
          <p:nvPr>
            <p:ph type="title"/>
          </p:nvPr>
        </p:nvSpPr>
        <p:spPr/>
        <p:txBody>
          <a:bodyPr/>
          <a:lstStyle/>
          <a:p>
            <a:pPr algn="ctr"/>
            <a:r>
              <a:rPr lang="en-GB" dirty="0"/>
              <a:t>The Second Amendment</a:t>
            </a:r>
          </a:p>
        </p:txBody>
      </p:sp>
      <p:sp>
        <p:nvSpPr>
          <p:cNvPr id="3" name="Content Placeholder 2">
            <a:extLst>
              <a:ext uri="{FF2B5EF4-FFF2-40B4-BE49-F238E27FC236}">
                <a16:creationId xmlns:a16="http://schemas.microsoft.com/office/drawing/2014/main" id="{5D3C61A1-1C1F-FCDF-A027-A47210135D76}"/>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Constitution’s division of power between state and national governments would help enable states to organize resistance against potential tyrants. </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“Besides the advantage of being armed, which the Americans possess 	over the people of almost every other nation, the existence of 	subordinate governments, to which the people are attached and by 	which the militia officers are appointed, forms a barrier against the 	enterprises of ambition, more insurmountable than any which a simple 	government of any form can admit of.” </a:t>
            </a:r>
          </a:p>
          <a:p>
            <a:pPr marL="0" indent="0">
              <a:buNone/>
            </a:pPr>
            <a:endParaRPr lang="en-GB" sz="2400" dirty="0"/>
          </a:p>
        </p:txBody>
      </p:sp>
    </p:spTree>
    <p:extLst>
      <p:ext uri="{BB962C8B-B14F-4D97-AF65-F5344CB8AC3E}">
        <p14:creationId xmlns:p14="http://schemas.microsoft.com/office/powerpoint/2010/main" val="3932406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0185B-2862-8CA1-4475-CD42F6F3D892}"/>
              </a:ext>
            </a:extLst>
          </p:cNvPr>
          <p:cNvSpPr>
            <a:spLocks noGrp="1"/>
          </p:cNvSpPr>
          <p:nvPr>
            <p:ph type="title"/>
          </p:nvPr>
        </p:nvSpPr>
        <p:spPr/>
        <p:txBody>
          <a:bodyPr/>
          <a:lstStyle/>
          <a:p>
            <a:pPr algn="ctr"/>
            <a:r>
              <a:rPr lang="en-GB" dirty="0"/>
              <a:t>The Third Amendment</a:t>
            </a:r>
          </a:p>
        </p:txBody>
      </p:sp>
      <p:sp>
        <p:nvSpPr>
          <p:cNvPr id="3" name="Content Placeholder 2">
            <a:extLst>
              <a:ext uri="{FF2B5EF4-FFF2-40B4-BE49-F238E27FC236}">
                <a16:creationId xmlns:a16="http://schemas.microsoft.com/office/drawing/2014/main" id="{78346ACA-BAEB-DEC0-1775-D44B63865E30}"/>
              </a:ext>
            </a:extLst>
          </p:cNvPr>
          <p:cNvSpPr>
            <a:spLocks noGrp="1"/>
          </p:cNvSpPr>
          <p:nvPr>
            <p:ph idx="1"/>
          </p:nvPr>
        </p:nvSpPr>
        <p:spPr/>
        <p:txBody>
          <a:bodyPr>
            <a:normAutofit fontScale="92500"/>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Third Amendment forbids a standing army from taking over people’s homes:</a:t>
            </a:r>
          </a:p>
          <a:p>
            <a:pPr marL="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“No Soldier shall, in time of peace be quartered in any house, without the </a:t>
            </a:r>
          </a:p>
          <a:p>
            <a:pPr marL="0" indent="0">
              <a:lnSpc>
                <a:spcPct val="107000"/>
              </a:lnSpc>
              <a:spcBef>
                <a:spcPts val="0"/>
              </a:spcBef>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consent of the Owner, nor in time of war, but in a manner to be prescribed by</a:t>
            </a:r>
          </a:p>
          <a:p>
            <a:pPr marL="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law.”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intention was to prevent a professional military from oppressing the people.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people must have the right to the freedom of their homes against military occupation.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Third Amendment was a declaration of the right to the privacy of one’s home against a standing army.</a:t>
            </a:r>
          </a:p>
          <a:p>
            <a:endParaRPr lang="en-GB" dirty="0"/>
          </a:p>
        </p:txBody>
      </p:sp>
    </p:spTree>
    <p:extLst>
      <p:ext uri="{BB962C8B-B14F-4D97-AF65-F5344CB8AC3E}">
        <p14:creationId xmlns:p14="http://schemas.microsoft.com/office/powerpoint/2010/main" val="37009458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A668A-9C96-D78E-98AE-7FCABE1AFFBA}"/>
              </a:ext>
            </a:extLst>
          </p:cNvPr>
          <p:cNvSpPr>
            <a:spLocks noGrp="1"/>
          </p:cNvSpPr>
          <p:nvPr>
            <p:ph type="title"/>
          </p:nvPr>
        </p:nvSpPr>
        <p:spPr/>
        <p:txBody>
          <a:bodyPr/>
          <a:lstStyle/>
          <a:p>
            <a:pPr algn="ctr"/>
            <a:r>
              <a:rPr lang="en-GB" dirty="0"/>
              <a:t>The Fourth Amendment</a:t>
            </a:r>
          </a:p>
        </p:txBody>
      </p:sp>
      <p:sp>
        <p:nvSpPr>
          <p:cNvPr id="3" name="Content Placeholder 2">
            <a:extLst>
              <a:ext uri="{FF2B5EF4-FFF2-40B4-BE49-F238E27FC236}">
                <a16:creationId xmlns:a16="http://schemas.microsoft.com/office/drawing/2014/main" id="{0C597D52-8FA4-3A9F-97B5-55E29F7E2886}"/>
              </a:ext>
            </a:extLst>
          </p:cNvPr>
          <p:cNvSpPr>
            <a:spLocks noGrp="1"/>
          </p:cNvSpPr>
          <p:nvPr>
            <p:ph idx="1"/>
          </p:nvPr>
        </p:nvSpPr>
        <p:spPr>
          <a:xfrm>
            <a:off x="838200" y="1846406"/>
            <a:ext cx="10515600" cy="4351338"/>
          </a:xfrm>
        </p:spPr>
        <p:txBody>
          <a:bodyPr>
            <a:normAutofit fontScale="92500"/>
          </a:bodyPr>
          <a:lstStyle/>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right of the people to be secure in their persons, houses, papers, and 	effects, against unreasonable searches and seizures, shall not be violated, 	and no Warrants shall issue, but upon probably cause, supported by 	Oath or 	affirmation, and particularly describing the place to be searched, and 	the persons or things to be seized.”</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Fourth Amendment is rooted in American colonial smuggling of certain goods in attempts to avoid British taxes in years leading up to the Revolution. Such intrusions were listed in the Declaration of Independence as reasons for the Revolution.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1960, the Supreme Court established the exclusionary rule, which excludes evidence obtained in violation of the Fourth Amendment from a criminal trial. </a:t>
            </a:r>
          </a:p>
          <a:p>
            <a:endParaRPr lang="en-GB" dirty="0"/>
          </a:p>
        </p:txBody>
      </p:sp>
    </p:spTree>
    <p:extLst>
      <p:ext uri="{BB962C8B-B14F-4D97-AF65-F5344CB8AC3E}">
        <p14:creationId xmlns:p14="http://schemas.microsoft.com/office/powerpoint/2010/main" val="27702306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7EABC-E812-930E-D60E-6BFC4C8282E9}"/>
              </a:ext>
            </a:extLst>
          </p:cNvPr>
          <p:cNvSpPr>
            <a:spLocks noGrp="1"/>
          </p:cNvSpPr>
          <p:nvPr>
            <p:ph type="title"/>
          </p:nvPr>
        </p:nvSpPr>
        <p:spPr/>
        <p:txBody>
          <a:bodyPr/>
          <a:lstStyle/>
          <a:p>
            <a:pPr algn="ctr"/>
            <a:r>
              <a:rPr lang="en-GB" dirty="0"/>
              <a:t>The Fifth, Sixth, Seventh, and Eighth Amendments</a:t>
            </a:r>
          </a:p>
        </p:txBody>
      </p:sp>
      <p:sp>
        <p:nvSpPr>
          <p:cNvPr id="3" name="Content Placeholder 2">
            <a:extLst>
              <a:ext uri="{FF2B5EF4-FFF2-40B4-BE49-F238E27FC236}">
                <a16:creationId xmlns:a16="http://schemas.microsoft.com/office/drawing/2014/main" id="{74701352-7815-B96D-35E5-ACB0C6FD5FDC}"/>
              </a:ext>
            </a:extLst>
          </p:cNvPr>
          <p:cNvSpPr>
            <a:spLocks noGrp="1"/>
          </p:cNvSpPr>
          <p:nvPr>
            <p:ph idx="1"/>
          </p:nvPr>
        </p:nvSpPr>
        <p:spPr/>
        <p:txBody>
          <a:bodyPr>
            <a:normAutofit fontScale="85000" lnSpcReduction="20000"/>
          </a:bodyPr>
          <a:lstStyle/>
          <a:p>
            <a:pPr marL="0" marR="0">
              <a:lnSpc>
                <a:spcPct val="107000"/>
              </a:lnSpc>
              <a:spcBef>
                <a:spcPts val="0"/>
              </a:spcBef>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C</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oncerned with the right to fair trials and punishments </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-Due process of law</a:t>
            </a:r>
          </a:p>
          <a:p>
            <a:pPr marL="1428750" indent="-285750">
              <a:lnSpc>
                <a:spcPct val="107000"/>
              </a:lnSpc>
              <a:spcBef>
                <a:spcPts val="0"/>
              </a:spcBef>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air procedures, fair notice, and rule of laws written in advance vs being made up case by case</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-protects a person from being compelled to testify against oneself (privilege against self-incrimination)</a:t>
            </a:r>
          </a:p>
          <a:p>
            <a:pPr marL="0" marR="0" indent="0">
              <a:lnSpc>
                <a:spcPct val="107000"/>
              </a:lnSpc>
              <a:spcBef>
                <a:spcPts val="0"/>
              </a:spcBef>
              <a:spcAft>
                <a:spcPts val="800"/>
              </a:spcAft>
              <a:buNone/>
            </a:pPr>
            <a:r>
              <a:rPr lang="en-GB" sz="1800"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-prevents being tried or punished twice for the same crime</a:t>
            </a:r>
          </a:p>
          <a:p>
            <a:pPr marL="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-prevents cruel and unusual punishments or excessive fines</a:t>
            </a:r>
          </a:p>
          <a:p>
            <a:pPr marL="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-assuring right not to be held without charges or without bail</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-guarantees the rights to a speedy and public trial, to confront one’s accusers, call witnesses on one’s behalf, and to 	have the assistance of a lawyer</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-protects the right to trial by jury: checks the judicial power of the government; jury holds final decision-making 	power on whether someone is innocent or guilty; </a:t>
            </a:r>
          </a:p>
          <a:p>
            <a:pPr marL="137160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institution of the jury puts the People in charge; power to judge the facts of case and also independent right to interpret the law </a:t>
            </a:r>
          </a:p>
          <a:p>
            <a:pPr marL="16002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-grand juries, criminal juries, civil juries have a co-equal province of constitutional interpretation with judges </a:t>
            </a:r>
          </a:p>
          <a:p>
            <a:endParaRPr lang="en-GB" dirty="0"/>
          </a:p>
        </p:txBody>
      </p:sp>
    </p:spTree>
    <p:extLst>
      <p:ext uri="{BB962C8B-B14F-4D97-AF65-F5344CB8AC3E}">
        <p14:creationId xmlns:p14="http://schemas.microsoft.com/office/powerpoint/2010/main" val="37270316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0C13C-D54F-E93E-93D4-586265D01B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E9512D-D419-14E6-6AA8-D3BF73CA0B25}"/>
              </a:ext>
            </a:extLst>
          </p:cNvPr>
          <p:cNvSpPr>
            <a:spLocks noGrp="1"/>
          </p:cNvSpPr>
          <p:nvPr>
            <p:ph type="title"/>
          </p:nvPr>
        </p:nvSpPr>
        <p:spPr/>
        <p:txBody>
          <a:bodyPr/>
          <a:lstStyle/>
          <a:p>
            <a:pPr algn="ctr"/>
            <a:r>
              <a:rPr lang="en-GB" dirty="0"/>
              <a:t>The Fifth, Sixth, Seventh, and Eighth Amendments</a:t>
            </a:r>
          </a:p>
        </p:txBody>
      </p:sp>
      <p:sp>
        <p:nvSpPr>
          <p:cNvPr id="3" name="Content Placeholder 2">
            <a:extLst>
              <a:ext uri="{FF2B5EF4-FFF2-40B4-BE49-F238E27FC236}">
                <a16:creationId xmlns:a16="http://schemas.microsoft.com/office/drawing/2014/main" id="{47505C5B-73C6-432B-6E19-252C5E2DBEDB}"/>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These were drawn from state bills of rights and English traditions dating back hundreds of years.</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Two themes:</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-designed to protect the innocent against wrongful accusation, trial, or 	punishment</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-enshrine institution of the jury as a check of the people against 	government power</a:t>
            </a:r>
          </a:p>
          <a:p>
            <a:pPr marL="0" indent="0">
              <a:buNone/>
            </a:pPr>
            <a:endParaRPr lang="en-GB" sz="2400" dirty="0"/>
          </a:p>
        </p:txBody>
      </p:sp>
    </p:spTree>
    <p:extLst>
      <p:ext uri="{BB962C8B-B14F-4D97-AF65-F5344CB8AC3E}">
        <p14:creationId xmlns:p14="http://schemas.microsoft.com/office/powerpoint/2010/main" val="33853112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E00A9-56C3-E5D5-448F-088AD5BB3308}"/>
              </a:ext>
            </a:extLst>
          </p:cNvPr>
          <p:cNvSpPr>
            <a:spLocks noGrp="1"/>
          </p:cNvSpPr>
          <p:nvPr>
            <p:ph type="title"/>
          </p:nvPr>
        </p:nvSpPr>
        <p:spPr/>
        <p:txBody>
          <a:bodyPr/>
          <a:lstStyle/>
          <a:p>
            <a:pPr algn="ctr"/>
            <a:r>
              <a:rPr lang="en-GB" dirty="0"/>
              <a:t>The Ninth Amendment</a:t>
            </a:r>
          </a:p>
        </p:txBody>
      </p:sp>
      <p:sp>
        <p:nvSpPr>
          <p:cNvPr id="3" name="Content Placeholder 2">
            <a:extLst>
              <a:ext uri="{FF2B5EF4-FFF2-40B4-BE49-F238E27FC236}">
                <a16:creationId xmlns:a16="http://schemas.microsoft.com/office/drawing/2014/main" id="{884E3529-7EDB-8D2A-6146-FAAED807950F}"/>
              </a:ext>
            </a:extLst>
          </p:cNvPr>
          <p:cNvSpPr>
            <a:spLocks noGrp="1"/>
          </p:cNvSpPr>
          <p:nvPr>
            <p:ph idx="1"/>
          </p:nvPr>
        </p:nvSpPr>
        <p:spPr/>
        <p:txBody>
          <a:bodyPr>
            <a:normAutofit/>
          </a:bodyPr>
          <a:lstStyle/>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enumeration in the Constitution, of certain rights, shall not be 	construed to deny or disparage others retained by the people.”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means that by enumerating certain rights does not in any way repeal any other rights people have in accordance to their state laws, or any “natural law” rights. The Bill of Rights intended only to enumerate certain rights to limit the powers of the national government. It does not take away any rights. </a:t>
            </a:r>
          </a:p>
          <a:p>
            <a:endParaRPr lang="en-GB" sz="2400" dirty="0"/>
          </a:p>
        </p:txBody>
      </p:sp>
    </p:spTree>
    <p:extLst>
      <p:ext uri="{BB962C8B-B14F-4D97-AF65-F5344CB8AC3E}">
        <p14:creationId xmlns:p14="http://schemas.microsoft.com/office/powerpoint/2010/main" val="3776408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DA460-41E0-54D7-EA08-E290A4CFB27A}"/>
              </a:ext>
            </a:extLst>
          </p:cNvPr>
          <p:cNvSpPr>
            <a:spLocks noGrp="1"/>
          </p:cNvSpPr>
          <p:nvPr>
            <p:ph type="title"/>
          </p:nvPr>
        </p:nvSpPr>
        <p:spPr/>
        <p:txBody>
          <a:bodyPr/>
          <a:lstStyle/>
          <a:p>
            <a:pPr algn="ctr"/>
            <a:r>
              <a:rPr lang="en-GB" dirty="0"/>
              <a:t>The Tenth Amendment</a:t>
            </a:r>
          </a:p>
        </p:txBody>
      </p:sp>
      <p:sp>
        <p:nvSpPr>
          <p:cNvPr id="3" name="Content Placeholder 2">
            <a:extLst>
              <a:ext uri="{FF2B5EF4-FFF2-40B4-BE49-F238E27FC236}">
                <a16:creationId xmlns:a16="http://schemas.microsoft.com/office/drawing/2014/main" id="{716451B1-31B8-A8EE-0D9D-9232103C3E8C}"/>
              </a:ext>
            </a:extLst>
          </p:cNvPr>
          <p:cNvSpPr>
            <a:spLocks noGrp="1"/>
          </p:cNvSpPr>
          <p:nvPr>
            <p:ph idx="1"/>
          </p:nvPr>
        </p:nvSpPr>
        <p:spPr/>
        <p:txBody>
          <a:bodyPr>
            <a:normAutofit/>
          </a:bodyPr>
          <a:lstStyle/>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powers not delegated to the United States by the Constitution, nor 	prohibited by it to the States, are reserved to the States respectively, or 	to the people.”</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Any powers that have not been enumerated by the Constitution as a federal power is therefore limited in jurisdiction to the states. Again, this amendment does not create or take away any rights. It, like the Ninth Amendment, is a “rule of construction” that clarifies what has already been stipulated rather than add or subtract anything. </a:t>
            </a:r>
          </a:p>
          <a:p>
            <a:endParaRPr lang="en-GB" sz="2400" dirty="0"/>
          </a:p>
        </p:txBody>
      </p:sp>
    </p:spTree>
    <p:extLst>
      <p:ext uri="{BB962C8B-B14F-4D97-AF65-F5344CB8AC3E}">
        <p14:creationId xmlns:p14="http://schemas.microsoft.com/office/powerpoint/2010/main" val="17823354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B4ADD-75F8-442D-F1FC-2342D039148F}"/>
              </a:ext>
            </a:extLst>
          </p:cNvPr>
          <p:cNvSpPr>
            <a:spLocks noGrp="1"/>
          </p:cNvSpPr>
          <p:nvPr>
            <p:ph type="title"/>
          </p:nvPr>
        </p:nvSpPr>
        <p:spPr/>
        <p:txBody>
          <a:bodyPr/>
          <a:lstStyle/>
          <a:p>
            <a:pPr algn="ctr"/>
            <a:r>
              <a:rPr lang="en-GB" dirty="0"/>
              <a:t>Protecting Individual Freedoms</a:t>
            </a:r>
          </a:p>
        </p:txBody>
      </p:sp>
      <p:sp>
        <p:nvSpPr>
          <p:cNvPr id="3" name="Content Placeholder 2">
            <a:extLst>
              <a:ext uri="{FF2B5EF4-FFF2-40B4-BE49-F238E27FC236}">
                <a16:creationId xmlns:a16="http://schemas.microsoft.com/office/drawing/2014/main" id="{A9A140E9-420C-2FD9-8653-DEB3D6508DE0}"/>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promise of the Bill of Rights was critical to getting 9 of 13 states to ratify the Constitution. The honouring of that promise secured the Constitution’s adoption by all the states.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 key development with regards to the Bill of Rights and the protection of individual freedoms was the Supreme Court’s application of the idea that the Bill of Rights was not only a limitation on the powers of the federal government, but also on state governments.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This protection comes from the Fourteenth Amendment, which provides that “[n]o state shall abridge the Privileges or Immunities of Citizens of the United States.” The intention of this provision was to make the Bill of Rights applicable and enforceable against state governments.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Court in practice did not apply this provision immediately after the ratification of the Fourteenth Amendment in 1868, although it should have done so. Instead, the Bill of Rights was applied in a case-by-base, provision-by-provision manner, subject to due process.</a:t>
            </a:r>
          </a:p>
          <a:p>
            <a:endParaRPr lang="en-GB" sz="2000" dirty="0"/>
          </a:p>
        </p:txBody>
      </p:sp>
    </p:spTree>
    <p:extLst>
      <p:ext uri="{BB962C8B-B14F-4D97-AF65-F5344CB8AC3E}">
        <p14:creationId xmlns:p14="http://schemas.microsoft.com/office/powerpoint/2010/main" val="36123106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DFC82D-1588-EA31-12E1-164A2C27ED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C97B31-6F74-238B-F77D-2CF6899B9ABE}"/>
              </a:ext>
            </a:extLst>
          </p:cNvPr>
          <p:cNvSpPr>
            <a:spLocks noGrp="1"/>
          </p:cNvSpPr>
          <p:nvPr>
            <p:ph type="title"/>
          </p:nvPr>
        </p:nvSpPr>
        <p:spPr/>
        <p:txBody>
          <a:bodyPr/>
          <a:lstStyle/>
          <a:p>
            <a:pPr algn="ctr"/>
            <a:r>
              <a:rPr lang="en-GB" dirty="0"/>
              <a:t>Protecting Individual Freedoms</a:t>
            </a:r>
          </a:p>
        </p:txBody>
      </p:sp>
      <p:sp>
        <p:nvSpPr>
          <p:cNvPr id="3" name="Content Placeholder 2">
            <a:extLst>
              <a:ext uri="{FF2B5EF4-FFF2-40B4-BE49-F238E27FC236}">
                <a16:creationId xmlns:a16="http://schemas.microsoft.com/office/drawing/2014/main" id="{AFD6A46F-1DE3-A289-109B-FDDA342F3BC9}"/>
              </a:ext>
            </a:extLst>
          </p:cNvPr>
          <p:cNvSpPr>
            <a:spLocks noGrp="1"/>
          </p:cNvSpPr>
          <p:nvPr>
            <p:ph idx="1"/>
          </p:nvPr>
        </p:nvSpPr>
        <p:spPr/>
        <p:txBody>
          <a:bodyPr>
            <a:noAutofit/>
          </a:bodyPr>
          <a:lstStyle/>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In the 1930s and 1940s, with the ascension of Justice Hugo Black to the Supreme Court, the question of how applicable the Bill of Rights was to the states became a key topic of debate.</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Justice Black was committed to a literal interpretation of the Constitution and favoured clear and consistent rules of interpretation. Justice Felix Frankfurter, on the other hand, believed in utilizing judicial discretion rather than adhering to the literal text of the Constitution.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Black, the Fourteenth Amendment provision made the Bill of Rights entirely applicable to state governments. Whereas Justice Frankfurter preferred to use due process of law to allow the Court to choose on a case-by-base basis, what provisions of the Bill of rights apply, and whether those provisions should be modified to allow for different results in cases involving states.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Over time, Black’s view prevailed albeit through the accumulation of cases in a case-by-case manner under the Due Process Clause. It was a major shift in judicial interpretation, and it eventually became well-established that the Bill of Rights applies in its entirety to the states, just as it applies to the federal government.  </a:t>
            </a:r>
          </a:p>
          <a:p>
            <a:pPr marL="0" marR="0" indent="0">
              <a:lnSpc>
                <a:spcPct val="107000"/>
              </a:lnSpc>
              <a:spcBef>
                <a:spcPts val="0"/>
              </a:spcBef>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sz="1800" dirty="0"/>
          </a:p>
        </p:txBody>
      </p:sp>
    </p:spTree>
    <p:extLst>
      <p:ext uri="{BB962C8B-B14F-4D97-AF65-F5344CB8AC3E}">
        <p14:creationId xmlns:p14="http://schemas.microsoft.com/office/powerpoint/2010/main" val="13366277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958</TotalTime>
  <Words>3814</Words>
  <Application>Microsoft Office PowerPoint</Application>
  <PresentationFormat>Widescreen</PresentationFormat>
  <Paragraphs>176</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Aptos</vt:lpstr>
      <vt:lpstr>Aptos Display</vt:lpstr>
      <vt:lpstr>Arial</vt:lpstr>
      <vt:lpstr>Office Theme</vt:lpstr>
      <vt:lpstr>Understanding Democracy</vt:lpstr>
      <vt:lpstr>The Bill of Rights  and the Constitutional Convention</vt:lpstr>
      <vt:lpstr>The Bill of Rights  and the Constitutional Convention</vt:lpstr>
      <vt:lpstr>The Anti-Federalists</vt:lpstr>
      <vt:lpstr>The Federalists</vt:lpstr>
      <vt:lpstr>The Anti-Federalists</vt:lpstr>
      <vt:lpstr>The Federalists</vt:lpstr>
      <vt:lpstr>The Federalists</vt:lpstr>
      <vt:lpstr>The Anti-Federalists</vt:lpstr>
      <vt:lpstr>The Amendment Process</vt:lpstr>
      <vt:lpstr>PowerPoint Presentation</vt:lpstr>
      <vt:lpstr>The Bill of Rights</vt:lpstr>
      <vt:lpstr>The Bill of Rights</vt:lpstr>
      <vt:lpstr>The First Amendment</vt:lpstr>
      <vt:lpstr>Freedom of Religion</vt:lpstr>
      <vt:lpstr>Freedom of Religion</vt:lpstr>
      <vt:lpstr>Freedom of Religion</vt:lpstr>
      <vt:lpstr>Freedom of Religion</vt:lpstr>
      <vt:lpstr>Freedom of Speech</vt:lpstr>
      <vt:lpstr>Freedom of Speech</vt:lpstr>
      <vt:lpstr>Freedom of the Press</vt:lpstr>
      <vt:lpstr>Freedom of Speech and the Press</vt:lpstr>
      <vt:lpstr>Exceptions to the Speech and Press Clause</vt:lpstr>
      <vt:lpstr>Exceptions to the Speech and Press Clause</vt:lpstr>
      <vt:lpstr>The First Amendment</vt:lpstr>
      <vt:lpstr>The Second Amendment</vt:lpstr>
      <vt:lpstr>The Second Amendment</vt:lpstr>
      <vt:lpstr>The Second Amendment</vt:lpstr>
      <vt:lpstr>The Second Amendment</vt:lpstr>
      <vt:lpstr>The Third Amendment</vt:lpstr>
      <vt:lpstr>The Fourth Amendment</vt:lpstr>
      <vt:lpstr>The Fifth, Sixth, Seventh, and Eighth Amendments</vt:lpstr>
      <vt:lpstr>The Fifth, Sixth, Seventh, and Eighth Amendments</vt:lpstr>
      <vt:lpstr>The Ninth Amendment</vt:lpstr>
      <vt:lpstr>The Tenth Amendment</vt:lpstr>
      <vt:lpstr>Protecting Individual Freedoms</vt:lpstr>
      <vt:lpstr>Protecting Individual Freedoms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64</cp:revision>
  <dcterms:created xsi:type="dcterms:W3CDTF">2024-02-06T10:53:27Z</dcterms:created>
  <dcterms:modified xsi:type="dcterms:W3CDTF">2024-02-10T19:38:34Z</dcterms:modified>
</cp:coreProperties>
</file>