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6"/>
  </p:notesMasterIdLst>
  <p:sldIdLst>
    <p:sldId id="257" r:id="rId2"/>
    <p:sldId id="256" r:id="rId3"/>
    <p:sldId id="260" r:id="rId4"/>
    <p:sldId id="261"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159" autoAdjust="0"/>
  </p:normalViewPr>
  <p:slideViewPr>
    <p:cSldViewPr snapToGrid="0">
      <p:cViewPr varScale="1">
        <p:scale>
          <a:sx n="60" d="100"/>
          <a:sy n="60" d="100"/>
        </p:scale>
        <p:origin x="840"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eeda Fatima (2406614)" userId="cbeda9a8-ab13-4d3b-adc0-cc3ce92ee661" providerId="ADAL" clId="{07C74A35-233A-4F76-A8F3-52DBF055600B}"/>
    <pc:docChg chg="modSld">
      <pc:chgData name="Naveeda Fatima (2406614)" userId="cbeda9a8-ab13-4d3b-adc0-cc3ce92ee661" providerId="ADAL" clId="{07C74A35-233A-4F76-A8F3-52DBF055600B}" dt="2026-10-14T18:49:14.372" v="55" actId="20577"/>
      <pc:docMkLst>
        <pc:docMk/>
      </pc:docMkLst>
      <pc:sldChg chg="modSp mod">
        <pc:chgData name="Naveeda Fatima (2406614)" userId="cbeda9a8-ab13-4d3b-adc0-cc3ce92ee661" providerId="ADAL" clId="{07C74A35-233A-4F76-A8F3-52DBF055600B}" dt="2026-10-14T18:49:14.372" v="55" actId="20577"/>
        <pc:sldMkLst>
          <pc:docMk/>
          <pc:sldMk cId="1479464186" sldId="257"/>
        </pc:sldMkLst>
        <pc:spChg chg="mod">
          <ac:chgData name="Naveeda Fatima (2406614)" userId="cbeda9a8-ab13-4d3b-adc0-cc3ce92ee661" providerId="ADAL" clId="{07C74A35-233A-4F76-A8F3-52DBF055600B}" dt="2026-10-14T18:49:14.372" v="55" actId="20577"/>
          <ac:spMkLst>
            <pc:docMk/>
            <pc:sldMk cId="1479464186" sldId="257"/>
            <ac:spMk id="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7279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0806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1915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43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41666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3847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14/10/2026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52565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277553-F296-4DFB-BD15-770B47FF2CCF}" type="datetimeFigureOut">
              <a:rPr lang="en-GB" smtClean="0"/>
              <a:t>14/10/2026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6873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8008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1010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2761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08911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85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9479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14/10/2026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82636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14/10/2026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5983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48449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484008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96781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277553-F296-4DFB-BD15-770B47FF2CCF}" type="datetimeFigureOut">
              <a:rPr lang="en-GB" smtClean="0"/>
              <a:t>14/10/2026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364329174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cg178" TargetMode="External"/><Relationship Id="rId13" Type="http://schemas.openxmlformats.org/officeDocument/2006/relationships/hyperlink" Target="https://www.who.int/publications/i/item/9789240049338" TargetMode="External"/><Relationship Id="rId3" Type="http://schemas.openxmlformats.org/officeDocument/2006/relationships/hyperlink" Target="https://pubmed.ncbi.nlm.nih.gov/37388405/" TargetMode="External"/><Relationship Id="rId7" Type="http://schemas.openxmlformats.org/officeDocument/2006/relationships/hyperlink" Target="https://www.nice.org.uk/guidance/ng54" TargetMode="External"/><Relationship Id="rId12" Type="http://schemas.openxmlformats.org/officeDocument/2006/relationships/hyperlink" Target="https://www.who.int/publications/b/57927" TargetMode="External"/><Relationship Id="rId2" Type="http://schemas.openxmlformats.org/officeDocument/2006/relationships/hyperlink" Target="https://pubmed.ncbi.nlm.nih.gov/32159746/" TargetMode="External"/><Relationship Id="rId1" Type="http://schemas.openxmlformats.org/officeDocument/2006/relationships/slideLayout" Target="../slideLayouts/slideLayout2.xml"/><Relationship Id="rId6" Type="http://schemas.openxmlformats.org/officeDocument/2006/relationships/hyperlink" Target="https://www.mhfa.com.au/resources-support/articles/schizophrenia-offering-support-and-overcoming-barriers" TargetMode="External"/><Relationship Id="rId11" Type="http://schemas.openxmlformats.org/officeDocument/2006/relationships/hyperlink" Target="https://www.who.int/publications/i/item/9789240077263" TargetMode="External"/><Relationship Id="rId5" Type="http://schemas.openxmlformats.org/officeDocument/2006/relationships/hyperlink" Target="https://pubmed.ncbi.nlm.nih.gov/23810019/" TargetMode="External"/><Relationship Id="rId10" Type="http://schemas.openxmlformats.org/officeDocument/2006/relationships/hyperlink" Target="https://pubmed.ncbi.nlm.nih.gov/26410341/" TargetMode="External"/><Relationship Id="rId4" Type="http://schemas.openxmlformats.org/officeDocument/2006/relationships/hyperlink" Target="https://www.istockphoto.com/vector/asian-male-doctor-or-specialist-and-female-patient-seated-in-surgery-or-office-gm2205649248-623026955" TargetMode="External"/><Relationship Id="rId9" Type="http://schemas.openxmlformats.org/officeDocument/2006/relationships/hyperlink" Target="https://www.qimrb.edu.au/diseases/psychosis-and-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9966960" y="411480"/>
            <a:ext cx="1143000" cy="1143000"/>
          </a:xfrm>
          <a:prstGeom prst="ellipse">
            <a:avLst/>
          </a:prstGeom>
          <a:solidFill>
            <a:srgbClr val="0089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789920" y="1143000"/>
            <a:ext cx="640080" cy="640080"/>
          </a:xfrm>
          <a:prstGeom prst="ellipse">
            <a:avLst/>
          </a:prstGeom>
          <a:solidFill>
            <a:srgbClr val="DEF2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9235440" y="1463040"/>
            <a:ext cx="438912" cy="438912"/>
          </a:xfrm>
          <a:prstGeom prst="ellipse">
            <a:avLst/>
          </a:prstGeom>
          <a:solidFill>
            <a:srgbClr val="DEF2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502920" y="5257800"/>
            <a:ext cx="502920" cy="502920"/>
          </a:xfrm>
          <a:prstGeom prst="ellipse">
            <a:avLst/>
          </a:prstGeom>
          <a:solidFill>
            <a:srgbClr val="0089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1143000" y="5715000"/>
            <a:ext cx="822960" cy="822960"/>
          </a:xfrm>
          <a:prstGeom prst="ellipse">
            <a:avLst/>
          </a:prstGeom>
          <a:solidFill>
            <a:srgbClr val="DEF2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731520"/>
            <a:ext cx="10789920" cy="4480560"/>
          </a:xfrm>
          <a:prstGeom prst="roundRect">
            <a:avLst/>
          </a:prstGeom>
          <a:solidFill>
            <a:srgbClr val="FFFFFF"/>
          </a:solidFill>
          <a:ln w="25400">
            <a:solidFill>
              <a:srgbClr val="00899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60120" y="1078992"/>
            <a:ext cx="9875520" cy="363176"/>
          </a:xfrm>
          <a:prstGeom prst="rect">
            <a:avLst/>
          </a:prstGeom>
          <a:noFill/>
        </p:spPr>
        <p:txBody>
          <a:bodyPr wrap="square" lIns="73152" tIns="73152" rIns="73152" bIns="73152">
            <a:spAutoFit/>
          </a:bodyPr>
          <a:lstStyle/>
          <a:p>
            <a:pPr>
              <a:defRPr sz="1400" b="1">
                <a:solidFill>
                  <a:srgbClr val="008991"/>
                </a:solidFill>
                <a:latin typeface="Aptos"/>
              </a:defRPr>
            </a:pPr>
            <a:r>
              <a:rPr dirty="0"/>
              <a:t>BMHP6029  •  COMPONENT 1 </a:t>
            </a:r>
          </a:p>
        </p:txBody>
      </p:sp>
      <p:sp>
        <p:nvSpPr>
          <p:cNvPr id="9" name="TextBox 8"/>
          <p:cNvSpPr txBox="1"/>
          <p:nvPr/>
        </p:nvSpPr>
        <p:spPr>
          <a:xfrm>
            <a:off x="960120" y="1664208"/>
            <a:ext cx="9601200" cy="914400"/>
          </a:xfrm>
          <a:prstGeom prst="rect">
            <a:avLst/>
          </a:prstGeom>
          <a:noFill/>
        </p:spPr>
        <p:txBody>
          <a:bodyPr wrap="square" lIns="73152" tIns="73152" rIns="73152" bIns="73152">
            <a:spAutoFit/>
          </a:bodyPr>
          <a:lstStyle/>
          <a:p>
            <a:pPr>
              <a:defRPr sz="3400" b="1">
                <a:solidFill>
                  <a:srgbClr val="103653"/>
                </a:solidFill>
                <a:latin typeface="Aptos Display"/>
              </a:defRPr>
            </a:pPr>
            <a:r>
              <a:t>Schizophrenia</a:t>
            </a:r>
          </a:p>
        </p:txBody>
      </p:sp>
      <p:sp>
        <p:nvSpPr>
          <p:cNvPr id="10" name="TextBox 9"/>
          <p:cNvSpPr txBox="1"/>
          <p:nvPr/>
        </p:nvSpPr>
        <p:spPr>
          <a:xfrm>
            <a:off x="960120" y="2322576"/>
            <a:ext cx="9418320" cy="457200"/>
          </a:xfrm>
          <a:prstGeom prst="rect">
            <a:avLst/>
          </a:prstGeom>
          <a:noFill/>
        </p:spPr>
        <p:txBody>
          <a:bodyPr wrap="square" lIns="73152" tIns="73152" rIns="73152" bIns="73152">
            <a:spAutoFit/>
          </a:bodyPr>
          <a:lstStyle/>
          <a:p>
            <a:pPr>
              <a:defRPr sz="2100" b="1">
                <a:solidFill>
                  <a:srgbClr val="008991"/>
                </a:solidFill>
                <a:latin typeface="Aptos"/>
              </a:defRPr>
            </a:pPr>
            <a:r>
              <a:rPr dirty="0"/>
              <a:t>ICD-11: 6A20</a:t>
            </a:r>
          </a:p>
        </p:txBody>
      </p:sp>
      <p:sp>
        <p:nvSpPr>
          <p:cNvPr id="11" name="TextBox 10"/>
          <p:cNvSpPr txBox="1"/>
          <p:nvPr/>
        </p:nvSpPr>
        <p:spPr>
          <a:xfrm>
            <a:off x="960120" y="2839443"/>
            <a:ext cx="9418320" cy="685800"/>
          </a:xfrm>
          <a:prstGeom prst="rect">
            <a:avLst/>
          </a:prstGeom>
          <a:noFill/>
        </p:spPr>
        <p:txBody>
          <a:bodyPr wrap="square" lIns="73152" tIns="73152" rIns="73152" bIns="73152">
            <a:spAutoFit/>
          </a:bodyPr>
          <a:lstStyle/>
          <a:p>
            <a:pPr>
              <a:defRPr sz="2000" b="0">
                <a:solidFill>
                  <a:srgbClr val="374148"/>
                </a:solidFill>
                <a:latin typeface="Aptos"/>
              </a:defRPr>
            </a:pPr>
            <a:r>
              <a:rPr dirty="0"/>
              <a:t>From </a:t>
            </a:r>
            <a:r>
              <a:rPr dirty="0" err="1"/>
              <a:t>institutionalisation</a:t>
            </a:r>
            <a:r>
              <a:rPr dirty="0"/>
              <a:t> to recovery-oriented care</a:t>
            </a:r>
          </a:p>
        </p:txBody>
      </p:sp>
      <p:sp>
        <p:nvSpPr>
          <p:cNvPr id="12" name="TextBox 11"/>
          <p:cNvSpPr txBox="1"/>
          <p:nvPr/>
        </p:nvSpPr>
        <p:spPr>
          <a:xfrm>
            <a:off x="1005840" y="3291840"/>
            <a:ext cx="9601200" cy="747897"/>
          </a:xfrm>
          <a:prstGeom prst="rect">
            <a:avLst/>
          </a:prstGeom>
          <a:noFill/>
        </p:spPr>
        <p:txBody>
          <a:bodyPr wrap="square" lIns="73152" tIns="73152" rIns="73152" bIns="73152">
            <a:spAutoFit/>
          </a:bodyPr>
          <a:lstStyle/>
          <a:p>
            <a:pPr>
              <a:defRPr sz="1300" b="0">
                <a:solidFill>
                  <a:srgbClr val="4B5258"/>
                </a:solidFill>
                <a:latin typeface="Aptos"/>
              </a:defRPr>
            </a:pPr>
            <a:r>
              <a:rPr dirty="0"/>
              <a:t>Student </a:t>
            </a:r>
            <a:r>
              <a:rPr dirty="0" err="1"/>
              <a:t>name:</a:t>
            </a:r>
            <a:r>
              <a:rPr lang="en-US" dirty="0" err="1"/>
              <a:t>NAVEEDA</a:t>
            </a:r>
            <a:r>
              <a:rPr lang="en-US" dirty="0"/>
              <a:t> FATIMA </a:t>
            </a:r>
          </a:p>
          <a:p>
            <a:pPr>
              <a:defRPr sz="1300" b="0">
                <a:solidFill>
                  <a:srgbClr val="4B5258"/>
                </a:solidFill>
                <a:latin typeface="Aptos"/>
              </a:defRPr>
            </a:pPr>
            <a:r>
              <a:rPr dirty="0"/>
              <a:t>Student number:</a:t>
            </a:r>
            <a:r>
              <a:rPr lang="en-US" dirty="0"/>
              <a:t>2406614</a:t>
            </a:r>
          </a:p>
          <a:p>
            <a:pPr>
              <a:defRPr sz="1300" b="0">
                <a:solidFill>
                  <a:srgbClr val="4B5258"/>
                </a:solidFill>
                <a:latin typeface="Aptos"/>
              </a:defRPr>
            </a:pPr>
            <a:r>
              <a:rPr lang="en-US" dirty="0" err="1"/>
              <a:t>Lecture:NEALE</a:t>
            </a:r>
            <a:r>
              <a:rPr lang="en-US"/>
              <a:t> HADDON</a:t>
            </a:r>
            <a:endParaRPr dirty="0"/>
          </a:p>
        </p:txBody>
      </p:sp>
      <p:sp>
        <p:nvSpPr>
          <p:cNvPr id="13" name="TextBox 12"/>
          <p:cNvSpPr txBox="1"/>
          <p:nvPr/>
        </p:nvSpPr>
        <p:spPr>
          <a:xfrm>
            <a:off x="960120" y="4645152"/>
            <a:ext cx="9601200" cy="320040"/>
          </a:xfrm>
          <a:prstGeom prst="rect">
            <a:avLst/>
          </a:prstGeom>
          <a:noFill/>
        </p:spPr>
        <p:txBody>
          <a:bodyPr wrap="square" lIns="73152" tIns="73152" rIns="73152" bIns="73152">
            <a:spAutoFit/>
          </a:bodyPr>
          <a:lstStyle/>
          <a:p>
            <a:pPr>
              <a:defRPr sz="1200" b="0">
                <a:solidFill>
                  <a:srgbClr val="4B5258"/>
                </a:solidFill>
                <a:latin typeface="Aptos"/>
              </a:defRPr>
            </a:pPr>
            <a:r>
              <a:rPr dirty="0"/>
              <a:t>Historical and contemporary care • ICD-11 • NICE guidance</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036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47472" y="91440"/>
            <a:ext cx="8961120" cy="438912"/>
          </a:xfrm>
          <a:prstGeom prst="rect">
            <a:avLst/>
          </a:prstGeom>
          <a:noFill/>
        </p:spPr>
        <p:txBody>
          <a:bodyPr wrap="square" lIns="73152" tIns="73152" rIns="73152" bIns="73152">
            <a:spAutoFit/>
          </a:bodyPr>
          <a:lstStyle/>
          <a:p>
            <a:pPr>
              <a:defRPr sz="2200" b="1">
                <a:solidFill>
                  <a:srgbClr val="FFFFFF"/>
                </a:solidFill>
                <a:latin typeface="Aptos"/>
              </a:defRPr>
            </a:pPr>
            <a:r>
              <a:rPr dirty="0"/>
              <a:t>Schizophrenia  |  ICD-11: 6A20</a:t>
            </a:r>
          </a:p>
        </p:txBody>
      </p:sp>
      <p:sp>
        <p:nvSpPr>
          <p:cNvPr id="5" name="TextBox 4"/>
          <p:cNvSpPr txBox="1"/>
          <p:nvPr/>
        </p:nvSpPr>
        <p:spPr>
          <a:xfrm>
            <a:off x="347472" y="758952"/>
            <a:ext cx="11338560" cy="347472"/>
          </a:xfrm>
          <a:prstGeom prst="rect">
            <a:avLst/>
          </a:prstGeom>
          <a:noFill/>
        </p:spPr>
        <p:txBody>
          <a:bodyPr wrap="square" lIns="73152" tIns="73152" rIns="73152" bIns="73152">
            <a:spAutoFit/>
          </a:bodyPr>
          <a:lstStyle/>
          <a:p>
            <a:pPr>
              <a:defRPr sz="1600" b="1">
                <a:solidFill>
                  <a:srgbClr val="103653"/>
                </a:solidFill>
                <a:latin typeface="Aptos"/>
              </a:defRPr>
            </a:pPr>
            <a:r>
              <a:rPr dirty="0"/>
              <a:t>From </a:t>
            </a:r>
            <a:r>
              <a:rPr dirty="0" err="1"/>
              <a:t>institutionalisation</a:t>
            </a:r>
            <a:r>
              <a:rPr dirty="0"/>
              <a:t> to recovery-oriented care</a:t>
            </a:r>
          </a:p>
        </p:txBody>
      </p:sp>
      <p:sp>
        <p:nvSpPr>
          <p:cNvPr id="6" name="Rounded Rectangle 5"/>
          <p:cNvSpPr/>
          <p:nvPr/>
        </p:nvSpPr>
        <p:spPr>
          <a:xfrm>
            <a:off x="347472" y="123444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7" name="Rounded Rectangle 6"/>
          <p:cNvSpPr/>
          <p:nvPr/>
        </p:nvSpPr>
        <p:spPr>
          <a:xfrm>
            <a:off x="6172200" y="123444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8" name="Rounded Rectangle 7"/>
          <p:cNvSpPr/>
          <p:nvPr/>
        </p:nvSpPr>
        <p:spPr>
          <a:xfrm>
            <a:off x="347472" y="356616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9" name="Rounded Rectangle 8"/>
          <p:cNvSpPr/>
          <p:nvPr/>
        </p:nvSpPr>
        <p:spPr>
          <a:xfrm>
            <a:off x="6172200" y="356616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10" name="TextBox 9"/>
          <p:cNvSpPr txBox="1"/>
          <p:nvPr/>
        </p:nvSpPr>
        <p:spPr>
          <a:xfrm>
            <a:off x="0" y="6537960"/>
            <a:ext cx="12192000" cy="320040"/>
          </a:xfrm>
          <a:prstGeom prst="rect">
            <a:avLst/>
          </a:prstGeom>
          <a:solidFill>
            <a:schemeClr val="tx2">
              <a:lumMod val="50000"/>
            </a:schemeClr>
          </a:solidFill>
        </p:spPr>
        <p:txBody>
          <a:bodyPr wrap="square" lIns="73152" tIns="73152" rIns="73152" bIns="73152">
            <a:spAutoFit/>
          </a:bodyPr>
          <a:lstStyle/>
          <a:p>
            <a:pPr>
              <a:defRPr sz="1100" b="1">
                <a:solidFill>
                  <a:srgbClr val="008991"/>
                </a:solidFill>
                <a:latin typeface="Aptos"/>
              </a:defRPr>
            </a:pPr>
            <a:r>
              <a:rPr dirty="0">
                <a:solidFill>
                  <a:schemeClr val="bg1"/>
                </a:solidFill>
              </a:rPr>
              <a:t>Critical lens: compare what changed, what improved, and which limitations remain.</a:t>
            </a:r>
          </a:p>
        </p:txBody>
      </p:sp>
      <p:pic>
        <p:nvPicPr>
          <p:cNvPr id="11" name="Picture 10"/>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1533632" y="9144"/>
            <a:ext cx="658368" cy="658368"/>
          </a:xfrm>
          <a:prstGeom prst="rect">
            <a:avLst/>
          </a:prstGeom>
        </p:spPr>
      </p:pic>
      <p:pic>
        <p:nvPicPr>
          <p:cNvPr id="12" name="Picture 11"/>
          <p:cNvPicPr>
            <a:picLocks noChangeAspect="1"/>
          </p:cNvPicPr>
          <p:nvPr/>
        </p:nvPicPr>
        <p:blipFill>
          <a:blip r:embed="rId4"/>
          <a:stretch>
            <a:fillRect/>
          </a:stretch>
        </p:blipFill>
        <p:spPr>
          <a:xfrm>
            <a:off x="4250987" y="1462820"/>
            <a:ext cx="1417436" cy="1795956"/>
          </a:xfrm>
          <a:prstGeom prst="rect">
            <a:avLst/>
          </a:prstGeom>
        </p:spPr>
      </p:pic>
      <p:sp>
        <p:nvSpPr>
          <p:cNvPr id="13" name="Rectangle 12"/>
          <p:cNvSpPr/>
          <p:nvPr/>
        </p:nvSpPr>
        <p:spPr>
          <a:xfrm>
            <a:off x="347472" y="1462820"/>
            <a:ext cx="3903515" cy="1513235"/>
          </a:xfrm>
          <a:prstGeom prst="rect">
            <a:avLst/>
          </a:prstGeom>
        </p:spPr>
        <p:txBody>
          <a:bodyPr wrap="square">
            <a:spAutoFit/>
          </a:bodyPr>
          <a:lstStyle/>
          <a:p>
            <a:pPr algn="ctr">
              <a:defRPr sz="1400" b="1">
                <a:solidFill>
                  <a:srgbClr val="103653"/>
                </a:solidFill>
                <a:latin typeface="Aptos Display"/>
              </a:defRPr>
            </a:pPr>
            <a:r>
              <a:rPr lang="en-US" dirty="0"/>
              <a:t>WHY CLASSIFICATION MATTERS</a:t>
            </a:r>
          </a:p>
          <a:p>
            <a:pPr algn="just">
              <a:spcBef>
                <a:spcPts val="400"/>
              </a:spcBef>
              <a:defRPr sz="1250">
                <a:solidFill>
                  <a:srgbClr val="283037"/>
                </a:solidFill>
                <a:latin typeface="Aptos"/>
              </a:defRPr>
            </a:pPr>
            <a:r>
              <a:rPr lang="en-US" sz="1200" dirty="0"/>
              <a:t>ICD-11 classifies schizophrenia as a Primary Psychotic Disorder. This classification is based on symptoms, course, functioning, and differential diagnostics. The classification is meant for communication purposes and not as a way to define someone’s whole self (WHO, 2024).</a:t>
            </a:r>
          </a:p>
        </p:txBody>
      </p:sp>
      <p:sp>
        <p:nvSpPr>
          <p:cNvPr id="14" name="Rectangle 13"/>
          <p:cNvSpPr/>
          <p:nvPr/>
        </p:nvSpPr>
        <p:spPr>
          <a:xfrm>
            <a:off x="6234910" y="1450085"/>
            <a:ext cx="3839183" cy="1651734"/>
          </a:xfrm>
          <a:prstGeom prst="rect">
            <a:avLst/>
          </a:prstGeom>
        </p:spPr>
        <p:txBody>
          <a:bodyPr wrap="square">
            <a:spAutoFit/>
          </a:bodyPr>
          <a:lstStyle/>
          <a:p>
            <a:pPr algn="ctr">
              <a:defRPr sz="1400" b="1">
                <a:solidFill>
                  <a:srgbClr val="103653"/>
                </a:solidFill>
                <a:latin typeface="Aptos Display"/>
              </a:defRPr>
            </a:pPr>
            <a:r>
              <a:rPr lang="en-US" dirty="0"/>
              <a:t>HISTORICAL SHIFT</a:t>
            </a:r>
          </a:p>
          <a:p>
            <a:pPr algn="just">
              <a:spcBef>
                <a:spcPts val="400"/>
              </a:spcBef>
              <a:defRPr sz="1250">
                <a:solidFill>
                  <a:srgbClr val="283037"/>
                </a:solidFill>
                <a:latin typeface="Aptos"/>
              </a:defRPr>
            </a:pPr>
            <a:r>
              <a:rPr lang="en-US" sz="1200" dirty="0"/>
              <a:t>Period from 19th century to early 20th century: Discovery of therapies that involved asylums and custody treatment. Other forms of therapies include insulin shock therapy, psychosurgery, and antipsychotics. The therapies have been adopted due to negative results and consequences that accompany them (George et al., 2023; Kurtz, 2015).</a:t>
            </a:r>
          </a:p>
        </p:txBody>
      </p:sp>
      <p:pic>
        <p:nvPicPr>
          <p:cNvPr id="15" name="Picture 14"/>
          <p:cNvPicPr>
            <a:picLocks noChangeAspect="1"/>
          </p:cNvPicPr>
          <p:nvPr/>
        </p:nvPicPr>
        <p:blipFill>
          <a:blip r:embed="rId5"/>
          <a:stretch>
            <a:fillRect/>
          </a:stretch>
        </p:blipFill>
        <p:spPr>
          <a:xfrm>
            <a:off x="10074093" y="1799617"/>
            <a:ext cx="1618277" cy="1135633"/>
          </a:xfrm>
          <a:prstGeom prst="rect">
            <a:avLst/>
          </a:prstGeom>
        </p:spPr>
      </p:pic>
      <p:sp>
        <p:nvSpPr>
          <p:cNvPr id="16" name="Rectangle 15"/>
          <p:cNvSpPr/>
          <p:nvPr/>
        </p:nvSpPr>
        <p:spPr>
          <a:xfrm>
            <a:off x="347472" y="3883962"/>
            <a:ext cx="3681919" cy="1320874"/>
          </a:xfrm>
          <a:prstGeom prst="rect">
            <a:avLst/>
          </a:prstGeom>
        </p:spPr>
        <p:txBody>
          <a:bodyPr wrap="square">
            <a:spAutoFit/>
          </a:bodyPr>
          <a:lstStyle/>
          <a:p>
            <a:pPr algn="ctr">
              <a:defRPr sz="1400" b="1">
                <a:solidFill>
                  <a:srgbClr val="103653"/>
                </a:solidFill>
                <a:latin typeface="Aptos Display"/>
              </a:defRPr>
            </a:pPr>
            <a:r>
              <a:rPr lang="en-US" dirty="0"/>
              <a:t>CONTEMPORARY CARE</a:t>
            </a:r>
          </a:p>
          <a:p>
            <a:pPr algn="just">
              <a:spcBef>
                <a:spcPts val="400"/>
              </a:spcBef>
              <a:defRPr sz="1250">
                <a:solidFill>
                  <a:srgbClr val="283037"/>
                </a:solidFill>
                <a:latin typeface="Aptos"/>
              </a:defRPr>
            </a:pPr>
            <a:r>
              <a:rPr lang="en-US" sz="1200" dirty="0"/>
              <a:t>NICE guidelines advise provision of early intervention services for first episode of psychosis, use of antipsychotics with psycho-social interventions, and shared decision making regarding risk/benefits (NICE, 2014).</a:t>
            </a:r>
          </a:p>
        </p:txBody>
      </p:sp>
      <p:sp>
        <p:nvSpPr>
          <p:cNvPr id="17" name="Rectangle 16"/>
          <p:cNvSpPr/>
          <p:nvPr/>
        </p:nvSpPr>
        <p:spPr>
          <a:xfrm>
            <a:off x="6172200" y="3883962"/>
            <a:ext cx="3901893" cy="1756891"/>
          </a:xfrm>
          <a:prstGeom prst="rect">
            <a:avLst/>
          </a:prstGeom>
        </p:spPr>
        <p:txBody>
          <a:bodyPr wrap="square">
            <a:spAutoFit/>
          </a:bodyPr>
          <a:lstStyle/>
          <a:p>
            <a:pPr algn="ctr">
              <a:defRPr sz="1400" b="1">
                <a:solidFill>
                  <a:srgbClr val="103653"/>
                </a:solidFill>
                <a:latin typeface="Aptos Display"/>
              </a:defRPr>
            </a:pPr>
            <a:r>
              <a:rPr lang="en-US" dirty="0"/>
              <a:t>CRITICAL COMPARISON</a:t>
            </a:r>
          </a:p>
          <a:p>
            <a:pPr algn="just">
              <a:spcBef>
                <a:spcPts val="400"/>
              </a:spcBef>
              <a:defRPr sz="1250">
                <a:solidFill>
                  <a:srgbClr val="283037"/>
                </a:solidFill>
                <a:latin typeface="Aptos"/>
              </a:defRPr>
            </a:pPr>
            <a:r>
              <a:rPr lang="en-US" sz="1200" dirty="0"/>
              <a:t>Positive Aspects: Care incorporates more and more evidence-based practice, respect for rights, and community recovery (</a:t>
            </a:r>
            <a:r>
              <a:rPr lang="en-US" sz="1200" dirty="0" err="1"/>
              <a:t>Fusar-Poli</a:t>
            </a:r>
            <a:r>
              <a:rPr lang="en-US" sz="1200" dirty="0"/>
              <a:t> et al., 2020) . </a:t>
            </a:r>
          </a:p>
          <a:p>
            <a:pPr algn="just">
              <a:spcBef>
                <a:spcPts val="400"/>
              </a:spcBef>
              <a:defRPr sz="1250">
                <a:solidFill>
                  <a:srgbClr val="283037"/>
                </a:solidFill>
                <a:latin typeface="Aptos"/>
              </a:defRPr>
            </a:pPr>
            <a:r>
              <a:rPr lang="en-US" sz="1200" dirty="0"/>
              <a:t>Challenges: Medicine may induce metabolic and motor effects discontinuity of service provision and stigma might affect employment, relationships, and physical wellbeing (NICE, 2016; WHO, 2022).</a:t>
            </a:r>
          </a:p>
        </p:txBody>
      </p:sp>
      <p:pic>
        <p:nvPicPr>
          <p:cNvPr id="18" name="Picture 17"/>
          <p:cNvPicPr>
            <a:picLocks noChangeAspect="1"/>
          </p:cNvPicPr>
          <p:nvPr/>
        </p:nvPicPr>
        <p:blipFill>
          <a:blip r:embed="rId6"/>
          <a:stretch>
            <a:fillRect/>
          </a:stretch>
        </p:blipFill>
        <p:spPr>
          <a:xfrm>
            <a:off x="4135271" y="3755611"/>
            <a:ext cx="1684160" cy="1576406"/>
          </a:xfrm>
          <a:prstGeom prst="rect">
            <a:avLst/>
          </a:prstGeom>
        </p:spPr>
      </p:pic>
      <p:pic>
        <p:nvPicPr>
          <p:cNvPr id="19" name="Picture 18"/>
          <p:cNvPicPr>
            <a:picLocks noChangeAspect="1"/>
          </p:cNvPicPr>
          <p:nvPr/>
        </p:nvPicPr>
        <p:blipFill>
          <a:blip r:embed="rId7"/>
          <a:stretch>
            <a:fillRect/>
          </a:stretch>
        </p:blipFill>
        <p:spPr>
          <a:xfrm>
            <a:off x="10057955" y="3894563"/>
            <a:ext cx="1475677" cy="1409005"/>
          </a:xfrm>
          <a:prstGeom prst="rect">
            <a:avLst/>
          </a:prstGeom>
        </p:spPr>
      </p:pic>
      <p:sp>
        <p:nvSpPr>
          <p:cNvPr id="20" name="TextBox 19"/>
          <p:cNvSpPr txBox="1"/>
          <p:nvPr/>
        </p:nvSpPr>
        <p:spPr>
          <a:xfrm>
            <a:off x="4376626" y="3157184"/>
            <a:ext cx="902811" cy="215444"/>
          </a:xfrm>
          <a:prstGeom prst="rect">
            <a:avLst/>
          </a:prstGeom>
          <a:noFill/>
        </p:spPr>
        <p:txBody>
          <a:bodyPr wrap="none" rtlCol="0">
            <a:spAutoFit/>
          </a:bodyPr>
          <a:lstStyle/>
          <a:p>
            <a:r>
              <a:rPr lang="en-US" sz="800" dirty="0">
                <a:latin typeface="Aptos"/>
              </a:rPr>
              <a:t>Source: Google</a:t>
            </a:r>
          </a:p>
        </p:txBody>
      </p:sp>
      <p:sp>
        <p:nvSpPr>
          <p:cNvPr id="21" name="TextBox 20"/>
          <p:cNvSpPr txBox="1"/>
          <p:nvPr/>
        </p:nvSpPr>
        <p:spPr>
          <a:xfrm>
            <a:off x="10105331" y="2920117"/>
            <a:ext cx="1492716" cy="215444"/>
          </a:xfrm>
          <a:prstGeom prst="rect">
            <a:avLst/>
          </a:prstGeom>
          <a:noFill/>
        </p:spPr>
        <p:txBody>
          <a:bodyPr wrap="none" rtlCol="0">
            <a:spAutoFit/>
          </a:bodyPr>
          <a:lstStyle/>
          <a:p>
            <a:r>
              <a:rPr lang="en-US" sz="800" dirty="0">
                <a:latin typeface="Aptos"/>
              </a:rPr>
              <a:t>Source: mhfa.com.au (2023)</a:t>
            </a:r>
          </a:p>
        </p:txBody>
      </p:sp>
      <p:sp>
        <p:nvSpPr>
          <p:cNvPr id="22" name="TextBox 21"/>
          <p:cNvSpPr txBox="1"/>
          <p:nvPr/>
        </p:nvSpPr>
        <p:spPr>
          <a:xfrm>
            <a:off x="10320981" y="5332017"/>
            <a:ext cx="902811" cy="215444"/>
          </a:xfrm>
          <a:prstGeom prst="rect">
            <a:avLst/>
          </a:prstGeom>
          <a:noFill/>
        </p:spPr>
        <p:txBody>
          <a:bodyPr wrap="none" rtlCol="0">
            <a:spAutoFit/>
          </a:bodyPr>
          <a:lstStyle/>
          <a:p>
            <a:r>
              <a:rPr lang="en-US" sz="800" dirty="0">
                <a:latin typeface="Aptos"/>
              </a:rPr>
              <a:t>Source: Google</a:t>
            </a:r>
          </a:p>
        </p:txBody>
      </p:sp>
      <p:sp>
        <p:nvSpPr>
          <p:cNvPr id="23" name="TextBox 22"/>
          <p:cNvSpPr txBox="1"/>
          <p:nvPr/>
        </p:nvSpPr>
        <p:spPr>
          <a:xfrm>
            <a:off x="4250987" y="5330174"/>
            <a:ext cx="1641796" cy="215444"/>
          </a:xfrm>
          <a:prstGeom prst="rect">
            <a:avLst/>
          </a:prstGeom>
          <a:noFill/>
        </p:spPr>
        <p:txBody>
          <a:bodyPr wrap="none" rtlCol="0">
            <a:spAutoFit/>
          </a:bodyPr>
          <a:lstStyle/>
          <a:p>
            <a:r>
              <a:rPr lang="en-US" sz="800" dirty="0">
                <a:latin typeface="Aptos"/>
              </a:rPr>
              <a:t>Source: istockphoto.com (2025)</a:t>
            </a:r>
          </a:p>
        </p:txBody>
      </p:sp>
      <p:sp>
        <p:nvSpPr>
          <p:cNvPr id="24" name="TextBox 23"/>
          <p:cNvSpPr txBox="1"/>
          <p:nvPr/>
        </p:nvSpPr>
        <p:spPr>
          <a:xfrm>
            <a:off x="4376626" y="3151054"/>
            <a:ext cx="902811" cy="215444"/>
          </a:xfrm>
          <a:prstGeom prst="rect">
            <a:avLst/>
          </a:prstGeom>
          <a:noFill/>
        </p:spPr>
        <p:txBody>
          <a:bodyPr wrap="none" rtlCol="0">
            <a:spAutoFit/>
          </a:bodyPr>
          <a:lstStyle/>
          <a:p>
            <a:r>
              <a:rPr lang="en-US" sz="800" dirty="0">
                <a:latin typeface="Aptos"/>
              </a:rPr>
              <a:t>Source: Google</a:t>
            </a:r>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1695" cy="658368"/>
          </a:xfrm>
          <a:prstGeom prst="rect">
            <a:avLst/>
          </a:prstGeom>
          <a:solidFill>
            <a:srgbClr val="1036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47472" y="91440"/>
            <a:ext cx="8961120" cy="438912"/>
          </a:xfrm>
          <a:prstGeom prst="rect">
            <a:avLst/>
          </a:prstGeom>
          <a:noFill/>
        </p:spPr>
        <p:txBody>
          <a:bodyPr wrap="square" lIns="73152" tIns="73152" rIns="73152" bIns="73152">
            <a:spAutoFit/>
          </a:bodyPr>
          <a:lstStyle/>
          <a:p>
            <a:pPr>
              <a:defRPr sz="2200" b="1">
                <a:solidFill>
                  <a:srgbClr val="FFFFFF"/>
                </a:solidFill>
                <a:latin typeface="Aptos"/>
              </a:defRPr>
            </a:pPr>
            <a:r>
              <a:rPr dirty="0"/>
              <a:t>Schizophrenia  |  ICD-11: 6A20</a:t>
            </a:r>
          </a:p>
        </p:txBody>
      </p:sp>
      <p:sp>
        <p:nvSpPr>
          <p:cNvPr id="6" name="TextBox 5"/>
          <p:cNvSpPr txBox="1"/>
          <p:nvPr/>
        </p:nvSpPr>
        <p:spPr>
          <a:xfrm>
            <a:off x="9418320" y="146304"/>
            <a:ext cx="2377440" cy="320040"/>
          </a:xfrm>
          <a:prstGeom prst="rect">
            <a:avLst/>
          </a:prstGeom>
          <a:noFill/>
        </p:spPr>
        <p:txBody>
          <a:bodyPr wrap="square" lIns="73152" tIns="73152" rIns="73152" bIns="73152">
            <a:spAutoFit/>
          </a:bodyPr>
          <a:lstStyle/>
          <a:p>
            <a:pPr algn="r">
              <a:defRPr sz="1100" b="1">
                <a:solidFill>
                  <a:srgbClr val="FFFFFF"/>
                </a:solidFill>
                <a:latin typeface="Aptos"/>
              </a:defRPr>
            </a:pPr>
            <a:r>
              <a:t>POSTER • BACK</a:t>
            </a:r>
          </a:p>
        </p:txBody>
      </p:sp>
      <p:sp>
        <p:nvSpPr>
          <p:cNvPr id="7" name="TextBox 6"/>
          <p:cNvSpPr txBox="1"/>
          <p:nvPr/>
        </p:nvSpPr>
        <p:spPr>
          <a:xfrm>
            <a:off x="347472" y="758952"/>
            <a:ext cx="11338560" cy="347472"/>
          </a:xfrm>
          <a:prstGeom prst="rect">
            <a:avLst/>
          </a:prstGeom>
          <a:noFill/>
        </p:spPr>
        <p:txBody>
          <a:bodyPr wrap="square" lIns="73152" tIns="73152" rIns="73152" bIns="73152">
            <a:spAutoFit/>
          </a:bodyPr>
          <a:lstStyle/>
          <a:p>
            <a:pPr>
              <a:defRPr sz="1600" b="1">
                <a:solidFill>
                  <a:srgbClr val="103653"/>
                </a:solidFill>
                <a:latin typeface="Aptos"/>
              </a:defRPr>
            </a:pPr>
            <a:r>
              <a:rPr dirty="0"/>
              <a:t>FROM EVIDENCE TO PRACTICE</a:t>
            </a:r>
          </a:p>
        </p:txBody>
      </p:sp>
      <p:sp>
        <p:nvSpPr>
          <p:cNvPr id="8" name="Rounded Rectangle 7"/>
          <p:cNvSpPr/>
          <p:nvPr/>
        </p:nvSpPr>
        <p:spPr>
          <a:xfrm>
            <a:off x="347472" y="123444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9" name="Rounded Rectangle 8"/>
          <p:cNvSpPr/>
          <p:nvPr/>
        </p:nvSpPr>
        <p:spPr>
          <a:xfrm>
            <a:off x="6172200" y="123444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10" name="Rounded Rectangle 9"/>
          <p:cNvSpPr/>
          <p:nvPr/>
        </p:nvSpPr>
        <p:spPr>
          <a:xfrm>
            <a:off x="347472" y="356616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11" name="Rounded Rectangle 10"/>
          <p:cNvSpPr/>
          <p:nvPr/>
        </p:nvSpPr>
        <p:spPr>
          <a:xfrm>
            <a:off x="6172200" y="3566160"/>
            <a:ext cx="5577840" cy="2148840"/>
          </a:xfrm>
          <a:prstGeom prst="roundRect">
            <a:avLst/>
          </a:prstGeom>
          <a:solidFill>
            <a:srgbClr val="FFFFFF"/>
          </a:solidFill>
          <a:ln w="16510">
            <a:solidFill>
              <a:srgbClr val="008991"/>
            </a:solidFill>
          </a:ln>
        </p:spPr>
        <p:style>
          <a:lnRef idx="1">
            <a:schemeClr val="accent1"/>
          </a:lnRef>
          <a:fillRef idx="3">
            <a:schemeClr val="accent1"/>
          </a:fillRef>
          <a:effectRef idx="2">
            <a:schemeClr val="accent1"/>
          </a:effectRef>
          <a:fontRef idx="minor">
            <a:schemeClr val="lt1"/>
          </a:fontRef>
        </p:style>
        <p:txBody>
          <a:bodyPr wrap="square" lIns="146304" tIns="109728" rIns="128016" bIns="73152" rtlCol="0" anchor="ctr"/>
          <a:lstStyle/>
          <a:p>
            <a:pPr algn="ctr">
              <a:defRPr sz="1400" b="1">
                <a:solidFill>
                  <a:srgbClr val="103653"/>
                </a:solidFill>
                <a:latin typeface="Aptos Display"/>
              </a:defRPr>
            </a:pPr>
            <a:endParaRPr dirty="0"/>
          </a:p>
        </p:txBody>
      </p:sp>
      <p:sp>
        <p:nvSpPr>
          <p:cNvPr id="12" name="TextBox 11"/>
          <p:cNvSpPr txBox="1"/>
          <p:nvPr/>
        </p:nvSpPr>
        <p:spPr>
          <a:xfrm>
            <a:off x="0" y="6537960"/>
            <a:ext cx="12192000" cy="320040"/>
          </a:xfrm>
          <a:prstGeom prst="rect">
            <a:avLst/>
          </a:prstGeom>
          <a:solidFill>
            <a:schemeClr val="tx2">
              <a:lumMod val="50000"/>
            </a:schemeClr>
          </a:solidFill>
        </p:spPr>
        <p:txBody>
          <a:bodyPr wrap="square" lIns="73152" tIns="73152" rIns="73152" bIns="73152">
            <a:spAutoFit/>
          </a:bodyPr>
          <a:lstStyle/>
          <a:p>
            <a:pPr>
              <a:defRPr sz="1100" b="1">
                <a:solidFill>
                  <a:srgbClr val="008991"/>
                </a:solidFill>
                <a:latin typeface="Aptos"/>
              </a:defRPr>
            </a:pPr>
            <a:r>
              <a:rPr dirty="0">
                <a:solidFill>
                  <a:schemeClr val="bg1"/>
                </a:solidFill>
              </a:rPr>
              <a:t>Conclusion: effective care combines evidence, dignity, choice and equitable access.</a:t>
            </a:r>
          </a:p>
        </p:txBody>
      </p:sp>
      <p:sp>
        <p:nvSpPr>
          <p:cNvPr id="13" name="Rectangle 12"/>
          <p:cNvSpPr/>
          <p:nvPr/>
        </p:nvSpPr>
        <p:spPr>
          <a:xfrm>
            <a:off x="438912" y="1421317"/>
            <a:ext cx="3684448" cy="1897955"/>
          </a:xfrm>
          <a:prstGeom prst="rect">
            <a:avLst/>
          </a:prstGeom>
        </p:spPr>
        <p:txBody>
          <a:bodyPr wrap="square">
            <a:spAutoFit/>
          </a:bodyPr>
          <a:lstStyle/>
          <a:p>
            <a:pPr algn="ctr">
              <a:defRPr sz="1400" b="1">
                <a:solidFill>
                  <a:srgbClr val="103653"/>
                </a:solidFill>
                <a:latin typeface="Aptos Display"/>
              </a:defRPr>
            </a:pPr>
            <a:r>
              <a:rPr lang="en-US" dirty="0"/>
              <a:t>CASE-TO-PRACTICE</a:t>
            </a:r>
          </a:p>
          <a:p>
            <a:pPr algn="just">
              <a:spcBef>
                <a:spcPts val="400"/>
              </a:spcBef>
              <a:defRPr sz="1250">
                <a:solidFill>
                  <a:srgbClr val="283037"/>
                </a:solidFill>
                <a:latin typeface="Aptos"/>
              </a:defRPr>
            </a:pPr>
            <a:r>
              <a:rPr lang="en-US" sz="1200" dirty="0"/>
              <a:t>However, anyone who claims to be hearing voices and opts to withdraw from the research study should be assessed by the experts immediately rather than judged or accused. Objectives should be set, the subject explained, physical wellbeing and side effects taken into consideration, and the family contacted after obtaining consent (NICE, 2014, WHO, 2021).</a:t>
            </a:r>
          </a:p>
        </p:txBody>
      </p:sp>
      <p:sp>
        <p:nvSpPr>
          <p:cNvPr id="14" name="Rectangle 13"/>
          <p:cNvSpPr/>
          <p:nvPr/>
        </p:nvSpPr>
        <p:spPr>
          <a:xfrm>
            <a:off x="6172200" y="1451323"/>
            <a:ext cx="3720830" cy="1705595"/>
          </a:xfrm>
          <a:prstGeom prst="rect">
            <a:avLst/>
          </a:prstGeom>
        </p:spPr>
        <p:txBody>
          <a:bodyPr wrap="square">
            <a:spAutoFit/>
          </a:bodyPr>
          <a:lstStyle/>
          <a:p>
            <a:pPr algn="ctr">
              <a:defRPr sz="1400" b="1">
                <a:solidFill>
                  <a:srgbClr val="103653"/>
                </a:solidFill>
                <a:latin typeface="Aptos Display"/>
              </a:defRPr>
            </a:pPr>
            <a:r>
              <a:rPr lang="en-US" dirty="0"/>
              <a:t>SOCIAL / POLITICAL CONTEXT</a:t>
            </a:r>
          </a:p>
          <a:p>
            <a:pPr algn="just">
              <a:spcBef>
                <a:spcPts val="400"/>
              </a:spcBef>
              <a:defRPr sz="1250">
                <a:solidFill>
                  <a:srgbClr val="283037"/>
                </a:solidFill>
                <a:latin typeface="Aptos"/>
              </a:defRPr>
            </a:pPr>
            <a:r>
              <a:rPr lang="en-US" sz="1200" dirty="0"/>
              <a:t>In institutions, therapy involved elements of social control and therapy as well. Being disadvantaged, poor, and stigmatized would determine whether one entered the institution and had a voice or not. Modern policies should ensure that access and support are ensured and not only wishful thinking (George et al., 2023; </a:t>
            </a:r>
            <a:r>
              <a:rPr lang="nl-NL" sz="1200" dirty="0"/>
              <a:t>Leucht et al., 2012</a:t>
            </a:r>
            <a:r>
              <a:rPr lang="en-US" sz="1200" dirty="0"/>
              <a:t>).</a:t>
            </a:r>
          </a:p>
        </p:txBody>
      </p:sp>
      <p:sp>
        <p:nvSpPr>
          <p:cNvPr id="15" name="Rectangle 14"/>
          <p:cNvSpPr/>
          <p:nvPr/>
        </p:nvSpPr>
        <p:spPr>
          <a:xfrm>
            <a:off x="438912" y="3594240"/>
            <a:ext cx="3684448" cy="2174954"/>
          </a:xfrm>
          <a:prstGeom prst="rect">
            <a:avLst/>
          </a:prstGeom>
        </p:spPr>
        <p:txBody>
          <a:bodyPr wrap="square">
            <a:spAutoFit/>
          </a:bodyPr>
          <a:lstStyle/>
          <a:p>
            <a:pPr algn="ctr">
              <a:defRPr sz="1400" b="1">
                <a:solidFill>
                  <a:srgbClr val="103653"/>
                </a:solidFill>
                <a:latin typeface="Aptos Display"/>
              </a:defRPr>
            </a:pPr>
            <a:r>
              <a:rPr lang="en-US" dirty="0"/>
              <a:t>RECOMMENDATIONS</a:t>
            </a:r>
          </a:p>
          <a:p>
            <a:pPr marL="342900" indent="-342900" algn="just">
              <a:spcBef>
                <a:spcPts val="400"/>
              </a:spcBef>
              <a:buAutoNum type="arabicPeriod"/>
              <a:defRPr sz="1250">
                <a:solidFill>
                  <a:srgbClr val="283037"/>
                </a:solidFill>
                <a:latin typeface="Aptos"/>
              </a:defRPr>
            </a:pPr>
            <a:r>
              <a:rPr lang="en-US" sz="1200" dirty="0"/>
              <a:t>Improve accessibility to early intervention programs (</a:t>
            </a:r>
            <a:r>
              <a:rPr lang="en-US" sz="1200" dirty="0" err="1"/>
              <a:t>Thornicroft</a:t>
            </a:r>
            <a:r>
              <a:rPr lang="en-US" sz="1200" dirty="0"/>
              <a:t> et al., 2016) . </a:t>
            </a:r>
          </a:p>
          <a:p>
            <a:pPr marL="342900" indent="-342900" algn="just">
              <a:spcBef>
                <a:spcPts val="400"/>
              </a:spcBef>
              <a:buAutoNum type="arabicPeriod"/>
              <a:defRPr sz="1250">
                <a:solidFill>
                  <a:srgbClr val="283037"/>
                </a:solidFill>
                <a:latin typeface="Aptos"/>
              </a:defRPr>
            </a:pPr>
            <a:r>
              <a:rPr lang="en-US" sz="1200" dirty="0"/>
              <a:t>Incorporate medications review with CBT treatment for psychosis and family therapy if required. </a:t>
            </a:r>
          </a:p>
          <a:p>
            <a:pPr marL="342900" indent="-342900" algn="just">
              <a:spcBef>
                <a:spcPts val="400"/>
              </a:spcBef>
              <a:buAutoNum type="arabicPeriod"/>
              <a:defRPr sz="1250">
                <a:solidFill>
                  <a:srgbClr val="283037"/>
                </a:solidFill>
                <a:latin typeface="Aptos"/>
              </a:defRPr>
            </a:pPr>
            <a:r>
              <a:rPr lang="en-US" sz="1200" dirty="0"/>
              <a:t>Assess the physical state. </a:t>
            </a:r>
          </a:p>
          <a:p>
            <a:pPr marL="342900" indent="-342900" algn="just">
              <a:spcBef>
                <a:spcPts val="400"/>
              </a:spcBef>
              <a:buAutoNum type="arabicPeriod"/>
              <a:defRPr sz="1250">
                <a:solidFill>
                  <a:srgbClr val="283037"/>
                </a:solidFill>
                <a:latin typeface="Aptos"/>
              </a:defRPr>
            </a:pPr>
            <a:r>
              <a:rPr lang="en-US" sz="1200" dirty="0"/>
              <a:t>Formulate care plans together and assess outcomes in terms of ethnicity, deprivation, and gender (NICE, 2014).</a:t>
            </a:r>
          </a:p>
        </p:txBody>
      </p:sp>
      <p:sp>
        <p:nvSpPr>
          <p:cNvPr id="16" name="Rectangle 15"/>
          <p:cNvSpPr/>
          <p:nvPr/>
        </p:nvSpPr>
        <p:spPr>
          <a:xfrm>
            <a:off x="6235430" y="3857133"/>
            <a:ext cx="3511685" cy="1282402"/>
          </a:xfrm>
          <a:prstGeom prst="rect">
            <a:avLst/>
          </a:prstGeom>
        </p:spPr>
        <p:txBody>
          <a:bodyPr wrap="square">
            <a:spAutoFit/>
          </a:bodyPr>
          <a:lstStyle/>
          <a:p>
            <a:pPr algn="ctr">
              <a:defRPr sz="1400" b="1">
                <a:solidFill>
                  <a:srgbClr val="103653"/>
                </a:solidFill>
                <a:latin typeface="Aptos Display"/>
              </a:defRPr>
            </a:pPr>
            <a:r>
              <a:rPr lang="en-US" dirty="0"/>
              <a:t>TAKE-HOME MESSAGE</a:t>
            </a:r>
          </a:p>
          <a:p>
            <a:pPr algn="just">
              <a:spcBef>
                <a:spcPts val="400"/>
              </a:spcBef>
              <a:defRPr sz="1250">
                <a:solidFill>
                  <a:srgbClr val="283037"/>
                </a:solidFill>
                <a:latin typeface="Aptos"/>
              </a:defRPr>
            </a:pPr>
            <a:r>
              <a:rPr lang="en-US" sz="1200" dirty="0"/>
              <a:t>Not only is this a novel treatment; it is the evolution of containment to an evidence-based, individualized approach to recovery. The full accomplishment of progress is not reached through compulsion, stigma, or inequity.</a:t>
            </a:r>
          </a:p>
        </p:txBody>
      </p:sp>
      <p:pic>
        <p:nvPicPr>
          <p:cNvPr id="17" name="Picture 16"/>
          <p:cNvPicPr>
            <a:picLocks noChangeAspect="1"/>
          </p:cNvPicPr>
          <p:nvPr/>
        </p:nvPicPr>
        <p:blipFill>
          <a:blip r:embed="rId2"/>
          <a:stretch>
            <a:fillRect/>
          </a:stretch>
        </p:blipFill>
        <p:spPr>
          <a:xfrm>
            <a:off x="4099300" y="1916349"/>
            <a:ext cx="1739235" cy="1123411"/>
          </a:xfrm>
          <a:prstGeom prst="rect">
            <a:avLst/>
          </a:prstGeom>
        </p:spPr>
      </p:pic>
      <p:pic>
        <p:nvPicPr>
          <p:cNvPr id="18" name="Picture 17"/>
          <p:cNvPicPr>
            <a:picLocks noChangeAspect="1"/>
          </p:cNvPicPr>
          <p:nvPr/>
        </p:nvPicPr>
        <p:blipFill>
          <a:blip r:embed="rId3"/>
          <a:stretch>
            <a:fillRect/>
          </a:stretch>
        </p:blipFill>
        <p:spPr>
          <a:xfrm>
            <a:off x="9869680" y="1890326"/>
            <a:ext cx="1816352" cy="891932"/>
          </a:xfrm>
          <a:prstGeom prst="rect">
            <a:avLst/>
          </a:prstGeom>
        </p:spPr>
      </p:pic>
      <p:pic>
        <p:nvPicPr>
          <p:cNvPr id="19" name="Picture 18"/>
          <p:cNvPicPr>
            <a:picLocks noChangeAspect="1"/>
          </p:cNvPicPr>
          <p:nvPr/>
        </p:nvPicPr>
        <p:blipFill>
          <a:blip r:embed="rId4"/>
          <a:stretch>
            <a:fillRect/>
          </a:stretch>
        </p:blipFill>
        <p:spPr>
          <a:xfrm>
            <a:off x="4082993" y="3911394"/>
            <a:ext cx="1755542" cy="1130794"/>
          </a:xfrm>
          <a:prstGeom prst="rect">
            <a:avLst/>
          </a:prstGeom>
        </p:spPr>
      </p:pic>
      <p:pic>
        <p:nvPicPr>
          <p:cNvPr id="20" name="Picture 19"/>
          <p:cNvPicPr>
            <a:picLocks noChangeAspect="1"/>
          </p:cNvPicPr>
          <p:nvPr/>
        </p:nvPicPr>
        <p:blipFill>
          <a:blip r:embed="rId5"/>
          <a:stretch>
            <a:fillRect/>
          </a:stretch>
        </p:blipFill>
        <p:spPr>
          <a:xfrm>
            <a:off x="9764083" y="3857133"/>
            <a:ext cx="1852797" cy="1322968"/>
          </a:xfrm>
          <a:prstGeom prst="rect">
            <a:avLst/>
          </a:prstGeom>
        </p:spPr>
      </p:pic>
      <p:sp>
        <p:nvSpPr>
          <p:cNvPr id="21" name="TextBox 20"/>
          <p:cNvSpPr txBox="1"/>
          <p:nvPr/>
        </p:nvSpPr>
        <p:spPr>
          <a:xfrm>
            <a:off x="4379198" y="3030676"/>
            <a:ext cx="902811" cy="215444"/>
          </a:xfrm>
          <a:prstGeom prst="rect">
            <a:avLst/>
          </a:prstGeom>
          <a:noFill/>
        </p:spPr>
        <p:txBody>
          <a:bodyPr wrap="none" rtlCol="0">
            <a:spAutoFit/>
          </a:bodyPr>
          <a:lstStyle/>
          <a:p>
            <a:r>
              <a:rPr lang="en-US" sz="800" dirty="0">
                <a:latin typeface="Aptos"/>
              </a:rPr>
              <a:t>Source: Google</a:t>
            </a:r>
          </a:p>
        </p:txBody>
      </p:sp>
      <p:sp>
        <p:nvSpPr>
          <p:cNvPr id="22" name="TextBox 21"/>
          <p:cNvSpPr txBox="1"/>
          <p:nvPr/>
        </p:nvSpPr>
        <p:spPr>
          <a:xfrm>
            <a:off x="9940370" y="2802552"/>
            <a:ext cx="902811" cy="215444"/>
          </a:xfrm>
          <a:prstGeom prst="rect">
            <a:avLst/>
          </a:prstGeom>
          <a:noFill/>
        </p:spPr>
        <p:txBody>
          <a:bodyPr wrap="none" rtlCol="0">
            <a:spAutoFit/>
          </a:bodyPr>
          <a:lstStyle/>
          <a:p>
            <a:r>
              <a:rPr lang="en-US" sz="800" dirty="0">
                <a:latin typeface="Aptos"/>
              </a:rPr>
              <a:t>Source: Google</a:t>
            </a:r>
          </a:p>
        </p:txBody>
      </p:sp>
      <p:sp>
        <p:nvSpPr>
          <p:cNvPr id="23" name="TextBox 22"/>
          <p:cNvSpPr txBox="1"/>
          <p:nvPr/>
        </p:nvSpPr>
        <p:spPr>
          <a:xfrm>
            <a:off x="4214800" y="5072379"/>
            <a:ext cx="902811" cy="215444"/>
          </a:xfrm>
          <a:prstGeom prst="rect">
            <a:avLst/>
          </a:prstGeom>
          <a:noFill/>
        </p:spPr>
        <p:txBody>
          <a:bodyPr wrap="none" rtlCol="0">
            <a:spAutoFit/>
          </a:bodyPr>
          <a:lstStyle/>
          <a:p>
            <a:r>
              <a:rPr lang="en-US" sz="800" dirty="0">
                <a:latin typeface="Aptos"/>
              </a:rPr>
              <a:t>Source: Google</a:t>
            </a:r>
          </a:p>
        </p:txBody>
      </p:sp>
      <p:sp>
        <p:nvSpPr>
          <p:cNvPr id="24" name="TextBox 23"/>
          <p:cNvSpPr txBox="1"/>
          <p:nvPr/>
        </p:nvSpPr>
        <p:spPr>
          <a:xfrm>
            <a:off x="10155634" y="5232106"/>
            <a:ext cx="1499128" cy="215444"/>
          </a:xfrm>
          <a:prstGeom prst="rect">
            <a:avLst/>
          </a:prstGeom>
          <a:noFill/>
        </p:spPr>
        <p:txBody>
          <a:bodyPr wrap="none" rtlCol="0">
            <a:spAutoFit/>
          </a:bodyPr>
          <a:lstStyle/>
          <a:p>
            <a:r>
              <a:rPr lang="en-US" sz="800" dirty="0">
                <a:latin typeface="Aptos"/>
              </a:rPr>
              <a:t>Source: qimrb.edu.au (2025)</a:t>
            </a:r>
          </a:p>
        </p:txBody>
      </p:sp>
    </p:spTree>
    <p:extLst>
      <p:ext uri="{BB962C8B-B14F-4D97-AF65-F5344CB8AC3E}">
        <p14:creationId xmlns:p14="http://schemas.microsoft.com/office/powerpoint/2010/main" val="3236001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1695" cy="658368"/>
          </a:xfrm>
          <a:prstGeom prst="rect">
            <a:avLst/>
          </a:prstGeom>
          <a:solidFill>
            <a:srgbClr val="1036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65760" y="109728"/>
            <a:ext cx="10515600" cy="411480"/>
          </a:xfrm>
          <a:prstGeom prst="rect">
            <a:avLst/>
          </a:prstGeom>
          <a:noFill/>
        </p:spPr>
        <p:txBody>
          <a:bodyPr wrap="square" lIns="73152" tIns="73152" rIns="73152" bIns="73152">
            <a:spAutoFit/>
          </a:bodyPr>
          <a:lstStyle/>
          <a:p>
            <a:pPr>
              <a:defRPr sz="2100" b="1">
                <a:solidFill>
                  <a:srgbClr val="FFFFFF"/>
                </a:solidFill>
                <a:latin typeface="Aptos"/>
              </a:defRPr>
            </a:pPr>
            <a:r>
              <a:t>REFERENCES  |  UWTSD HARVARD STYLE</a:t>
            </a:r>
          </a:p>
        </p:txBody>
      </p:sp>
      <p:sp>
        <p:nvSpPr>
          <p:cNvPr id="7" name="TextBox 6"/>
          <p:cNvSpPr txBox="1"/>
          <p:nvPr/>
        </p:nvSpPr>
        <p:spPr>
          <a:xfrm>
            <a:off x="499719" y="1170432"/>
            <a:ext cx="5596128" cy="4384277"/>
          </a:xfrm>
          <a:prstGeom prst="rect">
            <a:avLst/>
          </a:prstGeom>
          <a:solidFill>
            <a:schemeClr val="bg1">
              <a:lumMod val="95000"/>
            </a:schemeClr>
          </a:solidFill>
        </p:spPr>
        <p:txBody>
          <a:bodyPr wrap="square" lIns="36576" tIns="36576" rIns="36576" bIns="36576">
            <a:spAutoFit/>
          </a:bodyPr>
          <a:lstStyle/>
          <a:p>
            <a:pPr>
              <a:defRPr sz="1010" b="0">
                <a:solidFill>
                  <a:srgbClr val="262C32"/>
                </a:solidFill>
                <a:latin typeface="Aptos"/>
              </a:defRPr>
            </a:pPr>
            <a:r>
              <a:rPr lang="en-US" sz="1000" dirty="0" err="1"/>
              <a:t>Fusar-Poli</a:t>
            </a:r>
            <a:r>
              <a:rPr lang="en-US" sz="1000" dirty="0"/>
              <a:t>, P. et al. (2020) ‘Prevention of psychosis: advances in detection, prognosis, and intervention’, JAMA Psychiatry, 77(7), pp. 755–765. </a:t>
            </a:r>
            <a:r>
              <a:rPr lang="en-US" sz="1000" dirty="0" err="1"/>
              <a:t>doi</a:t>
            </a:r>
            <a:r>
              <a:rPr lang="en-US" sz="1000" dirty="0"/>
              <a:t>: </a:t>
            </a:r>
            <a:r>
              <a:rPr lang="en-US" sz="1000" dirty="0">
                <a:hlinkClick r:id="rId2"/>
              </a:rPr>
              <a:t>10.1001/jamapsychiatry.2019.4779.</a:t>
            </a:r>
            <a:endParaRPr lang="en-US" sz="1000" dirty="0"/>
          </a:p>
          <a:p>
            <a:pPr>
              <a:defRPr sz="1010" b="0">
                <a:solidFill>
                  <a:srgbClr val="262C32"/>
                </a:solidFill>
                <a:latin typeface="Aptos"/>
              </a:defRPr>
            </a:pPr>
            <a:endParaRPr lang="en-US" sz="1000" dirty="0">
              <a:latin typeface="Aptos"/>
            </a:endParaRPr>
          </a:p>
          <a:p>
            <a:pPr>
              <a:defRPr sz="1010" b="0">
                <a:solidFill>
                  <a:srgbClr val="262C32"/>
                </a:solidFill>
                <a:latin typeface="Aptos"/>
              </a:defRPr>
            </a:pPr>
            <a:r>
              <a:rPr lang="en-US" sz="1000" dirty="0"/>
              <a:t>George, P. et al. (2023) ‘Cycles of reform in the history of psychosis treatment in the United States’, SSM – Mental Health, 3, 100205. doi:</a:t>
            </a:r>
            <a:r>
              <a:rPr lang="en-US" sz="1000" dirty="0">
                <a:hlinkClick r:id="rId3"/>
              </a:rPr>
              <a:t>10.1016/j.ssmmh.2023.100205</a:t>
            </a:r>
            <a:endParaRPr lang="en-US" sz="1000" dirty="0"/>
          </a:p>
          <a:p>
            <a:pPr>
              <a:defRPr sz="1010" b="0">
                <a:solidFill>
                  <a:srgbClr val="262C32"/>
                </a:solidFill>
                <a:latin typeface="Aptos"/>
              </a:defRPr>
            </a:pPr>
            <a:endParaRPr lang="en-US" sz="1000" dirty="0">
              <a:latin typeface="Aptos"/>
            </a:endParaRPr>
          </a:p>
          <a:p>
            <a:pPr>
              <a:defRPr sz="1010" b="0">
                <a:solidFill>
                  <a:srgbClr val="262C32"/>
                </a:solidFill>
                <a:latin typeface="Aptos"/>
              </a:defRPr>
            </a:pPr>
            <a:r>
              <a:rPr lang="en-US" sz="1000" dirty="0">
                <a:latin typeface="Aptos"/>
              </a:rPr>
              <a:t>istockphoto.com (2025) Asian male doctor or specialist and female patient seated in surgery or office setting discussing medical test results. </a:t>
            </a:r>
            <a:r>
              <a:rPr lang="en-US" sz="1000" dirty="0"/>
              <a:t>Available at: </a:t>
            </a:r>
            <a:r>
              <a:rPr lang="en-US" sz="1000" dirty="0">
                <a:hlinkClick r:id="rId4"/>
              </a:rPr>
              <a:t>https://www.istockphoto.com/vector/asian-male-doctor-or-specialist-and-female-patient-seated-in-surgery-or-office-gm2205649248-623026955</a:t>
            </a:r>
            <a:r>
              <a:rPr lang="en-US" sz="1000" dirty="0"/>
              <a:t> (Accessed: 8 Oct. 2026)</a:t>
            </a:r>
          </a:p>
          <a:p>
            <a:pPr>
              <a:defRPr sz="1010" b="0">
                <a:solidFill>
                  <a:srgbClr val="262C32"/>
                </a:solidFill>
                <a:latin typeface="Aptos"/>
              </a:defRPr>
            </a:pPr>
            <a:endParaRPr lang="en-US" sz="1000" dirty="0"/>
          </a:p>
          <a:p>
            <a:pPr>
              <a:defRPr sz="1010" b="0">
                <a:solidFill>
                  <a:srgbClr val="262C32"/>
                </a:solidFill>
                <a:latin typeface="Aptos"/>
              </a:defRPr>
            </a:pPr>
            <a:r>
              <a:rPr lang="en-US" sz="1000" dirty="0"/>
              <a:t>Kurtz, M.M. (2015) Schizophrenia and Its Treatment: Where Is the Progress? Oxford: Oxford University Press.</a:t>
            </a:r>
          </a:p>
          <a:p>
            <a:pPr>
              <a:defRPr sz="1010" b="0">
                <a:solidFill>
                  <a:srgbClr val="262C32"/>
                </a:solidFill>
                <a:latin typeface="Aptos"/>
              </a:defRPr>
            </a:pPr>
            <a:endParaRPr lang="en-US" sz="1000" dirty="0"/>
          </a:p>
          <a:p>
            <a:pPr>
              <a:defRPr sz="1010" b="0">
                <a:solidFill>
                  <a:srgbClr val="262C32"/>
                </a:solidFill>
                <a:latin typeface="Aptos"/>
              </a:defRPr>
            </a:pPr>
            <a:r>
              <a:rPr lang="en-US" sz="1000" dirty="0" err="1"/>
              <a:t>Leucht</a:t>
            </a:r>
            <a:r>
              <a:rPr lang="en-US" sz="1000" dirty="0"/>
              <a:t>, S. et al. (2012) ‘Comparative efficacy and tolerability of 15 antipsychotic drugs in schizophrenia: a multiple-treatments meta-analysis’, The Lancet, 382(9896), pp. 951–962. doi:</a:t>
            </a:r>
            <a:r>
              <a:rPr lang="en-US" sz="1000" dirty="0">
                <a:hlinkClick r:id="rId5"/>
              </a:rPr>
              <a:t>10.1016/S0140-6736(13)60733-3.</a:t>
            </a:r>
            <a:endParaRPr lang="en-US" sz="1000" dirty="0"/>
          </a:p>
          <a:p>
            <a:pPr>
              <a:defRPr sz="1010" b="0">
                <a:solidFill>
                  <a:srgbClr val="262C32"/>
                </a:solidFill>
                <a:latin typeface="Aptos"/>
              </a:defRPr>
            </a:pPr>
            <a:endParaRPr lang="en-US" sz="1000" dirty="0"/>
          </a:p>
          <a:p>
            <a:pPr>
              <a:defRPr sz="1010" b="0">
                <a:solidFill>
                  <a:srgbClr val="262C32"/>
                </a:solidFill>
                <a:latin typeface="Aptos"/>
              </a:defRPr>
            </a:pPr>
            <a:endParaRPr lang="en-US" sz="1000" dirty="0"/>
          </a:p>
          <a:p>
            <a:pPr>
              <a:defRPr sz="1010" b="0">
                <a:solidFill>
                  <a:srgbClr val="262C32"/>
                </a:solidFill>
                <a:latin typeface="Aptos"/>
              </a:defRPr>
            </a:pPr>
            <a:r>
              <a:rPr lang="en-US" sz="1000" dirty="0">
                <a:latin typeface="Aptos"/>
              </a:rPr>
              <a:t>mhfa.com.au (2023) Schizophrenia: offering support and overcoming barriers. </a:t>
            </a:r>
            <a:r>
              <a:rPr lang="en-US" sz="1000" dirty="0"/>
              <a:t>Available at: </a:t>
            </a:r>
            <a:r>
              <a:rPr lang="en-US" sz="1000" dirty="0">
                <a:hlinkClick r:id="rId6"/>
              </a:rPr>
              <a:t>https://www.mhfa.com.au/resources-support/articles/schizophrenia-offering-support-and-overcoming-barriers</a:t>
            </a:r>
            <a:r>
              <a:rPr lang="en-US" sz="1000" dirty="0"/>
              <a:t> (Accessed: 8 Oct. 2026)</a:t>
            </a:r>
          </a:p>
          <a:p>
            <a:pPr>
              <a:defRPr sz="1010" b="0">
                <a:solidFill>
                  <a:srgbClr val="262C32"/>
                </a:solidFill>
                <a:latin typeface="Aptos"/>
              </a:defRPr>
            </a:pPr>
            <a:endParaRPr lang="en-US" sz="1000" dirty="0"/>
          </a:p>
          <a:p>
            <a:pPr>
              <a:defRPr sz="1010" b="0">
                <a:solidFill>
                  <a:srgbClr val="262C32"/>
                </a:solidFill>
                <a:latin typeface="Aptos"/>
              </a:defRPr>
            </a:pPr>
            <a:endParaRPr lang="en-US" sz="1000" dirty="0"/>
          </a:p>
          <a:p>
            <a:pPr>
              <a:defRPr sz="1010" b="0">
                <a:solidFill>
                  <a:srgbClr val="262C32"/>
                </a:solidFill>
                <a:latin typeface="Aptos"/>
              </a:defRPr>
            </a:pPr>
            <a:r>
              <a:rPr lang="en-US" sz="1000" dirty="0"/>
              <a:t>National Institute for Health and Care Excellence (NICE) (2016) Mental health problems in people with learning disabilities: prevention, assessment and management (NG54). London: NICE. Available at: </a:t>
            </a:r>
            <a:r>
              <a:rPr lang="en-US" sz="1000" dirty="0">
                <a:hlinkClick r:id="rId7"/>
              </a:rPr>
              <a:t>https://www.nice.org.uk/guidance/ng54</a:t>
            </a:r>
            <a:r>
              <a:rPr lang="en-US" sz="1000" dirty="0"/>
              <a:t>  (Accessed: 8 Oct. 2026)</a:t>
            </a:r>
          </a:p>
          <a:p>
            <a:pPr>
              <a:defRPr sz="1010" b="0">
                <a:solidFill>
                  <a:srgbClr val="262C32"/>
                </a:solidFill>
                <a:latin typeface="Aptos"/>
              </a:defRPr>
            </a:pPr>
            <a:endParaRPr lang="en-US" dirty="0"/>
          </a:p>
        </p:txBody>
      </p:sp>
      <p:sp>
        <p:nvSpPr>
          <p:cNvPr id="12" name="TextBox 11"/>
          <p:cNvSpPr txBox="1"/>
          <p:nvPr/>
        </p:nvSpPr>
        <p:spPr>
          <a:xfrm>
            <a:off x="6281928" y="1170432"/>
            <a:ext cx="5596128" cy="4295022"/>
          </a:xfrm>
          <a:prstGeom prst="rect">
            <a:avLst/>
          </a:prstGeom>
          <a:solidFill>
            <a:schemeClr val="bg1">
              <a:lumMod val="95000"/>
            </a:schemeClr>
          </a:solidFill>
        </p:spPr>
        <p:txBody>
          <a:bodyPr wrap="square" lIns="36576" tIns="36576" rIns="36576" bIns="36576">
            <a:spAutoFit/>
          </a:bodyPr>
          <a:lstStyle/>
          <a:p>
            <a:pPr>
              <a:defRPr sz="1010" b="0">
                <a:solidFill>
                  <a:srgbClr val="262C32"/>
                </a:solidFill>
                <a:latin typeface="Aptos"/>
              </a:defRPr>
            </a:pPr>
            <a:r>
              <a:rPr lang="en-US" sz="1050" dirty="0"/>
              <a:t>National Institute for Health and Care Excellence (NICE) (2014) Psychosis and schizophrenia in adults: prevention and management (CG178). London: NICE. Available at: </a:t>
            </a:r>
            <a:r>
              <a:rPr lang="en-US" sz="1050" dirty="0">
                <a:hlinkClick r:id="rId8"/>
              </a:rPr>
              <a:t>https://www.nice.org.uk/guidance/cg178</a:t>
            </a:r>
            <a:r>
              <a:rPr lang="en-US" sz="1050" dirty="0"/>
              <a:t> (Accessed: 8 Oct. 2026)</a:t>
            </a:r>
          </a:p>
          <a:p>
            <a:pPr>
              <a:defRPr sz="1010" b="0">
                <a:solidFill>
                  <a:srgbClr val="262C32"/>
                </a:solidFill>
                <a:latin typeface="Aptos"/>
              </a:defRPr>
            </a:pPr>
            <a:endParaRPr lang="en-US" dirty="0"/>
          </a:p>
          <a:p>
            <a:pPr>
              <a:defRPr sz="1010" b="0">
                <a:solidFill>
                  <a:srgbClr val="262C32"/>
                </a:solidFill>
                <a:latin typeface="Aptos"/>
              </a:defRPr>
            </a:pPr>
            <a:r>
              <a:rPr lang="en-US" sz="1050" dirty="0">
                <a:latin typeface="Aptos"/>
              </a:rPr>
              <a:t>qimrb.edu.au (2025) Psychosis and Schizophrenia. </a:t>
            </a:r>
            <a:r>
              <a:rPr lang="en-US" dirty="0"/>
              <a:t>Available at: </a:t>
            </a:r>
            <a:r>
              <a:rPr lang="en-US" dirty="0">
                <a:hlinkClick r:id="rId9"/>
              </a:rPr>
              <a:t>https://www.qimrb.edu.au/diseases/psychosis-and-schizophrenia</a:t>
            </a:r>
            <a:r>
              <a:rPr lang="en-US" dirty="0"/>
              <a:t> (Accessed: 8 Oct. 2026)</a:t>
            </a:r>
          </a:p>
          <a:p>
            <a:pPr>
              <a:defRPr sz="1010" b="0">
                <a:solidFill>
                  <a:srgbClr val="262C32"/>
                </a:solidFill>
                <a:latin typeface="Aptos"/>
              </a:defRPr>
            </a:pPr>
            <a:endParaRPr lang="en-US" dirty="0"/>
          </a:p>
          <a:p>
            <a:pPr>
              <a:defRPr sz="1010" b="0">
                <a:solidFill>
                  <a:srgbClr val="262C32"/>
                </a:solidFill>
                <a:latin typeface="Aptos"/>
              </a:defRPr>
            </a:pPr>
            <a:r>
              <a:rPr lang="en-US" dirty="0" err="1"/>
              <a:t>Thornicroft</a:t>
            </a:r>
            <a:r>
              <a:rPr lang="en-US" dirty="0"/>
              <a:t>, G. et al. (2016) ‘Evidence for effective interventions to reduce mental-health-related stigma and discrimination’, The Lancet, 387(10023), pp. 1123–1132. doi:</a:t>
            </a:r>
            <a:r>
              <a:rPr lang="en-US" dirty="0">
                <a:hlinkClick r:id="rId10"/>
              </a:rPr>
              <a:t>10.1016/S0140-6736(15)00298-6.</a:t>
            </a:r>
            <a:endParaRPr lang="en-US" dirty="0"/>
          </a:p>
          <a:p>
            <a:pPr>
              <a:defRPr sz="1010" b="0">
                <a:solidFill>
                  <a:srgbClr val="262C32"/>
                </a:solidFill>
                <a:latin typeface="Aptos"/>
              </a:defRPr>
            </a:pPr>
            <a:endParaRPr lang="en-US" dirty="0"/>
          </a:p>
          <a:p>
            <a:pPr>
              <a:defRPr sz="1010" b="0">
                <a:solidFill>
                  <a:srgbClr val="262C32"/>
                </a:solidFill>
                <a:latin typeface="Aptos"/>
              </a:defRPr>
            </a:pPr>
            <a:r>
              <a:rPr lang="en-US" dirty="0"/>
              <a:t>World Health Organization (WHO) (2024) Clinical descriptions and diagnostic requirements for ICD-11 mental, </a:t>
            </a:r>
            <a:r>
              <a:rPr lang="en-US" dirty="0" err="1"/>
              <a:t>behavioural</a:t>
            </a:r>
            <a:r>
              <a:rPr lang="en-US" dirty="0"/>
              <a:t> and neurodevelopmental disorders. Geneva: WHO. Available at: </a:t>
            </a:r>
            <a:r>
              <a:rPr lang="en-US" dirty="0">
                <a:hlinkClick r:id="rId11"/>
              </a:rPr>
              <a:t>https://www.who.int/publications/i/item/9789240077263</a:t>
            </a:r>
            <a:r>
              <a:rPr lang="en-US" dirty="0"/>
              <a:t>  (Accessed: 8 Oct. 2026)</a:t>
            </a:r>
          </a:p>
          <a:p>
            <a:pPr>
              <a:defRPr sz="1010" b="0">
                <a:solidFill>
                  <a:srgbClr val="262C32"/>
                </a:solidFill>
                <a:latin typeface="Aptos"/>
              </a:defRPr>
            </a:pPr>
            <a:endParaRPr lang="en-US" dirty="0"/>
          </a:p>
          <a:p>
            <a:pPr>
              <a:defRPr sz="1010" b="0">
                <a:solidFill>
                  <a:srgbClr val="262C32"/>
                </a:solidFill>
                <a:latin typeface="Aptos"/>
              </a:defRPr>
            </a:pPr>
            <a:endParaRPr lang="en-US" dirty="0"/>
          </a:p>
          <a:p>
            <a:pPr>
              <a:defRPr sz="1010" b="0">
                <a:solidFill>
                  <a:srgbClr val="262C32"/>
                </a:solidFill>
                <a:latin typeface="Aptos"/>
              </a:defRPr>
            </a:pPr>
            <a:r>
              <a:rPr lang="en-US" dirty="0"/>
              <a:t>World Health Organization (WHO) (2021) Guidance on community mental health services: promoting person-</a:t>
            </a:r>
            <a:r>
              <a:rPr lang="en-US" dirty="0" err="1"/>
              <a:t>centred</a:t>
            </a:r>
            <a:r>
              <a:rPr lang="en-US" dirty="0"/>
              <a:t> and rights-based approaches. Geneva: WHO. Available at: </a:t>
            </a:r>
            <a:r>
              <a:rPr lang="en-US" dirty="0">
                <a:hlinkClick r:id="rId12"/>
              </a:rPr>
              <a:t>https://www.who.int/publications/b/57927</a:t>
            </a:r>
            <a:r>
              <a:rPr lang="en-US" dirty="0"/>
              <a:t> (Accessed: 8 Oct. 2026)</a:t>
            </a:r>
          </a:p>
          <a:p>
            <a:pPr>
              <a:defRPr sz="1010" b="0">
                <a:solidFill>
                  <a:srgbClr val="262C32"/>
                </a:solidFill>
                <a:latin typeface="Aptos"/>
              </a:defRPr>
            </a:pPr>
            <a:endParaRPr lang="en-US" dirty="0"/>
          </a:p>
          <a:p>
            <a:pPr>
              <a:defRPr sz="1010" b="0">
                <a:solidFill>
                  <a:srgbClr val="262C32"/>
                </a:solidFill>
                <a:latin typeface="Aptos"/>
              </a:defRPr>
            </a:pPr>
            <a:endParaRPr lang="en-US" dirty="0"/>
          </a:p>
          <a:p>
            <a:pPr>
              <a:defRPr sz="1010" b="0">
                <a:solidFill>
                  <a:srgbClr val="262C32"/>
                </a:solidFill>
                <a:latin typeface="Aptos"/>
              </a:defRPr>
            </a:pPr>
            <a:r>
              <a:rPr lang="en-US" dirty="0"/>
              <a:t>World Health Organization (WHO) (2022) World mental health report: transforming mental health for all. Geneva: WHO. Available at: </a:t>
            </a:r>
            <a:r>
              <a:rPr lang="en-US" dirty="0">
                <a:hlinkClick r:id="rId13"/>
              </a:rPr>
              <a:t>https://www.who.int/publications/i/item/9789240049338</a:t>
            </a:r>
            <a:r>
              <a:rPr lang="en-US" dirty="0"/>
              <a:t> (Accessed: 8 Oct. 2026)</a:t>
            </a:r>
          </a:p>
          <a:p>
            <a:pPr>
              <a:defRPr sz="1010" b="0">
                <a:solidFill>
                  <a:srgbClr val="262C32"/>
                </a:solidFill>
                <a:latin typeface="Aptos"/>
              </a:defRPr>
            </a:pPr>
            <a:endParaRPr lang="en-US" dirty="0"/>
          </a:p>
          <a:p>
            <a:pPr>
              <a:defRPr sz="1010" b="0">
                <a:solidFill>
                  <a:srgbClr val="262C32"/>
                </a:solidFill>
                <a:latin typeface="Aptos"/>
              </a:defRPr>
            </a:pPr>
            <a:endParaRPr lang="en-US" dirty="0"/>
          </a:p>
          <a:p>
            <a:pPr>
              <a:defRPr sz="1010" b="0">
                <a:solidFill>
                  <a:srgbClr val="262C32"/>
                </a:solidFill>
                <a:latin typeface="Aptos"/>
              </a:defRPr>
            </a:pPr>
            <a:endParaRPr dirty="0"/>
          </a:p>
        </p:txBody>
      </p:sp>
    </p:spTree>
    <p:extLst>
      <p:ext uri="{BB962C8B-B14F-4D97-AF65-F5344CB8AC3E}">
        <p14:creationId xmlns:p14="http://schemas.microsoft.com/office/powerpoint/2010/main" val="391143233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1164</TotalTime>
  <Words>1147</Words>
  <Application>Microsoft Office PowerPoint</Application>
  <PresentationFormat>Widescreen</PresentationFormat>
  <Paragraphs>74</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Arial</vt:lpstr>
      <vt:lpstr>Tw Cen MT</vt:lpstr>
      <vt:lpstr>Droplet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Beau Academic</dc:creator>
  <cp:lastModifiedBy>Naveeda Fatima (2406614)</cp:lastModifiedBy>
  <cp:revision>11</cp:revision>
  <dcterms:created xsi:type="dcterms:W3CDTF">2024-12-04T18:07:56Z</dcterms:created>
  <dcterms:modified xsi:type="dcterms:W3CDTF">2026-10-14T18:49:22Z</dcterms:modified>
</cp:coreProperties>
</file>