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
  </p:notesMasterIdLst>
  <p:sldIdLst>
    <p:sldId id="256" r:id="rId2"/>
    <p:sldId id="257" r:id="rId3"/>
  </p:sldIdLst>
  <p:sldSz cx="21945600" cy="16459200"/>
  <p:notesSz cx="6858000" cy="9144000"/>
  <p:embeddedFontLst>
    <p:embeddedFont>
      <p:font typeface="Canva Sans" panose="020B0604020202020204" charset="0"/>
      <p:regular r:id="rId5"/>
    </p:embeddedFont>
    <p:embeddedFont>
      <p:font typeface="Canva Sans Bold" panose="020B0604020202020204" charset="0"/>
      <p:regular r:id="rId6"/>
    </p:embeddedFont>
    <p:embeddedFont>
      <p:font typeface="Times New Roman Bold" panose="02020803070505020304" pitchFamily="18" charset="0"/>
      <p:regular r:id="rId7"/>
      <p:bold r:id="rId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85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0337" autoAdjust="0"/>
    <p:restoredTop sz="83059" autoAdjust="0"/>
  </p:normalViewPr>
  <p:slideViewPr>
    <p:cSldViewPr>
      <p:cViewPr>
        <p:scale>
          <a:sx n="40" d="100"/>
          <a:sy n="40" d="100"/>
        </p:scale>
        <p:origin x="1522" y="-40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3" Type="http://schemas.openxmlformats.org/officeDocument/2006/relationships/slide" Target="slides/slide2.xml"/><Relationship Id="rId7" Type="http://schemas.openxmlformats.org/officeDocument/2006/relationships/font" Target="fonts/font3.fntdata"/><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theme" Target="theme/theme1.xml"/><Relationship Id="rId5" Type="http://schemas.openxmlformats.org/officeDocument/2006/relationships/font" Target="fonts/font1.fntdata"/><Relationship Id="rId10" Type="http://schemas.openxmlformats.org/officeDocument/2006/relationships/viewProps" Target="viewProps.xml"/><Relationship Id="rId4" Type="http://schemas.openxmlformats.org/officeDocument/2006/relationships/notesMaster" Target="notesMasters/notes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0887BE-6899-4611-AB1E-B37338451B47}" type="datetimeFigureOut">
              <a:rPr lang="en-GB" smtClean="0"/>
              <a:t>16/03/2026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B256EC-1BB5-44DD-8CF7-B170667BAE98}" type="slidenum">
              <a:rPr lang="en-GB" smtClean="0"/>
              <a:t>‹#›</a:t>
            </a:fld>
            <a:endParaRPr lang="en-GB"/>
          </a:p>
        </p:txBody>
      </p:sp>
    </p:spTree>
    <p:extLst>
      <p:ext uri="{BB962C8B-B14F-4D97-AF65-F5344CB8AC3E}">
        <p14:creationId xmlns:p14="http://schemas.microsoft.com/office/powerpoint/2010/main" val="36679593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B256EC-1BB5-44DD-8CF7-B170667BAE98}" type="slidenum">
              <a:rPr lang="en-GB" smtClean="0"/>
              <a:t>1</a:t>
            </a:fld>
            <a:endParaRPr lang="en-GB"/>
          </a:p>
        </p:txBody>
      </p:sp>
    </p:spTree>
    <p:extLst>
      <p:ext uri="{BB962C8B-B14F-4D97-AF65-F5344CB8AC3E}">
        <p14:creationId xmlns:p14="http://schemas.microsoft.com/office/powerpoint/2010/main" val="3765772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8B256EC-1BB5-44DD-8CF7-B170667BAE98}" type="slidenum">
              <a:rPr lang="en-GB" smtClean="0"/>
              <a:t>2</a:t>
            </a:fld>
            <a:endParaRPr lang="en-GB"/>
          </a:p>
        </p:txBody>
      </p:sp>
    </p:spTree>
    <p:extLst>
      <p:ext uri="{BB962C8B-B14F-4D97-AF65-F5344CB8AC3E}">
        <p14:creationId xmlns:p14="http://schemas.microsoft.com/office/powerpoint/2010/main" val="3793527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3/16/2026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hyperlink" Target="https://doi.org/10.34172/ijhpm.8424" TargetMode="External"/><Relationship Id="rId13" Type="http://schemas.openxmlformats.org/officeDocument/2006/relationships/hyperlink" Target="https://www.researchgate.net/publication/292073106_A_practice_framework_to_support_the_Care_Act_2014" TargetMode="External"/><Relationship Id="rId3" Type="http://schemas.openxmlformats.org/officeDocument/2006/relationships/hyperlink" Target="https://doi.org/10.1080/11038128.2023.2249959" TargetMode="External"/><Relationship Id="rId7" Type="http://schemas.openxmlformats.org/officeDocument/2006/relationships/hyperlink" Target="https://doi.org/10.1002/puh2.213" TargetMode="External"/><Relationship Id="rId12" Type="http://schemas.openxmlformats.org/officeDocument/2006/relationships/hyperlink" Target="https://www.gov.scot/publications/health-social-care-service-renewal-framework/pages/6/" TargetMode="External"/><Relationship Id="rId17" Type="http://schemas.openxmlformats.org/officeDocument/2006/relationships/hyperlink" Target="https://www.researchgate.net/publication/364827620_Interventions_addressing_functional_abilities_of_older_people_in_rural_and_remote_areas_a_scoping_review_of_available_evidence_based_on_WHO_functional_ability_domains" TargetMode="External"/><Relationship Id="rId2" Type="http://schemas.openxmlformats.org/officeDocument/2006/relationships/notesSlide" Target="../notesSlides/notesSlide2.xml"/><Relationship Id="rId16" Type="http://schemas.openxmlformats.org/officeDocument/2006/relationships/hyperlink" Target="https://www.ncbi.nlm.nih.gov/books/NBK589708/" TargetMode="External"/><Relationship Id="rId1" Type="http://schemas.openxmlformats.org/officeDocument/2006/relationships/slideLayout" Target="../slideLayouts/slideLayout7.xml"/><Relationship Id="rId6" Type="http://schemas.openxmlformats.org/officeDocument/2006/relationships/hyperlink" Target="https://www.gov.uk/government/publications/build-back-better-our-plan-for-health-and-social-care/build-back-better-our-plan-for-health-and-social-care" TargetMode="External"/><Relationship Id="rId11" Type="http://schemas.openxmlformats.org/officeDocument/2006/relationships/hyperlink" Target="https://doi.org/10.1016/S0140-6736(21)00229-4" TargetMode="External"/><Relationship Id="rId5" Type="http://schemas.openxmlformats.org/officeDocument/2006/relationships/hyperlink" Target="https://www.gov.uk/government/publications/care-act-2014-part-1-factsheets/care-act-factsheets" TargetMode="External"/><Relationship Id="rId15" Type="http://schemas.openxmlformats.org/officeDocument/2006/relationships/hyperlink" Target="https://www.researchgate.net/publication/344954182_Technology_in_social_care_a_review_of_the_UK_policy_landscape" TargetMode="External"/><Relationship Id="rId10" Type="http://schemas.openxmlformats.org/officeDocument/2006/relationships/hyperlink" Target="https://doi.org/10.1016/j.wss.2026.100367" TargetMode="External"/><Relationship Id="rId4" Type="http://schemas.openxmlformats.org/officeDocument/2006/relationships/hyperlink" Target="https://link.springer.com/article/10.1186/s12939-025-02429-y" TargetMode="External"/><Relationship Id="rId9" Type="http://schemas.openxmlformats.org/officeDocument/2006/relationships/hyperlink" Target="https://www.legislation.gov.uk/ukpga/2005/9/section/2" TargetMode="External"/><Relationship Id="rId14" Type="http://schemas.openxmlformats.org/officeDocument/2006/relationships/hyperlink" Target="https://www.who.int/news-room/questions-and-answers/item/healthy-ageing-and-functional-abilit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7150" y="0"/>
            <a:ext cx="22002750" cy="16634074"/>
            <a:chOff x="0" y="0"/>
            <a:chExt cx="29337000" cy="22178765"/>
          </a:xfrm>
        </p:grpSpPr>
        <p:grpSp>
          <p:nvGrpSpPr>
            <p:cNvPr id="3" name="Group 3"/>
            <p:cNvGrpSpPr/>
            <p:nvPr/>
          </p:nvGrpSpPr>
          <p:grpSpPr>
            <a:xfrm>
              <a:off x="76200" y="0"/>
              <a:ext cx="29260800" cy="546200"/>
              <a:chOff x="0" y="0"/>
              <a:chExt cx="3612444" cy="67432"/>
            </a:xfrm>
          </p:grpSpPr>
          <p:sp>
            <p:nvSpPr>
              <p:cNvPr id="4" name="Freeform 4"/>
              <p:cNvSpPr/>
              <p:nvPr/>
            </p:nvSpPr>
            <p:spPr>
              <a:xfrm>
                <a:off x="0" y="0"/>
                <a:ext cx="3612445" cy="67432"/>
              </a:xfrm>
              <a:custGeom>
                <a:avLst/>
                <a:gdLst/>
                <a:ahLst/>
                <a:cxnLst/>
                <a:rect l="l" t="t" r="r" b="b"/>
                <a:pathLst>
                  <a:path w="3612445" h="67432">
                    <a:moveTo>
                      <a:pt x="0" y="0"/>
                    </a:moveTo>
                    <a:lnTo>
                      <a:pt x="3612445" y="0"/>
                    </a:lnTo>
                    <a:lnTo>
                      <a:pt x="3612445" y="67432"/>
                    </a:lnTo>
                    <a:lnTo>
                      <a:pt x="0" y="67432"/>
                    </a:lnTo>
                    <a:close/>
                  </a:path>
                </a:pathLst>
              </a:custGeom>
              <a:solidFill>
                <a:srgbClr val="A8ABAE">
                  <a:alpha val="54902"/>
                </a:srgbClr>
              </a:solidFill>
            </p:spPr>
            <p:txBody>
              <a:bodyPr/>
              <a:lstStyle/>
              <a:p>
                <a:endParaRPr lang="en-GB"/>
              </a:p>
            </p:txBody>
          </p:sp>
          <p:sp>
            <p:nvSpPr>
              <p:cNvPr id="5" name="TextBox 5"/>
              <p:cNvSpPr txBox="1"/>
              <p:nvPr/>
            </p:nvSpPr>
            <p:spPr>
              <a:xfrm>
                <a:off x="0" y="-38100"/>
                <a:ext cx="3612444" cy="105532"/>
              </a:xfrm>
              <a:prstGeom prst="rect">
                <a:avLst/>
              </a:prstGeom>
            </p:spPr>
            <p:txBody>
              <a:bodyPr lIns="50800" tIns="50800" rIns="50800" bIns="50800" rtlCol="0" anchor="ctr"/>
              <a:lstStyle/>
              <a:p>
                <a:pPr algn="ctr">
                  <a:lnSpc>
                    <a:spcPts val="3157"/>
                  </a:lnSpc>
                </a:pPr>
                <a:endParaRPr/>
              </a:p>
            </p:txBody>
          </p:sp>
        </p:grpSp>
        <p:grpSp>
          <p:nvGrpSpPr>
            <p:cNvPr id="6" name="Group 6"/>
            <p:cNvGrpSpPr/>
            <p:nvPr/>
          </p:nvGrpSpPr>
          <p:grpSpPr>
            <a:xfrm>
              <a:off x="28842548" y="273100"/>
              <a:ext cx="467497" cy="21729600"/>
              <a:chOff x="0" y="0"/>
              <a:chExt cx="57716" cy="2682667"/>
            </a:xfrm>
          </p:grpSpPr>
          <p:sp>
            <p:nvSpPr>
              <p:cNvPr id="7" name="Freeform 7"/>
              <p:cNvSpPr/>
              <p:nvPr/>
            </p:nvSpPr>
            <p:spPr>
              <a:xfrm>
                <a:off x="0" y="0"/>
                <a:ext cx="57716" cy="2682667"/>
              </a:xfrm>
              <a:custGeom>
                <a:avLst/>
                <a:gdLst/>
                <a:ahLst/>
                <a:cxnLst/>
                <a:rect l="l" t="t" r="r" b="b"/>
                <a:pathLst>
                  <a:path w="57716" h="2682667">
                    <a:moveTo>
                      <a:pt x="0" y="0"/>
                    </a:moveTo>
                    <a:lnTo>
                      <a:pt x="57716" y="0"/>
                    </a:lnTo>
                    <a:lnTo>
                      <a:pt x="57716" y="2682667"/>
                    </a:lnTo>
                    <a:lnTo>
                      <a:pt x="0" y="2682667"/>
                    </a:lnTo>
                    <a:close/>
                  </a:path>
                </a:pathLst>
              </a:custGeom>
              <a:solidFill>
                <a:srgbClr val="A8ABAE">
                  <a:alpha val="54902"/>
                </a:srgbClr>
              </a:solidFill>
            </p:spPr>
            <p:txBody>
              <a:bodyPr/>
              <a:lstStyle/>
              <a:p>
                <a:endParaRPr lang="en-GB"/>
              </a:p>
            </p:txBody>
          </p:sp>
          <p:sp>
            <p:nvSpPr>
              <p:cNvPr id="8" name="TextBox 8"/>
              <p:cNvSpPr txBox="1"/>
              <p:nvPr/>
            </p:nvSpPr>
            <p:spPr>
              <a:xfrm>
                <a:off x="0" y="-38100"/>
                <a:ext cx="57716" cy="2720767"/>
              </a:xfrm>
              <a:prstGeom prst="rect">
                <a:avLst/>
              </a:prstGeom>
            </p:spPr>
            <p:txBody>
              <a:bodyPr lIns="50800" tIns="50800" rIns="50800" bIns="50800" rtlCol="0" anchor="ctr"/>
              <a:lstStyle/>
              <a:p>
                <a:pPr algn="ctr">
                  <a:lnSpc>
                    <a:spcPts val="3157"/>
                  </a:lnSpc>
                </a:pPr>
                <a:endParaRPr/>
              </a:p>
            </p:txBody>
          </p:sp>
        </p:grpSp>
        <p:grpSp>
          <p:nvGrpSpPr>
            <p:cNvPr id="9" name="Group 9"/>
            <p:cNvGrpSpPr/>
            <p:nvPr/>
          </p:nvGrpSpPr>
          <p:grpSpPr>
            <a:xfrm>
              <a:off x="51755" y="216000"/>
              <a:ext cx="467497" cy="21729600"/>
              <a:chOff x="0" y="0"/>
              <a:chExt cx="57716" cy="2682667"/>
            </a:xfrm>
          </p:grpSpPr>
          <p:sp>
            <p:nvSpPr>
              <p:cNvPr id="10" name="Freeform 10"/>
              <p:cNvSpPr/>
              <p:nvPr/>
            </p:nvSpPr>
            <p:spPr>
              <a:xfrm>
                <a:off x="0" y="0"/>
                <a:ext cx="57716" cy="2682667"/>
              </a:xfrm>
              <a:custGeom>
                <a:avLst/>
                <a:gdLst/>
                <a:ahLst/>
                <a:cxnLst/>
                <a:rect l="l" t="t" r="r" b="b"/>
                <a:pathLst>
                  <a:path w="57716" h="2682667">
                    <a:moveTo>
                      <a:pt x="0" y="0"/>
                    </a:moveTo>
                    <a:lnTo>
                      <a:pt x="57716" y="0"/>
                    </a:lnTo>
                    <a:lnTo>
                      <a:pt x="57716" y="2682667"/>
                    </a:lnTo>
                    <a:lnTo>
                      <a:pt x="0" y="2682667"/>
                    </a:lnTo>
                    <a:close/>
                  </a:path>
                </a:pathLst>
              </a:custGeom>
              <a:solidFill>
                <a:srgbClr val="A8ABAE">
                  <a:alpha val="54902"/>
                </a:srgbClr>
              </a:solidFill>
            </p:spPr>
            <p:txBody>
              <a:bodyPr/>
              <a:lstStyle/>
              <a:p>
                <a:endParaRPr lang="en-GB"/>
              </a:p>
            </p:txBody>
          </p:sp>
          <p:sp>
            <p:nvSpPr>
              <p:cNvPr id="11" name="TextBox 11"/>
              <p:cNvSpPr txBox="1"/>
              <p:nvPr/>
            </p:nvSpPr>
            <p:spPr>
              <a:xfrm>
                <a:off x="0" y="-38100"/>
                <a:ext cx="57716" cy="2720767"/>
              </a:xfrm>
              <a:prstGeom prst="rect">
                <a:avLst/>
              </a:prstGeom>
            </p:spPr>
            <p:txBody>
              <a:bodyPr lIns="50800" tIns="50800" rIns="50800" bIns="50800" rtlCol="0" anchor="ctr"/>
              <a:lstStyle/>
              <a:p>
                <a:pPr algn="ctr">
                  <a:lnSpc>
                    <a:spcPts val="3157"/>
                  </a:lnSpc>
                </a:pPr>
                <a:endParaRPr/>
              </a:p>
            </p:txBody>
          </p:sp>
        </p:grpSp>
        <p:grpSp>
          <p:nvGrpSpPr>
            <p:cNvPr id="12" name="Group 12"/>
            <p:cNvGrpSpPr/>
            <p:nvPr/>
          </p:nvGrpSpPr>
          <p:grpSpPr>
            <a:xfrm>
              <a:off x="0" y="21632565"/>
              <a:ext cx="29260800" cy="546200"/>
              <a:chOff x="0" y="0"/>
              <a:chExt cx="3612444" cy="67432"/>
            </a:xfrm>
          </p:grpSpPr>
          <p:sp>
            <p:nvSpPr>
              <p:cNvPr id="13" name="Freeform 13"/>
              <p:cNvSpPr/>
              <p:nvPr/>
            </p:nvSpPr>
            <p:spPr>
              <a:xfrm>
                <a:off x="0" y="0"/>
                <a:ext cx="3612445" cy="67432"/>
              </a:xfrm>
              <a:custGeom>
                <a:avLst/>
                <a:gdLst/>
                <a:ahLst/>
                <a:cxnLst/>
                <a:rect l="l" t="t" r="r" b="b"/>
                <a:pathLst>
                  <a:path w="3612445" h="67432">
                    <a:moveTo>
                      <a:pt x="0" y="0"/>
                    </a:moveTo>
                    <a:lnTo>
                      <a:pt x="3612445" y="0"/>
                    </a:lnTo>
                    <a:lnTo>
                      <a:pt x="3612445" y="67432"/>
                    </a:lnTo>
                    <a:lnTo>
                      <a:pt x="0" y="67432"/>
                    </a:lnTo>
                    <a:close/>
                  </a:path>
                </a:pathLst>
              </a:custGeom>
              <a:solidFill>
                <a:srgbClr val="A8ABAE">
                  <a:alpha val="54902"/>
                </a:srgbClr>
              </a:solidFill>
            </p:spPr>
            <p:txBody>
              <a:bodyPr/>
              <a:lstStyle/>
              <a:p>
                <a:endParaRPr lang="en-GB"/>
              </a:p>
            </p:txBody>
          </p:sp>
          <p:sp>
            <p:nvSpPr>
              <p:cNvPr id="14" name="TextBox 14"/>
              <p:cNvSpPr txBox="1"/>
              <p:nvPr/>
            </p:nvSpPr>
            <p:spPr>
              <a:xfrm>
                <a:off x="0" y="-38100"/>
                <a:ext cx="3612444" cy="105532"/>
              </a:xfrm>
              <a:prstGeom prst="rect">
                <a:avLst/>
              </a:prstGeom>
            </p:spPr>
            <p:txBody>
              <a:bodyPr lIns="50800" tIns="50800" rIns="50800" bIns="50800" rtlCol="0" anchor="ctr"/>
              <a:lstStyle/>
              <a:p>
                <a:pPr algn="ctr">
                  <a:lnSpc>
                    <a:spcPts val="3157"/>
                  </a:lnSpc>
                </a:pPr>
                <a:endParaRPr/>
              </a:p>
            </p:txBody>
          </p:sp>
        </p:grpSp>
      </p:grpSp>
      <p:grpSp>
        <p:nvGrpSpPr>
          <p:cNvPr id="15" name="Group 15"/>
          <p:cNvGrpSpPr/>
          <p:nvPr/>
        </p:nvGrpSpPr>
        <p:grpSpPr>
          <a:xfrm>
            <a:off x="6925636" y="1356539"/>
            <a:ext cx="8956085" cy="2499453"/>
            <a:chOff x="0" y="0"/>
            <a:chExt cx="2063468" cy="575870"/>
          </a:xfrm>
        </p:grpSpPr>
        <p:sp>
          <p:nvSpPr>
            <p:cNvPr id="16" name="Freeform 16"/>
            <p:cNvSpPr/>
            <p:nvPr/>
          </p:nvSpPr>
          <p:spPr>
            <a:xfrm>
              <a:off x="0" y="0"/>
              <a:ext cx="2063468" cy="575870"/>
            </a:xfrm>
            <a:custGeom>
              <a:avLst/>
              <a:gdLst/>
              <a:ahLst/>
              <a:cxnLst/>
              <a:rect l="l" t="t" r="r" b="b"/>
              <a:pathLst>
                <a:path w="2063468" h="575870">
                  <a:moveTo>
                    <a:pt x="19017" y="0"/>
                  </a:moveTo>
                  <a:lnTo>
                    <a:pt x="2044450" y="0"/>
                  </a:lnTo>
                  <a:cubicBezTo>
                    <a:pt x="2049494" y="0"/>
                    <a:pt x="2054331" y="2004"/>
                    <a:pt x="2057898" y="5570"/>
                  </a:cubicBezTo>
                  <a:cubicBezTo>
                    <a:pt x="2061464" y="9137"/>
                    <a:pt x="2063468" y="13974"/>
                    <a:pt x="2063468" y="19017"/>
                  </a:cubicBezTo>
                  <a:lnTo>
                    <a:pt x="2063468" y="556853"/>
                  </a:lnTo>
                  <a:cubicBezTo>
                    <a:pt x="2063468" y="561896"/>
                    <a:pt x="2061464" y="566733"/>
                    <a:pt x="2057898" y="570300"/>
                  </a:cubicBezTo>
                  <a:cubicBezTo>
                    <a:pt x="2054331" y="573866"/>
                    <a:pt x="2049494" y="575870"/>
                    <a:pt x="2044450" y="575870"/>
                  </a:cubicBezTo>
                  <a:lnTo>
                    <a:pt x="19017" y="575870"/>
                  </a:lnTo>
                  <a:cubicBezTo>
                    <a:pt x="13974" y="575870"/>
                    <a:pt x="9137" y="573866"/>
                    <a:pt x="5570" y="570300"/>
                  </a:cubicBezTo>
                  <a:cubicBezTo>
                    <a:pt x="2004" y="566733"/>
                    <a:pt x="0" y="561896"/>
                    <a:pt x="0" y="556853"/>
                  </a:cubicBezTo>
                  <a:lnTo>
                    <a:pt x="0" y="19017"/>
                  </a:lnTo>
                  <a:cubicBezTo>
                    <a:pt x="0" y="13974"/>
                    <a:pt x="2004" y="9137"/>
                    <a:pt x="5570" y="5570"/>
                  </a:cubicBezTo>
                  <a:cubicBezTo>
                    <a:pt x="9137" y="2004"/>
                    <a:pt x="13974" y="0"/>
                    <a:pt x="19017" y="0"/>
                  </a:cubicBezTo>
                  <a:close/>
                </a:path>
              </a:pathLst>
            </a:custGeom>
            <a:solidFill>
              <a:srgbClr val="F2DA95"/>
            </a:solidFill>
            <a:ln w="47625" cap="rnd">
              <a:solidFill>
                <a:srgbClr val="000000"/>
              </a:solidFill>
              <a:prstDash val="solid"/>
              <a:round/>
            </a:ln>
          </p:spPr>
          <p:txBody>
            <a:bodyPr/>
            <a:lstStyle/>
            <a:p>
              <a:endParaRPr lang="en-GB"/>
            </a:p>
          </p:txBody>
        </p:sp>
        <p:sp>
          <p:nvSpPr>
            <p:cNvPr id="17" name="TextBox 17"/>
            <p:cNvSpPr txBox="1"/>
            <p:nvPr/>
          </p:nvSpPr>
          <p:spPr>
            <a:xfrm>
              <a:off x="0" y="-38100"/>
              <a:ext cx="2063468" cy="613970"/>
            </a:xfrm>
            <a:prstGeom prst="rect">
              <a:avLst/>
            </a:prstGeom>
          </p:spPr>
          <p:txBody>
            <a:bodyPr lIns="39509" tIns="39509" rIns="39509" bIns="39509" rtlCol="0" anchor="ctr"/>
            <a:lstStyle/>
            <a:p>
              <a:pPr algn="ctr">
                <a:lnSpc>
                  <a:spcPts val="3157"/>
                </a:lnSpc>
                <a:spcBef>
                  <a:spcPct val="0"/>
                </a:spcBef>
              </a:pPr>
              <a:endParaRPr/>
            </a:p>
          </p:txBody>
        </p:sp>
      </p:grpSp>
      <p:grpSp>
        <p:nvGrpSpPr>
          <p:cNvPr id="18" name="Group 18"/>
          <p:cNvGrpSpPr/>
          <p:nvPr/>
        </p:nvGrpSpPr>
        <p:grpSpPr>
          <a:xfrm>
            <a:off x="6822947" y="1400558"/>
            <a:ext cx="8956085" cy="2237314"/>
            <a:chOff x="0" y="0"/>
            <a:chExt cx="2063468" cy="515474"/>
          </a:xfrm>
        </p:grpSpPr>
        <p:sp>
          <p:nvSpPr>
            <p:cNvPr id="19" name="Freeform 19"/>
            <p:cNvSpPr/>
            <p:nvPr/>
          </p:nvSpPr>
          <p:spPr>
            <a:xfrm>
              <a:off x="0" y="0"/>
              <a:ext cx="2063468" cy="515474"/>
            </a:xfrm>
            <a:custGeom>
              <a:avLst/>
              <a:gdLst/>
              <a:ahLst/>
              <a:cxnLst/>
              <a:rect l="l" t="t" r="r" b="b"/>
              <a:pathLst>
                <a:path w="2063468" h="515474">
                  <a:moveTo>
                    <a:pt x="19017" y="0"/>
                  </a:moveTo>
                  <a:lnTo>
                    <a:pt x="2044450" y="0"/>
                  </a:lnTo>
                  <a:cubicBezTo>
                    <a:pt x="2049494" y="0"/>
                    <a:pt x="2054331" y="2004"/>
                    <a:pt x="2057898" y="5570"/>
                  </a:cubicBezTo>
                  <a:cubicBezTo>
                    <a:pt x="2061464" y="9137"/>
                    <a:pt x="2063468" y="13974"/>
                    <a:pt x="2063468" y="19017"/>
                  </a:cubicBezTo>
                  <a:lnTo>
                    <a:pt x="2063468" y="496456"/>
                  </a:lnTo>
                  <a:cubicBezTo>
                    <a:pt x="2063468" y="501500"/>
                    <a:pt x="2061464" y="506337"/>
                    <a:pt x="2057898" y="509904"/>
                  </a:cubicBezTo>
                  <a:cubicBezTo>
                    <a:pt x="2054331" y="513470"/>
                    <a:pt x="2049494" y="515474"/>
                    <a:pt x="2044450" y="515474"/>
                  </a:cubicBezTo>
                  <a:lnTo>
                    <a:pt x="19017" y="515474"/>
                  </a:lnTo>
                  <a:cubicBezTo>
                    <a:pt x="13974" y="515474"/>
                    <a:pt x="9137" y="513470"/>
                    <a:pt x="5570" y="509904"/>
                  </a:cubicBezTo>
                  <a:cubicBezTo>
                    <a:pt x="2004" y="506337"/>
                    <a:pt x="0" y="501500"/>
                    <a:pt x="0" y="496456"/>
                  </a:cubicBezTo>
                  <a:lnTo>
                    <a:pt x="0" y="19017"/>
                  </a:lnTo>
                  <a:cubicBezTo>
                    <a:pt x="0" y="13974"/>
                    <a:pt x="2004" y="9137"/>
                    <a:pt x="5570" y="5570"/>
                  </a:cubicBezTo>
                  <a:cubicBezTo>
                    <a:pt x="9137" y="2004"/>
                    <a:pt x="13974" y="0"/>
                    <a:pt x="19017" y="0"/>
                  </a:cubicBezTo>
                  <a:close/>
                </a:path>
              </a:pathLst>
            </a:custGeom>
            <a:solidFill>
              <a:srgbClr val="FFFFFF"/>
            </a:solidFill>
            <a:ln w="47625" cap="rnd">
              <a:solidFill>
                <a:srgbClr val="000000"/>
              </a:solidFill>
              <a:prstDash val="solid"/>
              <a:round/>
            </a:ln>
          </p:spPr>
          <p:txBody>
            <a:bodyPr/>
            <a:lstStyle/>
            <a:p>
              <a:endParaRPr lang="en-GB"/>
            </a:p>
          </p:txBody>
        </p:sp>
        <p:sp>
          <p:nvSpPr>
            <p:cNvPr id="20" name="TextBox 20"/>
            <p:cNvSpPr txBox="1"/>
            <p:nvPr/>
          </p:nvSpPr>
          <p:spPr>
            <a:xfrm>
              <a:off x="0" y="-38100"/>
              <a:ext cx="2063468" cy="553574"/>
            </a:xfrm>
            <a:prstGeom prst="rect">
              <a:avLst/>
            </a:prstGeom>
          </p:spPr>
          <p:txBody>
            <a:bodyPr lIns="39509" tIns="39509" rIns="39509" bIns="39509" rtlCol="0" anchor="ctr"/>
            <a:lstStyle/>
            <a:p>
              <a:pPr algn="ctr">
                <a:lnSpc>
                  <a:spcPts val="3157"/>
                </a:lnSpc>
                <a:spcBef>
                  <a:spcPct val="0"/>
                </a:spcBef>
              </a:pPr>
              <a:endParaRPr/>
            </a:p>
          </p:txBody>
        </p:sp>
      </p:grpSp>
      <p:grpSp>
        <p:nvGrpSpPr>
          <p:cNvPr id="21" name="Group 21"/>
          <p:cNvGrpSpPr/>
          <p:nvPr/>
        </p:nvGrpSpPr>
        <p:grpSpPr>
          <a:xfrm>
            <a:off x="860288" y="4691121"/>
            <a:ext cx="7690724" cy="3138517"/>
            <a:chOff x="0" y="0"/>
            <a:chExt cx="2064728" cy="842598"/>
          </a:xfrm>
        </p:grpSpPr>
        <p:sp>
          <p:nvSpPr>
            <p:cNvPr id="22" name="Freeform 22"/>
            <p:cNvSpPr/>
            <p:nvPr/>
          </p:nvSpPr>
          <p:spPr>
            <a:xfrm>
              <a:off x="0" y="0"/>
              <a:ext cx="2064728" cy="842598"/>
            </a:xfrm>
            <a:custGeom>
              <a:avLst/>
              <a:gdLst/>
              <a:ahLst/>
              <a:cxnLst/>
              <a:rect l="l" t="t" r="r" b="b"/>
              <a:pathLst>
                <a:path w="2064728" h="842598">
                  <a:moveTo>
                    <a:pt x="22146" y="0"/>
                  </a:moveTo>
                  <a:lnTo>
                    <a:pt x="2042582" y="0"/>
                  </a:lnTo>
                  <a:cubicBezTo>
                    <a:pt x="2048456" y="0"/>
                    <a:pt x="2054089" y="2333"/>
                    <a:pt x="2058242" y="6487"/>
                  </a:cubicBezTo>
                  <a:cubicBezTo>
                    <a:pt x="2062395" y="10640"/>
                    <a:pt x="2064728" y="16273"/>
                    <a:pt x="2064728" y="22146"/>
                  </a:cubicBezTo>
                  <a:lnTo>
                    <a:pt x="2064728" y="820451"/>
                  </a:lnTo>
                  <a:cubicBezTo>
                    <a:pt x="2064728" y="826325"/>
                    <a:pt x="2062395" y="831958"/>
                    <a:pt x="2058242" y="836111"/>
                  </a:cubicBezTo>
                  <a:cubicBezTo>
                    <a:pt x="2054089" y="840264"/>
                    <a:pt x="2048456" y="842598"/>
                    <a:pt x="2042582" y="842598"/>
                  </a:cubicBezTo>
                  <a:lnTo>
                    <a:pt x="22146" y="842598"/>
                  </a:lnTo>
                  <a:cubicBezTo>
                    <a:pt x="16273" y="842598"/>
                    <a:pt x="10640" y="840264"/>
                    <a:pt x="6487" y="836111"/>
                  </a:cubicBezTo>
                  <a:cubicBezTo>
                    <a:pt x="2333" y="831958"/>
                    <a:pt x="0" y="826325"/>
                    <a:pt x="0" y="820451"/>
                  </a:cubicBezTo>
                  <a:lnTo>
                    <a:pt x="0" y="22146"/>
                  </a:lnTo>
                  <a:cubicBezTo>
                    <a:pt x="0" y="16273"/>
                    <a:pt x="2333" y="10640"/>
                    <a:pt x="6487" y="6487"/>
                  </a:cubicBezTo>
                  <a:cubicBezTo>
                    <a:pt x="10640" y="2333"/>
                    <a:pt x="16273" y="0"/>
                    <a:pt x="22146" y="0"/>
                  </a:cubicBezTo>
                  <a:close/>
                </a:path>
              </a:pathLst>
            </a:custGeom>
            <a:solidFill>
              <a:srgbClr val="9BE1A2"/>
            </a:solidFill>
            <a:ln w="47625" cap="rnd">
              <a:solidFill>
                <a:srgbClr val="000000"/>
              </a:solidFill>
              <a:prstDash val="solid"/>
              <a:round/>
            </a:ln>
          </p:spPr>
          <p:txBody>
            <a:bodyPr/>
            <a:lstStyle/>
            <a:p>
              <a:endParaRPr lang="en-GB"/>
            </a:p>
          </p:txBody>
        </p:sp>
        <p:sp>
          <p:nvSpPr>
            <p:cNvPr id="23" name="TextBox 23"/>
            <p:cNvSpPr txBox="1"/>
            <p:nvPr/>
          </p:nvSpPr>
          <p:spPr>
            <a:xfrm>
              <a:off x="0" y="-38100"/>
              <a:ext cx="2064728" cy="880698"/>
            </a:xfrm>
            <a:prstGeom prst="rect">
              <a:avLst/>
            </a:prstGeom>
          </p:spPr>
          <p:txBody>
            <a:bodyPr lIns="39509" tIns="39509" rIns="39509" bIns="39509" rtlCol="0" anchor="ctr"/>
            <a:lstStyle/>
            <a:p>
              <a:pPr algn="ctr">
                <a:lnSpc>
                  <a:spcPts val="3157"/>
                </a:lnSpc>
                <a:spcBef>
                  <a:spcPct val="0"/>
                </a:spcBef>
              </a:pPr>
              <a:endParaRPr/>
            </a:p>
          </p:txBody>
        </p:sp>
      </p:grpSp>
      <p:grpSp>
        <p:nvGrpSpPr>
          <p:cNvPr id="24" name="Group 24"/>
          <p:cNvGrpSpPr/>
          <p:nvPr/>
        </p:nvGrpSpPr>
        <p:grpSpPr>
          <a:xfrm>
            <a:off x="830055" y="4691121"/>
            <a:ext cx="7664008" cy="2962386"/>
            <a:chOff x="0" y="0"/>
            <a:chExt cx="2057556" cy="795312"/>
          </a:xfrm>
        </p:grpSpPr>
        <p:sp>
          <p:nvSpPr>
            <p:cNvPr id="25" name="Freeform 25"/>
            <p:cNvSpPr/>
            <p:nvPr/>
          </p:nvSpPr>
          <p:spPr>
            <a:xfrm>
              <a:off x="0" y="0"/>
              <a:ext cx="2057556" cy="795312"/>
            </a:xfrm>
            <a:custGeom>
              <a:avLst/>
              <a:gdLst/>
              <a:ahLst/>
              <a:cxnLst/>
              <a:rect l="l" t="t" r="r" b="b"/>
              <a:pathLst>
                <a:path w="2057556" h="795312">
                  <a:moveTo>
                    <a:pt x="22224" y="0"/>
                  </a:moveTo>
                  <a:lnTo>
                    <a:pt x="2035332" y="0"/>
                  </a:lnTo>
                  <a:cubicBezTo>
                    <a:pt x="2041226" y="0"/>
                    <a:pt x="2046879" y="2341"/>
                    <a:pt x="2051047" y="6509"/>
                  </a:cubicBezTo>
                  <a:cubicBezTo>
                    <a:pt x="2055215" y="10677"/>
                    <a:pt x="2057556" y="16330"/>
                    <a:pt x="2057556" y="22224"/>
                  </a:cubicBezTo>
                  <a:lnTo>
                    <a:pt x="2057556" y="773088"/>
                  </a:lnTo>
                  <a:cubicBezTo>
                    <a:pt x="2057556" y="785362"/>
                    <a:pt x="2047606" y="795312"/>
                    <a:pt x="2035332" y="795312"/>
                  </a:cubicBezTo>
                  <a:lnTo>
                    <a:pt x="22224" y="795312"/>
                  </a:lnTo>
                  <a:cubicBezTo>
                    <a:pt x="9950" y="795312"/>
                    <a:pt x="0" y="785362"/>
                    <a:pt x="0" y="773088"/>
                  </a:cubicBezTo>
                  <a:lnTo>
                    <a:pt x="0" y="22224"/>
                  </a:lnTo>
                  <a:cubicBezTo>
                    <a:pt x="0" y="9950"/>
                    <a:pt x="9950" y="0"/>
                    <a:pt x="22224" y="0"/>
                  </a:cubicBezTo>
                  <a:close/>
                </a:path>
              </a:pathLst>
            </a:custGeom>
            <a:solidFill>
              <a:srgbClr val="FFFFFF"/>
            </a:solidFill>
            <a:ln w="47625" cap="rnd">
              <a:solidFill>
                <a:srgbClr val="000000"/>
              </a:solidFill>
              <a:prstDash val="solid"/>
              <a:round/>
            </a:ln>
          </p:spPr>
          <p:txBody>
            <a:bodyPr/>
            <a:lstStyle/>
            <a:p>
              <a:endParaRPr lang="en-GB"/>
            </a:p>
          </p:txBody>
        </p:sp>
        <p:sp>
          <p:nvSpPr>
            <p:cNvPr id="26" name="TextBox 26"/>
            <p:cNvSpPr txBox="1"/>
            <p:nvPr/>
          </p:nvSpPr>
          <p:spPr>
            <a:xfrm>
              <a:off x="0" y="-38100"/>
              <a:ext cx="2057556" cy="833412"/>
            </a:xfrm>
            <a:prstGeom prst="rect">
              <a:avLst/>
            </a:prstGeom>
          </p:spPr>
          <p:txBody>
            <a:bodyPr lIns="39509" tIns="39509" rIns="39509" bIns="39509" rtlCol="0" anchor="ctr"/>
            <a:lstStyle/>
            <a:p>
              <a:pPr algn="ctr">
                <a:lnSpc>
                  <a:spcPts val="3157"/>
                </a:lnSpc>
                <a:spcBef>
                  <a:spcPct val="0"/>
                </a:spcBef>
              </a:pPr>
              <a:endParaRPr/>
            </a:p>
          </p:txBody>
        </p:sp>
      </p:grpSp>
      <p:grpSp>
        <p:nvGrpSpPr>
          <p:cNvPr id="27" name="Group 27"/>
          <p:cNvGrpSpPr/>
          <p:nvPr/>
        </p:nvGrpSpPr>
        <p:grpSpPr>
          <a:xfrm>
            <a:off x="1040648" y="8295783"/>
            <a:ext cx="7367489" cy="6517497"/>
            <a:chOff x="0" y="0"/>
            <a:chExt cx="1977949" cy="1749752"/>
          </a:xfrm>
        </p:grpSpPr>
        <p:sp>
          <p:nvSpPr>
            <p:cNvPr id="28" name="Freeform 28"/>
            <p:cNvSpPr/>
            <p:nvPr/>
          </p:nvSpPr>
          <p:spPr>
            <a:xfrm>
              <a:off x="0" y="0"/>
              <a:ext cx="1977949" cy="1749752"/>
            </a:xfrm>
            <a:custGeom>
              <a:avLst/>
              <a:gdLst/>
              <a:ahLst/>
              <a:cxnLst/>
              <a:rect l="l" t="t" r="r" b="b"/>
              <a:pathLst>
                <a:path w="1977949" h="1749752">
                  <a:moveTo>
                    <a:pt x="23118" y="0"/>
                  </a:moveTo>
                  <a:lnTo>
                    <a:pt x="1954831" y="0"/>
                  </a:lnTo>
                  <a:cubicBezTo>
                    <a:pt x="1967599" y="0"/>
                    <a:pt x="1977949" y="10350"/>
                    <a:pt x="1977949" y="23118"/>
                  </a:cubicBezTo>
                  <a:lnTo>
                    <a:pt x="1977949" y="1726634"/>
                  </a:lnTo>
                  <a:cubicBezTo>
                    <a:pt x="1977949" y="1739402"/>
                    <a:pt x="1967599" y="1749752"/>
                    <a:pt x="1954831" y="1749752"/>
                  </a:cubicBezTo>
                  <a:lnTo>
                    <a:pt x="23118" y="1749752"/>
                  </a:lnTo>
                  <a:cubicBezTo>
                    <a:pt x="10350" y="1749752"/>
                    <a:pt x="0" y="1739402"/>
                    <a:pt x="0" y="1726634"/>
                  </a:cubicBezTo>
                  <a:lnTo>
                    <a:pt x="0" y="23118"/>
                  </a:lnTo>
                  <a:cubicBezTo>
                    <a:pt x="0" y="10350"/>
                    <a:pt x="10350" y="0"/>
                    <a:pt x="23118" y="0"/>
                  </a:cubicBezTo>
                  <a:close/>
                </a:path>
              </a:pathLst>
            </a:custGeom>
            <a:solidFill>
              <a:srgbClr val="F3A4A6"/>
            </a:solidFill>
            <a:ln w="47625" cap="rnd">
              <a:solidFill>
                <a:srgbClr val="000000"/>
              </a:solidFill>
              <a:prstDash val="solid"/>
              <a:round/>
            </a:ln>
          </p:spPr>
          <p:txBody>
            <a:bodyPr/>
            <a:lstStyle/>
            <a:p>
              <a:endParaRPr lang="en-GB"/>
            </a:p>
          </p:txBody>
        </p:sp>
        <p:sp>
          <p:nvSpPr>
            <p:cNvPr id="29" name="TextBox 29"/>
            <p:cNvSpPr txBox="1"/>
            <p:nvPr/>
          </p:nvSpPr>
          <p:spPr>
            <a:xfrm>
              <a:off x="0" y="-38100"/>
              <a:ext cx="1977949" cy="1787852"/>
            </a:xfrm>
            <a:prstGeom prst="rect">
              <a:avLst/>
            </a:prstGeom>
          </p:spPr>
          <p:txBody>
            <a:bodyPr lIns="39509" tIns="39509" rIns="39509" bIns="39509" rtlCol="0" anchor="ctr"/>
            <a:lstStyle/>
            <a:p>
              <a:pPr algn="ctr">
                <a:lnSpc>
                  <a:spcPts val="3157"/>
                </a:lnSpc>
                <a:spcBef>
                  <a:spcPct val="0"/>
                </a:spcBef>
              </a:pPr>
              <a:endParaRPr/>
            </a:p>
          </p:txBody>
        </p:sp>
      </p:grpSp>
      <p:grpSp>
        <p:nvGrpSpPr>
          <p:cNvPr id="30" name="Group 30"/>
          <p:cNvGrpSpPr/>
          <p:nvPr/>
        </p:nvGrpSpPr>
        <p:grpSpPr>
          <a:xfrm>
            <a:off x="792842" y="8331069"/>
            <a:ext cx="7503090" cy="6193639"/>
            <a:chOff x="0" y="0"/>
            <a:chExt cx="2014354" cy="1662806"/>
          </a:xfrm>
        </p:grpSpPr>
        <p:sp>
          <p:nvSpPr>
            <p:cNvPr id="31" name="Freeform 31"/>
            <p:cNvSpPr/>
            <p:nvPr/>
          </p:nvSpPr>
          <p:spPr>
            <a:xfrm>
              <a:off x="0" y="0"/>
              <a:ext cx="2014354" cy="1662806"/>
            </a:xfrm>
            <a:custGeom>
              <a:avLst/>
              <a:gdLst/>
              <a:ahLst/>
              <a:cxnLst/>
              <a:rect l="l" t="t" r="r" b="b"/>
              <a:pathLst>
                <a:path w="2014354" h="1662806">
                  <a:moveTo>
                    <a:pt x="22700" y="0"/>
                  </a:moveTo>
                  <a:lnTo>
                    <a:pt x="1991654" y="0"/>
                  </a:lnTo>
                  <a:cubicBezTo>
                    <a:pt x="2004191" y="0"/>
                    <a:pt x="2014354" y="10163"/>
                    <a:pt x="2014354" y="22700"/>
                  </a:cubicBezTo>
                  <a:lnTo>
                    <a:pt x="2014354" y="1640106"/>
                  </a:lnTo>
                  <a:cubicBezTo>
                    <a:pt x="2014354" y="1652643"/>
                    <a:pt x="2004191" y="1662806"/>
                    <a:pt x="1991654" y="1662806"/>
                  </a:cubicBezTo>
                  <a:lnTo>
                    <a:pt x="22700" y="1662806"/>
                  </a:lnTo>
                  <a:cubicBezTo>
                    <a:pt x="10163" y="1662806"/>
                    <a:pt x="0" y="1652643"/>
                    <a:pt x="0" y="1640106"/>
                  </a:cubicBezTo>
                  <a:lnTo>
                    <a:pt x="0" y="22700"/>
                  </a:lnTo>
                  <a:cubicBezTo>
                    <a:pt x="0" y="10163"/>
                    <a:pt x="10163" y="0"/>
                    <a:pt x="22700" y="0"/>
                  </a:cubicBezTo>
                  <a:close/>
                </a:path>
              </a:pathLst>
            </a:custGeom>
            <a:solidFill>
              <a:srgbClr val="FFFFFF"/>
            </a:solidFill>
            <a:ln w="47625" cap="rnd">
              <a:solidFill>
                <a:srgbClr val="000000"/>
              </a:solidFill>
              <a:prstDash val="solid"/>
              <a:round/>
            </a:ln>
          </p:spPr>
          <p:txBody>
            <a:bodyPr/>
            <a:lstStyle/>
            <a:p>
              <a:endParaRPr lang="en-GB"/>
            </a:p>
          </p:txBody>
        </p:sp>
        <p:sp>
          <p:nvSpPr>
            <p:cNvPr id="32" name="TextBox 32"/>
            <p:cNvSpPr txBox="1"/>
            <p:nvPr/>
          </p:nvSpPr>
          <p:spPr>
            <a:xfrm>
              <a:off x="0" y="-38100"/>
              <a:ext cx="2014354" cy="1700906"/>
            </a:xfrm>
            <a:prstGeom prst="rect">
              <a:avLst/>
            </a:prstGeom>
          </p:spPr>
          <p:txBody>
            <a:bodyPr lIns="39509" tIns="39509" rIns="39509" bIns="39509" rtlCol="0" anchor="ctr"/>
            <a:lstStyle/>
            <a:p>
              <a:pPr algn="ctr">
                <a:lnSpc>
                  <a:spcPts val="3157"/>
                </a:lnSpc>
                <a:spcBef>
                  <a:spcPct val="0"/>
                </a:spcBef>
              </a:pPr>
              <a:endParaRPr/>
            </a:p>
          </p:txBody>
        </p:sp>
      </p:grpSp>
      <p:grpSp>
        <p:nvGrpSpPr>
          <p:cNvPr id="33" name="Group 33"/>
          <p:cNvGrpSpPr/>
          <p:nvPr/>
        </p:nvGrpSpPr>
        <p:grpSpPr>
          <a:xfrm>
            <a:off x="8796370" y="4696727"/>
            <a:ext cx="6343291" cy="10116553"/>
            <a:chOff x="0" y="0"/>
            <a:chExt cx="1702983" cy="2715991"/>
          </a:xfrm>
        </p:grpSpPr>
        <p:sp>
          <p:nvSpPr>
            <p:cNvPr id="34" name="Freeform 34"/>
            <p:cNvSpPr/>
            <p:nvPr/>
          </p:nvSpPr>
          <p:spPr>
            <a:xfrm>
              <a:off x="0" y="0"/>
              <a:ext cx="1702983" cy="2715991"/>
            </a:xfrm>
            <a:custGeom>
              <a:avLst/>
              <a:gdLst/>
              <a:ahLst/>
              <a:cxnLst/>
              <a:rect l="l" t="t" r="r" b="b"/>
              <a:pathLst>
                <a:path w="1702983" h="2715991">
                  <a:moveTo>
                    <a:pt x="26851" y="0"/>
                  </a:moveTo>
                  <a:lnTo>
                    <a:pt x="1676132" y="0"/>
                  </a:lnTo>
                  <a:cubicBezTo>
                    <a:pt x="1683254" y="0"/>
                    <a:pt x="1690083" y="2829"/>
                    <a:pt x="1695119" y="7864"/>
                  </a:cubicBezTo>
                  <a:cubicBezTo>
                    <a:pt x="1700154" y="12900"/>
                    <a:pt x="1702983" y="19730"/>
                    <a:pt x="1702983" y="26851"/>
                  </a:cubicBezTo>
                  <a:lnTo>
                    <a:pt x="1702983" y="2689140"/>
                  </a:lnTo>
                  <a:cubicBezTo>
                    <a:pt x="1702983" y="2703969"/>
                    <a:pt x="1690962" y="2715991"/>
                    <a:pt x="1676132" y="2715991"/>
                  </a:cubicBezTo>
                  <a:lnTo>
                    <a:pt x="26851" y="2715991"/>
                  </a:lnTo>
                  <a:cubicBezTo>
                    <a:pt x="12021" y="2715991"/>
                    <a:pt x="0" y="2703969"/>
                    <a:pt x="0" y="2689140"/>
                  </a:cubicBezTo>
                  <a:lnTo>
                    <a:pt x="0" y="26851"/>
                  </a:lnTo>
                  <a:cubicBezTo>
                    <a:pt x="0" y="12021"/>
                    <a:pt x="12021" y="0"/>
                    <a:pt x="26851" y="0"/>
                  </a:cubicBezTo>
                  <a:close/>
                </a:path>
              </a:pathLst>
            </a:custGeom>
            <a:solidFill>
              <a:srgbClr val="9BE1A2"/>
            </a:solidFill>
            <a:ln w="47625" cap="rnd">
              <a:solidFill>
                <a:srgbClr val="000000"/>
              </a:solidFill>
              <a:prstDash val="solid"/>
              <a:round/>
            </a:ln>
          </p:spPr>
          <p:txBody>
            <a:bodyPr/>
            <a:lstStyle/>
            <a:p>
              <a:endParaRPr lang="en-GB"/>
            </a:p>
          </p:txBody>
        </p:sp>
        <p:sp>
          <p:nvSpPr>
            <p:cNvPr id="35" name="TextBox 35"/>
            <p:cNvSpPr txBox="1"/>
            <p:nvPr/>
          </p:nvSpPr>
          <p:spPr>
            <a:xfrm>
              <a:off x="0" y="-38100"/>
              <a:ext cx="1702983" cy="2754091"/>
            </a:xfrm>
            <a:prstGeom prst="rect">
              <a:avLst/>
            </a:prstGeom>
          </p:spPr>
          <p:txBody>
            <a:bodyPr lIns="39509" tIns="39509" rIns="39509" bIns="39509" rtlCol="0" anchor="ctr"/>
            <a:lstStyle/>
            <a:p>
              <a:pPr algn="ctr">
                <a:lnSpc>
                  <a:spcPts val="3157"/>
                </a:lnSpc>
                <a:spcBef>
                  <a:spcPct val="0"/>
                </a:spcBef>
              </a:pPr>
              <a:endParaRPr/>
            </a:p>
          </p:txBody>
        </p:sp>
      </p:grpSp>
      <p:grpSp>
        <p:nvGrpSpPr>
          <p:cNvPr id="36" name="Group 36"/>
          <p:cNvGrpSpPr/>
          <p:nvPr/>
        </p:nvGrpSpPr>
        <p:grpSpPr>
          <a:xfrm>
            <a:off x="8813218" y="4757860"/>
            <a:ext cx="6181368" cy="9714757"/>
            <a:chOff x="0" y="0"/>
            <a:chExt cx="1659512" cy="2608120"/>
          </a:xfrm>
        </p:grpSpPr>
        <p:sp>
          <p:nvSpPr>
            <p:cNvPr id="37" name="Freeform 37"/>
            <p:cNvSpPr/>
            <p:nvPr/>
          </p:nvSpPr>
          <p:spPr>
            <a:xfrm>
              <a:off x="0" y="0"/>
              <a:ext cx="1659511" cy="2608120"/>
            </a:xfrm>
            <a:custGeom>
              <a:avLst/>
              <a:gdLst/>
              <a:ahLst/>
              <a:cxnLst/>
              <a:rect l="l" t="t" r="r" b="b"/>
              <a:pathLst>
                <a:path w="1659511" h="2608120">
                  <a:moveTo>
                    <a:pt x="27554" y="0"/>
                  </a:moveTo>
                  <a:lnTo>
                    <a:pt x="1631957" y="0"/>
                  </a:lnTo>
                  <a:cubicBezTo>
                    <a:pt x="1647175" y="0"/>
                    <a:pt x="1659511" y="12336"/>
                    <a:pt x="1659511" y="27554"/>
                  </a:cubicBezTo>
                  <a:lnTo>
                    <a:pt x="1659511" y="2580566"/>
                  </a:lnTo>
                  <a:cubicBezTo>
                    <a:pt x="1659511" y="2587874"/>
                    <a:pt x="1656609" y="2594883"/>
                    <a:pt x="1651441" y="2600050"/>
                  </a:cubicBezTo>
                  <a:cubicBezTo>
                    <a:pt x="1646274" y="2605218"/>
                    <a:pt x="1639265" y="2608120"/>
                    <a:pt x="1631957" y="2608120"/>
                  </a:cubicBezTo>
                  <a:lnTo>
                    <a:pt x="27554" y="2608120"/>
                  </a:lnTo>
                  <a:cubicBezTo>
                    <a:pt x="12336" y="2608120"/>
                    <a:pt x="0" y="2595784"/>
                    <a:pt x="0" y="2580566"/>
                  </a:cubicBezTo>
                  <a:lnTo>
                    <a:pt x="0" y="27554"/>
                  </a:lnTo>
                  <a:cubicBezTo>
                    <a:pt x="0" y="12336"/>
                    <a:pt x="12336" y="0"/>
                    <a:pt x="27554" y="0"/>
                  </a:cubicBezTo>
                  <a:close/>
                </a:path>
              </a:pathLst>
            </a:custGeom>
            <a:solidFill>
              <a:srgbClr val="FFFFFF"/>
            </a:solidFill>
            <a:ln w="47625" cap="rnd">
              <a:solidFill>
                <a:srgbClr val="000000"/>
              </a:solidFill>
              <a:prstDash val="solid"/>
              <a:round/>
            </a:ln>
          </p:spPr>
          <p:txBody>
            <a:bodyPr/>
            <a:lstStyle/>
            <a:p>
              <a:endParaRPr lang="en-GB"/>
            </a:p>
          </p:txBody>
        </p:sp>
        <p:sp>
          <p:nvSpPr>
            <p:cNvPr id="38" name="TextBox 38"/>
            <p:cNvSpPr txBox="1"/>
            <p:nvPr/>
          </p:nvSpPr>
          <p:spPr>
            <a:xfrm>
              <a:off x="0" y="-38100"/>
              <a:ext cx="1659512" cy="2646220"/>
            </a:xfrm>
            <a:prstGeom prst="rect">
              <a:avLst/>
            </a:prstGeom>
          </p:spPr>
          <p:txBody>
            <a:bodyPr lIns="39509" tIns="39509" rIns="39509" bIns="39509" rtlCol="0" anchor="ctr"/>
            <a:lstStyle/>
            <a:p>
              <a:pPr algn="ctr">
                <a:lnSpc>
                  <a:spcPts val="3157"/>
                </a:lnSpc>
                <a:spcBef>
                  <a:spcPct val="0"/>
                </a:spcBef>
              </a:pPr>
              <a:endParaRPr/>
            </a:p>
          </p:txBody>
        </p:sp>
      </p:grpSp>
      <p:grpSp>
        <p:nvGrpSpPr>
          <p:cNvPr id="39" name="Group 39"/>
          <p:cNvGrpSpPr/>
          <p:nvPr/>
        </p:nvGrpSpPr>
        <p:grpSpPr>
          <a:xfrm>
            <a:off x="15385019" y="4811091"/>
            <a:ext cx="5811948" cy="6158536"/>
            <a:chOff x="0" y="0"/>
            <a:chExt cx="5267192" cy="5581294"/>
          </a:xfrm>
        </p:grpSpPr>
        <p:sp>
          <p:nvSpPr>
            <p:cNvPr id="40" name="Freeform 40"/>
            <p:cNvSpPr/>
            <p:nvPr/>
          </p:nvSpPr>
          <p:spPr>
            <a:xfrm>
              <a:off x="0" y="0"/>
              <a:ext cx="5267192" cy="5581294"/>
            </a:xfrm>
            <a:custGeom>
              <a:avLst/>
              <a:gdLst/>
              <a:ahLst/>
              <a:cxnLst/>
              <a:rect l="l" t="t" r="r" b="b"/>
              <a:pathLst>
                <a:path w="5267192" h="5581294">
                  <a:moveTo>
                    <a:pt x="29306" y="0"/>
                  </a:moveTo>
                  <a:lnTo>
                    <a:pt x="5237886" y="0"/>
                  </a:lnTo>
                  <a:cubicBezTo>
                    <a:pt x="5254072" y="0"/>
                    <a:pt x="5267192" y="13121"/>
                    <a:pt x="5267192" y="29306"/>
                  </a:cubicBezTo>
                  <a:lnTo>
                    <a:pt x="5267192" y="5551989"/>
                  </a:lnTo>
                  <a:cubicBezTo>
                    <a:pt x="5267192" y="5568174"/>
                    <a:pt x="5254072" y="5581294"/>
                    <a:pt x="5237886" y="5581294"/>
                  </a:cubicBezTo>
                  <a:lnTo>
                    <a:pt x="29306" y="5581294"/>
                  </a:lnTo>
                  <a:cubicBezTo>
                    <a:pt x="13121" y="5581294"/>
                    <a:pt x="0" y="5568174"/>
                    <a:pt x="0" y="5551989"/>
                  </a:cubicBezTo>
                  <a:lnTo>
                    <a:pt x="0" y="29306"/>
                  </a:lnTo>
                  <a:cubicBezTo>
                    <a:pt x="0" y="13121"/>
                    <a:pt x="13121" y="0"/>
                    <a:pt x="29306" y="0"/>
                  </a:cubicBezTo>
                  <a:close/>
                </a:path>
              </a:pathLst>
            </a:custGeom>
            <a:solidFill>
              <a:srgbClr val="F2DA95"/>
            </a:solidFill>
            <a:ln w="47625" cap="rnd">
              <a:solidFill>
                <a:srgbClr val="000000"/>
              </a:solidFill>
              <a:prstDash val="solid"/>
              <a:round/>
            </a:ln>
          </p:spPr>
          <p:txBody>
            <a:bodyPr/>
            <a:lstStyle/>
            <a:p>
              <a:endParaRPr lang="en-GB"/>
            </a:p>
          </p:txBody>
        </p:sp>
        <p:sp>
          <p:nvSpPr>
            <p:cNvPr id="41" name="TextBox 41"/>
            <p:cNvSpPr txBox="1"/>
            <p:nvPr/>
          </p:nvSpPr>
          <p:spPr>
            <a:xfrm>
              <a:off x="0" y="-38100"/>
              <a:ext cx="5267192" cy="5619394"/>
            </a:xfrm>
            <a:prstGeom prst="rect">
              <a:avLst/>
            </a:prstGeom>
          </p:spPr>
          <p:txBody>
            <a:bodyPr lIns="39509" tIns="39509" rIns="39509" bIns="39509" rtlCol="0" anchor="ctr"/>
            <a:lstStyle/>
            <a:p>
              <a:pPr algn="ctr">
                <a:lnSpc>
                  <a:spcPts val="3157"/>
                </a:lnSpc>
                <a:spcBef>
                  <a:spcPct val="0"/>
                </a:spcBef>
              </a:pPr>
              <a:endParaRPr/>
            </a:p>
          </p:txBody>
        </p:sp>
      </p:grpSp>
      <p:grpSp>
        <p:nvGrpSpPr>
          <p:cNvPr id="42" name="Group 42"/>
          <p:cNvGrpSpPr/>
          <p:nvPr/>
        </p:nvGrpSpPr>
        <p:grpSpPr>
          <a:xfrm>
            <a:off x="15470925" y="4696727"/>
            <a:ext cx="5827610" cy="6063996"/>
            <a:chOff x="0" y="0"/>
            <a:chExt cx="5281386" cy="5495616"/>
          </a:xfrm>
        </p:grpSpPr>
        <p:sp>
          <p:nvSpPr>
            <p:cNvPr id="43" name="Freeform 43"/>
            <p:cNvSpPr/>
            <p:nvPr/>
          </p:nvSpPr>
          <p:spPr>
            <a:xfrm>
              <a:off x="0" y="0"/>
              <a:ext cx="5281386" cy="5495616"/>
            </a:xfrm>
            <a:custGeom>
              <a:avLst/>
              <a:gdLst/>
              <a:ahLst/>
              <a:cxnLst/>
              <a:rect l="l" t="t" r="r" b="b"/>
              <a:pathLst>
                <a:path w="5281386" h="5495616">
                  <a:moveTo>
                    <a:pt x="29227" y="0"/>
                  </a:moveTo>
                  <a:lnTo>
                    <a:pt x="5252159" y="0"/>
                  </a:lnTo>
                  <a:cubicBezTo>
                    <a:pt x="5268301" y="0"/>
                    <a:pt x="5281386" y="13085"/>
                    <a:pt x="5281386" y="29227"/>
                  </a:cubicBezTo>
                  <a:lnTo>
                    <a:pt x="5281386" y="5466389"/>
                  </a:lnTo>
                  <a:cubicBezTo>
                    <a:pt x="5281386" y="5482530"/>
                    <a:pt x="5268301" y="5495616"/>
                    <a:pt x="5252159" y="5495616"/>
                  </a:cubicBezTo>
                  <a:lnTo>
                    <a:pt x="29227" y="5495616"/>
                  </a:lnTo>
                  <a:cubicBezTo>
                    <a:pt x="13085" y="5495616"/>
                    <a:pt x="0" y="5482530"/>
                    <a:pt x="0" y="5466389"/>
                  </a:cubicBezTo>
                  <a:lnTo>
                    <a:pt x="0" y="29227"/>
                  </a:lnTo>
                  <a:cubicBezTo>
                    <a:pt x="0" y="13085"/>
                    <a:pt x="13085" y="0"/>
                    <a:pt x="29227" y="0"/>
                  </a:cubicBezTo>
                  <a:close/>
                </a:path>
              </a:pathLst>
            </a:custGeom>
            <a:solidFill>
              <a:srgbClr val="FFFFFF"/>
            </a:solidFill>
            <a:ln w="47625" cap="rnd">
              <a:solidFill>
                <a:srgbClr val="000000"/>
              </a:solidFill>
              <a:prstDash val="solid"/>
              <a:round/>
            </a:ln>
          </p:spPr>
          <p:txBody>
            <a:bodyPr/>
            <a:lstStyle/>
            <a:p>
              <a:endParaRPr lang="en-GB"/>
            </a:p>
          </p:txBody>
        </p:sp>
        <p:sp>
          <p:nvSpPr>
            <p:cNvPr id="44" name="TextBox 44"/>
            <p:cNvSpPr txBox="1"/>
            <p:nvPr/>
          </p:nvSpPr>
          <p:spPr>
            <a:xfrm>
              <a:off x="0" y="-38100"/>
              <a:ext cx="5281386" cy="5533716"/>
            </a:xfrm>
            <a:prstGeom prst="rect">
              <a:avLst/>
            </a:prstGeom>
          </p:spPr>
          <p:txBody>
            <a:bodyPr lIns="39509" tIns="39509" rIns="39509" bIns="39509" rtlCol="0" anchor="ctr"/>
            <a:lstStyle/>
            <a:p>
              <a:pPr algn="ctr">
                <a:lnSpc>
                  <a:spcPts val="3157"/>
                </a:lnSpc>
                <a:spcBef>
                  <a:spcPct val="0"/>
                </a:spcBef>
              </a:pPr>
              <a:endParaRPr/>
            </a:p>
          </p:txBody>
        </p:sp>
      </p:grpSp>
      <p:grpSp>
        <p:nvGrpSpPr>
          <p:cNvPr id="45" name="Group 45"/>
          <p:cNvGrpSpPr/>
          <p:nvPr/>
        </p:nvGrpSpPr>
        <p:grpSpPr>
          <a:xfrm>
            <a:off x="15385019" y="11535135"/>
            <a:ext cx="5899462" cy="3324681"/>
            <a:chOff x="0" y="0"/>
            <a:chExt cx="1583828" cy="892577"/>
          </a:xfrm>
        </p:grpSpPr>
        <p:sp>
          <p:nvSpPr>
            <p:cNvPr id="46" name="Freeform 46"/>
            <p:cNvSpPr/>
            <p:nvPr/>
          </p:nvSpPr>
          <p:spPr>
            <a:xfrm>
              <a:off x="0" y="0"/>
              <a:ext cx="1583828" cy="892577"/>
            </a:xfrm>
            <a:custGeom>
              <a:avLst/>
              <a:gdLst/>
              <a:ahLst/>
              <a:cxnLst/>
              <a:rect l="l" t="t" r="r" b="b"/>
              <a:pathLst>
                <a:path w="1583828" h="892577">
                  <a:moveTo>
                    <a:pt x="28871" y="0"/>
                  </a:moveTo>
                  <a:lnTo>
                    <a:pt x="1554958" y="0"/>
                  </a:lnTo>
                  <a:cubicBezTo>
                    <a:pt x="1570903" y="0"/>
                    <a:pt x="1583828" y="12926"/>
                    <a:pt x="1583828" y="28871"/>
                  </a:cubicBezTo>
                  <a:lnTo>
                    <a:pt x="1583828" y="863706"/>
                  </a:lnTo>
                  <a:cubicBezTo>
                    <a:pt x="1583828" y="871363"/>
                    <a:pt x="1580787" y="878706"/>
                    <a:pt x="1575372" y="884121"/>
                  </a:cubicBezTo>
                  <a:cubicBezTo>
                    <a:pt x="1569958" y="889535"/>
                    <a:pt x="1562615" y="892577"/>
                    <a:pt x="1554958" y="892577"/>
                  </a:cubicBezTo>
                  <a:lnTo>
                    <a:pt x="28871" y="892577"/>
                  </a:lnTo>
                  <a:cubicBezTo>
                    <a:pt x="12926" y="892577"/>
                    <a:pt x="0" y="879651"/>
                    <a:pt x="0" y="863706"/>
                  </a:cubicBezTo>
                  <a:lnTo>
                    <a:pt x="0" y="28871"/>
                  </a:lnTo>
                  <a:cubicBezTo>
                    <a:pt x="0" y="21214"/>
                    <a:pt x="3042" y="13870"/>
                    <a:pt x="8456" y="8456"/>
                  </a:cubicBezTo>
                  <a:cubicBezTo>
                    <a:pt x="13870" y="3042"/>
                    <a:pt x="21214" y="0"/>
                    <a:pt x="28871" y="0"/>
                  </a:cubicBezTo>
                  <a:close/>
                </a:path>
              </a:pathLst>
            </a:custGeom>
            <a:solidFill>
              <a:srgbClr val="F3A4A6"/>
            </a:solidFill>
            <a:ln w="47625" cap="rnd">
              <a:solidFill>
                <a:srgbClr val="000000"/>
              </a:solidFill>
              <a:prstDash val="solid"/>
              <a:round/>
            </a:ln>
          </p:spPr>
          <p:txBody>
            <a:bodyPr/>
            <a:lstStyle/>
            <a:p>
              <a:endParaRPr lang="en-GB"/>
            </a:p>
          </p:txBody>
        </p:sp>
        <p:sp>
          <p:nvSpPr>
            <p:cNvPr id="47" name="TextBox 47"/>
            <p:cNvSpPr txBox="1"/>
            <p:nvPr/>
          </p:nvSpPr>
          <p:spPr>
            <a:xfrm>
              <a:off x="0" y="-38100"/>
              <a:ext cx="1583828" cy="930677"/>
            </a:xfrm>
            <a:prstGeom prst="rect">
              <a:avLst/>
            </a:prstGeom>
          </p:spPr>
          <p:txBody>
            <a:bodyPr lIns="39509" tIns="39509" rIns="39509" bIns="39509" rtlCol="0" anchor="ctr"/>
            <a:lstStyle/>
            <a:p>
              <a:pPr algn="ctr">
                <a:lnSpc>
                  <a:spcPts val="3157"/>
                </a:lnSpc>
                <a:spcBef>
                  <a:spcPct val="0"/>
                </a:spcBef>
              </a:pPr>
              <a:endParaRPr/>
            </a:p>
          </p:txBody>
        </p:sp>
      </p:grpSp>
      <p:grpSp>
        <p:nvGrpSpPr>
          <p:cNvPr id="48" name="Group 48"/>
          <p:cNvGrpSpPr/>
          <p:nvPr/>
        </p:nvGrpSpPr>
        <p:grpSpPr>
          <a:xfrm>
            <a:off x="15401907" y="11470081"/>
            <a:ext cx="5896629" cy="3232391"/>
            <a:chOff x="0" y="0"/>
            <a:chExt cx="1583068" cy="867800"/>
          </a:xfrm>
        </p:grpSpPr>
        <p:sp>
          <p:nvSpPr>
            <p:cNvPr id="49" name="Freeform 49"/>
            <p:cNvSpPr/>
            <p:nvPr/>
          </p:nvSpPr>
          <p:spPr>
            <a:xfrm>
              <a:off x="0" y="0"/>
              <a:ext cx="1583068" cy="867800"/>
            </a:xfrm>
            <a:custGeom>
              <a:avLst/>
              <a:gdLst/>
              <a:ahLst/>
              <a:cxnLst/>
              <a:rect l="l" t="t" r="r" b="b"/>
              <a:pathLst>
                <a:path w="1583068" h="867800">
                  <a:moveTo>
                    <a:pt x="28885" y="0"/>
                  </a:moveTo>
                  <a:lnTo>
                    <a:pt x="1554183" y="0"/>
                  </a:lnTo>
                  <a:cubicBezTo>
                    <a:pt x="1570136" y="0"/>
                    <a:pt x="1583068" y="12932"/>
                    <a:pt x="1583068" y="28885"/>
                  </a:cubicBezTo>
                  <a:lnTo>
                    <a:pt x="1583068" y="838915"/>
                  </a:lnTo>
                  <a:cubicBezTo>
                    <a:pt x="1583068" y="854868"/>
                    <a:pt x="1570136" y="867800"/>
                    <a:pt x="1554183" y="867800"/>
                  </a:cubicBezTo>
                  <a:lnTo>
                    <a:pt x="28885" y="867800"/>
                  </a:lnTo>
                  <a:cubicBezTo>
                    <a:pt x="12932" y="867800"/>
                    <a:pt x="0" y="854868"/>
                    <a:pt x="0" y="838915"/>
                  </a:cubicBezTo>
                  <a:lnTo>
                    <a:pt x="0" y="28885"/>
                  </a:lnTo>
                  <a:cubicBezTo>
                    <a:pt x="0" y="12932"/>
                    <a:pt x="12932" y="0"/>
                    <a:pt x="28885" y="0"/>
                  </a:cubicBezTo>
                  <a:close/>
                </a:path>
              </a:pathLst>
            </a:custGeom>
            <a:solidFill>
              <a:srgbClr val="FFFFFF"/>
            </a:solidFill>
            <a:ln w="47625" cap="rnd">
              <a:solidFill>
                <a:srgbClr val="000000"/>
              </a:solidFill>
              <a:prstDash val="solid"/>
              <a:round/>
            </a:ln>
          </p:spPr>
          <p:txBody>
            <a:bodyPr/>
            <a:lstStyle/>
            <a:p>
              <a:endParaRPr lang="en-GB"/>
            </a:p>
          </p:txBody>
        </p:sp>
        <p:sp>
          <p:nvSpPr>
            <p:cNvPr id="50" name="TextBox 50"/>
            <p:cNvSpPr txBox="1"/>
            <p:nvPr/>
          </p:nvSpPr>
          <p:spPr>
            <a:xfrm>
              <a:off x="0" y="-38100"/>
              <a:ext cx="1583068" cy="905900"/>
            </a:xfrm>
            <a:prstGeom prst="rect">
              <a:avLst/>
            </a:prstGeom>
          </p:spPr>
          <p:txBody>
            <a:bodyPr lIns="39509" tIns="39509" rIns="39509" bIns="39509" rtlCol="0" anchor="ctr"/>
            <a:lstStyle/>
            <a:p>
              <a:pPr algn="ctr">
                <a:lnSpc>
                  <a:spcPts val="3157"/>
                </a:lnSpc>
                <a:spcBef>
                  <a:spcPct val="0"/>
                </a:spcBef>
              </a:pPr>
              <a:endParaRPr/>
            </a:p>
          </p:txBody>
        </p:sp>
      </p:grpSp>
      <p:sp>
        <p:nvSpPr>
          <p:cNvPr id="51" name="Freeform 51"/>
          <p:cNvSpPr/>
          <p:nvPr/>
        </p:nvSpPr>
        <p:spPr>
          <a:xfrm>
            <a:off x="830055" y="581100"/>
            <a:ext cx="5104619" cy="3522542"/>
          </a:xfrm>
          <a:custGeom>
            <a:avLst/>
            <a:gdLst/>
            <a:ahLst/>
            <a:cxnLst/>
            <a:rect l="l" t="t" r="r" b="b"/>
            <a:pathLst>
              <a:path w="5104619" h="3522542">
                <a:moveTo>
                  <a:pt x="0" y="0"/>
                </a:moveTo>
                <a:lnTo>
                  <a:pt x="5104619" y="0"/>
                </a:lnTo>
                <a:lnTo>
                  <a:pt x="5104619" y="3522542"/>
                </a:lnTo>
                <a:lnTo>
                  <a:pt x="0" y="3522542"/>
                </a:lnTo>
                <a:lnTo>
                  <a:pt x="0" y="0"/>
                </a:lnTo>
                <a:close/>
              </a:path>
            </a:pathLst>
          </a:custGeom>
          <a:blipFill>
            <a:blip r:embed="rId3"/>
            <a:stretch>
              <a:fillRect l="-2845" r="-2845" b="-2043"/>
            </a:stretch>
          </a:blipFill>
        </p:spPr>
        <p:txBody>
          <a:bodyPr/>
          <a:lstStyle/>
          <a:p>
            <a:endParaRPr lang="en-GB"/>
          </a:p>
        </p:txBody>
      </p:sp>
      <p:sp>
        <p:nvSpPr>
          <p:cNvPr id="52" name="Freeform 52"/>
          <p:cNvSpPr/>
          <p:nvPr/>
        </p:nvSpPr>
        <p:spPr>
          <a:xfrm>
            <a:off x="16777071" y="838291"/>
            <a:ext cx="4129729" cy="2405746"/>
          </a:xfrm>
          <a:custGeom>
            <a:avLst/>
            <a:gdLst/>
            <a:ahLst/>
            <a:cxnLst/>
            <a:rect l="l" t="t" r="r" b="b"/>
            <a:pathLst>
              <a:path w="4129729" h="2405746">
                <a:moveTo>
                  <a:pt x="0" y="0"/>
                </a:moveTo>
                <a:lnTo>
                  <a:pt x="4129729" y="0"/>
                </a:lnTo>
                <a:lnTo>
                  <a:pt x="4129729" y="2405747"/>
                </a:lnTo>
                <a:lnTo>
                  <a:pt x="0" y="2405747"/>
                </a:lnTo>
                <a:lnTo>
                  <a:pt x="0" y="0"/>
                </a:lnTo>
                <a:close/>
              </a:path>
            </a:pathLst>
          </a:custGeom>
          <a:blipFill>
            <a:blip r:embed="rId4"/>
            <a:stretch>
              <a:fillRect t="-19155" b="-3183"/>
            </a:stretch>
          </a:blipFill>
        </p:spPr>
        <p:txBody>
          <a:bodyPr/>
          <a:lstStyle/>
          <a:p>
            <a:endParaRPr lang="en-GB"/>
          </a:p>
        </p:txBody>
      </p:sp>
      <p:sp>
        <p:nvSpPr>
          <p:cNvPr id="53" name="TextBox 53"/>
          <p:cNvSpPr txBox="1"/>
          <p:nvPr/>
        </p:nvSpPr>
        <p:spPr>
          <a:xfrm>
            <a:off x="9030493" y="4873330"/>
            <a:ext cx="5746818" cy="9824997"/>
          </a:xfrm>
          <a:prstGeom prst="rect">
            <a:avLst/>
          </a:prstGeom>
        </p:spPr>
        <p:txBody>
          <a:bodyPr lIns="0" tIns="0" rIns="0" bIns="0" rtlCol="0" anchor="t">
            <a:spAutoFit/>
          </a:bodyPr>
          <a:lstStyle/>
          <a:p>
            <a:pPr algn="just">
              <a:lnSpc>
                <a:spcPts val="2579"/>
              </a:lnSpc>
            </a:pPr>
            <a:r>
              <a:rPr lang="en-US" sz="1719" b="1" dirty="0">
                <a:solidFill>
                  <a:srgbClr val="000000"/>
                </a:solidFill>
                <a:latin typeface="Times New Roman Bold"/>
                <a:ea typeface="Times New Roman Bold"/>
                <a:cs typeface="Times New Roman Bold"/>
                <a:sym typeface="Times New Roman Bold"/>
              </a:rPr>
              <a:t>Effectiveness of Approaches and Interventions (UK Context)</a:t>
            </a:r>
          </a:p>
          <a:p>
            <a:pPr algn="just">
              <a:lnSpc>
                <a:spcPts val="2009"/>
              </a:lnSpc>
            </a:pPr>
            <a:r>
              <a:rPr lang="en-US" sz="1339" b="1" dirty="0">
                <a:solidFill>
                  <a:srgbClr val="000000"/>
                </a:solidFill>
                <a:latin typeface="Times New Roman"/>
                <a:ea typeface="Times New Roman"/>
                <a:cs typeface="Times New Roman"/>
                <a:sym typeface="Times New Roman"/>
              </a:rPr>
              <a:t>Policy Frameworks</a:t>
            </a:r>
          </a:p>
          <a:p>
            <a:pPr algn="just">
              <a:lnSpc>
                <a:spcPts val="2009"/>
              </a:lnSpc>
            </a:pPr>
            <a:r>
              <a:rPr lang="en-US" sz="1339" b="1" dirty="0">
                <a:solidFill>
                  <a:srgbClr val="000000"/>
                </a:solidFill>
                <a:latin typeface="Times New Roman"/>
                <a:ea typeface="Times New Roman"/>
                <a:cs typeface="Times New Roman"/>
                <a:sym typeface="Times New Roman"/>
              </a:rPr>
              <a:t>1. Care Act 2014</a:t>
            </a:r>
          </a:p>
          <a:p>
            <a:pPr algn="just">
              <a:lnSpc>
                <a:spcPts val="2009"/>
              </a:lnSpc>
            </a:pPr>
            <a:r>
              <a:rPr lang="en-US" sz="1339" dirty="0">
                <a:solidFill>
                  <a:srgbClr val="000000"/>
                </a:solidFill>
                <a:latin typeface="Times New Roman"/>
                <a:ea typeface="Times New Roman"/>
                <a:cs typeface="Times New Roman"/>
                <a:sym typeface="Times New Roman"/>
              </a:rPr>
              <a:t>Encourages health, prevention, and protection by making sure that elderly people are given person-</a:t>
            </a:r>
            <a:r>
              <a:rPr lang="en-US" sz="1339" dirty="0" err="1">
                <a:solidFill>
                  <a:srgbClr val="000000"/>
                </a:solidFill>
                <a:latin typeface="Times New Roman"/>
                <a:ea typeface="Times New Roman"/>
                <a:cs typeface="Times New Roman"/>
                <a:sym typeface="Times New Roman"/>
              </a:rPr>
              <a:t>centred</a:t>
            </a:r>
            <a:r>
              <a:rPr lang="en-US" sz="1339" dirty="0">
                <a:solidFill>
                  <a:srgbClr val="000000"/>
                </a:solidFill>
                <a:latin typeface="Times New Roman"/>
                <a:ea typeface="Times New Roman"/>
                <a:cs typeface="Times New Roman"/>
                <a:sym typeface="Times New Roman"/>
              </a:rPr>
              <a:t> care and they have more control over the care decisions they receive (GOV.UK, 2016).</a:t>
            </a:r>
            <a:endParaRPr lang="en-US" sz="1339" b="1" dirty="0">
              <a:solidFill>
                <a:srgbClr val="FF0000"/>
              </a:solidFill>
              <a:latin typeface="Times New Roman"/>
              <a:ea typeface="Times New Roman"/>
              <a:cs typeface="Times New Roman"/>
              <a:sym typeface="Times New Roman"/>
            </a:endParaRPr>
          </a:p>
          <a:p>
            <a:pPr algn="just">
              <a:lnSpc>
                <a:spcPts val="2009"/>
              </a:lnSpc>
            </a:pPr>
            <a:r>
              <a:rPr lang="en-US" sz="1339" b="1" dirty="0">
                <a:solidFill>
                  <a:srgbClr val="000000"/>
                </a:solidFill>
                <a:latin typeface="Times New Roman"/>
                <a:ea typeface="Times New Roman"/>
                <a:cs typeface="Times New Roman"/>
                <a:sym typeface="Times New Roman"/>
              </a:rPr>
              <a:t>2. Mental Capacity Act 2005</a:t>
            </a:r>
          </a:p>
          <a:p>
            <a:pPr algn="just">
              <a:lnSpc>
                <a:spcPts val="2009"/>
              </a:lnSpc>
            </a:pPr>
            <a:r>
              <a:rPr lang="en-US" sz="1339" dirty="0">
                <a:solidFill>
                  <a:srgbClr val="000000"/>
                </a:solidFill>
                <a:latin typeface="Times New Roman"/>
                <a:ea typeface="Times New Roman"/>
                <a:cs typeface="Times New Roman"/>
                <a:sym typeface="Times New Roman"/>
              </a:rPr>
              <a:t>Secures the rights of people who might be incapable and ensures that decisions are made in their </a:t>
            </a:r>
            <a:r>
              <a:rPr lang="en-US" sz="1339" dirty="0" err="1">
                <a:solidFill>
                  <a:srgbClr val="000000"/>
                </a:solidFill>
                <a:latin typeface="Times New Roman"/>
                <a:ea typeface="Times New Roman"/>
                <a:cs typeface="Times New Roman"/>
                <a:sym typeface="Times New Roman"/>
              </a:rPr>
              <a:t>favour</a:t>
            </a:r>
            <a:r>
              <a:rPr lang="en-US" sz="1339" dirty="0">
                <a:solidFill>
                  <a:srgbClr val="000000"/>
                </a:solidFill>
                <a:latin typeface="Times New Roman"/>
                <a:ea typeface="Times New Roman"/>
                <a:cs typeface="Times New Roman"/>
                <a:sym typeface="Times New Roman"/>
              </a:rPr>
              <a:t> without violating autonomy and dignity (Legislation.gov.uk, 2005).</a:t>
            </a:r>
            <a:endParaRPr lang="en-US" sz="1339" b="1" dirty="0">
              <a:solidFill>
                <a:srgbClr val="FF0000"/>
              </a:solidFill>
              <a:latin typeface="Times New Roman"/>
              <a:ea typeface="Times New Roman"/>
              <a:cs typeface="Times New Roman"/>
              <a:sym typeface="Times New Roman"/>
            </a:endParaRPr>
          </a:p>
          <a:p>
            <a:pPr algn="just">
              <a:lnSpc>
                <a:spcPts val="2009"/>
              </a:lnSpc>
            </a:pPr>
            <a:endParaRPr lang="en-US" sz="1339" dirty="0">
              <a:solidFill>
                <a:srgbClr val="FF0000"/>
              </a:solidFill>
              <a:latin typeface="Times New Roman"/>
              <a:ea typeface="Times New Roman"/>
              <a:cs typeface="Times New Roman"/>
              <a:sym typeface="Times New Roman"/>
            </a:endParaRPr>
          </a:p>
          <a:p>
            <a:pPr algn="just">
              <a:lnSpc>
                <a:spcPts val="2009"/>
              </a:lnSpc>
            </a:pPr>
            <a:r>
              <a:rPr lang="en-US" sz="1339" b="1" dirty="0">
                <a:solidFill>
                  <a:srgbClr val="000000"/>
                </a:solidFill>
                <a:latin typeface="Times New Roman"/>
                <a:ea typeface="Times New Roman"/>
                <a:cs typeface="Times New Roman"/>
                <a:sym typeface="Times New Roman"/>
              </a:rPr>
              <a:t>Relevant Theories</a:t>
            </a:r>
          </a:p>
          <a:p>
            <a:pPr marL="342900" indent="-342900" algn="just">
              <a:lnSpc>
                <a:spcPts val="2009"/>
              </a:lnSpc>
              <a:buAutoNum type="arabicPeriod"/>
            </a:pPr>
            <a:r>
              <a:rPr lang="en-US" sz="1339" b="1" dirty="0">
                <a:solidFill>
                  <a:srgbClr val="000000"/>
                </a:solidFill>
                <a:latin typeface="Times New Roman"/>
                <a:ea typeface="Times New Roman"/>
                <a:cs typeface="Times New Roman"/>
                <a:sym typeface="Times New Roman"/>
              </a:rPr>
              <a:t>Activity Theory of Ageing </a:t>
            </a:r>
            <a:endParaRPr lang="en-US" sz="1339" b="1" dirty="0">
              <a:solidFill>
                <a:srgbClr val="FF0000"/>
              </a:solidFill>
              <a:latin typeface="Times New Roman"/>
              <a:ea typeface="Times New Roman"/>
              <a:cs typeface="Times New Roman"/>
              <a:sym typeface="Times New Roman"/>
            </a:endParaRPr>
          </a:p>
          <a:p>
            <a:pPr algn="just">
              <a:lnSpc>
                <a:spcPts val="2009"/>
              </a:lnSpc>
            </a:pPr>
            <a:r>
              <a:rPr lang="en-US" sz="1339" dirty="0">
                <a:solidFill>
                  <a:srgbClr val="000000"/>
                </a:solidFill>
                <a:latin typeface="Times New Roman"/>
                <a:ea typeface="Times New Roman"/>
                <a:cs typeface="Times New Roman"/>
                <a:sym typeface="Times New Roman"/>
              </a:rPr>
              <a:t>Implicates that elderly people are healthy and satisfied with life when they are socially active and occupied with purposeful tasks. This advocates in the interventions of social prescribing and community </a:t>
            </a:r>
            <a:r>
              <a:rPr lang="en-US" sz="1339" dirty="0" err="1">
                <a:solidFill>
                  <a:srgbClr val="000000"/>
                </a:solidFill>
                <a:latin typeface="Times New Roman"/>
                <a:ea typeface="Times New Roman"/>
                <a:cs typeface="Times New Roman"/>
                <a:sym typeface="Times New Roman"/>
              </a:rPr>
              <a:t>programmes</a:t>
            </a:r>
            <a:r>
              <a:rPr lang="en-US" sz="1339" dirty="0">
                <a:solidFill>
                  <a:srgbClr val="000000"/>
                </a:solidFill>
                <a:latin typeface="Times New Roman"/>
                <a:ea typeface="Times New Roman"/>
                <a:cs typeface="Times New Roman"/>
                <a:sym typeface="Times New Roman"/>
              </a:rPr>
              <a:t> (MacIver et al., 2026).</a:t>
            </a:r>
          </a:p>
          <a:p>
            <a:pPr algn="just">
              <a:lnSpc>
                <a:spcPts val="2009"/>
              </a:lnSpc>
            </a:pPr>
            <a:r>
              <a:rPr lang="en-US" sz="1339" b="1" dirty="0">
                <a:solidFill>
                  <a:srgbClr val="000000"/>
                </a:solidFill>
                <a:latin typeface="Times New Roman"/>
                <a:ea typeface="Times New Roman"/>
                <a:cs typeface="Times New Roman"/>
                <a:sym typeface="Times New Roman"/>
              </a:rPr>
              <a:t>2. Person-Centred Care Theory</a:t>
            </a:r>
            <a:endParaRPr lang="en-US" sz="1339" b="1" dirty="0">
              <a:solidFill>
                <a:srgbClr val="FF0000"/>
              </a:solidFill>
              <a:latin typeface="Times New Roman"/>
              <a:ea typeface="Times New Roman"/>
              <a:cs typeface="Times New Roman"/>
              <a:sym typeface="Times New Roman"/>
            </a:endParaRPr>
          </a:p>
          <a:p>
            <a:pPr algn="just">
              <a:lnSpc>
                <a:spcPts val="2009"/>
              </a:lnSpc>
            </a:pPr>
            <a:r>
              <a:rPr lang="en-US" sz="1339" dirty="0">
                <a:solidFill>
                  <a:srgbClr val="000000"/>
                </a:solidFill>
                <a:latin typeface="Times New Roman"/>
                <a:ea typeface="Times New Roman"/>
                <a:cs typeface="Times New Roman"/>
                <a:sym typeface="Times New Roman"/>
              </a:rPr>
              <a:t>Insists on the value of individual choices, dignity and independence in medical decision making. This theory is the basis of the policies, like the Care Act 2014, and collaborative care planning (Yao and Kabir., 2023).</a:t>
            </a:r>
          </a:p>
          <a:p>
            <a:pPr algn="just">
              <a:lnSpc>
                <a:spcPts val="2009"/>
              </a:lnSpc>
            </a:pPr>
            <a:r>
              <a:rPr lang="en-US" sz="1339" b="1" dirty="0">
                <a:solidFill>
                  <a:srgbClr val="000000"/>
                </a:solidFill>
                <a:latin typeface="Times New Roman Bold"/>
                <a:ea typeface="Times New Roman Bold"/>
                <a:cs typeface="Times New Roman Bold"/>
                <a:sym typeface="Times New Roman Bold"/>
              </a:rPr>
              <a:t>Critical Evaluation</a:t>
            </a:r>
          </a:p>
          <a:p>
            <a:pPr marL="289277" lvl="1" indent="-144639" algn="just">
              <a:lnSpc>
                <a:spcPts val="2009"/>
              </a:lnSpc>
              <a:buFont typeface="Arial"/>
              <a:buChar char="•"/>
            </a:pPr>
            <a:r>
              <a:rPr lang="en-US" sz="1339" dirty="0" err="1">
                <a:solidFill>
                  <a:srgbClr val="000000"/>
                </a:solidFill>
                <a:latin typeface="Times New Roman"/>
                <a:ea typeface="Times New Roman"/>
                <a:cs typeface="Times New Roman"/>
                <a:sym typeface="Times New Roman"/>
              </a:rPr>
              <a:t>Reablement</a:t>
            </a:r>
            <a:r>
              <a:rPr lang="en-US" sz="1339" dirty="0">
                <a:solidFill>
                  <a:srgbClr val="000000"/>
                </a:solidFill>
                <a:latin typeface="Times New Roman"/>
                <a:ea typeface="Times New Roman"/>
                <a:cs typeface="Times New Roman"/>
                <a:sym typeface="Times New Roman"/>
              </a:rPr>
              <a:t> shows cost-effectiveness and reduced hospital admissions.</a:t>
            </a:r>
          </a:p>
          <a:p>
            <a:pPr marL="289277" lvl="1" indent="-144639" algn="just">
              <a:lnSpc>
                <a:spcPts val="2009"/>
              </a:lnSpc>
              <a:buFont typeface="Arial"/>
              <a:buChar char="•"/>
            </a:pPr>
            <a:r>
              <a:rPr lang="en-US" sz="1339" dirty="0">
                <a:solidFill>
                  <a:srgbClr val="000000"/>
                </a:solidFill>
                <a:latin typeface="Times New Roman"/>
                <a:ea typeface="Times New Roman"/>
                <a:cs typeface="Times New Roman"/>
                <a:sym typeface="Times New Roman"/>
              </a:rPr>
              <a:t>Integration between NHS and social care remains fragmented (Wright, 2020).</a:t>
            </a:r>
          </a:p>
          <a:p>
            <a:pPr marL="289277" lvl="1" indent="-144639" algn="just">
              <a:lnSpc>
                <a:spcPts val="2009"/>
              </a:lnSpc>
              <a:buFont typeface="Arial"/>
              <a:buChar char="•"/>
            </a:pPr>
            <a:r>
              <a:rPr lang="en-US" sz="1339" dirty="0">
                <a:solidFill>
                  <a:srgbClr val="000000"/>
                </a:solidFill>
                <a:latin typeface="Times New Roman"/>
                <a:ea typeface="Times New Roman"/>
                <a:cs typeface="Times New Roman"/>
                <a:sym typeface="Times New Roman"/>
              </a:rPr>
              <a:t>Funding pressures reduce service quality.</a:t>
            </a:r>
          </a:p>
          <a:p>
            <a:pPr marL="289277" lvl="1" indent="-144639" algn="just">
              <a:lnSpc>
                <a:spcPts val="2009"/>
              </a:lnSpc>
              <a:buFont typeface="Arial"/>
              <a:buChar char="•"/>
            </a:pPr>
            <a:r>
              <a:rPr lang="en-US" sz="1339" dirty="0">
                <a:solidFill>
                  <a:srgbClr val="000000"/>
                </a:solidFill>
                <a:latin typeface="Times New Roman"/>
                <a:ea typeface="Times New Roman"/>
                <a:cs typeface="Times New Roman"/>
                <a:sym typeface="Times New Roman"/>
              </a:rPr>
              <a:t>Digital exclusion affects older adults’ access to telehealth.</a:t>
            </a:r>
          </a:p>
          <a:p>
            <a:pPr algn="just">
              <a:lnSpc>
                <a:spcPts val="2009"/>
              </a:lnSpc>
            </a:pPr>
            <a:r>
              <a:rPr lang="en-US" sz="1339" dirty="0">
                <a:solidFill>
                  <a:srgbClr val="000000"/>
                </a:solidFill>
                <a:latin typeface="Times New Roman"/>
                <a:ea typeface="Times New Roman"/>
                <a:cs typeface="Times New Roman"/>
                <a:sym typeface="Times New Roman"/>
              </a:rPr>
              <a:t>Although UK frameworks are strong in theory, implementation varies regionally due to austerity and workforce shortages (</a:t>
            </a:r>
            <a:r>
              <a:rPr lang="en-US" sz="1339" dirty="0" err="1">
                <a:solidFill>
                  <a:srgbClr val="000000"/>
                </a:solidFill>
                <a:latin typeface="Times New Roman"/>
                <a:ea typeface="Times New Roman"/>
                <a:cs typeface="Times New Roman"/>
                <a:sym typeface="Times New Roman"/>
              </a:rPr>
              <a:t>Kunonga</a:t>
            </a:r>
            <a:r>
              <a:rPr lang="en-US" sz="1339" dirty="0">
                <a:solidFill>
                  <a:srgbClr val="000000"/>
                </a:solidFill>
                <a:latin typeface="Times New Roman"/>
                <a:ea typeface="Times New Roman"/>
                <a:cs typeface="Times New Roman"/>
                <a:sym typeface="Times New Roman"/>
              </a:rPr>
              <a:t> et al., 2021).</a:t>
            </a:r>
          </a:p>
          <a:p>
            <a:pPr algn="just">
              <a:lnSpc>
                <a:spcPts val="2009"/>
              </a:lnSpc>
            </a:pPr>
            <a:endParaRPr lang="en-US" sz="1339" dirty="0">
              <a:solidFill>
                <a:srgbClr val="000000"/>
              </a:solidFill>
              <a:latin typeface="Times New Roman"/>
              <a:ea typeface="Times New Roman"/>
              <a:cs typeface="Times New Roman"/>
              <a:sym typeface="Times New Roman"/>
            </a:endParaRPr>
          </a:p>
          <a:p>
            <a:pPr algn="just">
              <a:lnSpc>
                <a:spcPts val="2159"/>
              </a:lnSpc>
            </a:pPr>
            <a:r>
              <a:rPr lang="en-US" sz="1439" b="1" dirty="0">
                <a:solidFill>
                  <a:srgbClr val="000000"/>
                </a:solidFill>
                <a:latin typeface="Times New Roman Bold"/>
                <a:ea typeface="Times New Roman Bold"/>
                <a:cs typeface="Times New Roman Bold"/>
                <a:sym typeface="Times New Roman Bold"/>
              </a:rPr>
              <a:t>Recommendations for Improvement</a:t>
            </a:r>
          </a:p>
          <a:p>
            <a:pPr marL="342900" indent="-342900" algn="just">
              <a:lnSpc>
                <a:spcPts val="2009"/>
              </a:lnSpc>
              <a:buAutoNum type="arabicPeriod"/>
            </a:pPr>
            <a:r>
              <a:rPr lang="en-US" sz="1339" dirty="0">
                <a:solidFill>
                  <a:srgbClr val="000000"/>
                </a:solidFill>
                <a:latin typeface="Times New Roman"/>
                <a:ea typeface="Times New Roman"/>
                <a:cs typeface="Times New Roman"/>
                <a:sym typeface="Times New Roman"/>
              </a:rPr>
              <a:t>Strengthen Preventive Services: Early intervention, falls prevention, and community rehabilitation (Lalani et al., 2025).</a:t>
            </a:r>
          </a:p>
          <a:p>
            <a:pPr marL="342900" indent="-342900" algn="just">
              <a:lnSpc>
                <a:spcPts val="2009"/>
              </a:lnSpc>
              <a:buAutoNum type="arabicPeriod"/>
            </a:pPr>
            <a:r>
              <a:rPr lang="en-US" sz="1339" dirty="0">
                <a:solidFill>
                  <a:srgbClr val="000000"/>
                </a:solidFill>
                <a:latin typeface="Times New Roman"/>
                <a:ea typeface="Times New Roman"/>
                <a:cs typeface="Times New Roman"/>
                <a:sym typeface="Times New Roman"/>
              </a:rPr>
              <a:t>2. Improve Integration: Stronger collaboration between NHS, local authorities, and voluntary organisations through Integrated Care Systems.</a:t>
            </a:r>
          </a:p>
          <a:p>
            <a:pPr marL="342900" indent="-342900" algn="just">
              <a:lnSpc>
                <a:spcPts val="2009"/>
              </a:lnSpc>
              <a:buAutoNum type="arabicPeriod"/>
            </a:pPr>
            <a:r>
              <a:rPr lang="en-US" sz="1339" dirty="0">
                <a:solidFill>
                  <a:srgbClr val="000000"/>
                </a:solidFill>
                <a:latin typeface="Times New Roman"/>
                <a:ea typeface="Times New Roman"/>
                <a:cs typeface="Times New Roman"/>
                <a:sym typeface="Times New Roman"/>
              </a:rPr>
              <a:t>Workforce Development: Increase funding, improve pay, and enhance training for social care staff (GOV.UK, 2024).</a:t>
            </a:r>
          </a:p>
          <a:p>
            <a:pPr marL="342900" indent="-342900" algn="just">
              <a:lnSpc>
                <a:spcPts val="2009"/>
              </a:lnSpc>
              <a:buAutoNum type="arabicPeriod"/>
            </a:pPr>
            <a:r>
              <a:rPr lang="en-US" sz="1339" dirty="0">
                <a:solidFill>
                  <a:srgbClr val="000000"/>
                </a:solidFill>
                <a:latin typeface="Times New Roman"/>
                <a:ea typeface="Times New Roman"/>
                <a:cs typeface="Times New Roman"/>
                <a:sym typeface="Times New Roman"/>
              </a:rPr>
              <a:t>Address Social Isolation Expand community </a:t>
            </a:r>
            <a:r>
              <a:rPr lang="en-US" sz="1339" dirty="0" err="1">
                <a:solidFill>
                  <a:srgbClr val="000000"/>
                </a:solidFill>
                <a:latin typeface="Times New Roman"/>
                <a:ea typeface="Times New Roman"/>
                <a:cs typeface="Times New Roman"/>
                <a:sym typeface="Times New Roman"/>
              </a:rPr>
              <a:t>programmes</a:t>
            </a:r>
            <a:r>
              <a:rPr lang="en-US" sz="1339" dirty="0">
                <a:solidFill>
                  <a:srgbClr val="000000"/>
                </a:solidFill>
                <a:latin typeface="Times New Roman"/>
                <a:ea typeface="Times New Roman"/>
                <a:cs typeface="Times New Roman"/>
                <a:sym typeface="Times New Roman"/>
              </a:rPr>
              <a:t> and social prescribing initiatives (Scottish Government, 2025).</a:t>
            </a:r>
          </a:p>
        </p:txBody>
      </p:sp>
      <p:sp>
        <p:nvSpPr>
          <p:cNvPr id="54" name="TextBox 54"/>
          <p:cNvSpPr txBox="1"/>
          <p:nvPr/>
        </p:nvSpPr>
        <p:spPr>
          <a:xfrm>
            <a:off x="7061023" y="1931216"/>
            <a:ext cx="8479934" cy="1080120"/>
          </a:xfrm>
          <a:prstGeom prst="rect">
            <a:avLst/>
          </a:prstGeom>
        </p:spPr>
        <p:txBody>
          <a:bodyPr lIns="0" tIns="0" rIns="0" bIns="0" rtlCol="0" anchor="t">
            <a:spAutoFit/>
          </a:bodyPr>
          <a:lstStyle/>
          <a:p>
            <a:pPr algn="ctr">
              <a:lnSpc>
                <a:spcPts val="4137"/>
              </a:lnSpc>
            </a:pPr>
            <a:r>
              <a:rPr lang="en-US" sz="3597" b="1">
                <a:solidFill>
                  <a:srgbClr val="000000"/>
                </a:solidFill>
                <a:latin typeface="Times New Roman Bold"/>
                <a:ea typeface="Times New Roman Bold"/>
                <a:cs typeface="Times New Roman Bold"/>
                <a:sym typeface="Times New Roman Bold"/>
              </a:rPr>
              <a:t>EVALUATING THE CARE AND SUPPORT NEEDS OF OLDER PEOPLE</a:t>
            </a:r>
          </a:p>
        </p:txBody>
      </p:sp>
      <p:sp>
        <p:nvSpPr>
          <p:cNvPr id="55" name="TextBox 55"/>
          <p:cNvSpPr txBox="1"/>
          <p:nvPr/>
        </p:nvSpPr>
        <p:spPr>
          <a:xfrm>
            <a:off x="1094065" y="4830145"/>
            <a:ext cx="6952470" cy="2552703"/>
          </a:xfrm>
          <a:prstGeom prst="rect">
            <a:avLst/>
          </a:prstGeom>
        </p:spPr>
        <p:txBody>
          <a:bodyPr lIns="0" tIns="0" rIns="0" bIns="0" rtlCol="0" anchor="t">
            <a:spAutoFit/>
          </a:bodyPr>
          <a:lstStyle/>
          <a:p>
            <a:pPr algn="just">
              <a:lnSpc>
                <a:spcPts val="2483"/>
              </a:lnSpc>
            </a:pPr>
            <a:r>
              <a:rPr lang="en-US" sz="1655" b="1" dirty="0">
                <a:solidFill>
                  <a:srgbClr val="000000"/>
                </a:solidFill>
                <a:latin typeface="Times New Roman Bold"/>
                <a:ea typeface="Times New Roman Bold"/>
                <a:cs typeface="Times New Roman Bold"/>
                <a:sym typeface="Times New Roman Bold"/>
              </a:rPr>
              <a:t>Introduction</a:t>
            </a:r>
          </a:p>
          <a:p>
            <a:pPr algn="just">
              <a:lnSpc>
                <a:spcPts val="2016"/>
              </a:lnSpc>
            </a:pPr>
            <a:r>
              <a:rPr lang="en-US" sz="1344" dirty="0">
                <a:solidFill>
                  <a:srgbClr val="000000"/>
                </a:solidFill>
                <a:latin typeface="Times New Roman"/>
                <a:ea typeface="Times New Roman"/>
                <a:cs typeface="Times New Roman"/>
                <a:sym typeface="Times New Roman"/>
              </a:rPr>
              <a:t>Population ageing is a major demographic trend in the UK. According to the Office for National Statistics (ONS), the proportion of people aged 65 and over continues to rise, increasing demand for health and social care services. Older people often experience complex physical, psychological, and social needs that require integrated and person-centred support (McKee et al., 2021).</a:t>
            </a:r>
          </a:p>
          <a:p>
            <a:pPr algn="just">
              <a:lnSpc>
                <a:spcPts val="2016"/>
              </a:lnSpc>
            </a:pPr>
            <a:r>
              <a:rPr lang="en-US" sz="1344" dirty="0">
                <a:solidFill>
                  <a:srgbClr val="000000"/>
                </a:solidFill>
                <a:latin typeface="Times New Roman"/>
                <a:ea typeface="Times New Roman"/>
                <a:cs typeface="Times New Roman"/>
                <a:sym typeface="Times New Roman"/>
              </a:rPr>
              <a:t>This poster critically evaluates:</a:t>
            </a:r>
          </a:p>
          <a:p>
            <a:pPr marL="290251" lvl="1" indent="-145125" algn="just">
              <a:lnSpc>
                <a:spcPts val="2016"/>
              </a:lnSpc>
              <a:buFont typeface="Arial"/>
              <a:buChar char="•"/>
            </a:pPr>
            <a:r>
              <a:rPr lang="en-US" sz="1344" dirty="0">
                <a:solidFill>
                  <a:srgbClr val="000000"/>
                </a:solidFill>
                <a:latin typeface="Times New Roman"/>
                <a:ea typeface="Times New Roman"/>
                <a:cs typeface="Times New Roman"/>
                <a:sym typeface="Times New Roman"/>
              </a:rPr>
              <a:t>The care, empowerment and support needs of older people</a:t>
            </a:r>
          </a:p>
          <a:p>
            <a:pPr marL="290251" lvl="1" indent="-145125" algn="just">
              <a:lnSpc>
                <a:spcPts val="2016"/>
              </a:lnSpc>
              <a:buFont typeface="Arial"/>
              <a:buChar char="•"/>
            </a:pPr>
            <a:r>
              <a:rPr lang="en-US" sz="1344" dirty="0">
                <a:solidFill>
                  <a:srgbClr val="000000"/>
                </a:solidFill>
                <a:latin typeface="Times New Roman"/>
                <a:ea typeface="Times New Roman"/>
                <a:cs typeface="Times New Roman"/>
                <a:sym typeface="Times New Roman"/>
              </a:rPr>
              <a:t>The effectiveness of current UK policies and interventions</a:t>
            </a:r>
          </a:p>
          <a:p>
            <a:pPr marL="290251" lvl="1" indent="-145125" algn="just">
              <a:lnSpc>
                <a:spcPts val="2016"/>
              </a:lnSpc>
              <a:buFont typeface="Arial"/>
              <a:buChar char="•"/>
            </a:pPr>
            <a:r>
              <a:rPr lang="en-US" sz="1344" dirty="0">
                <a:solidFill>
                  <a:srgbClr val="000000"/>
                </a:solidFill>
                <a:latin typeface="Times New Roman"/>
                <a:ea typeface="Times New Roman"/>
                <a:cs typeface="Times New Roman"/>
                <a:sym typeface="Times New Roman"/>
              </a:rPr>
              <a:t>The challenges faced in maintaining independence</a:t>
            </a:r>
          </a:p>
          <a:p>
            <a:pPr marL="290251" lvl="1" indent="-145125" algn="l">
              <a:lnSpc>
                <a:spcPts val="2016"/>
              </a:lnSpc>
              <a:buFont typeface="Arial"/>
              <a:buChar char="•"/>
            </a:pPr>
            <a:r>
              <a:rPr lang="en-US" sz="1344" dirty="0">
                <a:solidFill>
                  <a:srgbClr val="000000"/>
                </a:solidFill>
                <a:latin typeface="Times New Roman"/>
                <a:ea typeface="Times New Roman"/>
                <a:cs typeface="Times New Roman"/>
                <a:sym typeface="Times New Roman"/>
              </a:rPr>
              <a:t>Recommendations to improve service provision (Stanley, 2016)</a:t>
            </a:r>
          </a:p>
        </p:txBody>
      </p:sp>
      <p:sp>
        <p:nvSpPr>
          <p:cNvPr id="56" name="TextBox 56"/>
          <p:cNvSpPr txBox="1"/>
          <p:nvPr/>
        </p:nvSpPr>
        <p:spPr>
          <a:xfrm>
            <a:off x="1152881" y="8591638"/>
            <a:ext cx="6683027" cy="5550882"/>
          </a:xfrm>
          <a:prstGeom prst="rect">
            <a:avLst/>
          </a:prstGeom>
        </p:spPr>
        <p:txBody>
          <a:bodyPr lIns="0" tIns="0" rIns="0" bIns="0" rtlCol="0" anchor="t">
            <a:spAutoFit/>
          </a:bodyPr>
          <a:lstStyle/>
          <a:p>
            <a:pPr algn="just">
              <a:lnSpc>
                <a:spcPts val="2656"/>
              </a:lnSpc>
            </a:pPr>
            <a:r>
              <a:rPr lang="en-US" sz="1770" b="1">
                <a:solidFill>
                  <a:srgbClr val="000000"/>
                </a:solidFill>
                <a:latin typeface="Times New Roman Bold"/>
                <a:ea typeface="Times New Roman Bold"/>
                <a:cs typeface="Times New Roman Bold"/>
                <a:sym typeface="Times New Roman Bold"/>
              </a:rPr>
              <a:t>Care, Empowerment and Support Needs of Older People</a:t>
            </a:r>
          </a:p>
          <a:p>
            <a:pPr algn="just">
              <a:lnSpc>
                <a:spcPts val="2016"/>
              </a:lnSpc>
            </a:pPr>
            <a:r>
              <a:rPr lang="en-US" sz="1344" b="1">
                <a:solidFill>
                  <a:srgbClr val="000000"/>
                </a:solidFill>
                <a:latin typeface="Times New Roman Bold"/>
                <a:ea typeface="Times New Roman Bold"/>
                <a:cs typeface="Times New Roman Bold"/>
                <a:sym typeface="Times New Roman Bold"/>
              </a:rPr>
              <a:t>Maintaining Functional Ability</a:t>
            </a:r>
          </a:p>
          <a:p>
            <a:pPr algn="just">
              <a:lnSpc>
                <a:spcPts val="2016"/>
              </a:lnSpc>
            </a:pPr>
            <a:r>
              <a:rPr lang="en-US" sz="1344">
                <a:solidFill>
                  <a:srgbClr val="000000"/>
                </a:solidFill>
                <a:latin typeface="Times New Roman"/>
                <a:ea typeface="Times New Roman"/>
                <a:cs typeface="Times New Roman"/>
                <a:sym typeface="Times New Roman"/>
              </a:rPr>
              <a:t>Functional ability refers to the capacity to perform activities necessary for daily living. It includes mobility, self-care, cognition, and social participation (WHO, 2020).</a:t>
            </a:r>
          </a:p>
          <a:p>
            <a:pPr algn="just">
              <a:lnSpc>
                <a:spcPts val="2016"/>
              </a:lnSpc>
            </a:pPr>
            <a:r>
              <a:rPr lang="en-US" sz="1344">
                <a:solidFill>
                  <a:srgbClr val="000000"/>
                </a:solidFill>
                <a:latin typeface="Times New Roman"/>
                <a:ea typeface="Times New Roman"/>
                <a:cs typeface="Times New Roman"/>
                <a:sym typeface="Times New Roman"/>
              </a:rPr>
              <a:t>Key needs include:</a:t>
            </a:r>
          </a:p>
          <a:p>
            <a:pPr marL="290231" lvl="1" indent="-145116" algn="just">
              <a:lnSpc>
                <a:spcPts val="2016"/>
              </a:lnSpc>
              <a:buFont typeface="Arial"/>
              <a:buChar char="•"/>
            </a:pPr>
            <a:r>
              <a:rPr lang="en-US" sz="1344">
                <a:solidFill>
                  <a:srgbClr val="000000"/>
                </a:solidFill>
                <a:latin typeface="Times New Roman"/>
                <a:ea typeface="Times New Roman"/>
                <a:cs typeface="Times New Roman"/>
                <a:sym typeface="Times New Roman"/>
              </a:rPr>
              <a:t>Chronic disease management</a:t>
            </a:r>
          </a:p>
          <a:p>
            <a:pPr marL="290231" lvl="1" indent="-145116" algn="just">
              <a:lnSpc>
                <a:spcPts val="2016"/>
              </a:lnSpc>
              <a:buFont typeface="Arial"/>
              <a:buChar char="•"/>
            </a:pPr>
            <a:r>
              <a:rPr lang="en-US" sz="1344">
                <a:solidFill>
                  <a:srgbClr val="000000"/>
                </a:solidFill>
                <a:latin typeface="Times New Roman"/>
                <a:ea typeface="Times New Roman"/>
                <a:cs typeface="Times New Roman"/>
                <a:sym typeface="Times New Roman"/>
              </a:rPr>
              <a:t>Fall prevention</a:t>
            </a:r>
          </a:p>
          <a:p>
            <a:pPr marL="290231" lvl="1" indent="-145116" algn="just">
              <a:lnSpc>
                <a:spcPts val="2016"/>
              </a:lnSpc>
              <a:buFont typeface="Arial"/>
              <a:buChar char="•"/>
            </a:pPr>
            <a:r>
              <a:rPr lang="en-US" sz="1344">
                <a:solidFill>
                  <a:srgbClr val="000000"/>
                </a:solidFill>
                <a:latin typeface="Times New Roman"/>
                <a:ea typeface="Times New Roman"/>
                <a:cs typeface="Times New Roman"/>
                <a:sym typeface="Times New Roman"/>
              </a:rPr>
              <a:t>Access to rehabilitation</a:t>
            </a:r>
          </a:p>
          <a:p>
            <a:pPr marL="290231" lvl="1" indent="-145116" algn="just">
              <a:lnSpc>
                <a:spcPts val="2016"/>
              </a:lnSpc>
              <a:buFont typeface="Arial"/>
              <a:buChar char="•"/>
            </a:pPr>
            <a:r>
              <a:rPr lang="en-US" sz="1344">
                <a:solidFill>
                  <a:srgbClr val="000000"/>
                </a:solidFill>
                <a:latin typeface="Times New Roman"/>
                <a:ea typeface="Times New Roman"/>
                <a:cs typeface="Times New Roman"/>
                <a:sym typeface="Times New Roman"/>
              </a:rPr>
              <a:t>Mental health support</a:t>
            </a:r>
          </a:p>
          <a:p>
            <a:pPr marL="290231" lvl="1" indent="-145116" algn="just">
              <a:lnSpc>
                <a:spcPts val="2016"/>
              </a:lnSpc>
              <a:buFont typeface="Arial"/>
              <a:buChar char="•"/>
            </a:pPr>
            <a:r>
              <a:rPr lang="en-US" sz="1344">
                <a:solidFill>
                  <a:srgbClr val="000000"/>
                </a:solidFill>
                <a:latin typeface="Times New Roman"/>
                <a:ea typeface="Times New Roman"/>
                <a:cs typeface="Times New Roman"/>
                <a:sym typeface="Times New Roman"/>
              </a:rPr>
              <a:t>Nutrition and physical activity programmes (Zhao et al., 2022).</a:t>
            </a:r>
          </a:p>
          <a:p>
            <a:pPr algn="just">
              <a:lnSpc>
                <a:spcPts val="2016"/>
              </a:lnSpc>
            </a:pPr>
            <a:r>
              <a:rPr lang="en-US" sz="1344" b="1">
                <a:solidFill>
                  <a:srgbClr val="000000"/>
                </a:solidFill>
                <a:latin typeface="Times New Roman Bold"/>
                <a:ea typeface="Times New Roman Bold"/>
                <a:cs typeface="Times New Roman Bold"/>
                <a:sym typeface="Times New Roman Bold"/>
              </a:rPr>
              <a:t>Independence, Freedom and Choice</a:t>
            </a:r>
          </a:p>
          <a:p>
            <a:pPr algn="just">
              <a:lnSpc>
                <a:spcPts val="2016"/>
              </a:lnSpc>
            </a:pPr>
            <a:r>
              <a:rPr lang="en-US" sz="1344">
                <a:solidFill>
                  <a:srgbClr val="000000"/>
                </a:solidFill>
                <a:latin typeface="Times New Roman"/>
                <a:ea typeface="Times New Roman"/>
                <a:cs typeface="Times New Roman"/>
                <a:sym typeface="Times New Roman"/>
              </a:rPr>
              <a:t>Person-centred care promotes autonomy and decision-making. Empowerment involves:</a:t>
            </a:r>
          </a:p>
          <a:p>
            <a:pPr marL="290231" lvl="1" indent="-145116" algn="just">
              <a:lnSpc>
                <a:spcPts val="2016"/>
              </a:lnSpc>
              <a:buFont typeface="Arial"/>
              <a:buChar char="•"/>
            </a:pPr>
            <a:r>
              <a:rPr lang="en-US" sz="1344">
                <a:solidFill>
                  <a:srgbClr val="000000"/>
                </a:solidFill>
                <a:latin typeface="Times New Roman"/>
                <a:ea typeface="Times New Roman"/>
                <a:cs typeface="Times New Roman"/>
                <a:sym typeface="Times New Roman"/>
              </a:rPr>
              <a:t>Involvement in care planning</a:t>
            </a:r>
          </a:p>
          <a:p>
            <a:pPr marL="290231" lvl="1" indent="-145116" algn="just">
              <a:lnSpc>
                <a:spcPts val="2016"/>
              </a:lnSpc>
              <a:buFont typeface="Arial"/>
              <a:buChar char="•"/>
            </a:pPr>
            <a:r>
              <a:rPr lang="en-US" sz="1344">
                <a:solidFill>
                  <a:srgbClr val="000000"/>
                </a:solidFill>
                <a:latin typeface="Times New Roman"/>
                <a:ea typeface="Times New Roman"/>
                <a:cs typeface="Times New Roman"/>
                <a:sym typeface="Times New Roman"/>
              </a:rPr>
              <a:t>Access to information</a:t>
            </a:r>
          </a:p>
          <a:p>
            <a:pPr marL="290231" lvl="1" indent="-145116" algn="just">
              <a:lnSpc>
                <a:spcPts val="2016"/>
              </a:lnSpc>
              <a:buFont typeface="Arial"/>
              <a:buChar char="•"/>
            </a:pPr>
            <a:r>
              <a:rPr lang="en-US" sz="1344">
                <a:solidFill>
                  <a:srgbClr val="000000"/>
                </a:solidFill>
                <a:latin typeface="Times New Roman"/>
                <a:ea typeface="Times New Roman"/>
                <a:cs typeface="Times New Roman"/>
                <a:sym typeface="Times New Roman"/>
              </a:rPr>
              <a:t>Advocacy services</a:t>
            </a:r>
          </a:p>
          <a:p>
            <a:pPr marL="290231" lvl="1" indent="-145116" algn="just">
              <a:lnSpc>
                <a:spcPts val="2016"/>
              </a:lnSpc>
              <a:buFont typeface="Arial"/>
              <a:buChar char="•"/>
            </a:pPr>
            <a:r>
              <a:rPr lang="en-US" sz="1344">
                <a:solidFill>
                  <a:srgbClr val="000000"/>
                </a:solidFill>
                <a:latin typeface="Times New Roman"/>
                <a:ea typeface="Times New Roman"/>
                <a:cs typeface="Times New Roman"/>
                <a:sym typeface="Times New Roman"/>
              </a:rPr>
              <a:t>Respect for dignity and rights</a:t>
            </a:r>
          </a:p>
          <a:p>
            <a:pPr algn="just">
              <a:lnSpc>
                <a:spcPts val="2016"/>
              </a:lnSpc>
            </a:pPr>
            <a:r>
              <a:rPr lang="en-US" sz="1344">
                <a:solidFill>
                  <a:srgbClr val="000000"/>
                </a:solidFill>
                <a:latin typeface="Times New Roman"/>
                <a:ea typeface="Times New Roman"/>
                <a:cs typeface="Times New Roman"/>
                <a:sym typeface="Times New Roman"/>
              </a:rPr>
              <a:t>The World Health Organization (WHO) emphasises “healthy ageing” as maintaining functional ability rather than merely absence of disease (Ballmer and Gantschnig, 2023).</a:t>
            </a:r>
          </a:p>
          <a:p>
            <a:pPr algn="just">
              <a:lnSpc>
                <a:spcPts val="2016"/>
              </a:lnSpc>
            </a:pPr>
            <a:r>
              <a:rPr lang="en-US" sz="1344" b="1">
                <a:solidFill>
                  <a:srgbClr val="000000"/>
                </a:solidFill>
                <a:latin typeface="Times New Roman Bold"/>
                <a:ea typeface="Times New Roman Bold"/>
                <a:cs typeface="Times New Roman Bold"/>
                <a:sym typeface="Times New Roman Bold"/>
              </a:rPr>
              <a:t>Critical Evaluation:</a:t>
            </a:r>
          </a:p>
          <a:p>
            <a:pPr algn="just">
              <a:lnSpc>
                <a:spcPts val="2016"/>
              </a:lnSpc>
            </a:pPr>
            <a:r>
              <a:rPr lang="en-US" sz="1344">
                <a:solidFill>
                  <a:srgbClr val="000000"/>
                </a:solidFill>
                <a:latin typeface="Times New Roman"/>
                <a:ea typeface="Times New Roman"/>
                <a:cs typeface="Times New Roman"/>
                <a:sym typeface="Times New Roman"/>
              </a:rPr>
              <a:t>Despite policy commitments, inequalities persist in access to services. Older adults from deprived backgrounds experience worse outcomes. Workforce shortages in UK social care also limit personalised support (Kulkarni et al., 2025).</a:t>
            </a:r>
          </a:p>
        </p:txBody>
      </p:sp>
      <p:sp>
        <p:nvSpPr>
          <p:cNvPr id="57" name="TextBox 57"/>
          <p:cNvSpPr txBox="1"/>
          <p:nvPr/>
        </p:nvSpPr>
        <p:spPr>
          <a:xfrm>
            <a:off x="15642385" y="4845066"/>
            <a:ext cx="5419421" cy="5764140"/>
          </a:xfrm>
          <a:prstGeom prst="rect">
            <a:avLst/>
          </a:prstGeom>
        </p:spPr>
        <p:txBody>
          <a:bodyPr lIns="0" tIns="0" rIns="0" bIns="0" rtlCol="0" anchor="t">
            <a:spAutoFit/>
          </a:bodyPr>
          <a:lstStyle/>
          <a:p>
            <a:pPr algn="just">
              <a:lnSpc>
                <a:spcPts val="2523"/>
              </a:lnSpc>
            </a:pPr>
            <a:r>
              <a:rPr lang="en-US" sz="1682" b="1">
                <a:solidFill>
                  <a:srgbClr val="000000"/>
                </a:solidFill>
                <a:latin typeface="Times New Roman Bold"/>
                <a:ea typeface="Times New Roman Bold"/>
                <a:cs typeface="Times New Roman Bold"/>
                <a:sym typeface="Times New Roman Bold"/>
              </a:rPr>
              <a:t>Challenges in Maintaining Independence</a:t>
            </a:r>
          </a:p>
          <a:p>
            <a:pPr algn="just">
              <a:lnSpc>
                <a:spcPts val="1967"/>
              </a:lnSpc>
            </a:pPr>
            <a:r>
              <a:rPr lang="en-US" sz="1311">
                <a:solidFill>
                  <a:srgbClr val="000000"/>
                </a:solidFill>
                <a:latin typeface="Times New Roman"/>
                <a:ea typeface="Times New Roman"/>
                <a:cs typeface="Times New Roman"/>
                <a:sym typeface="Times New Roman"/>
              </a:rPr>
              <a:t>Older people face multiple barriers:</a:t>
            </a:r>
          </a:p>
          <a:p>
            <a:pPr algn="just">
              <a:lnSpc>
                <a:spcPts val="1967"/>
              </a:lnSpc>
            </a:pPr>
            <a:r>
              <a:rPr lang="en-US" sz="1311" b="1">
                <a:solidFill>
                  <a:srgbClr val="000000"/>
                </a:solidFill>
                <a:latin typeface="Times New Roman Bold"/>
                <a:ea typeface="Times New Roman Bold"/>
                <a:cs typeface="Times New Roman Bold"/>
                <a:sym typeface="Times New Roman Bold"/>
              </a:rPr>
              <a:t>Health-Related Challenges</a:t>
            </a:r>
          </a:p>
          <a:p>
            <a:pPr marL="283259" lvl="1" indent="-141629" algn="just">
              <a:lnSpc>
                <a:spcPts val="1967"/>
              </a:lnSpc>
              <a:buFont typeface="Arial"/>
              <a:buChar char="•"/>
            </a:pPr>
            <a:r>
              <a:rPr lang="en-US" sz="1311">
                <a:solidFill>
                  <a:srgbClr val="000000"/>
                </a:solidFill>
                <a:latin typeface="Times New Roman"/>
                <a:ea typeface="Times New Roman"/>
                <a:cs typeface="Times New Roman"/>
                <a:sym typeface="Times New Roman"/>
              </a:rPr>
              <a:t>Multimorbidity</a:t>
            </a:r>
          </a:p>
          <a:p>
            <a:pPr marL="283259" lvl="1" indent="-141629" algn="just">
              <a:lnSpc>
                <a:spcPts val="1967"/>
              </a:lnSpc>
              <a:buFont typeface="Arial"/>
              <a:buChar char="•"/>
            </a:pPr>
            <a:r>
              <a:rPr lang="en-US" sz="1311">
                <a:solidFill>
                  <a:srgbClr val="000000"/>
                </a:solidFill>
                <a:latin typeface="Times New Roman"/>
                <a:ea typeface="Times New Roman"/>
                <a:cs typeface="Times New Roman"/>
                <a:sym typeface="Times New Roman"/>
              </a:rPr>
              <a:t>Cognitive decline (e.g., dementia)</a:t>
            </a:r>
          </a:p>
          <a:p>
            <a:pPr marL="283259" lvl="1" indent="-141629" algn="just">
              <a:lnSpc>
                <a:spcPts val="1967"/>
              </a:lnSpc>
              <a:buFont typeface="Arial"/>
              <a:buChar char="•"/>
            </a:pPr>
            <a:r>
              <a:rPr lang="en-US" sz="1311">
                <a:solidFill>
                  <a:srgbClr val="000000"/>
                </a:solidFill>
                <a:latin typeface="Times New Roman"/>
                <a:ea typeface="Times New Roman"/>
                <a:cs typeface="Times New Roman"/>
                <a:sym typeface="Times New Roman"/>
              </a:rPr>
              <a:t>Frailty</a:t>
            </a:r>
          </a:p>
          <a:p>
            <a:pPr algn="just">
              <a:lnSpc>
                <a:spcPts val="1967"/>
              </a:lnSpc>
            </a:pPr>
            <a:r>
              <a:rPr lang="en-US" sz="1311" b="1">
                <a:solidFill>
                  <a:srgbClr val="000000"/>
                </a:solidFill>
                <a:latin typeface="Times New Roman Bold"/>
                <a:ea typeface="Times New Roman Bold"/>
                <a:cs typeface="Times New Roman Bold"/>
                <a:sym typeface="Times New Roman Bold"/>
              </a:rPr>
              <a:t>Social Challenges</a:t>
            </a:r>
          </a:p>
          <a:p>
            <a:pPr marL="283259" lvl="1" indent="-141629" algn="just">
              <a:lnSpc>
                <a:spcPts val="1967"/>
              </a:lnSpc>
              <a:buFont typeface="Arial"/>
              <a:buChar char="•"/>
            </a:pPr>
            <a:r>
              <a:rPr lang="en-US" sz="1311">
                <a:solidFill>
                  <a:srgbClr val="000000"/>
                </a:solidFill>
                <a:latin typeface="Times New Roman"/>
                <a:ea typeface="Times New Roman"/>
                <a:cs typeface="Times New Roman"/>
                <a:sym typeface="Times New Roman"/>
              </a:rPr>
              <a:t>Loneliness and isolation</a:t>
            </a:r>
          </a:p>
          <a:p>
            <a:pPr marL="283259" lvl="1" indent="-141629" algn="just">
              <a:lnSpc>
                <a:spcPts val="1967"/>
              </a:lnSpc>
              <a:buFont typeface="Arial"/>
              <a:buChar char="•"/>
            </a:pPr>
            <a:r>
              <a:rPr lang="en-US" sz="1311">
                <a:solidFill>
                  <a:srgbClr val="000000"/>
                </a:solidFill>
                <a:latin typeface="Times New Roman"/>
                <a:ea typeface="Times New Roman"/>
                <a:cs typeface="Times New Roman"/>
                <a:sym typeface="Times New Roman"/>
              </a:rPr>
              <a:t>Bereavement (Cabañero-Garcia et al., 2025)</a:t>
            </a:r>
          </a:p>
          <a:p>
            <a:pPr marL="283259" lvl="1" indent="-141629" algn="just">
              <a:lnSpc>
                <a:spcPts val="1967"/>
              </a:lnSpc>
              <a:buFont typeface="Arial"/>
              <a:buChar char="•"/>
            </a:pPr>
            <a:r>
              <a:rPr lang="en-US" sz="1311">
                <a:solidFill>
                  <a:srgbClr val="000000"/>
                </a:solidFill>
                <a:latin typeface="Times New Roman"/>
                <a:ea typeface="Times New Roman"/>
                <a:cs typeface="Times New Roman"/>
                <a:sym typeface="Times New Roman"/>
              </a:rPr>
              <a:t>Reduced mobility</a:t>
            </a:r>
          </a:p>
          <a:p>
            <a:pPr algn="just">
              <a:lnSpc>
                <a:spcPts val="1967"/>
              </a:lnSpc>
            </a:pPr>
            <a:r>
              <a:rPr lang="en-US" sz="1311" b="1">
                <a:solidFill>
                  <a:srgbClr val="000000"/>
                </a:solidFill>
                <a:latin typeface="Times New Roman Bold"/>
                <a:ea typeface="Times New Roman Bold"/>
                <a:cs typeface="Times New Roman Bold"/>
                <a:sym typeface="Times New Roman Bold"/>
              </a:rPr>
              <a:t>Economic Challenges</a:t>
            </a:r>
          </a:p>
          <a:p>
            <a:pPr marL="283259" lvl="1" indent="-141629" algn="just">
              <a:lnSpc>
                <a:spcPts val="1967"/>
              </a:lnSpc>
              <a:buFont typeface="Arial"/>
              <a:buChar char="•"/>
            </a:pPr>
            <a:r>
              <a:rPr lang="en-US" sz="1311">
                <a:solidFill>
                  <a:srgbClr val="000000"/>
                </a:solidFill>
                <a:latin typeface="Times New Roman"/>
                <a:ea typeface="Times New Roman"/>
                <a:cs typeface="Times New Roman"/>
                <a:sym typeface="Times New Roman"/>
              </a:rPr>
              <a:t>Pension limitations</a:t>
            </a:r>
          </a:p>
          <a:p>
            <a:pPr marL="283259" lvl="1" indent="-141629" algn="just">
              <a:lnSpc>
                <a:spcPts val="1967"/>
              </a:lnSpc>
              <a:buFont typeface="Arial"/>
              <a:buChar char="•"/>
            </a:pPr>
            <a:r>
              <a:rPr lang="en-US" sz="1311">
                <a:solidFill>
                  <a:srgbClr val="000000"/>
                </a:solidFill>
                <a:latin typeface="Times New Roman"/>
                <a:ea typeface="Times New Roman"/>
                <a:cs typeface="Times New Roman"/>
                <a:sym typeface="Times New Roman"/>
              </a:rPr>
              <a:t>Cost of private care</a:t>
            </a:r>
          </a:p>
          <a:p>
            <a:pPr algn="just">
              <a:lnSpc>
                <a:spcPts val="1967"/>
              </a:lnSpc>
            </a:pPr>
            <a:r>
              <a:rPr lang="en-US" sz="1311" b="1">
                <a:solidFill>
                  <a:srgbClr val="000000"/>
                </a:solidFill>
                <a:latin typeface="Times New Roman Bold"/>
                <a:ea typeface="Times New Roman Bold"/>
                <a:cs typeface="Times New Roman Bold"/>
                <a:sym typeface="Times New Roman Bold"/>
              </a:rPr>
              <a:t>System-Level Challenges</a:t>
            </a:r>
          </a:p>
          <a:p>
            <a:pPr marL="283259" lvl="1" indent="-141629" algn="just">
              <a:lnSpc>
                <a:spcPts val="1967"/>
              </a:lnSpc>
              <a:buFont typeface="Arial"/>
              <a:buChar char="•"/>
            </a:pPr>
            <a:r>
              <a:rPr lang="en-US" sz="1311">
                <a:solidFill>
                  <a:srgbClr val="000000"/>
                </a:solidFill>
                <a:latin typeface="Times New Roman"/>
                <a:ea typeface="Times New Roman"/>
                <a:cs typeface="Times New Roman"/>
                <a:sym typeface="Times New Roman"/>
              </a:rPr>
              <a:t>Delayed hospital discharge</a:t>
            </a:r>
          </a:p>
          <a:p>
            <a:pPr marL="283259" lvl="1" indent="-141629" algn="just">
              <a:lnSpc>
                <a:spcPts val="1967"/>
              </a:lnSpc>
              <a:buFont typeface="Arial"/>
              <a:buChar char="•"/>
            </a:pPr>
            <a:r>
              <a:rPr lang="en-US" sz="1311">
                <a:solidFill>
                  <a:srgbClr val="000000"/>
                </a:solidFill>
                <a:latin typeface="Times New Roman"/>
                <a:ea typeface="Times New Roman"/>
                <a:cs typeface="Times New Roman"/>
                <a:sym typeface="Times New Roman"/>
              </a:rPr>
              <a:t>Underfunded local authority services</a:t>
            </a:r>
          </a:p>
          <a:p>
            <a:pPr marL="283259" lvl="1" indent="-141629" algn="just">
              <a:lnSpc>
                <a:spcPts val="1967"/>
              </a:lnSpc>
              <a:buFont typeface="Arial"/>
              <a:buChar char="•"/>
            </a:pPr>
            <a:r>
              <a:rPr lang="en-US" sz="1311">
                <a:solidFill>
                  <a:srgbClr val="000000"/>
                </a:solidFill>
                <a:latin typeface="Times New Roman"/>
                <a:ea typeface="Times New Roman"/>
                <a:cs typeface="Times New Roman"/>
                <a:sym typeface="Times New Roman"/>
              </a:rPr>
              <a:t>Workforce crisis in social care</a:t>
            </a:r>
          </a:p>
          <a:p>
            <a:pPr algn="just">
              <a:lnSpc>
                <a:spcPts val="1967"/>
              </a:lnSpc>
            </a:pPr>
            <a:r>
              <a:rPr lang="en-US" sz="1311">
                <a:solidFill>
                  <a:srgbClr val="000000"/>
                </a:solidFill>
                <a:latin typeface="Times New Roman"/>
                <a:ea typeface="Times New Roman"/>
                <a:cs typeface="Times New Roman"/>
                <a:sym typeface="Times New Roman"/>
              </a:rPr>
              <a:t>According to the Age UK, many older people struggle to access adequate home care, leading to unmet needs.</a:t>
            </a:r>
          </a:p>
          <a:p>
            <a:pPr algn="just">
              <a:lnSpc>
                <a:spcPts val="1967"/>
              </a:lnSpc>
            </a:pPr>
            <a:r>
              <a:rPr lang="en-US" sz="1311" b="1">
                <a:solidFill>
                  <a:srgbClr val="000000"/>
                </a:solidFill>
                <a:latin typeface="Times New Roman Bold"/>
                <a:ea typeface="Times New Roman Bold"/>
                <a:cs typeface="Times New Roman Bold"/>
                <a:sym typeface="Times New Roman Bold"/>
              </a:rPr>
              <a:t>Critical Perspective:</a:t>
            </a:r>
          </a:p>
          <a:p>
            <a:pPr algn="just">
              <a:lnSpc>
                <a:spcPts val="1967"/>
              </a:lnSpc>
            </a:pPr>
            <a:r>
              <a:rPr lang="en-US" sz="1311">
                <a:solidFill>
                  <a:srgbClr val="000000"/>
                </a:solidFill>
                <a:latin typeface="Times New Roman"/>
                <a:ea typeface="Times New Roman"/>
                <a:cs typeface="Times New Roman"/>
                <a:sym typeface="Times New Roman"/>
              </a:rPr>
              <a:t>Structural inequalities and ageism further marginalise older people, limiting empowerment (Khan, Addo and Findlay, 2024).</a:t>
            </a:r>
          </a:p>
          <a:p>
            <a:pPr algn="just">
              <a:lnSpc>
                <a:spcPts val="1856"/>
              </a:lnSpc>
            </a:pPr>
            <a:endParaRPr lang="en-US" sz="1311">
              <a:solidFill>
                <a:srgbClr val="000000"/>
              </a:solidFill>
              <a:latin typeface="Times New Roman"/>
              <a:ea typeface="Times New Roman"/>
              <a:cs typeface="Times New Roman"/>
              <a:sym typeface="Times New Roman"/>
            </a:endParaRPr>
          </a:p>
        </p:txBody>
      </p:sp>
      <p:sp>
        <p:nvSpPr>
          <p:cNvPr id="58" name="TextBox 58"/>
          <p:cNvSpPr txBox="1"/>
          <p:nvPr/>
        </p:nvSpPr>
        <p:spPr>
          <a:xfrm>
            <a:off x="15566313" y="11772390"/>
            <a:ext cx="5489813" cy="2561098"/>
          </a:xfrm>
          <a:prstGeom prst="rect">
            <a:avLst/>
          </a:prstGeom>
        </p:spPr>
        <p:txBody>
          <a:bodyPr lIns="0" tIns="0" rIns="0" bIns="0" rtlCol="0" anchor="t">
            <a:spAutoFit/>
          </a:bodyPr>
          <a:lstStyle/>
          <a:p>
            <a:pPr algn="just">
              <a:lnSpc>
                <a:spcPts val="2579"/>
              </a:lnSpc>
            </a:pPr>
            <a:r>
              <a:rPr lang="en-US" sz="1719" b="1">
                <a:solidFill>
                  <a:srgbClr val="000000"/>
                </a:solidFill>
                <a:latin typeface="Times New Roman Bold"/>
                <a:ea typeface="Times New Roman Bold"/>
                <a:cs typeface="Times New Roman Bold"/>
                <a:sym typeface="Times New Roman Bold"/>
              </a:rPr>
              <a:t>Conclusion</a:t>
            </a:r>
          </a:p>
          <a:p>
            <a:pPr algn="just">
              <a:lnSpc>
                <a:spcPts val="2009"/>
              </a:lnSpc>
            </a:pPr>
            <a:r>
              <a:rPr lang="en-US" sz="1339">
                <a:solidFill>
                  <a:srgbClr val="000000"/>
                </a:solidFill>
                <a:latin typeface="Times New Roman"/>
                <a:ea typeface="Times New Roman"/>
                <a:cs typeface="Times New Roman"/>
                <a:sym typeface="Times New Roman"/>
              </a:rPr>
              <a:t>The care and support needs of older people are complex and multidimensional, encompassing physical health, psychological wellbeing, and social participation. While UK policies such as the Care Act 2014 promote empowerment and independence, challenges including funding constraints, workforce shortages, and service fragmentation limit effectiveness.</a:t>
            </a:r>
          </a:p>
          <a:p>
            <a:pPr algn="just">
              <a:lnSpc>
                <a:spcPts val="2009"/>
              </a:lnSpc>
            </a:pPr>
            <a:r>
              <a:rPr lang="en-US" sz="1339">
                <a:solidFill>
                  <a:srgbClr val="000000"/>
                </a:solidFill>
                <a:latin typeface="Times New Roman"/>
                <a:ea typeface="Times New Roman"/>
                <a:cs typeface="Times New Roman"/>
                <a:sym typeface="Times New Roman"/>
              </a:rPr>
              <a:t>A preventative, person-centred, and integrated approach is essential to maintain functional ability and promote dignity, choice, and autonomy in later life. Strengthening community services and empowering older adults in decision-making will improve both quality of life and sustainability of health systems.</a:t>
            </a:r>
          </a:p>
        </p:txBody>
      </p:sp>
      <p:sp>
        <p:nvSpPr>
          <p:cNvPr id="59" name="TextBox 59"/>
          <p:cNvSpPr txBox="1"/>
          <p:nvPr/>
        </p:nvSpPr>
        <p:spPr>
          <a:xfrm>
            <a:off x="16127399" y="3593261"/>
            <a:ext cx="5171137" cy="303514"/>
          </a:xfrm>
          <a:prstGeom prst="rect">
            <a:avLst/>
          </a:prstGeom>
        </p:spPr>
        <p:txBody>
          <a:bodyPr lIns="0" tIns="0" rIns="0" bIns="0" rtlCol="0" anchor="t">
            <a:spAutoFit/>
          </a:bodyPr>
          <a:lstStyle/>
          <a:p>
            <a:pPr algn="ctr">
              <a:lnSpc>
                <a:spcPts val="1213"/>
              </a:lnSpc>
            </a:pPr>
            <a:r>
              <a:rPr lang="en-US" sz="933" u="sng">
                <a:solidFill>
                  <a:srgbClr val="000000"/>
                </a:solidFill>
                <a:latin typeface="Times New Roman"/>
                <a:ea typeface="Times New Roman"/>
                <a:cs typeface="Times New Roman"/>
                <a:sym typeface="Times New Roman"/>
              </a:rPr>
              <a:t>https://www.statista.com/statistics/743332/elderly-population-of-united-kingdom-uk/?srsltid=AfmBOoq2pGMmpB1iqjr3q-nk2Eo7HiVJDZb6eR7FkKcVUfFYvZLM2tmN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937350" y="2569150"/>
            <a:ext cx="18070899" cy="11516871"/>
          </a:xfrm>
          <a:prstGeom prst="rect">
            <a:avLst/>
          </a:prstGeom>
        </p:spPr>
        <p:txBody>
          <a:bodyPr lIns="0" tIns="0" rIns="0" bIns="0" rtlCol="0" anchor="t">
            <a:spAutoFit/>
          </a:bodyPr>
          <a:lstStyle/>
          <a:p>
            <a:pPr algn="l">
              <a:lnSpc>
                <a:spcPts val="2510"/>
              </a:lnSpc>
            </a:pPr>
            <a:r>
              <a:rPr lang="en-US" sz="1673" dirty="0">
                <a:solidFill>
                  <a:srgbClr val="000000"/>
                </a:solidFill>
                <a:latin typeface="Canva Sans"/>
                <a:ea typeface="Canva Sans"/>
                <a:cs typeface="Canva Sans"/>
                <a:sym typeface="Canva Sans"/>
              </a:rPr>
              <a:t>Ballmer, T. and </a:t>
            </a:r>
            <a:r>
              <a:rPr lang="en-US" sz="1673" dirty="0" err="1">
                <a:solidFill>
                  <a:srgbClr val="000000"/>
                </a:solidFill>
                <a:latin typeface="Canva Sans"/>
                <a:ea typeface="Canva Sans"/>
                <a:cs typeface="Canva Sans"/>
                <a:sym typeface="Canva Sans"/>
              </a:rPr>
              <a:t>Gantschnig</a:t>
            </a:r>
            <a:r>
              <a:rPr lang="en-US" sz="1673" dirty="0">
                <a:solidFill>
                  <a:srgbClr val="000000"/>
                </a:solidFill>
                <a:latin typeface="Canva Sans"/>
                <a:ea typeface="Canva Sans"/>
                <a:cs typeface="Canva Sans"/>
                <a:sym typeface="Canva Sans"/>
              </a:rPr>
              <a:t>, B. (2023) “Maintaining autonomy: How older persons with chronic conditions and their significant others interpret, navigate, and overcome everyday difficulties,” Scandinavian Journal of Occupational Therapy, 31(1). Available at: </a:t>
            </a:r>
            <a:r>
              <a:rPr lang="en-US" sz="1673" u="sng" dirty="0">
                <a:solidFill>
                  <a:srgbClr val="38B6FF"/>
                </a:solidFill>
                <a:latin typeface="Canva Sans"/>
                <a:ea typeface="Canva Sans"/>
                <a:cs typeface="Canva Sans"/>
                <a:sym typeface="Canva Sans"/>
                <a:hlinkClick r:id="rId3" tooltip="https://doi.org/10.1080/11038128.2023.2249959"/>
              </a:rPr>
              <a:t>https://doi.org/10.1080/11038128.2023.2249959</a:t>
            </a:r>
          </a:p>
          <a:p>
            <a:pPr algn="l">
              <a:lnSpc>
                <a:spcPts val="2510"/>
              </a:lnSpc>
            </a:pPr>
            <a:r>
              <a:rPr lang="en-US" sz="1673" dirty="0" err="1">
                <a:solidFill>
                  <a:srgbClr val="000000"/>
                </a:solidFill>
                <a:latin typeface="Canva Sans"/>
                <a:ea typeface="Canva Sans"/>
                <a:cs typeface="Canva Sans"/>
                <a:sym typeface="Canva Sans"/>
              </a:rPr>
              <a:t>Cabañero</a:t>
            </a:r>
            <a:r>
              <a:rPr lang="en-US" sz="1673" dirty="0">
                <a:solidFill>
                  <a:srgbClr val="000000"/>
                </a:solidFill>
                <a:latin typeface="Canva Sans"/>
                <a:ea typeface="Canva Sans"/>
                <a:cs typeface="Canva Sans"/>
                <a:sym typeface="Canva Sans"/>
              </a:rPr>
              <a:t>-Garcia, E., Martinez-</a:t>
            </a:r>
            <a:r>
              <a:rPr lang="en-US" sz="1673" dirty="0" err="1">
                <a:solidFill>
                  <a:srgbClr val="000000"/>
                </a:solidFill>
                <a:latin typeface="Canva Sans"/>
                <a:ea typeface="Canva Sans"/>
                <a:cs typeface="Canva Sans"/>
                <a:sym typeface="Canva Sans"/>
              </a:rPr>
              <a:t>Lacoba</a:t>
            </a:r>
            <a:r>
              <a:rPr lang="en-US" sz="1673" dirty="0">
                <a:solidFill>
                  <a:srgbClr val="000000"/>
                </a:solidFill>
                <a:latin typeface="Canva Sans"/>
                <a:ea typeface="Canva Sans"/>
                <a:cs typeface="Canva Sans"/>
                <a:sym typeface="Canva Sans"/>
              </a:rPr>
              <a:t>, R., Pardo-Garcia, I. and Amo-Saus, E. (2025) “Barriers to health, social and long-term care access among older adults: a systematic review of reviews.” Available at: </a:t>
            </a:r>
            <a:r>
              <a:rPr lang="en-US" sz="1673" u="sng" dirty="0">
                <a:solidFill>
                  <a:srgbClr val="0000FF"/>
                </a:solidFill>
                <a:latin typeface="Canva Sans"/>
                <a:ea typeface="Canva Sans"/>
                <a:cs typeface="Canva Sans"/>
                <a:sym typeface="Canva Sans"/>
                <a:hlinkClick r:id="rId4" tooltip="https://link.springer.com/article/10.1186/s12939-025-02429-y">
                  <a:extLst>
                    <a:ext uri="{A12FA001-AC4F-418D-AE19-62706E023703}">
                      <ahyp:hlinkClr xmlns:ahyp="http://schemas.microsoft.com/office/drawing/2018/hyperlinkcolor" val="tx"/>
                    </a:ext>
                  </a:extLst>
                </a:hlinkClick>
              </a:rPr>
              <a:t>https://link.springer.com/article/10.1186/s12939-025-02429-y </a:t>
            </a:r>
          </a:p>
          <a:p>
            <a:pPr algn="l">
              <a:lnSpc>
                <a:spcPts val="2510"/>
              </a:lnSpc>
            </a:pPr>
            <a:r>
              <a:rPr lang="en-US" sz="1673" dirty="0">
                <a:solidFill>
                  <a:srgbClr val="000000"/>
                </a:solidFill>
                <a:latin typeface="Canva Sans"/>
                <a:ea typeface="Canva Sans"/>
                <a:cs typeface="Canva Sans"/>
                <a:sym typeface="Canva Sans"/>
              </a:rPr>
              <a:t>GOV.UK (2016) “Guidance Care Act factsheets.” Available at: </a:t>
            </a:r>
            <a:r>
              <a:rPr lang="en-US" sz="1673" dirty="0">
                <a:solidFill>
                  <a:srgbClr val="000000"/>
                </a:solidFill>
                <a:latin typeface="Canva Sans"/>
                <a:ea typeface="Canva Sans"/>
                <a:cs typeface="Canva Sans"/>
                <a:sym typeface="Canva Sans"/>
                <a:hlinkClick r:id="rId5"/>
              </a:rPr>
              <a:t>https://www.gov.uk/government/publications/care-act-2014-part-1-factsheets/care-act-factsheets</a:t>
            </a:r>
            <a:endParaRPr lang="en-US" sz="1673" dirty="0">
              <a:solidFill>
                <a:srgbClr val="000000"/>
              </a:solidFill>
              <a:latin typeface="Canva Sans"/>
              <a:ea typeface="Canva Sans"/>
              <a:cs typeface="Canva Sans"/>
              <a:sym typeface="Canva Sans"/>
            </a:endParaRPr>
          </a:p>
          <a:p>
            <a:pPr algn="l">
              <a:lnSpc>
                <a:spcPts val="2510"/>
              </a:lnSpc>
            </a:pPr>
            <a:r>
              <a:rPr lang="en-US" sz="1673" dirty="0">
                <a:solidFill>
                  <a:srgbClr val="000000"/>
                </a:solidFill>
                <a:latin typeface="Canva Sans"/>
                <a:ea typeface="Canva Sans"/>
                <a:cs typeface="Canva Sans"/>
                <a:sym typeface="Canva Sans"/>
              </a:rPr>
              <a:t>GOV.UK (2024) “Build Back Better: Our Plan for Health and Social Care.” Available at: </a:t>
            </a:r>
            <a:r>
              <a:rPr lang="en-US" sz="1673" u="sng" dirty="0">
                <a:solidFill>
                  <a:srgbClr val="38B6FF"/>
                </a:solidFill>
                <a:latin typeface="Canva Sans"/>
                <a:ea typeface="Canva Sans"/>
                <a:cs typeface="Canva Sans"/>
                <a:sym typeface="Canva Sans"/>
                <a:hlinkClick r:id="rId6" tooltip="https://www.gov.uk/government/publications/build-back-better-our-plan-for-health-and-social-care/build-back-better-our-plan-for-health-and-social-care"/>
              </a:rPr>
              <a:t>https://www.gov.uk/government/publications/build-back-better-our-plan-for-health-and-social-care/build-back-better-our-plan-for-health-and-social-care</a:t>
            </a:r>
          </a:p>
          <a:p>
            <a:pPr algn="l">
              <a:lnSpc>
                <a:spcPts val="2510"/>
              </a:lnSpc>
            </a:pPr>
            <a:r>
              <a:rPr lang="en-US" sz="1673" dirty="0">
                <a:solidFill>
                  <a:srgbClr val="000000"/>
                </a:solidFill>
                <a:latin typeface="Canva Sans"/>
                <a:ea typeface="Canva Sans"/>
                <a:cs typeface="Canva Sans"/>
                <a:sym typeface="Canva Sans"/>
              </a:rPr>
              <a:t>Khan, H.T.A., Addo, K.M. and Findlay, H. (2024) “Public Health Challenges and Responses to the Growing Ageing Populations,” Public Health Challenges, 3(3). Available at: </a:t>
            </a:r>
            <a:r>
              <a:rPr lang="en-US" sz="1673" u="sng" dirty="0">
                <a:solidFill>
                  <a:srgbClr val="38B6FF"/>
                </a:solidFill>
                <a:latin typeface="Canva Sans"/>
                <a:ea typeface="Canva Sans"/>
                <a:cs typeface="Canva Sans"/>
                <a:sym typeface="Canva Sans"/>
                <a:hlinkClick r:id="rId7" tooltip="https://doi.org/10.1002/puh2.213"/>
              </a:rPr>
              <a:t>https://doi.org/10.1002/puh2.213</a:t>
            </a:r>
          </a:p>
          <a:p>
            <a:pPr algn="l">
              <a:lnSpc>
                <a:spcPts val="2510"/>
              </a:lnSpc>
            </a:pPr>
            <a:r>
              <a:rPr lang="en-US" sz="1673" dirty="0">
                <a:solidFill>
                  <a:srgbClr val="000000"/>
                </a:solidFill>
                <a:latin typeface="Canva Sans"/>
                <a:ea typeface="Canva Sans"/>
                <a:cs typeface="Canva Sans"/>
                <a:sym typeface="Canva Sans"/>
              </a:rPr>
              <a:t>Kulkarni, S., Chockalingam, N., Chambers, R., Poulose, P., Suresh, S., Thileepan, L. and Nachiappan, N. (2025) “Evaluating the role of simple assistive devices in promoting motivation and self-care in chronic disease management,” Preventive Medicine, 193, p. 108256. Available at: </a:t>
            </a:r>
            <a:r>
              <a:rPr lang="en-US" sz="1673" u="sng" dirty="0">
                <a:solidFill>
                  <a:srgbClr val="0000FF"/>
                </a:solidFill>
                <a:latin typeface="Canva Sans"/>
                <a:ea typeface="Canva Sans"/>
                <a:cs typeface="Canva Sans"/>
                <a:sym typeface="Canva Sans"/>
              </a:rPr>
              <a:t>https://doi.org/10.1016/j.ypmed.2025.108256</a:t>
            </a:r>
          </a:p>
          <a:p>
            <a:pPr algn="l">
              <a:lnSpc>
                <a:spcPts val="2510"/>
              </a:lnSpc>
            </a:pPr>
            <a:r>
              <a:rPr lang="en-US" sz="1673" dirty="0" err="1">
                <a:latin typeface="Canva Sans"/>
                <a:ea typeface="Canva Sans"/>
                <a:cs typeface="Canva Sans"/>
                <a:sym typeface="Canva Sans"/>
              </a:rPr>
              <a:t>Kunonga</a:t>
            </a:r>
            <a:r>
              <a:rPr lang="en-US" sz="1673" dirty="0">
                <a:latin typeface="Canva Sans"/>
                <a:ea typeface="Canva Sans"/>
                <a:cs typeface="Canva Sans"/>
                <a:sym typeface="Canva Sans"/>
              </a:rPr>
              <a:t>, T.P., Spiers, G.F., Beyer, F.R., Hanratty, B., Boulton, E., Hall, A., Bower, P., Todd, C. and Craig, D. (2021) “Effects of Digital Technologies on Older People’s Access to Health and Social Care: Umbrella Review,” Journal of Medical Internet Research, 23(11), p. e25887. Available at:</a:t>
            </a:r>
            <a:r>
              <a:rPr lang="en-US" sz="1673" dirty="0">
                <a:solidFill>
                  <a:srgbClr val="0000FF"/>
                </a:solidFill>
                <a:latin typeface="Canva Sans"/>
                <a:ea typeface="Canva Sans"/>
                <a:cs typeface="Canva Sans"/>
                <a:sym typeface="Canva Sans"/>
              </a:rPr>
              <a:t> https://doi.org/10.2196/25887</a:t>
            </a:r>
          </a:p>
          <a:p>
            <a:pPr algn="l">
              <a:lnSpc>
                <a:spcPts val="2510"/>
              </a:lnSpc>
            </a:pPr>
            <a:r>
              <a:rPr lang="en-US" sz="1673" dirty="0">
                <a:solidFill>
                  <a:srgbClr val="000000"/>
                </a:solidFill>
                <a:latin typeface="Canva Sans"/>
                <a:ea typeface="Canva Sans"/>
                <a:cs typeface="Canva Sans"/>
                <a:sym typeface="Canva Sans"/>
              </a:rPr>
              <a:t>Lalani, M., Peters, M., Sugavanam, T., Crocker, H., </a:t>
            </a:r>
            <a:r>
              <a:rPr lang="en-US" sz="1673" dirty="0" err="1">
                <a:solidFill>
                  <a:srgbClr val="000000"/>
                </a:solidFill>
                <a:latin typeface="Canva Sans"/>
                <a:ea typeface="Canva Sans"/>
                <a:cs typeface="Canva Sans"/>
                <a:sym typeface="Canva Sans"/>
              </a:rPr>
              <a:t>Caiels</a:t>
            </a:r>
            <a:r>
              <a:rPr lang="en-US" sz="1673" dirty="0">
                <a:solidFill>
                  <a:srgbClr val="000000"/>
                </a:solidFill>
                <a:latin typeface="Canva Sans"/>
                <a:ea typeface="Canva Sans"/>
                <a:cs typeface="Canva Sans"/>
                <a:sym typeface="Canva Sans"/>
              </a:rPr>
              <a:t>, J., Hay, H., Gunn, S., Hogan, H., Page, B. and Fitzpatrick, R. (2025) “New Ways of Working to Manage and Improve Quality in Integrated Care Systems in England,” International Journal of Health Policy and Management [Preprint]. Available at: </a:t>
            </a:r>
            <a:r>
              <a:rPr lang="en-US" sz="1673" u="sng" dirty="0">
                <a:solidFill>
                  <a:srgbClr val="0000FF"/>
                </a:solidFill>
                <a:latin typeface="Canva Sans"/>
                <a:ea typeface="Canva Sans"/>
                <a:cs typeface="Canva Sans"/>
                <a:sym typeface="Canva Sans"/>
                <a:hlinkClick r:id="rId8" tooltip="https://doi.org/10.34172/ijhpm.8424">
                  <a:extLst>
                    <a:ext uri="{A12FA001-AC4F-418D-AE19-62706E023703}">
                      <ahyp:hlinkClr xmlns:ahyp="http://schemas.microsoft.com/office/drawing/2018/hyperlinkcolor" val="tx"/>
                    </a:ext>
                  </a:extLst>
                </a:hlinkClick>
              </a:rPr>
              <a:t>https://doi.org/10.34172/ijhpm.8424</a:t>
            </a:r>
          </a:p>
          <a:p>
            <a:pPr algn="l">
              <a:lnSpc>
                <a:spcPts val="2510"/>
              </a:lnSpc>
            </a:pPr>
            <a:r>
              <a:rPr lang="en-US" sz="1673" dirty="0">
                <a:solidFill>
                  <a:srgbClr val="000000"/>
                </a:solidFill>
                <a:latin typeface="Canva Sans"/>
                <a:ea typeface="Canva Sans"/>
                <a:cs typeface="Canva Sans"/>
                <a:sym typeface="Canva Sans"/>
              </a:rPr>
              <a:t>Legislation.gov.uk (2005) “Mental Capacity Act 2005.” Available at: </a:t>
            </a:r>
            <a:r>
              <a:rPr lang="en-US" sz="1673" dirty="0">
                <a:solidFill>
                  <a:srgbClr val="000000"/>
                </a:solidFill>
                <a:latin typeface="Canva Sans"/>
                <a:ea typeface="Canva Sans"/>
                <a:cs typeface="Canva Sans"/>
                <a:sym typeface="Canva Sans"/>
                <a:hlinkClick r:id="rId9"/>
              </a:rPr>
              <a:t>https://www.legislation.gov.uk/ukpga/2005/9/section/2</a:t>
            </a:r>
            <a:endParaRPr lang="en-US" sz="1673" dirty="0">
              <a:solidFill>
                <a:srgbClr val="000000"/>
              </a:solidFill>
              <a:latin typeface="Canva Sans"/>
              <a:ea typeface="Canva Sans"/>
              <a:cs typeface="Canva Sans"/>
              <a:sym typeface="Canva Sans"/>
            </a:endParaRPr>
          </a:p>
          <a:p>
            <a:pPr algn="l">
              <a:lnSpc>
                <a:spcPts val="2510"/>
              </a:lnSpc>
            </a:pPr>
            <a:r>
              <a:rPr lang="en-US" sz="1673" dirty="0">
                <a:solidFill>
                  <a:srgbClr val="000000"/>
                </a:solidFill>
                <a:latin typeface="Canva Sans"/>
                <a:ea typeface="Canva Sans"/>
                <a:cs typeface="Canva Sans"/>
                <a:sym typeface="Canva Sans"/>
              </a:rPr>
              <a:t>MacIver, E., Adams, N.N., Douglas, F. and Kennedy, C. (2026) “Older adults’ experiences of wellbeing through engagement with a nature-based </a:t>
            </a:r>
            <a:r>
              <a:rPr lang="en-US" sz="1673" dirty="0" err="1">
                <a:solidFill>
                  <a:srgbClr val="000000"/>
                </a:solidFill>
                <a:latin typeface="Canva Sans"/>
                <a:ea typeface="Canva Sans"/>
                <a:cs typeface="Canva Sans"/>
                <a:sym typeface="Canva Sans"/>
              </a:rPr>
              <a:t>programme</a:t>
            </a:r>
            <a:r>
              <a:rPr lang="en-US" sz="1673" dirty="0">
                <a:solidFill>
                  <a:srgbClr val="000000"/>
                </a:solidFill>
                <a:latin typeface="Canva Sans"/>
                <a:ea typeface="Canva Sans"/>
                <a:cs typeface="Canva Sans"/>
                <a:sym typeface="Canva Sans"/>
              </a:rPr>
              <a:t>: insights from Activity Theory and Blue Zones thinking,” Wellbeing, Space and Society, 10, p. 100367. Available at: </a:t>
            </a:r>
            <a:r>
              <a:rPr lang="en-US" sz="1673" dirty="0">
                <a:solidFill>
                  <a:srgbClr val="4785D1"/>
                </a:solidFill>
                <a:latin typeface="Canva Sans"/>
                <a:ea typeface="Canva Sans"/>
                <a:cs typeface="Canva Sans"/>
                <a:sym typeface="Canva Sans"/>
                <a:hlinkClick r:id="rId10"/>
              </a:rPr>
              <a:t>https://doi.org/10.1016/j.wss.2026.100367</a:t>
            </a:r>
            <a:endParaRPr lang="en-US" sz="1673" dirty="0">
              <a:solidFill>
                <a:srgbClr val="4785D1"/>
              </a:solidFill>
              <a:latin typeface="Canva Sans"/>
              <a:ea typeface="Canva Sans"/>
              <a:cs typeface="Canva Sans"/>
              <a:sym typeface="Canva Sans"/>
            </a:endParaRPr>
          </a:p>
          <a:p>
            <a:pPr algn="l">
              <a:lnSpc>
                <a:spcPts val="2510"/>
              </a:lnSpc>
            </a:pPr>
            <a:r>
              <a:rPr lang="en-US" sz="1673" dirty="0">
                <a:solidFill>
                  <a:srgbClr val="000000"/>
                </a:solidFill>
                <a:latin typeface="Canva Sans"/>
                <a:ea typeface="Canva Sans"/>
                <a:cs typeface="Canva Sans"/>
                <a:sym typeface="Canva Sans"/>
              </a:rPr>
              <a:t>McKee, M., Dunnell, K., Anderson, M., </a:t>
            </a:r>
            <a:r>
              <a:rPr lang="en-US" sz="1673" dirty="0" err="1">
                <a:solidFill>
                  <a:srgbClr val="000000"/>
                </a:solidFill>
                <a:latin typeface="Canva Sans"/>
                <a:ea typeface="Canva Sans"/>
                <a:cs typeface="Canva Sans"/>
                <a:sym typeface="Canva Sans"/>
              </a:rPr>
              <a:t>Brayne</a:t>
            </a:r>
            <a:r>
              <a:rPr lang="en-US" sz="1673" dirty="0">
                <a:solidFill>
                  <a:srgbClr val="000000"/>
                </a:solidFill>
                <a:latin typeface="Canva Sans"/>
                <a:ea typeface="Canva Sans"/>
                <a:cs typeface="Canva Sans"/>
                <a:sym typeface="Canva Sans"/>
              </a:rPr>
              <a:t>, C., Charlesworth, A., Johnston-Webber, C., Knapp, M., McGuire, A., Newton, J.N., Taylor, D. and Watt, R.G. (2021) “The changing health needs of the UK population,” The Lancet, 397(10288), pp. 1979–1991. Available at: </a:t>
            </a:r>
            <a:r>
              <a:rPr lang="en-US" sz="1673" u="sng" dirty="0">
                <a:solidFill>
                  <a:srgbClr val="38B6FF"/>
                </a:solidFill>
                <a:latin typeface="Canva Sans"/>
                <a:ea typeface="Canva Sans"/>
                <a:cs typeface="Canva Sans"/>
                <a:sym typeface="Canva Sans"/>
                <a:hlinkClick r:id="rId11" tooltip="https://doi.org/10.1016/S0140-6736(21)00229-4"/>
              </a:rPr>
              <a:t>https://doi.org/10.1016/S0140-6736(21)00229-4</a:t>
            </a:r>
          </a:p>
          <a:p>
            <a:pPr algn="l">
              <a:lnSpc>
                <a:spcPts val="2510"/>
              </a:lnSpc>
            </a:pPr>
            <a:r>
              <a:rPr lang="en-US" sz="1673" dirty="0">
                <a:solidFill>
                  <a:srgbClr val="000000"/>
                </a:solidFill>
                <a:latin typeface="Canva Sans"/>
                <a:ea typeface="Canva Sans"/>
                <a:cs typeface="Canva Sans"/>
                <a:sym typeface="Canva Sans"/>
              </a:rPr>
              <a:t>Scottish Government (2025) “Health and Social Care Service Renewal Framework.” Available at: </a:t>
            </a:r>
            <a:r>
              <a:rPr lang="en-US" sz="1673" u="sng" dirty="0">
                <a:solidFill>
                  <a:srgbClr val="38B6FF"/>
                </a:solidFill>
                <a:latin typeface="Canva Sans"/>
                <a:ea typeface="Canva Sans"/>
                <a:cs typeface="Canva Sans"/>
                <a:sym typeface="Canva Sans"/>
                <a:hlinkClick r:id="rId12" tooltip="https://www.gov.scot/publications/health-social-care-service-renewal-framework/pages/6/"/>
              </a:rPr>
              <a:t>https://www.gov.scot/publications/health-social-care-service-renewal-framework/pages/6/</a:t>
            </a:r>
          </a:p>
          <a:p>
            <a:pPr algn="l">
              <a:lnSpc>
                <a:spcPts val="2510"/>
              </a:lnSpc>
            </a:pPr>
            <a:r>
              <a:rPr lang="en-US" sz="1673" dirty="0">
                <a:solidFill>
                  <a:srgbClr val="000000"/>
                </a:solidFill>
                <a:latin typeface="Canva Sans"/>
                <a:ea typeface="Canva Sans"/>
                <a:cs typeface="Canva Sans"/>
                <a:sym typeface="Canva Sans"/>
              </a:rPr>
              <a:t>Stanley, T. (2016) “A practice framework to support the Care Act 2014.” Available at: </a:t>
            </a:r>
            <a:r>
              <a:rPr lang="en-US" sz="1673" u="sng" dirty="0">
                <a:solidFill>
                  <a:srgbClr val="38B6FF"/>
                </a:solidFill>
                <a:latin typeface="Canva Sans"/>
                <a:ea typeface="Canva Sans"/>
                <a:cs typeface="Canva Sans"/>
                <a:sym typeface="Canva Sans"/>
                <a:hlinkClick r:id="rId13" tooltip="https://www.researchgate.net/publication/292073106_A_practice_framework_to_support_the_Care_Act_2014"/>
              </a:rPr>
              <a:t>https://www.researchgate.net/publication/292073106_A_practice_framework_to_support_the_Care_Act_2014</a:t>
            </a:r>
          </a:p>
          <a:p>
            <a:pPr algn="l">
              <a:lnSpc>
                <a:spcPts val="2510"/>
              </a:lnSpc>
            </a:pPr>
            <a:r>
              <a:rPr lang="en-US" sz="1673" dirty="0">
                <a:solidFill>
                  <a:srgbClr val="000000"/>
                </a:solidFill>
                <a:latin typeface="Canva Sans"/>
                <a:ea typeface="Canva Sans"/>
                <a:cs typeface="Canva Sans"/>
                <a:sym typeface="Canva Sans"/>
              </a:rPr>
              <a:t>WHO (2020) “Healthy ageing and functional ability.” Available at: </a:t>
            </a:r>
            <a:r>
              <a:rPr lang="en-US" sz="1673" u="sng" dirty="0">
                <a:solidFill>
                  <a:srgbClr val="38B6FF"/>
                </a:solidFill>
                <a:latin typeface="Canva Sans"/>
                <a:ea typeface="Canva Sans"/>
                <a:cs typeface="Canva Sans"/>
                <a:sym typeface="Canva Sans"/>
                <a:hlinkClick r:id="rId14" tooltip="https://www.who.int/news-room/questions-and-answers/item/healthy-ageing-and-functional-ability"/>
              </a:rPr>
              <a:t>https://www.who.int/news-room/questions-and-answers/item/healthy-ageing-and-functional-ability</a:t>
            </a:r>
          </a:p>
          <a:p>
            <a:pPr algn="l">
              <a:lnSpc>
                <a:spcPts val="2510"/>
              </a:lnSpc>
            </a:pPr>
            <a:r>
              <a:rPr lang="en-US" sz="1673" dirty="0">
                <a:solidFill>
                  <a:srgbClr val="000000"/>
                </a:solidFill>
                <a:latin typeface="Canva Sans"/>
                <a:ea typeface="Canva Sans"/>
                <a:cs typeface="Canva Sans"/>
                <a:sym typeface="Canva Sans"/>
              </a:rPr>
              <a:t>Wright, J. (2020) “Technology in social care: a review of the UK policy landscape.” Available at: </a:t>
            </a:r>
            <a:r>
              <a:rPr lang="en-US" sz="1673" u="sng" dirty="0">
                <a:solidFill>
                  <a:srgbClr val="0000FF"/>
                </a:solidFill>
                <a:latin typeface="Canva Sans"/>
                <a:ea typeface="Canva Sans"/>
                <a:cs typeface="Canva Sans"/>
                <a:sym typeface="Canva Sans"/>
                <a:hlinkClick r:id="rId15" tooltip="https://www.researchgate.net/publication/344954182_Technology_in_social_care_a_review_of_the_UK_policy_landscape">
                  <a:extLst>
                    <a:ext uri="{A12FA001-AC4F-418D-AE19-62706E023703}">
                      <ahyp:hlinkClr xmlns:ahyp="http://schemas.microsoft.com/office/drawing/2018/hyperlinkcolor" val="tx"/>
                    </a:ext>
                  </a:extLst>
                </a:hlinkClick>
              </a:rPr>
              <a:t>https://www.researchgate.net/publication/344954182_Technology_in_social_care_a_review_of_the_UK_policy_landscape</a:t>
            </a:r>
          </a:p>
          <a:p>
            <a:pPr algn="l">
              <a:lnSpc>
                <a:spcPts val="2510"/>
              </a:lnSpc>
            </a:pPr>
            <a:r>
              <a:rPr lang="en-US" sz="1673" dirty="0">
                <a:solidFill>
                  <a:srgbClr val="000000"/>
                </a:solidFill>
                <a:latin typeface="Canva Sans"/>
                <a:ea typeface="Canva Sans"/>
                <a:cs typeface="Canva Sans"/>
                <a:sym typeface="Canva Sans"/>
              </a:rPr>
              <a:t>Yao, L. and Kabir., R. (2023) “Person-Centered Therapy (Rogerian Therapy).” Available at: </a:t>
            </a:r>
            <a:r>
              <a:rPr lang="en-US" sz="1673" dirty="0">
                <a:solidFill>
                  <a:srgbClr val="000000"/>
                </a:solidFill>
                <a:latin typeface="Canva Sans"/>
                <a:ea typeface="Canva Sans"/>
                <a:cs typeface="Canva Sans"/>
                <a:sym typeface="Canva Sans"/>
                <a:hlinkClick r:id="rId16"/>
              </a:rPr>
              <a:t>https://www.ncbi.nlm.nih.gov/books/NBK589708/</a:t>
            </a:r>
            <a:endParaRPr lang="en-US" sz="1673" dirty="0">
              <a:solidFill>
                <a:srgbClr val="000000"/>
              </a:solidFill>
              <a:latin typeface="Canva Sans"/>
              <a:ea typeface="Canva Sans"/>
              <a:cs typeface="Canva Sans"/>
              <a:sym typeface="Canva Sans"/>
            </a:endParaRPr>
          </a:p>
          <a:p>
            <a:pPr algn="l">
              <a:lnSpc>
                <a:spcPts val="2510"/>
              </a:lnSpc>
            </a:pPr>
            <a:r>
              <a:rPr lang="en-US" sz="1673" dirty="0">
                <a:solidFill>
                  <a:srgbClr val="000000"/>
                </a:solidFill>
                <a:latin typeface="Canva Sans"/>
                <a:ea typeface="Canva Sans"/>
                <a:cs typeface="Canva Sans"/>
                <a:sym typeface="Canva Sans"/>
              </a:rPr>
              <a:t>Zhao, I.Y., </a:t>
            </a:r>
            <a:r>
              <a:rPr lang="en-US" sz="1673" dirty="0" err="1">
                <a:solidFill>
                  <a:srgbClr val="000000"/>
                </a:solidFill>
                <a:latin typeface="Canva Sans"/>
                <a:ea typeface="Canva Sans"/>
                <a:cs typeface="Canva Sans"/>
                <a:sym typeface="Canva Sans"/>
              </a:rPr>
              <a:t>Montayre</a:t>
            </a:r>
            <a:r>
              <a:rPr lang="en-US" sz="1673" dirty="0">
                <a:solidFill>
                  <a:srgbClr val="000000"/>
                </a:solidFill>
                <a:latin typeface="Canva Sans"/>
                <a:ea typeface="Canva Sans"/>
                <a:cs typeface="Canva Sans"/>
                <a:sym typeface="Canva Sans"/>
              </a:rPr>
              <a:t>, J.R., Leung, A., Foster, J., Kong, A., Neville, S.J., Ludolph, R., </a:t>
            </a:r>
            <a:r>
              <a:rPr lang="en-US" sz="1673" dirty="0" err="1">
                <a:solidFill>
                  <a:srgbClr val="000000"/>
                </a:solidFill>
                <a:latin typeface="Canva Sans"/>
                <a:ea typeface="Canva Sans"/>
                <a:cs typeface="Canva Sans"/>
                <a:sym typeface="Canva Sans"/>
              </a:rPr>
              <a:t>Mikton</a:t>
            </a:r>
            <a:r>
              <a:rPr lang="en-US" sz="1673" dirty="0">
                <a:solidFill>
                  <a:srgbClr val="000000"/>
                </a:solidFill>
                <a:latin typeface="Canva Sans"/>
                <a:ea typeface="Canva Sans"/>
                <a:cs typeface="Canva Sans"/>
                <a:sym typeface="Canva Sans"/>
              </a:rPr>
              <a:t>, C., Officer, A. and </a:t>
            </a:r>
            <a:r>
              <a:rPr lang="en-US" sz="1673" dirty="0" err="1">
                <a:solidFill>
                  <a:srgbClr val="000000"/>
                </a:solidFill>
                <a:latin typeface="Canva Sans"/>
                <a:ea typeface="Canva Sans"/>
                <a:cs typeface="Canva Sans"/>
                <a:sym typeface="Canva Sans"/>
              </a:rPr>
              <a:t>Molassiotis</a:t>
            </a:r>
            <a:r>
              <a:rPr lang="en-US" sz="1673" dirty="0">
                <a:solidFill>
                  <a:srgbClr val="000000"/>
                </a:solidFill>
                <a:latin typeface="Canva Sans"/>
                <a:ea typeface="Canva Sans"/>
                <a:cs typeface="Canva Sans"/>
                <a:sym typeface="Canva Sans"/>
              </a:rPr>
              <a:t>, A. (2022) “Interventions addressing functional abilities of older people in rural and remote areas: a scoping review of available evidence based on WHO functional ability domains.” Available at: </a:t>
            </a:r>
            <a:r>
              <a:rPr lang="en-US" sz="1673" u="sng" dirty="0">
                <a:solidFill>
                  <a:srgbClr val="38B6FF"/>
                </a:solidFill>
                <a:latin typeface="Canva Sans"/>
                <a:ea typeface="Canva Sans"/>
                <a:cs typeface="Canva Sans"/>
                <a:sym typeface="Canva Sans"/>
                <a:hlinkClick r:id="rId17" tooltip="https://www.researchgate.net/publication/364827620_Interventions_addressing_functional_abilities_of_older_people_in_rural_and_remote_areas_a_scoping_review_of_available_evidence_based_on_WHO_functional_ability_domains"/>
              </a:rPr>
              <a:t>https://www.researchgate.net/publication/364827620_Interventions_addressing_functional_abilities_of_older_people_in_rural_and_remote_areas_a_scoping_review_of_available_evidence_based_on_WHO_functional_ability_domains </a:t>
            </a:r>
          </a:p>
          <a:p>
            <a:pPr algn="l">
              <a:lnSpc>
                <a:spcPts val="2510"/>
              </a:lnSpc>
            </a:pPr>
            <a:endParaRPr lang="en-US" sz="1673" u="sng" dirty="0">
              <a:solidFill>
                <a:srgbClr val="38B6FF"/>
              </a:solidFill>
              <a:latin typeface="Canva Sans"/>
              <a:ea typeface="Canva Sans"/>
              <a:cs typeface="Canva Sans"/>
              <a:sym typeface="Canva Sans"/>
              <a:hlinkClick r:id="rId17" tooltip="https://www.researchgate.net/publication/364827620_Interventions_addressing_functional_abilities_of_older_people_in_rural_and_remote_areas_a_scoping_review_of_available_evidence_based_on_WHO_functional_ability_domains"/>
            </a:endParaRPr>
          </a:p>
          <a:p>
            <a:pPr algn="l">
              <a:lnSpc>
                <a:spcPts val="2510"/>
              </a:lnSpc>
            </a:pPr>
            <a:endParaRPr lang="en-US" sz="1673" u="sng" dirty="0">
              <a:solidFill>
                <a:srgbClr val="38B6FF"/>
              </a:solidFill>
              <a:latin typeface="Canva Sans"/>
              <a:ea typeface="Canva Sans"/>
              <a:cs typeface="Canva Sans"/>
              <a:sym typeface="Canva Sans"/>
              <a:hlinkClick r:id="rId17" tooltip="https://www.researchgate.net/publication/364827620_Interventions_addressing_functional_abilities_of_older_people_in_rural_and_remote_areas_a_scoping_review_of_available_evidence_based_on_WHO_functional_ability_domains"/>
            </a:endParaRPr>
          </a:p>
          <a:p>
            <a:pPr algn="l">
              <a:lnSpc>
                <a:spcPts val="2510"/>
              </a:lnSpc>
            </a:pPr>
            <a:endParaRPr lang="en-US" sz="1673" u="sng" dirty="0">
              <a:solidFill>
                <a:srgbClr val="38B6FF"/>
              </a:solidFill>
              <a:latin typeface="Canva Sans"/>
              <a:ea typeface="Canva Sans"/>
              <a:cs typeface="Canva Sans"/>
              <a:sym typeface="Canva Sans"/>
              <a:hlinkClick r:id="rId17" tooltip="https://www.researchgate.net/publication/364827620_Interventions_addressing_functional_abilities_of_older_people_in_rural_and_remote_areas_a_scoping_review_of_available_evidence_based_on_WHO_functional_ability_domains"/>
            </a:endParaRPr>
          </a:p>
          <a:p>
            <a:pPr algn="l">
              <a:lnSpc>
                <a:spcPts val="2510"/>
              </a:lnSpc>
            </a:pPr>
            <a:endParaRPr lang="en-US" sz="1673" u="sng" dirty="0">
              <a:solidFill>
                <a:srgbClr val="38B6FF"/>
              </a:solidFill>
              <a:latin typeface="Canva Sans"/>
              <a:ea typeface="Canva Sans"/>
              <a:cs typeface="Canva Sans"/>
              <a:sym typeface="Canva Sans"/>
              <a:hlinkClick r:id="rId17" tooltip="https://www.researchgate.net/publication/364827620_Interventions_addressing_functional_abilities_of_older_people_in_rural_and_remote_areas_a_scoping_review_of_available_evidence_based_on_WHO_functional_ability_domains"/>
            </a:endParaRPr>
          </a:p>
        </p:txBody>
      </p:sp>
      <p:sp>
        <p:nvSpPr>
          <p:cNvPr id="3" name="TextBox 3"/>
          <p:cNvSpPr txBox="1"/>
          <p:nvPr/>
        </p:nvSpPr>
        <p:spPr>
          <a:xfrm>
            <a:off x="1645920" y="1579245"/>
            <a:ext cx="8097543" cy="605194"/>
          </a:xfrm>
          <a:prstGeom prst="rect">
            <a:avLst/>
          </a:prstGeom>
        </p:spPr>
        <p:txBody>
          <a:bodyPr lIns="0" tIns="0" rIns="0" bIns="0" rtlCol="0" anchor="t">
            <a:spAutoFit/>
          </a:bodyPr>
          <a:lstStyle/>
          <a:p>
            <a:pPr algn="l">
              <a:lnSpc>
                <a:spcPts val="4967"/>
              </a:lnSpc>
              <a:spcBef>
                <a:spcPct val="0"/>
              </a:spcBef>
            </a:pPr>
            <a:r>
              <a:rPr lang="en-US" sz="3548" b="1">
                <a:solidFill>
                  <a:srgbClr val="000000"/>
                </a:solidFill>
                <a:latin typeface="Canva Sans Bold"/>
                <a:ea typeface="Canva Sans Bold"/>
                <a:cs typeface="Canva Sans Bold"/>
                <a:sym typeface="Canva Sans Bold"/>
              </a:rPr>
              <a:t>References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1844</Words>
  <Application>Microsoft Office PowerPoint</Application>
  <PresentationFormat>Custom</PresentationFormat>
  <Paragraphs>96</Paragraphs>
  <Slides>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Times New Roman Bold</vt:lpstr>
      <vt:lpstr>Canva Sans Bold</vt:lpstr>
      <vt:lpstr>Times New Roman</vt:lpstr>
      <vt:lpstr>Calibri</vt:lpstr>
      <vt:lpstr>Canva Sans</vt:lpstr>
      <vt:lpstr>Arial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selma pacheco</cp:lastModifiedBy>
  <cp:revision>1</cp:revision>
  <dcterms:created xsi:type="dcterms:W3CDTF">2006-08-16T00:00:00Z</dcterms:created>
  <dcterms:modified xsi:type="dcterms:W3CDTF">2026-03-16T11:05:51Z</dcterms:modified>
  <dc:identifier>DAHC4bGVZOU</dc:identifier>
</cp:coreProperties>
</file>