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73" r:id="rId2"/>
    <p:sldId id="287" r:id="rId3"/>
    <p:sldId id="274" r:id="rId4"/>
    <p:sldId id="286" r:id="rId5"/>
    <p:sldId id="275" r:id="rId6"/>
    <p:sldId id="277" r:id="rId7"/>
    <p:sldId id="278" r:id="rId8"/>
    <p:sldId id="279" r:id="rId9"/>
    <p:sldId id="280" r:id="rId10"/>
    <p:sldId id="281" r:id="rId11"/>
    <p:sldId id="283" r:id="rId12"/>
    <p:sldId id="284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  <a:srgbClr val="FFFFE5"/>
    <a:srgbClr val="0B148B"/>
    <a:srgbClr val="F7F6D9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86D091D-DDD1-445A-93E2-111E97AE3BA2}" v="5" dt="2023-08-12T13:09:27.0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98" d="100"/>
          <a:sy n="98" d="100"/>
        </p:scale>
        <p:origin x="42" y="1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0" d="100"/>
          <a:sy n="70" d="100"/>
        </p:scale>
        <p:origin x="2547" y="5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50F01A-8FCA-4BC6-BED9-3C45A1E9C855}" type="datetimeFigureOut">
              <a:rPr lang="en-GB" smtClean="0"/>
              <a:t>31/08/2023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25DACE-2808-4450-9244-5EC826017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1459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cy-GB" altLang="cy-GB" dirty="0"/>
              <a:t>Notes</a:t>
            </a:r>
            <a:r>
              <a:rPr lang="cy-GB" altLang="cy-GB" baseline="0" dirty="0"/>
              <a:t> for Module Team:</a:t>
            </a:r>
          </a:p>
          <a:p>
            <a:endParaRPr lang="cy-GB" altLang="cy-GB" baseline="0" dirty="0"/>
          </a:p>
          <a:p>
            <a:r>
              <a:rPr lang="cy-GB" altLang="cy-GB" baseline="0" dirty="0"/>
              <a:t>This is a short PP which provides students with an overview of the module.</a:t>
            </a:r>
          </a:p>
          <a:p>
            <a:r>
              <a:rPr lang="cy-GB" altLang="cy-GB" baseline="0" dirty="0"/>
              <a:t>You can open the module handbook on the whiteboard and go over details, such as:</a:t>
            </a:r>
          </a:p>
          <a:p>
            <a:endParaRPr lang="cy-GB" altLang="cy-GB" baseline="0" dirty="0"/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cy-GB" altLang="cy-GB" baseline="0" dirty="0"/>
              <a:t>Staff details – explain that they have to e-mail their lecturer if absent</a:t>
            </a:r>
            <a:endParaRPr lang="cy-GB" altLang="cy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altLang="cy-GB" baseline="0" dirty="0"/>
              <a:t>Learning outcomes (from the module overview)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altLang="cy-GB" baseline="0" dirty="0"/>
              <a:t>A brief look at the content (from the module overview)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altLang="cy-GB" baseline="0" dirty="0"/>
              <a:t>Both assessments – Panopto guidance can either be watched in their own time or in lectures (sometimes it helps to listen to the guidance together)</a:t>
            </a:r>
          </a:p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9791807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cy-GB" altLang="cy-GB" dirty="0"/>
              <a:t>Notes</a:t>
            </a:r>
            <a:r>
              <a:rPr lang="cy-GB" altLang="cy-GB" baseline="0" dirty="0"/>
              <a:t> for Module Team:</a:t>
            </a:r>
          </a:p>
          <a:p>
            <a:endParaRPr lang="cy-GB" altLang="cy-GB" baseline="0" dirty="0"/>
          </a:p>
          <a:p>
            <a:r>
              <a:rPr lang="cy-GB" altLang="cy-GB" baseline="0" dirty="0"/>
              <a:t>This is a short PP which provides students with an overview of the module.</a:t>
            </a:r>
          </a:p>
          <a:p>
            <a:r>
              <a:rPr lang="cy-GB" altLang="cy-GB" baseline="0" dirty="0"/>
              <a:t>You can open the module handbook on the whiteboard and go over details, such as:</a:t>
            </a:r>
          </a:p>
          <a:p>
            <a:endParaRPr lang="cy-GB" altLang="cy-GB" baseline="0" dirty="0"/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cy-GB" altLang="cy-GB" baseline="0" dirty="0"/>
              <a:t>Staff details – explain that they have to e-mail their lecturer if absent</a:t>
            </a:r>
            <a:endParaRPr lang="cy-GB" altLang="cy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altLang="cy-GB" baseline="0" dirty="0"/>
              <a:t>Learning outcomes (from the module overview)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altLang="cy-GB" baseline="0" dirty="0"/>
              <a:t>A brief look at the content (from the module overview)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altLang="cy-GB" baseline="0" dirty="0"/>
              <a:t>Both assessments – Panopto guidance can either be watched in their own time or in lectures (sometimes it helps to listen to the guidance together)</a:t>
            </a:r>
          </a:p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4074717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83204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Students can discuss the</a:t>
            </a:r>
            <a:r>
              <a:rPr lang="en-GB" baseline="0" dirty="0"/>
              <a:t> benefits of doing a degree and </a:t>
            </a:r>
            <a:r>
              <a:rPr lang="en-GB" dirty="0"/>
              <a:t>share</a:t>
            </a:r>
            <a:r>
              <a:rPr lang="en-GB" baseline="0" dirty="0"/>
              <a:t> why they are doing this degree.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02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93785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43162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71266256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106228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cy-GB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4705551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93514134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909503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9463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31/08/2023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3434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31/08/2023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613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31/08/2023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2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</a:t>
            </a:r>
            <a:r>
              <a:rPr lang="en-US" dirty="0" err="1"/>
              <a:t>levelflkfdl</a:t>
            </a:r>
            <a:r>
              <a:rPr lang="en-US" dirty="0"/>
              <a:t>;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31/08/2023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903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31/08/2023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9377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31/08/2023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655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31/08/2023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438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31/08/2023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015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31/08/2023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809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31/08/2023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450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31/08/2023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8199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A19B51-0D45-457F-B13E-2F28EAE6A722}" type="datetimeFigureOut">
              <a:rPr lang="en-GB" smtClean="0"/>
              <a:t>31/08/2023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438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767443" y="1039586"/>
            <a:ext cx="9186254" cy="429247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b="1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ECEY4008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Developing Effective Study Skills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Introduction to module</a:t>
            </a:r>
            <a:endParaRPr lang="cy-GB" kern="0" dirty="0">
              <a:solidFill>
                <a:srgbClr val="0000FF"/>
              </a:solidFill>
              <a:latin typeface="Arial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99C5BAB-B1FD-64BD-1859-243BE91172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88136" y="2500008"/>
            <a:ext cx="3153526" cy="2748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3560642"/>
      </p:ext>
    </p:ext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767443" y="408562"/>
            <a:ext cx="9186254" cy="4923503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The plan for tonight…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endParaRPr lang="en-GB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Hello and welcome – meet the whole group!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endParaRPr lang="en-GB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Module Handbook; we will go through this together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1million PowerPoint slides (ppt) – we will not get through them all – so I will upload some in the Teams group as additional ones – they will help with your assignment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Student Union coming in @6:30pm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Student Finance coming in @whenever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Moodle might be down today/overnight – maintenance 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Wednesday online Teams chat this week will be for those that could not make induction – though everyone is welcome </a:t>
            </a: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  <a:sym typeface="Wingdings" panose="05000000000000000000" pitchFamily="2" charset="2"/>
              </a:rPr>
              <a:t>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  <a:sym typeface="Wingdings" panose="05000000000000000000" pitchFamily="2" charset="2"/>
              </a:rPr>
              <a:t>IT to help enrol and ID badges too (hopefully)</a:t>
            </a:r>
            <a:endParaRPr lang="en-GB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endParaRPr lang="cy-GB" kern="0" dirty="0">
              <a:solidFill>
                <a:srgbClr val="0000FF"/>
              </a:solidFill>
              <a:latin typeface="Arial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49B010F-2612-93B9-C68B-606D519BBBA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241" b="19079"/>
          <a:stretch/>
        </p:blipFill>
        <p:spPr>
          <a:xfrm>
            <a:off x="9599607" y="194553"/>
            <a:ext cx="2288255" cy="1488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627487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477235" y="617083"/>
            <a:ext cx="9087984" cy="1143000"/>
          </a:xfrm>
        </p:spPr>
        <p:txBody>
          <a:bodyPr>
            <a:normAutofit/>
          </a:bodyPr>
          <a:lstStyle/>
          <a:p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Contents of the session</a:t>
            </a:r>
            <a:endParaRPr lang="en-GB" altLang="cy-GB" sz="3200" dirty="0">
              <a:latin typeface="Arial" panose="020B0604020202020204" pitchFamily="34" charset="0"/>
            </a:endParaRP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631371" y="1700808"/>
            <a:ext cx="9346067" cy="4042767"/>
          </a:xfrm>
        </p:spPr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Introduction to module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Overview of module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Time management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Task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Questions</a:t>
            </a:r>
            <a:endParaRPr lang="cy-GB" altLang="cy-GB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</p:txBody>
      </p:sp>
      <p:sp>
        <p:nvSpPr>
          <p:cNvPr id="2" name="Content Placeholder 3">
            <a:extLst>
              <a:ext uri="{FF2B5EF4-FFF2-40B4-BE49-F238E27FC236}">
                <a16:creationId xmlns:a16="http://schemas.microsoft.com/office/drawing/2014/main" id="{EA5CFAC3-6A20-BAC2-FE6C-2340E443BC9E}"/>
              </a:ext>
            </a:extLst>
          </p:cNvPr>
          <p:cNvSpPr txBox="1">
            <a:spLocks/>
          </p:cNvSpPr>
          <p:nvPr/>
        </p:nvSpPr>
        <p:spPr>
          <a:xfrm>
            <a:off x="6868885" y="3722191"/>
            <a:ext cx="10646229" cy="45549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3600" dirty="0">
                <a:solidFill>
                  <a:srgbClr val="FF0000"/>
                </a:solidFill>
                <a:latin typeface="Arial" panose="020B0604020202020204" pitchFamily="34" charset="0"/>
              </a:rPr>
              <a:t>Resources</a:t>
            </a:r>
          </a:p>
          <a:p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</a:rPr>
              <a:t>PP Presentation</a:t>
            </a:r>
          </a:p>
          <a:p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</a:rPr>
              <a:t>Time management activity</a:t>
            </a:r>
            <a:endParaRPr lang="en-US" dirty="0">
              <a:solidFill>
                <a:srgbClr val="FF0000"/>
              </a:solidFill>
              <a:latin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6E32A45-7859-D764-D351-2221FA62D54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12500"/>
          <a:stretch/>
        </p:blipFill>
        <p:spPr>
          <a:xfrm>
            <a:off x="7729883" y="698633"/>
            <a:ext cx="3670672" cy="2730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1546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9714" y="365127"/>
            <a:ext cx="9059636" cy="1018245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3600" dirty="0">
                <a:solidFill>
                  <a:srgbClr val="0000FF"/>
                </a:solidFill>
                <a:latin typeface="Arial" panose="020B0604020202020204" pitchFamily="34" charset="0"/>
              </a:rPr>
              <a:t>Why are we here?</a:t>
            </a:r>
          </a:p>
        </p:txBody>
      </p:sp>
      <p:pic>
        <p:nvPicPr>
          <p:cNvPr id="4099" name="Content Placeholder 4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3126" y="1208612"/>
            <a:ext cx="5599534" cy="3672407"/>
          </a:xfrm>
        </p:spPr>
      </p:pic>
      <p:sp>
        <p:nvSpPr>
          <p:cNvPr id="4100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3CA7F424-C976-47CD-AE53-DBEDA61CD342}" type="slidenum">
              <a:rPr lang="en-GB" altLang="en-US" smtClean="0"/>
              <a:pPr/>
              <a:t>4</a:t>
            </a:fld>
            <a:endParaRPr lang="en-GB" altLang="en-US"/>
          </a:p>
        </p:txBody>
      </p:sp>
      <p:sp>
        <p:nvSpPr>
          <p:cNvPr id="4101" name="TextBox 5"/>
          <p:cNvSpPr txBox="1">
            <a:spLocks noChangeArrowheads="1"/>
          </p:cNvSpPr>
          <p:nvPr/>
        </p:nvSpPr>
        <p:spPr bwMode="auto">
          <a:xfrm>
            <a:off x="1077686" y="1383372"/>
            <a:ext cx="3218114" cy="29546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 dirty="0">
              <a:latin typeface="Arial" panose="020B0604020202020204" pitchFamily="34" charset="0"/>
            </a:endParaRPr>
          </a:p>
          <a:p>
            <a:r>
              <a:rPr lang="en-GB" altLang="en-US" sz="2800" dirty="0">
                <a:solidFill>
                  <a:srgbClr val="0000FF"/>
                </a:solidFill>
                <a:latin typeface="Arial" panose="020B0604020202020204" pitchFamily="34" charset="0"/>
              </a:rPr>
              <a:t>What does ‘having a degree’ stand for?</a:t>
            </a:r>
          </a:p>
          <a:p>
            <a:endParaRPr lang="en-GB" altLang="en-US" sz="2800" dirty="0">
              <a:latin typeface="Arial" panose="020B0604020202020204" pitchFamily="34" charset="0"/>
            </a:endParaRPr>
          </a:p>
          <a:p>
            <a:r>
              <a:rPr lang="en-GB" altLang="en-US" sz="2800" dirty="0">
                <a:solidFill>
                  <a:srgbClr val="0000FF"/>
                </a:solidFill>
                <a:latin typeface="Arial" panose="020B0604020202020204" pitchFamily="34" charset="0"/>
              </a:rPr>
              <a:t>What does it mean to you?</a:t>
            </a:r>
          </a:p>
        </p:txBody>
      </p:sp>
    </p:spTree>
    <p:extLst>
      <p:ext uri="{BB962C8B-B14F-4D97-AF65-F5344CB8AC3E}">
        <p14:creationId xmlns:p14="http://schemas.microsoft.com/office/powerpoint/2010/main" val="994260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solidFill>
                  <a:srgbClr val="0000FF"/>
                </a:solidFill>
                <a:latin typeface="Arial" panose="020B0604020202020204" pitchFamily="34" charset="0"/>
              </a:rPr>
              <a:t>Employability/Transferable Skills from studying at university to the real world…</a:t>
            </a:r>
            <a:endParaRPr lang="en-US" sz="36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4157" y="1825625"/>
            <a:ext cx="10749643" cy="4351338"/>
          </a:xfrm>
        </p:spPr>
        <p:txBody>
          <a:bodyPr/>
          <a:lstStyle/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Might improve your organisational skills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Planning skills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Time management skills</a:t>
            </a:r>
          </a:p>
          <a:p>
            <a:endParaRPr lang="en-GB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Any others? 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Support/diplomacy/reflection</a:t>
            </a:r>
          </a:p>
          <a:p>
            <a:endParaRPr lang="en-US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864EDE4-D3B1-A20C-BBB2-9C44A3101B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09753" y="1541834"/>
            <a:ext cx="3844047" cy="28830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526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381000" y="576944"/>
            <a:ext cx="9984160" cy="1170214"/>
          </a:xfrm>
        </p:spPr>
        <p:txBody>
          <a:bodyPr>
            <a:normAutofit/>
          </a:bodyPr>
          <a:lstStyle/>
          <a:p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What are study skills?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64A8C04-F190-36AB-27C1-4733C4A92E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14808" y="1162051"/>
            <a:ext cx="4080348" cy="4080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34257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323734" y="-114844"/>
            <a:ext cx="11321374" cy="1325563"/>
          </a:xfrm>
        </p:spPr>
        <p:txBody>
          <a:bodyPr>
            <a:normAutofit fontScale="90000"/>
          </a:bodyPr>
          <a:lstStyle/>
          <a:p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Time management is one of the most important ones…</a:t>
            </a:r>
            <a:endParaRPr lang="en-GB" altLang="cy-GB" sz="4000" dirty="0">
              <a:latin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15043" y="1825625"/>
            <a:ext cx="10738757" cy="4351338"/>
          </a:xfrm>
        </p:spPr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6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Be realistic –make things achievable 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6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Work independently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6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Keep a diary?/TT?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6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Deadlines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6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Organisation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6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Distractions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6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Life balance</a:t>
            </a:r>
          </a:p>
          <a:p>
            <a:endParaRPr lang="cy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8B5B89D-D30F-8D20-6425-EC266CB2FE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28964" y="1118037"/>
            <a:ext cx="3626116" cy="43513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96772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353787" y="152400"/>
            <a:ext cx="9685563" cy="972345"/>
          </a:xfrm>
        </p:spPr>
        <p:txBody>
          <a:bodyPr>
            <a:normAutofit/>
          </a:bodyPr>
          <a:lstStyle/>
          <a:p>
            <a:r>
              <a:rPr lang="en-GB" altLang="cy-GB" sz="40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10 steps to good time management </a:t>
            </a:r>
            <a:endParaRPr lang="en-GB" altLang="cy-GB" sz="4000" dirty="0"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315686" y="1124745"/>
            <a:ext cx="9723665" cy="5052220"/>
          </a:xfrm>
        </p:spPr>
        <p:txBody>
          <a:bodyPr/>
          <a:lstStyle/>
          <a:p>
            <a:pPr marL="51435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2400" i="1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Be systematic in your time management</a:t>
            </a:r>
          </a:p>
          <a:p>
            <a:pPr marL="51435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2400" i="1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Find out your time requirements</a:t>
            </a:r>
          </a:p>
          <a:p>
            <a:pPr marL="51435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2400" i="1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Clarify how to use your time currently</a:t>
            </a:r>
          </a:p>
          <a:p>
            <a:pPr marL="51435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2400" i="1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Decide how you want to spend your time</a:t>
            </a:r>
          </a:p>
          <a:p>
            <a:pPr marL="51435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2400" i="1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Prioritise what is most important</a:t>
            </a:r>
          </a:p>
          <a:p>
            <a:pPr marL="51435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2400" i="1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Plan what you will do when</a:t>
            </a:r>
          </a:p>
          <a:p>
            <a:pPr marL="51435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2400" i="1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Do it, keeping to your plan</a:t>
            </a:r>
          </a:p>
          <a:p>
            <a:pPr marL="51435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2400" i="1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Apply time management techniques</a:t>
            </a:r>
          </a:p>
          <a:p>
            <a:pPr marL="51435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2400" i="1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Manage distractions and procrastination</a:t>
            </a:r>
          </a:p>
          <a:p>
            <a:pPr marL="51435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2400" i="1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Monitor, keep checking it is all working</a:t>
            </a:r>
          </a:p>
          <a:p>
            <a:pPr marL="0" indent="0"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8682539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179614" y="2"/>
            <a:ext cx="11174186" cy="783770"/>
          </a:xfrm>
        </p:spPr>
        <p:txBody>
          <a:bodyPr>
            <a:normAutofit/>
          </a:bodyPr>
          <a:lstStyle/>
          <a:p>
            <a:r>
              <a:rPr lang="en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Activity timetable  </a:t>
            </a:r>
            <a:r>
              <a:rPr lang="en-GB" altLang="cy-GB" sz="1800" kern="0" dirty="0">
                <a:solidFill>
                  <a:srgbClr val="FF0000"/>
                </a:solidFill>
                <a:latin typeface="Arial" panose="020B0604020202020204" pitchFamily="34" charset="0"/>
                <a:ea typeface="ＭＳ Ｐゴシック" charset="-128"/>
              </a:rPr>
              <a:t>(www.timethoughts.com)</a:t>
            </a:r>
            <a:endParaRPr lang="cy-GB" altLang="cy-GB" sz="4000" dirty="0">
              <a:latin typeface="Arial" panose="020B0604020202020204" pitchFamily="34" charset="0"/>
            </a:endParaRPr>
          </a:p>
        </p:txBody>
      </p:sp>
      <p:pic>
        <p:nvPicPr>
          <p:cNvPr id="17" name="Content Placeholder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1641" y="726621"/>
            <a:ext cx="10971619" cy="54047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636775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428017" y="365125"/>
            <a:ext cx="11605097" cy="1325563"/>
          </a:xfrm>
        </p:spPr>
        <p:txBody>
          <a:bodyPr>
            <a:normAutofit/>
          </a:bodyPr>
          <a:lstStyle/>
          <a:p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Useful resources to help – do some research</a:t>
            </a: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604157" y="1485900"/>
            <a:ext cx="9435193" cy="4218214"/>
          </a:xfrm>
        </p:spPr>
        <p:txBody>
          <a:bodyPr>
            <a:normAutofit fontScale="92500" lnSpcReduction="10000"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Books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E-books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Articles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Journals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Documentation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Legislation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Websites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Documentaries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Conferences/Courses</a:t>
            </a:r>
          </a:p>
          <a:p>
            <a:pPr marL="0" indent="0">
              <a:buNone/>
            </a:pPr>
            <a:endParaRPr lang="cy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13B841B-61AA-335A-D555-0C8CA6B3DE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1320" y="1819072"/>
            <a:ext cx="4293140" cy="32198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74292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References</a:t>
            </a: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altLang="cy-GB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Cottrell, S. (2013) </a:t>
            </a:r>
            <a:r>
              <a:rPr lang="en-GB" altLang="cy-GB" i="1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The Study Skills Handbook. </a:t>
            </a:r>
            <a:r>
              <a:rPr lang="en-GB" altLang="cy-GB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(4</a:t>
            </a:r>
            <a:r>
              <a:rPr lang="en-GB" altLang="cy-GB" kern="0" baseline="30000" dirty="0">
                <a:solidFill>
                  <a:srgbClr val="000000"/>
                </a:solidFill>
                <a:latin typeface="Arial"/>
                <a:ea typeface="ＭＳ Ｐゴシック" charset="-128"/>
              </a:rPr>
              <a:t>th</a:t>
            </a:r>
            <a:r>
              <a:rPr lang="en-GB" altLang="cy-GB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 </a:t>
            </a:r>
            <a:r>
              <a:rPr lang="en-GB" altLang="cy-GB" kern="0" dirty="0" err="1">
                <a:solidFill>
                  <a:srgbClr val="000000"/>
                </a:solidFill>
                <a:latin typeface="Arial"/>
                <a:ea typeface="ＭＳ Ｐゴシック" charset="-128"/>
              </a:rPr>
              <a:t>ed</a:t>
            </a:r>
            <a:r>
              <a:rPr lang="en-GB" altLang="cy-GB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). Hampshire: Palgrave Macmillan.</a:t>
            </a:r>
            <a:endParaRPr lang="cy-GB" altLang="cy-GB" kern="0" dirty="0">
              <a:solidFill>
                <a:srgbClr val="000000"/>
              </a:solidFill>
              <a:latin typeface="Arial"/>
              <a:ea typeface="ＭＳ Ｐゴシック" charset="-128"/>
            </a:endParaRPr>
          </a:p>
          <a:p>
            <a:pPr marL="0" indent="0"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422537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8729" y="1094014"/>
            <a:ext cx="11163300" cy="405492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0000FF"/>
                </a:solidFill>
                <a:latin typeface="Arial" panose="020B0604020202020204" pitchFamily="34" charset="0"/>
              </a:rPr>
              <a:t>Questions?</a:t>
            </a:r>
            <a:endParaRPr lang="cy-GB" sz="40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61337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>
  <clbl:label id="{553f0066-c24e-444c-9c2a-7427c31ebeab}" enabled="1" method="Standard" siteId="{e5aafe7c-971b-4ab7-b039-141ad36acec0}" contentBits="1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564</Words>
  <Application>Microsoft Office PowerPoint</Application>
  <PresentationFormat>Widescreen</PresentationFormat>
  <Paragraphs>96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Verdana</vt:lpstr>
      <vt:lpstr>Office Theme</vt:lpstr>
      <vt:lpstr>PowerPoint Presentation</vt:lpstr>
      <vt:lpstr>PowerPoint Presentation</vt:lpstr>
      <vt:lpstr>Contents of the session</vt:lpstr>
      <vt:lpstr>Why are we here?</vt:lpstr>
      <vt:lpstr>Employability/Transferable Skills from studying at university to the real world…</vt:lpstr>
      <vt:lpstr>What are study skills?</vt:lpstr>
      <vt:lpstr> Time management is one of the most important ones…</vt:lpstr>
      <vt:lpstr>10 steps to good time management </vt:lpstr>
      <vt:lpstr>Activity timetable  (www.timethoughts.com)</vt:lpstr>
      <vt:lpstr>Useful resources to help – do some research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Simon Young</dc:creator>
  <cp:lastModifiedBy>Colin Barr</cp:lastModifiedBy>
  <cp:revision>6</cp:revision>
  <dcterms:created xsi:type="dcterms:W3CDTF">2022-07-11T13:19:46Z</dcterms:created>
  <dcterms:modified xsi:type="dcterms:W3CDTF">2023-08-31T11:37:52Z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lassificationContentMarkingHeaderLocations">
    <vt:lpwstr>Office Theme:8</vt:lpwstr>
  </property>
  <property fmtid="{D5CDD505-2E9C-101B-9397-08002B2CF9AE}" pid="3" name="ClassificationContentMarkingHeaderText">
    <vt:lpwstr>PUBLIC / CYHOEDDUS</vt:lpwstr>
  </property>
</Properties>
</file>