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95D3"/>
    <a:srgbClr val="BABABA"/>
    <a:srgbClr val="E34541"/>
    <a:srgbClr val="D482D0"/>
    <a:srgbClr val="F6CC54"/>
    <a:srgbClr val="ABDB77"/>
    <a:srgbClr val="CB67C6"/>
    <a:srgbClr val="FF7C80"/>
    <a:srgbClr val="DF2D29"/>
    <a:srgbClr val="F3B9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116" autoAdjust="0"/>
  </p:normalViewPr>
  <p:slideViewPr>
    <p:cSldViewPr snapToGrid="0">
      <p:cViewPr varScale="1">
        <p:scale>
          <a:sx n="76" d="100"/>
          <a:sy n="76" d="100"/>
        </p:scale>
        <p:origin x="94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INKY STIRLINGS" userId="2ad63c7777ea66a9" providerId="LiveId" clId="{66339F42-65A8-4981-9FE5-E47DFF4085FA}"/>
    <pc:docChg chg="modSld">
      <pc:chgData name="STINKY STIRLINGS" userId="2ad63c7777ea66a9" providerId="LiveId" clId="{66339F42-65A8-4981-9FE5-E47DFF4085FA}" dt="2022-09-29T20:38:14.850" v="106" actId="20577"/>
      <pc:docMkLst>
        <pc:docMk/>
      </pc:docMkLst>
      <pc:sldChg chg="modSp mod">
        <pc:chgData name="STINKY STIRLINGS" userId="2ad63c7777ea66a9" providerId="LiveId" clId="{66339F42-65A8-4981-9FE5-E47DFF4085FA}" dt="2022-09-29T20:38:14.850" v="106" actId="20577"/>
        <pc:sldMkLst>
          <pc:docMk/>
          <pc:sldMk cId="2595009820" sldId="256"/>
        </pc:sldMkLst>
        <pc:spChg chg="mod">
          <ac:chgData name="STINKY STIRLINGS" userId="2ad63c7777ea66a9" providerId="LiveId" clId="{66339F42-65A8-4981-9FE5-E47DFF4085FA}" dt="2022-09-29T20:28:40.039" v="14" actId="1076"/>
          <ac:spMkLst>
            <pc:docMk/>
            <pc:sldMk cId="2595009820" sldId="256"/>
            <ac:spMk id="6" creationId="{75EF981D-32CC-DA11-C74E-A035AD58A08E}"/>
          </ac:spMkLst>
        </pc:spChg>
        <pc:spChg chg="mod">
          <ac:chgData name="STINKY STIRLINGS" userId="2ad63c7777ea66a9" providerId="LiveId" clId="{66339F42-65A8-4981-9FE5-E47DFF4085FA}" dt="2022-09-29T20:38:14.850" v="106" actId="20577"/>
          <ac:spMkLst>
            <pc:docMk/>
            <pc:sldMk cId="2595009820" sldId="256"/>
            <ac:spMk id="9" creationId="{F9FD736B-C372-C112-8C85-E132BCE0A59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C82F5-DC91-4B6A-B844-A627DF5CCA49}" type="datetimeFigureOut">
              <a:rPr lang="en-GB" smtClean="0"/>
              <a:t>29/09/2022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9A3E4-6F46-4BD6-B000-DA3E168985EB}" type="slidenum">
              <a:rPr lang="en-GB" smtClean="0"/>
              <a:t>‹#›</a:t>
            </a:fld>
            <a:endParaRPr lang="en-GB"/>
          </a:p>
        </p:txBody>
      </p:sp>
    </p:spTree>
    <p:extLst>
      <p:ext uri="{BB962C8B-B14F-4D97-AF65-F5344CB8AC3E}">
        <p14:creationId xmlns:p14="http://schemas.microsoft.com/office/powerpoint/2010/main" val="1897485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39A3E4-6F46-4BD6-B000-DA3E168985EB}" type="slidenum">
              <a:rPr lang="en-GB" smtClean="0"/>
              <a:t>2</a:t>
            </a:fld>
            <a:endParaRPr lang="en-GB"/>
          </a:p>
        </p:txBody>
      </p:sp>
    </p:spTree>
    <p:extLst>
      <p:ext uri="{BB962C8B-B14F-4D97-AF65-F5344CB8AC3E}">
        <p14:creationId xmlns:p14="http://schemas.microsoft.com/office/powerpoint/2010/main" val="1351769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61EE-4766-3A69-6B10-19CD7D0A24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942BCA-7760-1C9B-02E1-C08F418FF5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8B8679-FD26-4181-2915-9C9CDE2BFDAC}"/>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5" name="Footer Placeholder 4">
            <a:extLst>
              <a:ext uri="{FF2B5EF4-FFF2-40B4-BE49-F238E27FC236}">
                <a16:creationId xmlns:a16="http://schemas.microsoft.com/office/drawing/2014/main" id="{64F51209-5FFF-3D3A-CFBF-F2569DD4A8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2623C-AD02-B52E-B25C-04E5F9947908}"/>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77509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7416F-5793-1570-DE3F-41629D8DE3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16D8AF-FA44-4703-37C6-55A3BF6A26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A97D17-5793-FD8E-BD33-75F57E1B3BC5}"/>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5" name="Footer Placeholder 4">
            <a:extLst>
              <a:ext uri="{FF2B5EF4-FFF2-40B4-BE49-F238E27FC236}">
                <a16:creationId xmlns:a16="http://schemas.microsoft.com/office/drawing/2014/main" id="{5F215E03-6110-AB3B-2006-87D6BC2C1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20F810-A262-C5C8-7111-F5E4A4FF8971}"/>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1366545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0BD1-EDDA-FDE4-08D2-14CF288040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54A91E-E0D9-DA9C-A305-1CC4BA1A9B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DE23B3-DC76-1223-9F1A-EB9431E058AC}"/>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5" name="Footer Placeholder 4">
            <a:extLst>
              <a:ext uri="{FF2B5EF4-FFF2-40B4-BE49-F238E27FC236}">
                <a16:creationId xmlns:a16="http://schemas.microsoft.com/office/drawing/2014/main" id="{78FC9E26-6ABF-C20E-8D7C-9EDEB80A9F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DFDE7-8E4F-01B7-C149-EA8EAC69C2E1}"/>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356546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2DD43-054C-886E-8A22-94B9E7FA38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F79063-14B8-BF64-038F-0BB46C1054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FF6F70-D2AD-08B9-3F6E-7D66C96C58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967E8A-23CC-926B-21E4-971744815DE6}"/>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6" name="Footer Placeholder 5">
            <a:extLst>
              <a:ext uri="{FF2B5EF4-FFF2-40B4-BE49-F238E27FC236}">
                <a16:creationId xmlns:a16="http://schemas.microsoft.com/office/drawing/2014/main" id="{AB1FECC9-0A51-3A01-E97C-60A059CD70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99DC07-A58E-C63F-B09C-C8E6AF773174}"/>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1355623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B73D-031F-ECBC-F903-59F8D5C847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B715AC-71CA-8562-7155-B5E8447B04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580347-7C0E-4AAE-25FB-B9A3DAD6DE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F4DD48-20F2-585E-F547-C219775F55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6C12BC-2500-2332-F638-54170848ED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0177AE-81E3-B987-0ECF-2747CC8FCF8E}"/>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8" name="Footer Placeholder 7">
            <a:extLst>
              <a:ext uri="{FF2B5EF4-FFF2-40B4-BE49-F238E27FC236}">
                <a16:creationId xmlns:a16="http://schemas.microsoft.com/office/drawing/2014/main" id="{2AA7139D-8482-B59B-849E-4FAB3DCE6D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7DC1FD-4770-4FA6-E908-483EB11BF638}"/>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4023705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35BEE-3A86-04BB-68CA-42EF2B5DD4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6F577D-4AC3-6946-3881-6D50C9FEB06D}"/>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4" name="Footer Placeholder 3">
            <a:extLst>
              <a:ext uri="{FF2B5EF4-FFF2-40B4-BE49-F238E27FC236}">
                <a16:creationId xmlns:a16="http://schemas.microsoft.com/office/drawing/2014/main" id="{55103472-26F6-251B-9D61-D7582726C7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20A67B-CDF1-31D1-BEC3-752077F3E0E0}"/>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4262925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E9C670-DC13-9721-C7EF-3E7D3D072B47}"/>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3" name="Footer Placeholder 2">
            <a:extLst>
              <a:ext uri="{FF2B5EF4-FFF2-40B4-BE49-F238E27FC236}">
                <a16:creationId xmlns:a16="http://schemas.microsoft.com/office/drawing/2014/main" id="{AB16287E-D7BE-D818-9046-8BDBBF9110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609609-2E00-B56E-15CD-3C4B37A8E6DC}"/>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369098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39ED-2182-2831-27E2-275FD9F15A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F2EED4-1849-55F3-D30B-B11B108F6E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12FF9C-FB4D-CBE3-743F-C8FC10137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21D97A-AAD1-B854-6832-5578C61A38CC}"/>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6" name="Footer Placeholder 5">
            <a:extLst>
              <a:ext uri="{FF2B5EF4-FFF2-40B4-BE49-F238E27FC236}">
                <a16:creationId xmlns:a16="http://schemas.microsoft.com/office/drawing/2014/main" id="{EFEFFFEE-5A09-0196-09C0-67C1CD253F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37E9B5-BA8D-1799-0318-69F28549AEB0}"/>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2546041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98704-9878-6C6B-AEDB-708F09A09C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8CAB3F-B5CA-06B1-5CA3-7F17CCEEF9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113675-04CB-9B0A-4D14-953C041532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60313F-CCC0-6489-4D3E-67A1419A5E9C}"/>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6" name="Footer Placeholder 5">
            <a:extLst>
              <a:ext uri="{FF2B5EF4-FFF2-40B4-BE49-F238E27FC236}">
                <a16:creationId xmlns:a16="http://schemas.microsoft.com/office/drawing/2014/main" id="{555239FA-84F3-E4C2-8398-8A93FE8AF7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58207-684C-F3AF-B38C-35A5C2A4B961}"/>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404485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77F8E-4B18-ED06-B096-3D747902D6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4909EB-DDA1-5709-E2C4-3DED5EE211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D3ABD-EBEB-9F8B-79DB-370804CFCBCF}"/>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5" name="Footer Placeholder 4">
            <a:extLst>
              <a:ext uri="{FF2B5EF4-FFF2-40B4-BE49-F238E27FC236}">
                <a16:creationId xmlns:a16="http://schemas.microsoft.com/office/drawing/2014/main" id="{D7002D00-A9DD-E61C-EB52-5F48BC3FD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6EF91-A9D7-2AC2-78A2-57C2FDF98749}"/>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1241365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038F13-B125-CD20-016C-D8B134B3EE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0A9C3-8647-B9BF-016A-43EC6E0724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3FE84B-0581-FD00-483F-73BB1021D4FE}"/>
              </a:ext>
            </a:extLst>
          </p:cNvPr>
          <p:cNvSpPr>
            <a:spLocks noGrp="1"/>
          </p:cNvSpPr>
          <p:nvPr>
            <p:ph type="dt" sz="half" idx="10"/>
          </p:nvPr>
        </p:nvSpPr>
        <p:spPr/>
        <p:txBody>
          <a:bodyPr/>
          <a:lstStyle/>
          <a:p>
            <a:fld id="{B2F9CD2A-A089-456C-86A6-E8D19D0F54FA}" type="datetimeFigureOut">
              <a:rPr lang="en-GB" smtClean="0"/>
              <a:t>29/09/2022</a:t>
            </a:fld>
            <a:endParaRPr lang="en-GB"/>
          </a:p>
        </p:txBody>
      </p:sp>
      <p:sp>
        <p:nvSpPr>
          <p:cNvPr id="5" name="Footer Placeholder 4">
            <a:extLst>
              <a:ext uri="{FF2B5EF4-FFF2-40B4-BE49-F238E27FC236}">
                <a16:creationId xmlns:a16="http://schemas.microsoft.com/office/drawing/2014/main" id="{2D423D20-1DB0-E420-FA86-458D890BA8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12827-154B-3FE2-8BE9-4592A183D599}"/>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2365838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26A69-DCEE-FF4A-68E0-79A6AB3AFF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B600F-3203-295F-5DFB-E9B710532B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20F6D1-8A02-DF95-C38F-BEB5322196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F9CD2A-A089-456C-86A6-E8D19D0F54FA}" type="datetimeFigureOut">
              <a:rPr lang="en-GB" smtClean="0"/>
              <a:t>29/09/2022</a:t>
            </a:fld>
            <a:endParaRPr lang="en-GB"/>
          </a:p>
        </p:txBody>
      </p:sp>
      <p:sp>
        <p:nvSpPr>
          <p:cNvPr id="5" name="Footer Placeholder 4">
            <a:extLst>
              <a:ext uri="{FF2B5EF4-FFF2-40B4-BE49-F238E27FC236}">
                <a16:creationId xmlns:a16="http://schemas.microsoft.com/office/drawing/2014/main" id="{8423C705-F3DA-9DBF-3CA3-8F2F24290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E634AD-1EA2-8691-D77C-3E18E63759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820CAF-618A-4F9E-8505-1B9B2E89F4F7}" type="slidenum">
              <a:rPr lang="en-GB" smtClean="0"/>
              <a:t>‹#›</a:t>
            </a:fld>
            <a:endParaRPr lang="en-GB"/>
          </a:p>
        </p:txBody>
      </p:sp>
    </p:spTree>
    <p:extLst>
      <p:ext uri="{BB962C8B-B14F-4D97-AF65-F5344CB8AC3E}">
        <p14:creationId xmlns:p14="http://schemas.microsoft.com/office/powerpoint/2010/main" val="2946282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AwbmMn-Z7a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ted.com/talks/brian_oshiro_encourage_critical_thinking_with_3_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8A22-05C3-5C9B-E195-E1D0528D88B6}"/>
              </a:ext>
            </a:extLst>
          </p:cNvPr>
          <p:cNvSpPr>
            <a:spLocks noGrp="1"/>
          </p:cNvSpPr>
          <p:nvPr>
            <p:ph type="ctrTitle"/>
          </p:nvPr>
        </p:nvSpPr>
        <p:spPr>
          <a:xfrm>
            <a:off x="2984361" y="-392795"/>
            <a:ext cx="5426110" cy="2387600"/>
          </a:xfrm>
        </p:spPr>
        <p:txBody>
          <a:bodyPr/>
          <a:lstStyle/>
          <a:p>
            <a:endParaRPr lang="en-GB" dirty="0"/>
          </a:p>
        </p:txBody>
      </p:sp>
      <p:sp>
        <p:nvSpPr>
          <p:cNvPr id="3" name="Subtitle 2">
            <a:extLst>
              <a:ext uri="{FF2B5EF4-FFF2-40B4-BE49-F238E27FC236}">
                <a16:creationId xmlns:a16="http://schemas.microsoft.com/office/drawing/2014/main" id="{D373D445-6A2E-E250-A215-B2C5360A22BA}"/>
              </a:ext>
            </a:extLst>
          </p:cNvPr>
          <p:cNvSpPr>
            <a:spLocks noGrp="1"/>
          </p:cNvSpPr>
          <p:nvPr>
            <p:ph type="subTitle" idx="1"/>
          </p:nvPr>
        </p:nvSpPr>
        <p:spPr>
          <a:xfrm>
            <a:off x="4568494" y="3306799"/>
            <a:ext cx="2405062" cy="3070068"/>
          </a:xfrm>
        </p:spPr>
        <p:txBody>
          <a:bodyPr/>
          <a:lstStyle/>
          <a:p>
            <a:endParaRPr lang="en-GB" dirty="0"/>
          </a:p>
        </p:txBody>
      </p:sp>
      <p:sp>
        <p:nvSpPr>
          <p:cNvPr id="4" name="Rectangle: Rounded Corners 3">
            <a:extLst>
              <a:ext uri="{FF2B5EF4-FFF2-40B4-BE49-F238E27FC236}">
                <a16:creationId xmlns:a16="http://schemas.microsoft.com/office/drawing/2014/main" id="{8DBC94B7-1EF1-221C-EEBC-0E589D61AF98}"/>
              </a:ext>
            </a:extLst>
          </p:cNvPr>
          <p:cNvSpPr/>
          <p:nvPr/>
        </p:nvSpPr>
        <p:spPr>
          <a:xfrm>
            <a:off x="1599755" y="23933"/>
            <a:ext cx="8659900" cy="914400"/>
          </a:xfrm>
          <a:prstGeom prst="roundRect">
            <a:avLst/>
          </a:prstGeom>
          <a:solidFill>
            <a:srgbClr val="E345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Critical Thinking</a:t>
            </a:r>
          </a:p>
          <a:p>
            <a:pPr algn="ctr"/>
            <a:r>
              <a:rPr lang="en-GB" sz="1600" dirty="0"/>
              <a:t>Name</a:t>
            </a:r>
            <a:r>
              <a:rPr lang="en-GB" sz="1600"/>
              <a:t>: Victoria Stirling</a:t>
            </a:r>
            <a:r>
              <a:rPr lang="en-GB" sz="1600" dirty="0"/>
              <a:t>	Student Number: 2213368	Module Number: ECGE4005P</a:t>
            </a:r>
          </a:p>
        </p:txBody>
      </p:sp>
      <p:sp>
        <p:nvSpPr>
          <p:cNvPr id="5" name="Rectangle: Rounded Corners 4">
            <a:extLst>
              <a:ext uri="{FF2B5EF4-FFF2-40B4-BE49-F238E27FC236}">
                <a16:creationId xmlns:a16="http://schemas.microsoft.com/office/drawing/2014/main" id="{A7CF5DAD-E4A2-A213-76E3-FBBB98AFEA0E}"/>
              </a:ext>
            </a:extLst>
          </p:cNvPr>
          <p:cNvSpPr/>
          <p:nvPr/>
        </p:nvSpPr>
        <p:spPr>
          <a:xfrm>
            <a:off x="348446" y="904352"/>
            <a:ext cx="11297802" cy="1528673"/>
          </a:xfrm>
          <a:prstGeom prst="roundRect">
            <a:avLst/>
          </a:prstGeom>
          <a:solidFill>
            <a:srgbClr val="D482D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75EF981D-32CC-DA11-C74E-A035AD58A08E}"/>
              </a:ext>
            </a:extLst>
          </p:cNvPr>
          <p:cNvSpPr txBox="1"/>
          <p:nvPr/>
        </p:nvSpPr>
        <p:spPr>
          <a:xfrm>
            <a:off x="348446" y="904352"/>
            <a:ext cx="11297802" cy="1938992"/>
          </a:xfrm>
          <a:prstGeom prst="rect">
            <a:avLst/>
          </a:prstGeom>
          <a:noFill/>
        </p:spPr>
        <p:txBody>
          <a:bodyPr wrap="square" rtlCol="0">
            <a:spAutoFit/>
          </a:bodyPr>
          <a:lstStyle/>
          <a:p>
            <a:r>
              <a:rPr lang="en-GB" u="sng" dirty="0"/>
              <a:t>Introduction</a:t>
            </a:r>
          </a:p>
          <a:p>
            <a:pPr algn="ctr"/>
            <a:r>
              <a:rPr lang="en-GB" sz="1200" dirty="0"/>
              <a:t>What is Critical thinking? It is what we do to expand our thought process in order to be more open minded and to help us see the bigger picture. Like young children, by asking numerous ‘why’ questions (Oshiro 2019), listening to other’s opinions and carrying out research, it can help us to make impartial evaluations, problem solve and establish new ideas or concepts. </a:t>
            </a:r>
          </a:p>
          <a:p>
            <a:pPr algn="ctr"/>
            <a:r>
              <a:rPr lang="en-GB" sz="1200" dirty="0"/>
              <a:t>Can we all be critical thinkers? I believe so, particularly when studying, it is imperative to expand our knowledge and understanding of not only the subjects and topics we are learning, but in our everyday lives. </a:t>
            </a:r>
          </a:p>
          <a:p>
            <a:pPr algn="ctr"/>
            <a:r>
              <a:rPr lang="en-GB" sz="1200" dirty="0"/>
              <a:t>We can develop our critical thinking by applying different skills, such as time management, research and reflection.</a:t>
            </a:r>
          </a:p>
          <a:p>
            <a:pPr algn="ctr"/>
            <a:r>
              <a:rPr lang="en-GB" sz="1200" dirty="0"/>
              <a:t>  </a:t>
            </a:r>
            <a:endParaRPr lang="en-GB" dirty="0"/>
          </a:p>
          <a:p>
            <a:endParaRPr lang="en-GB" dirty="0"/>
          </a:p>
        </p:txBody>
      </p:sp>
      <p:sp>
        <p:nvSpPr>
          <p:cNvPr id="7" name="Rectangle: Rounded Corners 6">
            <a:extLst>
              <a:ext uri="{FF2B5EF4-FFF2-40B4-BE49-F238E27FC236}">
                <a16:creationId xmlns:a16="http://schemas.microsoft.com/office/drawing/2014/main" id="{43BA13C1-0523-0A45-79AF-14536D35D4A9}"/>
              </a:ext>
            </a:extLst>
          </p:cNvPr>
          <p:cNvSpPr/>
          <p:nvPr/>
        </p:nvSpPr>
        <p:spPr>
          <a:xfrm>
            <a:off x="408569" y="2409092"/>
            <a:ext cx="3235621" cy="4433835"/>
          </a:xfrm>
          <a:prstGeom prst="roundRect">
            <a:avLst/>
          </a:prstGeom>
          <a:solidFill>
            <a:srgbClr val="ABDB7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latin typeface="Arial" panose="020B0604020202020204" pitchFamily="34" charset="0"/>
                <a:cs typeface="Arial" panose="020B0604020202020204" pitchFamily="34" charset="0"/>
              </a:rPr>
              <a:t>Time Management</a:t>
            </a:r>
          </a:p>
          <a:p>
            <a:pPr algn="ctr"/>
            <a:endParaRPr lang="en-GB" u="sng" dirty="0">
              <a:solidFill>
                <a:schemeClr val="tx1"/>
              </a:solidFill>
              <a:latin typeface="Arial" panose="020B0604020202020204" pitchFamily="34" charset="0"/>
              <a:cs typeface="Arial" panose="020B0604020202020204" pitchFamily="34" charset="0"/>
            </a:endParaRPr>
          </a:p>
          <a:p>
            <a:pPr algn="ctr"/>
            <a:r>
              <a:rPr lang="en-GB" sz="1200" dirty="0">
                <a:solidFill>
                  <a:schemeClr val="tx1"/>
                </a:solidFill>
                <a:latin typeface="Arial" panose="020B0604020202020204" pitchFamily="34" charset="0"/>
                <a:cs typeface="Arial" panose="020B0604020202020204" pitchFamily="34" charset="0"/>
              </a:rPr>
              <a:t>The best management of your time is a key element to being a successful student. There can be certain barriers because of other life commitments, so learning to manage time effectively is crucial. By prioritising and setting routines helps to give structure and enables a student to be organised, focus on their studies and adhere to deadlines. There are many tools that can aid in this, such as keeping a diary, writing lists, using alarms or timers and daily or weekly schedules. It is equally important to take adequate breaks and ask for support if needed. Your environment can have an impact on this too, a space to efficiently study will impact the ability to achieve the goals that have been set.</a:t>
            </a:r>
          </a:p>
          <a:p>
            <a:pPr algn="ctr"/>
            <a:r>
              <a:rPr lang="en-GB" sz="1200" dirty="0">
                <a:solidFill>
                  <a:schemeClr val="tx1"/>
                </a:solidFill>
                <a:latin typeface="Arial" panose="020B0604020202020204" pitchFamily="34" charset="0"/>
                <a:cs typeface="Arial" panose="020B0604020202020204" pitchFamily="34" charset="0"/>
              </a:rPr>
              <a:t> </a:t>
            </a:r>
          </a:p>
        </p:txBody>
      </p:sp>
      <p:sp>
        <p:nvSpPr>
          <p:cNvPr id="8" name="Rectangle: Rounded Corners 7">
            <a:extLst>
              <a:ext uri="{FF2B5EF4-FFF2-40B4-BE49-F238E27FC236}">
                <a16:creationId xmlns:a16="http://schemas.microsoft.com/office/drawing/2014/main" id="{21E5EBD4-79FA-D5D9-CE66-D10DC3C3F442}"/>
              </a:ext>
            </a:extLst>
          </p:cNvPr>
          <p:cNvSpPr/>
          <p:nvPr/>
        </p:nvSpPr>
        <p:spPr>
          <a:xfrm>
            <a:off x="3622416" y="2424379"/>
            <a:ext cx="3235620" cy="4442267"/>
          </a:xfrm>
          <a:prstGeom prst="roundRect">
            <a:avLst/>
          </a:prstGeom>
          <a:solidFill>
            <a:srgbClr val="F6CC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u="sng" dirty="0">
                <a:solidFill>
                  <a:schemeClr val="tx1"/>
                </a:solidFill>
              </a:rPr>
              <a:t>Research</a:t>
            </a:r>
          </a:p>
          <a:p>
            <a:pPr algn="ctr"/>
            <a:endParaRPr lang="en-GB" sz="1200" u="sng" dirty="0">
              <a:solidFill>
                <a:schemeClr val="tx1"/>
              </a:solidFill>
            </a:endParaRPr>
          </a:p>
          <a:p>
            <a:pPr algn="ctr"/>
            <a:r>
              <a:rPr lang="en-GB" sz="1200" dirty="0">
                <a:solidFill>
                  <a:schemeClr val="tx1"/>
                </a:solidFill>
                <a:latin typeface="Arial" panose="020B0604020202020204" pitchFamily="34" charset="0"/>
                <a:cs typeface="Arial" panose="020B0604020202020204" pitchFamily="34" charset="0"/>
              </a:rPr>
              <a:t>To enable a student to think critically they must carry out research. By reading books, articles, websites,  watching programmes and listening or speaking to others, especially experts in their field and from reliable sources, it will help to see things from other perspectives which in turn will enhance and broaden their knowledge of the subject and place them in a better position to argue their reasoning. This will enhance what they were already thinking, or it could result in them changing their original viewpoint, either way they can have a back up to their theory with evidence.    </a:t>
            </a:r>
          </a:p>
        </p:txBody>
      </p:sp>
      <p:sp>
        <p:nvSpPr>
          <p:cNvPr id="9" name="Rectangle: Rounded Corners 8">
            <a:extLst>
              <a:ext uri="{FF2B5EF4-FFF2-40B4-BE49-F238E27FC236}">
                <a16:creationId xmlns:a16="http://schemas.microsoft.com/office/drawing/2014/main" id="{F9FD736B-C372-C112-8C85-E132BCE0A595}"/>
              </a:ext>
            </a:extLst>
          </p:cNvPr>
          <p:cNvSpPr/>
          <p:nvPr/>
        </p:nvSpPr>
        <p:spPr>
          <a:xfrm>
            <a:off x="6867935" y="2418478"/>
            <a:ext cx="3294377" cy="4422463"/>
          </a:xfrm>
          <a:prstGeom prst="roundRect">
            <a:avLst/>
          </a:prstGeom>
          <a:solidFill>
            <a:srgbClr val="7395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Reflection</a:t>
            </a:r>
          </a:p>
          <a:p>
            <a:pPr algn="ctr"/>
            <a:endParaRPr lang="en-GB" u="sng" dirty="0">
              <a:solidFill>
                <a:schemeClr val="tx1"/>
              </a:solidFill>
            </a:endParaRPr>
          </a:p>
          <a:p>
            <a:pPr algn="ctr"/>
            <a:r>
              <a:rPr lang="en-GB" sz="1200" dirty="0">
                <a:solidFill>
                  <a:schemeClr val="tx1"/>
                </a:solidFill>
                <a:latin typeface="Arial" panose="020B0604020202020204" pitchFamily="34" charset="0"/>
                <a:cs typeface="Arial" panose="020B0604020202020204" pitchFamily="34" charset="0"/>
              </a:rPr>
              <a:t>Reflection is an important skill to master as a student. According to Cottrell (2019) your development and performance is your responsibility, therefore </a:t>
            </a:r>
            <a:r>
              <a:rPr lang="en-GB" sz="1200">
                <a:solidFill>
                  <a:schemeClr val="tx1"/>
                </a:solidFill>
                <a:latin typeface="Arial" panose="020B0604020202020204" pitchFamily="34" charset="0"/>
                <a:cs typeface="Arial" panose="020B0604020202020204" pitchFamily="34" charset="0"/>
              </a:rPr>
              <a:t>the more you </a:t>
            </a:r>
            <a:r>
              <a:rPr lang="en-GB" sz="1200" dirty="0">
                <a:solidFill>
                  <a:schemeClr val="tx1"/>
                </a:solidFill>
                <a:latin typeface="Arial" panose="020B0604020202020204" pitchFamily="34" charset="0"/>
                <a:cs typeface="Arial" panose="020B0604020202020204" pitchFamily="34" charset="0"/>
              </a:rPr>
              <a:t>put in, the more you will get </a:t>
            </a:r>
            <a:r>
              <a:rPr lang="en-GB" sz="1200">
                <a:solidFill>
                  <a:schemeClr val="tx1"/>
                </a:solidFill>
                <a:latin typeface="Arial" panose="020B0604020202020204" pitchFamily="34" charset="0"/>
                <a:cs typeface="Arial" panose="020B0604020202020204" pitchFamily="34" charset="0"/>
              </a:rPr>
              <a:t>out. </a:t>
            </a:r>
            <a:endParaRPr lang="en-GB" sz="1200" dirty="0">
              <a:solidFill>
                <a:schemeClr val="tx1"/>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93B1E120-7B97-29BE-DAB9-EDAF9FA0B357}"/>
              </a:ext>
            </a:extLst>
          </p:cNvPr>
          <p:cNvSpPr/>
          <p:nvPr/>
        </p:nvSpPr>
        <p:spPr>
          <a:xfrm>
            <a:off x="10162312" y="2415733"/>
            <a:ext cx="1401683" cy="4442267"/>
          </a:xfrm>
          <a:prstGeom prst="roundRect">
            <a:avLst/>
          </a:prstGeom>
          <a:solidFill>
            <a:srgbClr val="BABA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Conclusion</a:t>
            </a:r>
          </a:p>
          <a:p>
            <a:pPr algn="ctr"/>
            <a:endParaRPr lang="en-GB" u="sng" dirty="0">
              <a:solidFill>
                <a:schemeClr val="tx1"/>
              </a:solidFill>
            </a:endParaRPr>
          </a:p>
          <a:p>
            <a:pPr algn="ctr"/>
            <a:r>
              <a:rPr lang="en-GB" sz="1200" dirty="0">
                <a:solidFill>
                  <a:schemeClr val="tx1"/>
                </a:solidFill>
                <a:latin typeface="Arial" panose="020B0604020202020204" pitchFamily="34" charset="0"/>
                <a:cs typeface="Arial" panose="020B0604020202020204" pitchFamily="34" charset="0"/>
              </a:rPr>
              <a:t>In conclusion, there are many methods to developing and maintaining critical thinking. Having carried out the research for this poster I personally have learned skills to help me going forward in my studies and life while at university.</a:t>
            </a:r>
          </a:p>
        </p:txBody>
      </p:sp>
    </p:spTree>
    <p:extLst>
      <p:ext uri="{BB962C8B-B14F-4D97-AF65-F5344CB8AC3E}">
        <p14:creationId xmlns:p14="http://schemas.microsoft.com/office/powerpoint/2010/main" val="259500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8CC5-8145-8F25-691D-6C2DFD758C9C}"/>
              </a:ext>
            </a:extLst>
          </p:cNvPr>
          <p:cNvSpPr>
            <a:spLocks noGrp="1"/>
          </p:cNvSpPr>
          <p:nvPr>
            <p:ph type="title"/>
          </p:nvPr>
        </p:nvSpPr>
        <p:spPr>
          <a:xfrm>
            <a:off x="838200" y="365125"/>
            <a:ext cx="10515600" cy="609565"/>
          </a:xfrm>
        </p:spPr>
        <p:txBody>
          <a:bodyPr>
            <a:normAutofit fontScale="90000"/>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4E02CEF-40F0-6196-2E78-1756DAAA3104}"/>
              </a:ext>
            </a:extLst>
          </p:cNvPr>
          <p:cNvSpPr>
            <a:spLocks noGrp="1"/>
          </p:cNvSpPr>
          <p:nvPr>
            <p:ph idx="1"/>
          </p:nvPr>
        </p:nvSpPr>
        <p:spPr>
          <a:xfrm>
            <a:off x="838200" y="1084096"/>
            <a:ext cx="10515600" cy="4689807"/>
          </a:xfrm>
        </p:spPr>
        <p:txBody>
          <a:bodyPr>
            <a:normAutofit/>
          </a:bodyPr>
          <a:lstStyle/>
          <a:p>
            <a:pPr marL="0" indent="0">
              <a:buNone/>
            </a:pPr>
            <a:r>
              <a:rPr lang="en-GB" sz="1400" dirty="0">
                <a:latin typeface="Arial" panose="020B0604020202020204" pitchFamily="34" charset="0"/>
                <a:cs typeface="Arial" panose="020B0604020202020204" pitchFamily="34" charset="0"/>
              </a:rPr>
              <a:t>Carabine R. (2016) </a:t>
            </a:r>
            <a:r>
              <a:rPr lang="en-GB" sz="1400" i="1" dirty="0">
                <a:latin typeface="Arial" panose="020B0604020202020204" pitchFamily="34" charset="0"/>
                <a:cs typeface="Arial" panose="020B0604020202020204" pitchFamily="34" charset="0"/>
              </a:rPr>
              <a:t>Critical Thinking Skills [video]. </a:t>
            </a:r>
            <a:r>
              <a:rPr lang="en-GB" sz="1400" i="1" dirty="0">
                <a:latin typeface="Arial" panose="020B0604020202020204" pitchFamily="34" charset="0"/>
                <a:cs typeface="Arial" panose="020B0604020202020204" pitchFamily="34" charset="0"/>
                <a:hlinkClick r:id="rId3"/>
              </a:rPr>
              <a:t>https://www.youtube.com/watch?v=AwbmMn-Z7a8</a:t>
            </a:r>
            <a:r>
              <a:rPr lang="en-GB" sz="1400" i="1"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Cottrell S. (2011) </a:t>
            </a:r>
            <a:r>
              <a:rPr lang="en-GB" sz="1400" i="1" dirty="0">
                <a:latin typeface="Arial" panose="020B0604020202020204" pitchFamily="34" charset="0"/>
                <a:cs typeface="Arial" panose="020B0604020202020204" pitchFamily="34" charset="0"/>
              </a:rPr>
              <a:t>Critical Thinking Skills (2</a:t>
            </a:r>
            <a:r>
              <a:rPr lang="en-GB" sz="1400" i="1" baseline="30000" dirty="0">
                <a:latin typeface="Arial" panose="020B0604020202020204" pitchFamily="34" charset="0"/>
                <a:cs typeface="Arial" panose="020B0604020202020204" pitchFamily="34" charset="0"/>
              </a:rPr>
              <a:t>nd</a:t>
            </a:r>
            <a:r>
              <a:rPr lang="en-GB" sz="1400" i="1" dirty="0">
                <a:latin typeface="Arial" panose="020B0604020202020204" pitchFamily="34" charset="0"/>
                <a:cs typeface="Arial" panose="020B0604020202020204" pitchFamily="34" charset="0"/>
              </a:rPr>
              <a:t> ed) </a:t>
            </a:r>
            <a:r>
              <a:rPr lang="en-GB" sz="1400" dirty="0">
                <a:latin typeface="Arial" panose="020B0604020202020204" pitchFamily="34" charset="0"/>
                <a:cs typeface="Arial" panose="020B0604020202020204" pitchFamily="34" charset="0"/>
              </a:rPr>
              <a:t>Hampshire. Palgrave Macmillan.</a:t>
            </a:r>
          </a:p>
          <a:p>
            <a:pPr marL="0" indent="0">
              <a:buNone/>
            </a:pPr>
            <a:r>
              <a:rPr lang="en-GB" sz="1400" dirty="0">
                <a:latin typeface="Arial" panose="020B0604020202020204" pitchFamily="34" charset="0"/>
                <a:cs typeface="Arial" panose="020B0604020202020204" pitchFamily="34" charset="0"/>
              </a:rPr>
              <a:t>Cottrell S. (2019) </a:t>
            </a:r>
            <a:r>
              <a:rPr lang="en-GB" sz="1400" i="1" dirty="0">
                <a:latin typeface="Arial" panose="020B0604020202020204" pitchFamily="34" charset="0"/>
                <a:cs typeface="Arial" panose="020B0604020202020204" pitchFamily="34" charset="0"/>
              </a:rPr>
              <a:t>The Study Skills Handbook. (5th ed) London</a:t>
            </a:r>
            <a:r>
              <a:rPr lang="en-GB" sz="1400" dirty="0">
                <a:latin typeface="Arial" panose="020B0604020202020204" pitchFamily="34" charset="0"/>
                <a:cs typeface="Arial" panose="020B0604020202020204" pitchFamily="34" charset="0"/>
              </a:rPr>
              <a:t>. Red Globe Press.</a:t>
            </a:r>
            <a:endParaRPr lang="en-GB" sz="1400" i="1"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Oshiro B. (2019) </a:t>
            </a:r>
            <a:r>
              <a:rPr lang="en-GB" sz="1400" i="1" dirty="0">
                <a:latin typeface="Arial" panose="020B0604020202020204" pitchFamily="34" charset="0"/>
                <a:cs typeface="Arial" panose="020B0604020202020204" pitchFamily="34" charset="0"/>
              </a:rPr>
              <a:t>Encourage critical thinking with 3 questions[video] </a:t>
            </a:r>
            <a:r>
              <a:rPr lang="en-GB" sz="1400" i="1" dirty="0">
                <a:latin typeface="Arial" panose="020B0604020202020204" pitchFamily="34" charset="0"/>
                <a:cs typeface="Arial" panose="020B0604020202020204" pitchFamily="34" charset="0"/>
                <a:hlinkClick r:id="rId4"/>
              </a:rPr>
              <a:t>https://www.ted.com/talks/brian_oshiro_encourage_critical_thinking_with_3_questions</a:t>
            </a:r>
            <a:r>
              <a:rPr lang="en-GB" sz="1400" i="1" dirty="0">
                <a:latin typeface="Arial" panose="020B0604020202020204" pitchFamily="34" charset="0"/>
                <a:cs typeface="Arial" panose="020B0604020202020204" pitchFamily="34" charset="0"/>
              </a:rPr>
              <a:t> (Accessed: 26 September 2022)</a:t>
            </a:r>
            <a:endParaRPr lang="en-GB" sz="1400" dirty="0">
              <a:solidFill>
                <a:srgbClr val="0070C0"/>
              </a:solidFill>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3711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3235</TotalTime>
  <Words>593</Words>
  <Application>Microsoft Office PowerPoint</Application>
  <PresentationFormat>Widescreen</PresentationFormat>
  <Paragraphs>26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STINKY STIRLINGS</dc:creator>
  <cp:lastModifiedBy>STINKY STIRLINGS</cp:lastModifiedBy>
  <cp:revision>2</cp:revision>
  <dcterms:created xsi:type="dcterms:W3CDTF">2022-09-10T16:05:07Z</dcterms:created>
  <dcterms:modified xsi:type="dcterms:W3CDTF">2022-09-29T20:38:20Z</dcterms:modified>
</cp:coreProperties>
</file>