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1"/>
  </p:notesMasterIdLst>
  <p:sldIdLst>
    <p:sldId id="256" r:id="rId2"/>
    <p:sldId id="257" r:id="rId3"/>
    <p:sldId id="287" r:id="rId4"/>
    <p:sldId id="288" r:id="rId5"/>
    <p:sldId id="258" r:id="rId6"/>
    <p:sldId id="281" r:id="rId7"/>
    <p:sldId id="289" r:id="rId8"/>
    <p:sldId id="279" r:id="rId9"/>
    <p:sldId id="295" r:id="rId10"/>
    <p:sldId id="296" r:id="rId11"/>
    <p:sldId id="283" r:id="rId12"/>
    <p:sldId id="282" r:id="rId13"/>
    <p:sldId id="273" r:id="rId14"/>
    <p:sldId id="259" r:id="rId15"/>
    <p:sldId id="270" r:id="rId16"/>
    <p:sldId id="284" r:id="rId17"/>
    <p:sldId id="277" r:id="rId18"/>
    <p:sldId id="271" r:id="rId19"/>
    <p:sldId id="266" r:id="rId20"/>
    <p:sldId id="285" r:id="rId21"/>
    <p:sldId id="291" r:id="rId22"/>
    <p:sldId id="261" r:id="rId23"/>
    <p:sldId id="269" r:id="rId24"/>
    <p:sldId id="262" r:id="rId25"/>
    <p:sldId id="280" r:id="rId26"/>
    <p:sldId id="293" r:id="rId27"/>
    <p:sldId id="294" r:id="rId28"/>
    <p:sldId id="292" r:id="rId29"/>
    <p:sldId id="26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124"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9047E-7FFA-4DB7-A21B-9AB4BD3F1EE9}" type="datetimeFigureOut">
              <a:rPr lang="en-GB" smtClean="0"/>
              <a:t>07/03/2019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23FAB1-65BF-482A-8D77-440A76CE51BE}" type="slidenum">
              <a:rPr lang="en-GB" smtClean="0"/>
              <a:t>‹#›</a:t>
            </a:fld>
            <a:endParaRPr lang="en-GB"/>
          </a:p>
        </p:txBody>
      </p:sp>
    </p:spTree>
    <p:extLst>
      <p:ext uri="{BB962C8B-B14F-4D97-AF65-F5344CB8AC3E}">
        <p14:creationId xmlns:p14="http://schemas.microsoft.com/office/powerpoint/2010/main" val="3532728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CE82EA0-1D1B-40AD-AA9C-0F4D2FC1145B}"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E82EA0-1D1B-40AD-AA9C-0F4D2FC1145B}"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ACE82EA0-1D1B-40AD-AA9C-0F4D2FC1145B}"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E82EA0-1D1B-40AD-AA9C-0F4D2FC1145B}" type="datetimeFigureOut">
              <a:rPr lang="en-GB" smtClean="0"/>
              <a:t>07/03/2019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CE82EA0-1D1B-40AD-AA9C-0F4D2FC1145B}" type="datetimeFigureOut">
              <a:rPr lang="en-GB" smtClean="0"/>
              <a:t>07/03/2019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CE82EA0-1D1B-40AD-AA9C-0F4D2FC1145B}" type="datetimeFigureOut">
              <a:rPr lang="en-GB" smtClean="0"/>
              <a:t>07/03/2019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CE82EA0-1D1B-40AD-AA9C-0F4D2FC1145B}"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E82EA0-1D1B-40AD-AA9C-0F4D2FC1145B}"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CE82EA0-1D1B-40AD-AA9C-0F4D2FC1145B}"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CE82EA0-1D1B-40AD-AA9C-0F4D2FC1145B}"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CE82EA0-1D1B-40AD-AA9C-0F4D2FC1145B}" type="datetimeFigureOut">
              <a:rPr lang="en-GB" smtClean="0"/>
              <a:t>07/03/2019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AA51ABF-C320-4B02-9BE3-48D860524B6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uAiIGd_JqZc"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parliament.scot/" TargetMode="External"/><Relationship Id="rId2" Type="http://schemas.openxmlformats.org/officeDocument/2006/relationships/hyperlink" Target="http://www.environmentlaw.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Water pollution</a:t>
            </a:r>
            <a:endParaRPr lang="en-GB" dirty="0"/>
          </a:p>
        </p:txBody>
      </p:sp>
      <p:sp>
        <p:nvSpPr>
          <p:cNvPr id="3" name="Subtitle 2"/>
          <p:cNvSpPr>
            <a:spLocks noGrp="1"/>
          </p:cNvSpPr>
          <p:nvPr>
            <p:ph type="subTitle" idx="1"/>
          </p:nvPr>
        </p:nvSpPr>
        <p:spPr/>
        <p:txBody>
          <a:bodyPr/>
          <a:lstStyle/>
          <a:p>
            <a:r>
              <a:rPr lang="en-GB" dirty="0" smtClean="0"/>
              <a:t>Lara Hopkinson</a:t>
            </a:r>
            <a:endParaRPr lang="en-GB" dirty="0"/>
          </a:p>
        </p:txBody>
      </p:sp>
    </p:spTree>
    <p:extLst>
      <p:ext uri="{BB962C8B-B14F-4D97-AF65-F5344CB8AC3E}">
        <p14:creationId xmlns:p14="http://schemas.microsoft.com/office/powerpoint/2010/main" val="12254509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Water pollution</a:t>
            </a:r>
          </a:p>
          <a:p>
            <a:pPr lvl="1"/>
            <a:r>
              <a:rPr lang="en-GB" dirty="0" smtClean="0"/>
              <a:t>What it is, pollutants, challenges</a:t>
            </a:r>
          </a:p>
          <a:p>
            <a:pPr lvl="1"/>
            <a:r>
              <a:rPr lang="en-GB" dirty="0" smtClean="0"/>
              <a:t>Regulatory framework – UK &amp; EU</a:t>
            </a:r>
          </a:p>
          <a:p>
            <a:pPr lvl="1"/>
            <a:r>
              <a:rPr lang="en-GB" dirty="0" smtClean="0"/>
              <a:t>Water quality issues</a:t>
            </a:r>
          </a:p>
          <a:p>
            <a:pPr lvl="1"/>
            <a:r>
              <a:rPr lang="en-GB" dirty="0" smtClean="0"/>
              <a:t>Water &amp; environmental permitting</a:t>
            </a:r>
          </a:p>
          <a:p>
            <a:pPr lvl="1"/>
            <a:r>
              <a:rPr lang="en-GB" dirty="0" smtClean="0"/>
              <a:t>Pollution offences &amp; defences</a:t>
            </a:r>
            <a:endParaRPr lang="en-GB" dirty="0"/>
          </a:p>
        </p:txBody>
      </p:sp>
      <p:sp>
        <p:nvSpPr>
          <p:cNvPr id="2" name="Title 1"/>
          <p:cNvSpPr>
            <a:spLocks noGrp="1"/>
          </p:cNvSpPr>
          <p:nvPr>
            <p:ph type="title"/>
          </p:nvPr>
        </p:nvSpPr>
        <p:spPr/>
        <p:txBody>
          <a:bodyPr/>
          <a:lstStyle/>
          <a:p>
            <a:r>
              <a:rPr lang="en-GB" dirty="0" smtClean="0"/>
              <a:t>Overview</a:t>
            </a:r>
            <a:endParaRPr lang="en-GB" dirty="0"/>
          </a:p>
        </p:txBody>
      </p:sp>
    </p:spTree>
    <p:extLst>
      <p:ext uri="{BB962C8B-B14F-4D97-AF65-F5344CB8AC3E}">
        <p14:creationId xmlns:p14="http://schemas.microsoft.com/office/powerpoint/2010/main" val="36807851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Our world…</a:t>
            </a:r>
            <a:endParaRPr lang="en-GB" dirty="0"/>
          </a:p>
        </p:txBody>
      </p:sp>
      <p:pic>
        <p:nvPicPr>
          <p:cNvPr id="4" name="Picture 3"/>
          <p:cNvPicPr>
            <a:picLocks noChangeAspect="1"/>
          </p:cNvPicPr>
          <p:nvPr/>
        </p:nvPicPr>
        <p:blipFill>
          <a:blip r:embed="rId2"/>
          <a:stretch>
            <a:fillRect/>
          </a:stretch>
        </p:blipFill>
        <p:spPr>
          <a:xfrm>
            <a:off x="1259632" y="2492896"/>
            <a:ext cx="6696744" cy="4018046"/>
          </a:xfrm>
          <a:prstGeom prst="rect">
            <a:avLst/>
          </a:prstGeom>
        </p:spPr>
      </p:pic>
      <p:sp>
        <p:nvSpPr>
          <p:cNvPr id="5" name="TextBox 4"/>
          <p:cNvSpPr txBox="1"/>
          <p:nvPr/>
        </p:nvSpPr>
        <p:spPr>
          <a:xfrm>
            <a:off x="19853" y="6502006"/>
            <a:ext cx="2247891" cy="369332"/>
          </a:xfrm>
          <a:prstGeom prst="rect">
            <a:avLst/>
          </a:prstGeom>
          <a:noFill/>
        </p:spPr>
        <p:txBody>
          <a:bodyPr wrap="square" rtlCol="0">
            <a:spAutoFit/>
          </a:bodyPr>
          <a:lstStyle/>
          <a:p>
            <a:r>
              <a:rPr lang="en-GB" dirty="0" smtClean="0"/>
              <a:t>Source: The Guardian</a:t>
            </a:r>
            <a:endParaRPr lang="en-GB" dirty="0"/>
          </a:p>
        </p:txBody>
      </p:sp>
    </p:spTree>
    <p:extLst>
      <p:ext uri="{BB962C8B-B14F-4D97-AF65-F5344CB8AC3E}">
        <p14:creationId xmlns:p14="http://schemas.microsoft.com/office/powerpoint/2010/main" val="1698546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t>
            </a:r>
            <a:r>
              <a:rPr lang="en-GB" i="1" dirty="0" smtClean="0"/>
              <a:t>Pollution from toxic chemicals threatens life on this planet.  Every ocean and every continent, from the tropics to the once-pristine polar regions, is contaminated</a:t>
            </a:r>
            <a:r>
              <a:rPr lang="en-GB" dirty="0" smtClean="0"/>
              <a:t>”</a:t>
            </a:r>
          </a:p>
          <a:p>
            <a:endParaRPr lang="en-GB" dirty="0"/>
          </a:p>
          <a:p>
            <a:r>
              <a:rPr lang="en-GB" dirty="0" smtClean="0"/>
              <a:t>WWF</a:t>
            </a:r>
            <a:endParaRPr lang="en-GB" dirty="0"/>
          </a:p>
        </p:txBody>
      </p:sp>
      <p:sp>
        <p:nvSpPr>
          <p:cNvPr id="3" name="Title 2"/>
          <p:cNvSpPr>
            <a:spLocks noGrp="1"/>
          </p:cNvSpPr>
          <p:nvPr>
            <p:ph type="title"/>
          </p:nvPr>
        </p:nvSpPr>
        <p:spPr/>
        <p:txBody>
          <a:bodyPr/>
          <a:lstStyle/>
          <a:p>
            <a:r>
              <a:rPr lang="en-GB" dirty="0" smtClean="0"/>
              <a:t>How serious is the problem?</a:t>
            </a:r>
            <a:endParaRPr lang="en-GB" dirty="0"/>
          </a:p>
        </p:txBody>
      </p:sp>
    </p:spTree>
    <p:extLst>
      <p:ext uri="{BB962C8B-B14F-4D97-AF65-F5344CB8AC3E}">
        <p14:creationId xmlns:p14="http://schemas.microsoft.com/office/powerpoint/2010/main" val="413602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are water pollutants?</a:t>
            </a:r>
            <a:endParaRPr lang="en-GB" dirty="0"/>
          </a:p>
        </p:txBody>
      </p:sp>
      <p:sp>
        <p:nvSpPr>
          <p:cNvPr id="2" name="Content Placeholder 1"/>
          <p:cNvSpPr>
            <a:spLocks noGrp="1"/>
          </p:cNvSpPr>
          <p:nvPr>
            <p:ph idx="1"/>
          </p:nvPr>
        </p:nvSpPr>
        <p:spPr/>
        <p:txBody>
          <a:bodyPr/>
          <a:lstStyle/>
          <a:p>
            <a:r>
              <a:rPr lang="en-GB" dirty="0" smtClean="0"/>
              <a:t>Defined by 1969 UN Report:</a:t>
            </a:r>
          </a:p>
          <a:p>
            <a:pPr lvl="1"/>
            <a:r>
              <a:rPr lang="en-GB" dirty="0" smtClean="0"/>
              <a:t>“</a:t>
            </a:r>
            <a:r>
              <a:rPr lang="en-GB" i="1" dirty="0" smtClean="0"/>
              <a:t>The introduction by man, directly or indirectly, of substances or energy into the marine environment (including estuaries) resulting in such deleterious effects such as harm to living resources, hazards to human health, hindrance to marine activities, including fishing, impairment of quality for use of sea water and reduction of amenities</a:t>
            </a:r>
            <a:r>
              <a:rPr lang="en-GB" dirty="0" smtClean="0"/>
              <a:t>”</a:t>
            </a:r>
            <a:endParaRPr lang="en-GB" dirty="0"/>
          </a:p>
        </p:txBody>
      </p:sp>
    </p:spTree>
    <p:extLst>
      <p:ext uri="{BB962C8B-B14F-4D97-AF65-F5344CB8AC3E}">
        <p14:creationId xmlns:p14="http://schemas.microsoft.com/office/powerpoint/2010/main" val="42201765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Surface water</a:t>
            </a:r>
          </a:p>
          <a:p>
            <a:r>
              <a:rPr lang="en-GB" dirty="0" smtClean="0"/>
              <a:t>Groundwater </a:t>
            </a:r>
          </a:p>
          <a:p>
            <a:endParaRPr lang="en-GB" dirty="0" smtClean="0"/>
          </a:p>
          <a:p>
            <a:r>
              <a:rPr lang="en-GB" dirty="0" smtClean="0"/>
              <a:t>Point-source pollution</a:t>
            </a:r>
          </a:p>
          <a:p>
            <a:r>
              <a:rPr lang="en-GB" dirty="0" smtClean="0"/>
              <a:t>Non-point source pollution</a:t>
            </a:r>
          </a:p>
          <a:p>
            <a:endParaRPr lang="en-GB" dirty="0" smtClean="0"/>
          </a:p>
          <a:p>
            <a:r>
              <a:rPr lang="en-GB" dirty="0" smtClean="0"/>
              <a:t>Transboundary pollution</a:t>
            </a:r>
          </a:p>
          <a:p>
            <a:endParaRPr lang="en-GB" dirty="0" smtClean="0"/>
          </a:p>
          <a:p>
            <a:endParaRPr lang="en-GB" dirty="0"/>
          </a:p>
        </p:txBody>
      </p:sp>
      <p:sp>
        <p:nvSpPr>
          <p:cNvPr id="3" name="Title 2"/>
          <p:cNvSpPr>
            <a:spLocks noGrp="1"/>
          </p:cNvSpPr>
          <p:nvPr>
            <p:ph type="title"/>
          </p:nvPr>
        </p:nvSpPr>
        <p:spPr/>
        <p:txBody>
          <a:bodyPr/>
          <a:lstStyle/>
          <a:p>
            <a:r>
              <a:rPr lang="en-GB" dirty="0" smtClean="0"/>
              <a:t>Types of pollution</a:t>
            </a:r>
            <a:endParaRPr lang="en-GB" dirty="0"/>
          </a:p>
        </p:txBody>
      </p:sp>
      <p:pic>
        <p:nvPicPr>
          <p:cNvPr id="4" name="Picture 3"/>
          <p:cNvPicPr>
            <a:picLocks noChangeAspect="1"/>
          </p:cNvPicPr>
          <p:nvPr/>
        </p:nvPicPr>
        <p:blipFill>
          <a:blip r:embed="rId2"/>
          <a:stretch>
            <a:fillRect/>
          </a:stretch>
        </p:blipFill>
        <p:spPr>
          <a:xfrm>
            <a:off x="6156176" y="2814902"/>
            <a:ext cx="2371725" cy="3171825"/>
          </a:xfrm>
          <a:prstGeom prst="rect">
            <a:avLst/>
          </a:prstGeom>
        </p:spPr>
      </p:pic>
      <p:sp>
        <p:nvSpPr>
          <p:cNvPr id="5" name="TextBox 4"/>
          <p:cNvSpPr txBox="1"/>
          <p:nvPr/>
        </p:nvSpPr>
        <p:spPr>
          <a:xfrm>
            <a:off x="8836" y="6502006"/>
            <a:ext cx="4779188" cy="369332"/>
          </a:xfrm>
          <a:prstGeom prst="rect">
            <a:avLst/>
          </a:prstGeom>
          <a:noFill/>
        </p:spPr>
        <p:txBody>
          <a:bodyPr wrap="square" rtlCol="0">
            <a:spAutoFit/>
          </a:bodyPr>
          <a:lstStyle/>
          <a:p>
            <a:r>
              <a:rPr lang="en-GB" dirty="0" smtClean="0"/>
              <a:t>Source: US Fish &amp; Wildlife Service Photo Library</a:t>
            </a:r>
            <a:endParaRPr lang="en-GB" dirty="0"/>
          </a:p>
        </p:txBody>
      </p:sp>
    </p:spTree>
    <p:extLst>
      <p:ext uri="{BB962C8B-B14F-4D97-AF65-F5344CB8AC3E}">
        <p14:creationId xmlns:p14="http://schemas.microsoft.com/office/powerpoint/2010/main" val="4161149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9512" y="238391"/>
            <a:ext cx="5098249" cy="3622658"/>
          </a:xfrm>
          <a:prstGeom prst="rect">
            <a:avLst/>
          </a:prstGeom>
        </p:spPr>
      </p:pic>
      <p:pic>
        <p:nvPicPr>
          <p:cNvPr id="5" name="Picture 4"/>
          <p:cNvPicPr>
            <a:picLocks noChangeAspect="1"/>
          </p:cNvPicPr>
          <p:nvPr/>
        </p:nvPicPr>
        <p:blipFill>
          <a:blip r:embed="rId3"/>
          <a:stretch>
            <a:fillRect/>
          </a:stretch>
        </p:blipFill>
        <p:spPr>
          <a:xfrm>
            <a:off x="5789386" y="188640"/>
            <a:ext cx="2863704" cy="4060406"/>
          </a:xfrm>
          <a:prstGeom prst="rect">
            <a:avLst/>
          </a:prstGeom>
        </p:spPr>
      </p:pic>
      <p:pic>
        <p:nvPicPr>
          <p:cNvPr id="6" name="Picture 5"/>
          <p:cNvPicPr>
            <a:picLocks noChangeAspect="1"/>
          </p:cNvPicPr>
          <p:nvPr/>
        </p:nvPicPr>
        <p:blipFill>
          <a:blip r:embed="rId4"/>
          <a:stretch>
            <a:fillRect/>
          </a:stretch>
        </p:blipFill>
        <p:spPr>
          <a:xfrm>
            <a:off x="990401" y="4249046"/>
            <a:ext cx="3104089" cy="2065630"/>
          </a:xfrm>
          <a:prstGeom prst="rect">
            <a:avLst/>
          </a:prstGeom>
        </p:spPr>
      </p:pic>
      <p:pic>
        <p:nvPicPr>
          <p:cNvPr id="7" name="Picture 6"/>
          <p:cNvPicPr>
            <a:picLocks noChangeAspect="1"/>
          </p:cNvPicPr>
          <p:nvPr/>
        </p:nvPicPr>
        <p:blipFill>
          <a:blip r:embed="rId5"/>
          <a:stretch>
            <a:fillRect/>
          </a:stretch>
        </p:blipFill>
        <p:spPr>
          <a:xfrm>
            <a:off x="4987106" y="4373908"/>
            <a:ext cx="3665984" cy="2291240"/>
          </a:xfrm>
          <a:prstGeom prst="rect">
            <a:avLst/>
          </a:prstGeom>
        </p:spPr>
      </p:pic>
      <p:sp>
        <p:nvSpPr>
          <p:cNvPr id="8" name="TextBox 7"/>
          <p:cNvSpPr txBox="1"/>
          <p:nvPr/>
        </p:nvSpPr>
        <p:spPr>
          <a:xfrm>
            <a:off x="8836" y="6502006"/>
            <a:ext cx="5067220" cy="369332"/>
          </a:xfrm>
          <a:prstGeom prst="rect">
            <a:avLst/>
          </a:prstGeom>
          <a:noFill/>
        </p:spPr>
        <p:txBody>
          <a:bodyPr wrap="square" rtlCol="0">
            <a:spAutoFit/>
          </a:bodyPr>
          <a:lstStyle/>
          <a:p>
            <a:r>
              <a:rPr lang="en-GB" dirty="0" smtClean="0"/>
              <a:t>Sources: Wales online / International Policy Digest</a:t>
            </a:r>
            <a:endParaRPr lang="en-GB" dirty="0"/>
          </a:p>
        </p:txBody>
      </p:sp>
    </p:spTree>
    <p:extLst>
      <p:ext uri="{BB962C8B-B14F-4D97-AF65-F5344CB8AC3E}">
        <p14:creationId xmlns:p14="http://schemas.microsoft.com/office/powerpoint/2010/main" val="311583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88153" y="2276872"/>
            <a:ext cx="7408333" cy="3450696"/>
          </a:xfrm>
        </p:spPr>
        <p:txBody>
          <a:bodyPr/>
          <a:lstStyle/>
          <a:p>
            <a:r>
              <a:rPr lang="en-GB" dirty="0" smtClean="0"/>
              <a:t>Two main ways of measurement:</a:t>
            </a:r>
          </a:p>
          <a:p>
            <a:pPr lvl="1"/>
            <a:r>
              <a:rPr lang="en-GB" dirty="0" smtClean="0"/>
              <a:t>Chemical indicators</a:t>
            </a:r>
          </a:p>
          <a:p>
            <a:pPr lvl="1"/>
            <a:r>
              <a:rPr lang="en-GB" dirty="0" smtClean="0"/>
              <a:t>Biological indicators</a:t>
            </a:r>
          </a:p>
          <a:p>
            <a:r>
              <a:rPr lang="en-GB" dirty="0" smtClean="0"/>
              <a:t>Environment Agency General Quality Assessment (GQA)</a:t>
            </a:r>
          </a:p>
          <a:p>
            <a:pPr lvl="1"/>
            <a:r>
              <a:rPr lang="en-GB" dirty="0" smtClean="0"/>
              <a:t>Nutrient status</a:t>
            </a:r>
          </a:p>
          <a:p>
            <a:pPr lvl="1"/>
            <a:r>
              <a:rPr lang="en-GB" dirty="0" smtClean="0"/>
              <a:t>Aesthetic quality</a:t>
            </a:r>
          </a:p>
          <a:p>
            <a:endParaRPr lang="en-GB" dirty="0" smtClean="0"/>
          </a:p>
        </p:txBody>
      </p:sp>
      <p:sp>
        <p:nvSpPr>
          <p:cNvPr id="3" name="Title 2"/>
          <p:cNvSpPr>
            <a:spLocks noGrp="1"/>
          </p:cNvSpPr>
          <p:nvPr>
            <p:ph type="title"/>
          </p:nvPr>
        </p:nvSpPr>
        <p:spPr/>
        <p:txBody>
          <a:bodyPr/>
          <a:lstStyle/>
          <a:p>
            <a:r>
              <a:rPr lang="en-GB" dirty="0" smtClean="0"/>
              <a:t>When is water polluted?</a:t>
            </a:r>
            <a:endParaRPr lang="en-GB" dirty="0"/>
          </a:p>
        </p:txBody>
      </p:sp>
      <p:pic>
        <p:nvPicPr>
          <p:cNvPr id="5" name="Picture 4"/>
          <p:cNvPicPr>
            <a:picLocks noChangeAspect="1"/>
          </p:cNvPicPr>
          <p:nvPr/>
        </p:nvPicPr>
        <p:blipFill>
          <a:blip r:embed="rId2"/>
          <a:stretch>
            <a:fillRect/>
          </a:stretch>
        </p:blipFill>
        <p:spPr>
          <a:xfrm>
            <a:off x="251520" y="5301208"/>
            <a:ext cx="3073524" cy="1408699"/>
          </a:xfrm>
          <a:prstGeom prst="rect">
            <a:avLst/>
          </a:prstGeom>
        </p:spPr>
      </p:pic>
      <p:pic>
        <p:nvPicPr>
          <p:cNvPr id="6" name="Picture 5"/>
          <p:cNvPicPr>
            <a:picLocks noChangeAspect="1"/>
          </p:cNvPicPr>
          <p:nvPr/>
        </p:nvPicPr>
        <p:blipFill>
          <a:blip r:embed="rId3"/>
          <a:stretch>
            <a:fillRect/>
          </a:stretch>
        </p:blipFill>
        <p:spPr>
          <a:xfrm>
            <a:off x="3620418" y="5313220"/>
            <a:ext cx="2686516" cy="1504449"/>
          </a:xfrm>
          <a:prstGeom prst="rect">
            <a:avLst/>
          </a:prstGeom>
        </p:spPr>
      </p:pic>
      <p:pic>
        <p:nvPicPr>
          <p:cNvPr id="7" name="Picture 6"/>
          <p:cNvPicPr>
            <a:picLocks noChangeAspect="1"/>
          </p:cNvPicPr>
          <p:nvPr/>
        </p:nvPicPr>
        <p:blipFill>
          <a:blip r:embed="rId4"/>
          <a:stretch>
            <a:fillRect/>
          </a:stretch>
        </p:blipFill>
        <p:spPr>
          <a:xfrm>
            <a:off x="6602308" y="5313220"/>
            <a:ext cx="2179815" cy="1450568"/>
          </a:xfrm>
          <a:prstGeom prst="rect">
            <a:avLst/>
          </a:prstGeom>
        </p:spPr>
      </p:pic>
    </p:spTree>
    <p:extLst>
      <p:ext uri="{BB962C8B-B14F-4D97-AF65-F5344CB8AC3E}">
        <p14:creationId xmlns:p14="http://schemas.microsoft.com/office/powerpoint/2010/main" val="515279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9444" t="45068" r="24887" b="9865"/>
          <a:stretch/>
        </p:blipFill>
        <p:spPr>
          <a:xfrm>
            <a:off x="539552" y="692696"/>
            <a:ext cx="8099460" cy="5328592"/>
          </a:xfrm>
          <a:prstGeom prst="rect">
            <a:avLst/>
          </a:prstGeom>
        </p:spPr>
      </p:pic>
      <p:sp>
        <p:nvSpPr>
          <p:cNvPr id="5" name="TextBox 4"/>
          <p:cNvSpPr txBox="1"/>
          <p:nvPr/>
        </p:nvSpPr>
        <p:spPr>
          <a:xfrm>
            <a:off x="8836" y="6502006"/>
            <a:ext cx="5787300" cy="369332"/>
          </a:xfrm>
          <a:prstGeom prst="rect">
            <a:avLst/>
          </a:prstGeom>
          <a:noFill/>
        </p:spPr>
        <p:txBody>
          <a:bodyPr wrap="square" rtlCol="0">
            <a:spAutoFit/>
          </a:bodyPr>
          <a:lstStyle/>
          <a:p>
            <a:r>
              <a:rPr lang="en-GB" dirty="0" smtClean="0"/>
              <a:t>Source: Water Quality; House of Commons briefing, 2018</a:t>
            </a:r>
            <a:endParaRPr lang="en-GB" dirty="0"/>
          </a:p>
        </p:txBody>
      </p:sp>
    </p:spTree>
    <p:extLst>
      <p:ext uri="{BB962C8B-B14F-4D97-AF65-F5344CB8AC3E}">
        <p14:creationId xmlns:p14="http://schemas.microsoft.com/office/powerpoint/2010/main" val="2822247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8884" t="19341" r="38659" b="20637"/>
          <a:stretch/>
        </p:blipFill>
        <p:spPr>
          <a:xfrm>
            <a:off x="1835696" y="116632"/>
            <a:ext cx="5256584" cy="6480720"/>
          </a:xfrm>
          <a:prstGeom prst="rect">
            <a:avLst/>
          </a:prstGeom>
        </p:spPr>
      </p:pic>
      <p:sp>
        <p:nvSpPr>
          <p:cNvPr id="5" name="TextBox 4"/>
          <p:cNvSpPr txBox="1"/>
          <p:nvPr/>
        </p:nvSpPr>
        <p:spPr>
          <a:xfrm>
            <a:off x="8836" y="6502006"/>
            <a:ext cx="5787300" cy="369332"/>
          </a:xfrm>
          <a:prstGeom prst="rect">
            <a:avLst/>
          </a:prstGeom>
          <a:noFill/>
        </p:spPr>
        <p:txBody>
          <a:bodyPr wrap="square" rtlCol="0">
            <a:spAutoFit/>
          </a:bodyPr>
          <a:lstStyle/>
          <a:p>
            <a:r>
              <a:rPr lang="en-GB" dirty="0" smtClean="0"/>
              <a:t>Source: Water Quality; House of Commons briefing, 2018</a:t>
            </a:r>
            <a:endParaRPr lang="en-GB" dirty="0"/>
          </a:p>
        </p:txBody>
      </p:sp>
    </p:spTree>
    <p:extLst>
      <p:ext uri="{BB962C8B-B14F-4D97-AF65-F5344CB8AC3E}">
        <p14:creationId xmlns:p14="http://schemas.microsoft.com/office/powerpoint/2010/main" val="615643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Causes of water pollution</a:t>
            </a:r>
            <a:endParaRPr lang="en-GB" dirty="0"/>
          </a:p>
        </p:txBody>
      </p:sp>
      <p:sp>
        <p:nvSpPr>
          <p:cNvPr id="2" name="Content Placeholder 1"/>
          <p:cNvSpPr>
            <a:spLocks noGrp="1"/>
          </p:cNvSpPr>
          <p:nvPr>
            <p:ph idx="1"/>
          </p:nvPr>
        </p:nvSpPr>
        <p:spPr>
          <a:xfrm>
            <a:off x="872067" y="2564904"/>
            <a:ext cx="7408333" cy="4032448"/>
          </a:xfrm>
        </p:spPr>
        <p:txBody>
          <a:bodyPr>
            <a:normAutofit lnSpcReduction="10000"/>
          </a:bodyPr>
          <a:lstStyle/>
          <a:p>
            <a:r>
              <a:rPr lang="en-GB" dirty="0" smtClean="0"/>
              <a:t>Many different causes:</a:t>
            </a:r>
          </a:p>
          <a:p>
            <a:pPr lvl="1"/>
            <a:r>
              <a:rPr lang="en-GB" dirty="0" smtClean="0"/>
              <a:t>Sewage</a:t>
            </a:r>
          </a:p>
          <a:p>
            <a:pPr lvl="1"/>
            <a:r>
              <a:rPr lang="en-GB" dirty="0" smtClean="0"/>
              <a:t>Nutrients</a:t>
            </a:r>
          </a:p>
          <a:p>
            <a:pPr lvl="1"/>
            <a:r>
              <a:rPr lang="en-GB" dirty="0" smtClean="0"/>
              <a:t>Waste water</a:t>
            </a:r>
          </a:p>
          <a:p>
            <a:pPr lvl="1"/>
            <a:r>
              <a:rPr lang="en-GB" dirty="0" smtClean="0"/>
              <a:t>Chemical waste</a:t>
            </a:r>
          </a:p>
          <a:p>
            <a:pPr lvl="1"/>
            <a:r>
              <a:rPr lang="en-GB" dirty="0" smtClean="0"/>
              <a:t>Radioactive waste</a:t>
            </a:r>
          </a:p>
          <a:p>
            <a:pPr lvl="1"/>
            <a:r>
              <a:rPr lang="en-GB" dirty="0" smtClean="0"/>
              <a:t>Oil pollution</a:t>
            </a:r>
          </a:p>
          <a:p>
            <a:pPr lvl="1"/>
            <a:r>
              <a:rPr lang="en-GB" dirty="0" smtClean="0"/>
              <a:t>Plastics</a:t>
            </a:r>
          </a:p>
          <a:p>
            <a:pPr lvl="1"/>
            <a:r>
              <a:rPr lang="en-GB" dirty="0" smtClean="0"/>
              <a:t>Alien species</a:t>
            </a:r>
          </a:p>
          <a:p>
            <a:pPr lvl="1"/>
            <a:r>
              <a:rPr lang="en-GB" smtClean="0"/>
              <a:t>Other…</a:t>
            </a:r>
            <a:endParaRPr lang="en-GB" dirty="0"/>
          </a:p>
        </p:txBody>
      </p:sp>
    </p:spTree>
    <p:extLst>
      <p:ext uri="{BB962C8B-B14F-4D97-AF65-F5344CB8AC3E}">
        <p14:creationId xmlns:p14="http://schemas.microsoft.com/office/powerpoint/2010/main" val="3129681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Different substances have impact in differing quantities</a:t>
            </a:r>
          </a:p>
          <a:p>
            <a:pPr lvl="1"/>
            <a:r>
              <a:rPr lang="en-GB" dirty="0" smtClean="0"/>
              <a:t>Express Dairies v Environment Agency [2005] </a:t>
            </a:r>
            <a:r>
              <a:rPr lang="en-GB" dirty="0" err="1" smtClean="0"/>
              <a:t>Env</a:t>
            </a:r>
            <a:r>
              <a:rPr lang="en-GB" dirty="0" smtClean="0"/>
              <a:t> LR 7</a:t>
            </a:r>
          </a:p>
          <a:p>
            <a:r>
              <a:rPr lang="en-GB" dirty="0" smtClean="0"/>
              <a:t>Water quality regulation aims to:</a:t>
            </a:r>
          </a:p>
          <a:p>
            <a:pPr lvl="1"/>
            <a:r>
              <a:rPr lang="en-GB" dirty="0" smtClean="0"/>
              <a:t>Control discharges of substances</a:t>
            </a:r>
          </a:p>
          <a:p>
            <a:pPr lvl="1"/>
            <a:r>
              <a:rPr lang="en-GB" dirty="0" smtClean="0"/>
              <a:t>May cause harm dependant on amounts discharged</a:t>
            </a:r>
          </a:p>
          <a:p>
            <a:pPr lvl="1"/>
            <a:r>
              <a:rPr lang="en-GB" dirty="0" smtClean="0"/>
              <a:t>Quality for some purpose</a:t>
            </a:r>
            <a:endParaRPr lang="en-GB" dirty="0"/>
          </a:p>
        </p:txBody>
      </p:sp>
      <p:sp>
        <p:nvSpPr>
          <p:cNvPr id="3" name="Title 2"/>
          <p:cNvSpPr>
            <a:spLocks noGrp="1"/>
          </p:cNvSpPr>
          <p:nvPr>
            <p:ph type="title"/>
          </p:nvPr>
        </p:nvSpPr>
        <p:spPr/>
        <p:txBody>
          <a:bodyPr/>
          <a:lstStyle/>
          <a:p>
            <a:r>
              <a:rPr lang="en-GB" dirty="0" smtClean="0"/>
              <a:t>Challenges</a:t>
            </a:r>
            <a:endParaRPr lang="en-GB" dirty="0"/>
          </a:p>
        </p:txBody>
      </p:sp>
    </p:spTree>
    <p:extLst>
      <p:ext uri="{BB962C8B-B14F-4D97-AF65-F5344CB8AC3E}">
        <p14:creationId xmlns:p14="http://schemas.microsoft.com/office/powerpoint/2010/main" val="2459695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58781930"/>
              </p:ext>
            </p:extLst>
          </p:nvPr>
        </p:nvGraphicFramePr>
        <p:xfrm>
          <a:off x="323528" y="2204864"/>
          <a:ext cx="8424936" cy="421132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val="20000"/>
                    </a:ext>
                  </a:extLst>
                </a:gridCol>
                <a:gridCol w="5199582">
                  <a:extLst>
                    <a:ext uri="{9D8B030D-6E8A-4147-A177-3AD203B41FA5}">
                      <a16:colId xmlns:a16="http://schemas.microsoft.com/office/drawing/2014/main" val="20001"/>
                    </a:ext>
                  </a:extLst>
                </a:gridCol>
              </a:tblGrid>
              <a:tr h="370840">
                <a:tc>
                  <a:txBody>
                    <a:bodyPr/>
                    <a:lstStyle/>
                    <a:p>
                      <a:r>
                        <a:rPr lang="en-GB" dirty="0" smtClean="0"/>
                        <a:t>Legislature</a:t>
                      </a:r>
                      <a:endParaRPr lang="en-GB" dirty="0"/>
                    </a:p>
                  </a:txBody>
                  <a:tcPr/>
                </a:tc>
                <a:tc>
                  <a:txBody>
                    <a:bodyPr/>
                    <a:lstStyle/>
                    <a:p>
                      <a:r>
                        <a:rPr lang="en-GB" dirty="0" smtClean="0"/>
                        <a:t>Controls</a:t>
                      </a:r>
                      <a:r>
                        <a:rPr lang="en-GB" baseline="0" dirty="0" smtClean="0"/>
                        <a:t> </a:t>
                      </a:r>
                      <a:endParaRPr lang="en-GB" dirty="0"/>
                    </a:p>
                  </a:txBody>
                  <a:tcPr/>
                </a:tc>
                <a:extLst>
                  <a:ext uri="{0D108BD9-81ED-4DB2-BD59-A6C34878D82A}">
                    <a16:rowId xmlns:a16="http://schemas.microsoft.com/office/drawing/2014/main" val="10000"/>
                  </a:ext>
                </a:extLst>
              </a:tr>
              <a:tr h="370840">
                <a:tc>
                  <a:txBody>
                    <a:bodyPr/>
                    <a:lstStyle/>
                    <a:p>
                      <a:r>
                        <a:rPr lang="en-GB" dirty="0" smtClean="0"/>
                        <a:t>Rivers Pollution</a:t>
                      </a:r>
                      <a:r>
                        <a:rPr lang="en-GB" baseline="0" dirty="0" smtClean="0"/>
                        <a:t> Prevention Act 1876</a:t>
                      </a:r>
                      <a:endParaRPr lang="en-GB" dirty="0"/>
                    </a:p>
                  </a:txBody>
                  <a:tcPr/>
                </a:tc>
                <a:tc>
                  <a:txBody>
                    <a:bodyPr/>
                    <a:lstStyle/>
                    <a:p>
                      <a:r>
                        <a:rPr lang="en-GB" dirty="0" smtClean="0"/>
                        <a:t>Absolute prohibition on pollution – broad defences for industry, unworkable</a:t>
                      </a:r>
                      <a:endParaRPr lang="en-GB" dirty="0"/>
                    </a:p>
                  </a:txBody>
                  <a:tcPr/>
                </a:tc>
                <a:extLst>
                  <a:ext uri="{0D108BD9-81ED-4DB2-BD59-A6C34878D82A}">
                    <a16:rowId xmlns:a16="http://schemas.microsoft.com/office/drawing/2014/main" val="10001"/>
                  </a:ext>
                </a:extLst>
              </a:tr>
              <a:tr h="370840">
                <a:tc>
                  <a:txBody>
                    <a:bodyPr/>
                    <a:lstStyle/>
                    <a:p>
                      <a:r>
                        <a:rPr lang="en-GB" dirty="0" smtClean="0"/>
                        <a:t>River Boards Act 1948</a:t>
                      </a:r>
                      <a:endParaRPr lang="en-GB" dirty="0"/>
                    </a:p>
                  </a:txBody>
                  <a:tcPr/>
                </a:tc>
                <a:tc>
                  <a:txBody>
                    <a:bodyPr/>
                    <a:lstStyle/>
                    <a:p>
                      <a:r>
                        <a:rPr lang="en-GB" dirty="0" smtClean="0"/>
                        <a:t>Created 32 river boards on catchment-area basis with certain regulatory functions</a:t>
                      </a:r>
                      <a:endParaRPr lang="en-GB" dirty="0"/>
                    </a:p>
                  </a:txBody>
                  <a:tcPr/>
                </a:tc>
                <a:extLst>
                  <a:ext uri="{0D108BD9-81ED-4DB2-BD59-A6C34878D82A}">
                    <a16:rowId xmlns:a16="http://schemas.microsoft.com/office/drawing/2014/main" val="10002"/>
                  </a:ext>
                </a:extLst>
              </a:tr>
              <a:tr h="370840">
                <a:tc>
                  <a:txBody>
                    <a:bodyPr/>
                    <a:lstStyle/>
                    <a:p>
                      <a:r>
                        <a:rPr lang="en-GB" dirty="0" smtClean="0"/>
                        <a:t>Rivers (Prevention of Pollution) Act 1951</a:t>
                      </a:r>
                      <a:endParaRPr lang="en-GB" dirty="0"/>
                    </a:p>
                  </a:txBody>
                  <a:tcPr/>
                </a:tc>
                <a:tc>
                  <a:txBody>
                    <a:bodyPr/>
                    <a:lstStyle/>
                    <a:p>
                      <a:r>
                        <a:rPr lang="en-GB" dirty="0" smtClean="0"/>
                        <a:t>River board consent</a:t>
                      </a:r>
                      <a:r>
                        <a:rPr lang="en-GB" baseline="0" dirty="0" smtClean="0"/>
                        <a:t> required for new industrial / sewage discharges to inland waters</a:t>
                      </a:r>
                      <a:endParaRPr lang="en-GB" dirty="0"/>
                    </a:p>
                  </a:txBody>
                  <a:tcPr/>
                </a:tc>
                <a:extLst>
                  <a:ext uri="{0D108BD9-81ED-4DB2-BD59-A6C34878D82A}">
                    <a16:rowId xmlns:a16="http://schemas.microsoft.com/office/drawing/2014/main" val="10003"/>
                  </a:ext>
                </a:extLst>
              </a:tr>
              <a:tr h="370840">
                <a:tc>
                  <a:txBody>
                    <a:bodyPr/>
                    <a:lstStyle/>
                    <a:p>
                      <a:r>
                        <a:rPr lang="en-GB" dirty="0" smtClean="0"/>
                        <a:t>Rivers (Prevention of Pollution)</a:t>
                      </a:r>
                      <a:r>
                        <a:rPr lang="en-GB" baseline="0" dirty="0" smtClean="0"/>
                        <a:t> Act 1961</a:t>
                      </a:r>
                      <a:endParaRPr lang="en-GB" dirty="0"/>
                    </a:p>
                  </a:txBody>
                  <a:tcPr/>
                </a:tc>
                <a:tc>
                  <a:txBody>
                    <a:bodyPr/>
                    <a:lstStyle/>
                    <a:p>
                      <a:r>
                        <a:rPr lang="en-GB" dirty="0" smtClean="0"/>
                        <a:t>Existing</a:t>
                      </a:r>
                      <a:r>
                        <a:rPr lang="en-GB" baseline="0" dirty="0" smtClean="0"/>
                        <a:t> discharges (pre-1951) brought under control</a:t>
                      </a:r>
                      <a:endParaRPr lang="en-GB" dirty="0"/>
                    </a:p>
                  </a:txBody>
                  <a:tcPr/>
                </a:tc>
                <a:extLst>
                  <a:ext uri="{0D108BD9-81ED-4DB2-BD59-A6C34878D82A}">
                    <a16:rowId xmlns:a16="http://schemas.microsoft.com/office/drawing/2014/main" val="10004"/>
                  </a:ext>
                </a:extLst>
              </a:tr>
              <a:tr h="370840">
                <a:tc>
                  <a:txBody>
                    <a:bodyPr/>
                    <a:lstStyle/>
                    <a:p>
                      <a:r>
                        <a:rPr lang="en-GB" dirty="0" smtClean="0"/>
                        <a:t>Water Resources Act 1963</a:t>
                      </a:r>
                      <a:endParaRPr lang="en-GB" dirty="0"/>
                    </a:p>
                  </a:txBody>
                  <a:tcPr/>
                </a:tc>
                <a:tc>
                  <a:txBody>
                    <a:bodyPr/>
                    <a:lstStyle/>
                    <a:p>
                      <a:r>
                        <a:rPr lang="en-GB" dirty="0" smtClean="0"/>
                        <a:t>Creation of rivers authorities; water supply</a:t>
                      </a:r>
                      <a:r>
                        <a:rPr lang="en-GB" baseline="0" dirty="0" smtClean="0"/>
                        <a:t> &amp; sewage disposal remains under LA control</a:t>
                      </a:r>
                      <a:endParaRPr lang="en-GB" dirty="0"/>
                    </a:p>
                  </a:txBody>
                  <a:tcPr/>
                </a:tc>
                <a:extLst>
                  <a:ext uri="{0D108BD9-81ED-4DB2-BD59-A6C34878D82A}">
                    <a16:rowId xmlns:a16="http://schemas.microsoft.com/office/drawing/2014/main" val="10005"/>
                  </a:ext>
                </a:extLst>
              </a:tr>
              <a:tr h="370840">
                <a:tc>
                  <a:txBody>
                    <a:bodyPr/>
                    <a:lstStyle/>
                    <a:p>
                      <a:r>
                        <a:rPr lang="en-GB" dirty="0" smtClean="0"/>
                        <a:t>Water Act 1989</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Regional water authorities created, responsible for all water-related functions</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normAutofit/>
          </a:bodyPr>
          <a:lstStyle/>
          <a:p>
            <a:r>
              <a:rPr lang="en-GB" dirty="0" smtClean="0"/>
              <a:t>History of controls</a:t>
            </a:r>
            <a:endParaRPr lang="en-GB" dirty="0"/>
          </a:p>
        </p:txBody>
      </p:sp>
    </p:spTree>
    <p:extLst>
      <p:ext uri="{BB962C8B-B14F-4D97-AF65-F5344CB8AC3E}">
        <p14:creationId xmlns:p14="http://schemas.microsoft.com/office/powerpoint/2010/main" val="25030309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History of controls (</a:t>
            </a:r>
            <a:r>
              <a:rPr lang="en-GB" dirty="0" err="1" smtClean="0"/>
              <a:t>contd</a:t>
            </a:r>
            <a:r>
              <a:rPr lang="en-GB" dirty="0" smtClean="0"/>
              <a:t>)</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35907420"/>
              </p:ext>
            </p:extLst>
          </p:nvPr>
        </p:nvGraphicFramePr>
        <p:xfrm>
          <a:off x="323528" y="2348880"/>
          <a:ext cx="8424936" cy="431292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val="20000"/>
                    </a:ext>
                  </a:extLst>
                </a:gridCol>
                <a:gridCol w="5199582">
                  <a:extLst>
                    <a:ext uri="{9D8B030D-6E8A-4147-A177-3AD203B41FA5}">
                      <a16:colId xmlns:a16="http://schemas.microsoft.com/office/drawing/2014/main" val="20001"/>
                    </a:ext>
                  </a:extLst>
                </a:gridCol>
              </a:tblGrid>
              <a:tr h="370840">
                <a:tc>
                  <a:txBody>
                    <a:bodyPr/>
                    <a:lstStyle/>
                    <a:p>
                      <a:r>
                        <a:rPr lang="en-GB" dirty="0" smtClean="0"/>
                        <a:t>Legislature</a:t>
                      </a:r>
                      <a:endParaRPr lang="en-GB" dirty="0"/>
                    </a:p>
                  </a:txBody>
                  <a:tcPr/>
                </a:tc>
                <a:tc>
                  <a:txBody>
                    <a:bodyPr/>
                    <a:lstStyle/>
                    <a:p>
                      <a:r>
                        <a:rPr lang="en-GB" dirty="0" smtClean="0"/>
                        <a:t>Controls</a:t>
                      </a:r>
                      <a:r>
                        <a:rPr lang="en-GB" baseline="0" dirty="0" smtClean="0"/>
                        <a:t> </a:t>
                      </a:r>
                      <a:endParaRPr lang="en-GB" dirty="0"/>
                    </a:p>
                  </a:txBody>
                  <a:tcPr/>
                </a:tc>
                <a:extLst>
                  <a:ext uri="{0D108BD9-81ED-4DB2-BD59-A6C34878D82A}">
                    <a16:rowId xmlns:a16="http://schemas.microsoft.com/office/drawing/2014/main" val="10000"/>
                  </a:ext>
                </a:extLst>
              </a:tr>
              <a:tr h="370840">
                <a:tc>
                  <a:txBody>
                    <a:bodyPr/>
                    <a:lstStyle/>
                    <a:p>
                      <a:r>
                        <a:rPr lang="en-GB" dirty="0" smtClean="0"/>
                        <a:t>Control of Pollution</a:t>
                      </a:r>
                      <a:r>
                        <a:rPr lang="en-GB" baseline="0" dirty="0" smtClean="0"/>
                        <a:t> Act 1974</a:t>
                      </a:r>
                      <a:endParaRPr lang="en-GB" dirty="0"/>
                    </a:p>
                  </a:txBody>
                  <a:tcPr/>
                </a:tc>
                <a:tc>
                  <a:txBody>
                    <a:bodyPr/>
                    <a:lstStyle/>
                    <a:p>
                      <a:r>
                        <a:rPr lang="en-GB" dirty="0" smtClean="0"/>
                        <a:t>Pollution controls extended offshore, stronger preventative &amp; remedial measures</a:t>
                      </a:r>
                      <a:endParaRPr lang="en-GB" dirty="0"/>
                    </a:p>
                  </a:txBody>
                  <a:tcPr/>
                </a:tc>
                <a:extLst>
                  <a:ext uri="{0D108BD9-81ED-4DB2-BD59-A6C34878D82A}">
                    <a16:rowId xmlns:a16="http://schemas.microsoft.com/office/drawing/2014/main" val="10001"/>
                  </a:ext>
                </a:extLst>
              </a:tr>
              <a:tr h="370840">
                <a:tc>
                  <a:txBody>
                    <a:bodyPr/>
                    <a:lstStyle/>
                    <a:p>
                      <a:r>
                        <a:rPr lang="en-GB" dirty="0" smtClean="0"/>
                        <a:t>Water Act 1989</a:t>
                      </a:r>
                      <a:endParaRPr lang="en-GB" dirty="0"/>
                    </a:p>
                  </a:txBody>
                  <a:tcPr/>
                </a:tc>
                <a:tc>
                  <a:txBody>
                    <a:bodyPr/>
                    <a:lstStyle/>
                    <a:p>
                      <a:r>
                        <a:rPr lang="en-GB" dirty="0" smtClean="0"/>
                        <a:t>Water supply &amp; sewerage</a:t>
                      </a:r>
                      <a:r>
                        <a:rPr lang="en-GB" baseline="0" dirty="0" smtClean="0"/>
                        <a:t> functions privatised, regulation under OFWAT &amp; NRA</a:t>
                      </a:r>
                      <a:endParaRPr lang="en-GB" dirty="0"/>
                    </a:p>
                  </a:txBody>
                  <a:tcPr/>
                </a:tc>
                <a:extLst>
                  <a:ext uri="{0D108BD9-81ED-4DB2-BD59-A6C34878D82A}">
                    <a16:rowId xmlns:a16="http://schemas.microsoft.com/office/drawing/2014/main" val="10002"/>
                  </a:ext>
                </a:extLst>
              </a:tr>
              <a:tr h="370840">
                <a:tc>
                  <a:txBody>
                    <a:bodyPr/>
                    <a:lstStyle/>
                    <a:p>
                      <a:r>
                        <a:rPr lang="en-GB" dirty="0" smtClean="0"/>
                        <a:t>Water</a:t>
                      </a:r>
                      <a:r>
                        <a:rPr lang="en-GB" baseline="0" dirty="0" smtClean="0"/>
                        <a:t> Resources Act 1991 / Water Industry Act 1991</a:t>
                      </a:r>
                      <a:endParaRPr lang="en-GB" dirty="0"/>
                    </a:p>
                  </a:txBody>
                  <a:tcPr/>
                </a:tc>
                <a:tc>
                  <a:txBody>
                    <a:bodyPr/>
                    <a:lstStyle/>
                    <a:p>
                      <a:r>
                        <a:rPr lang="en-GB" dirty="0" smtClean="0"/>
                        <a:t>Consolidated</a:t>
                      </a:r>
                      <a:r>
                        <a:rPr lang="en-GB" baseline="0" dirty="0" smtClean="0"/>
                        <a:t> water law – WRA for quality &amp; quantity, WIA for water / sewage industries</a:t>
                      </a:r>
                      <a:endParaRPr lang="en-GB" dirty="0"/>
                    </a:p>
                  </a:txBody>
                  <a:tcPr/>
                </a:tc>
                <a:extLst>
                  <a:ext uri="{0D108BD9-81ED-4DB2-BD59-A6C34878D82A}">
                    <a16:rowId xmlns:a16="http://schemas.microsoft.com/office/drawing/2014/main" val="10003"/>
                  </a:ext>
                </a:extLst>
              </a:tr>
              <a:tr h="370840">
                <a:tc>
                  <a:txBody>
                    <a:bodyPr/>
                    <a:lstStyle/>
                    <a:p>
                      <a:r>
                        <a:rPr lang="en-GB" dirty="0" smtClean="0"/>
                        <a:t>Environment Act 1995 (EA95)</a:t>
                      </a:r>
                      <a:endParaRPr lang="en-GB" dirty="0"/>
                    </a:p>
                  </a:txBody>
                  <a:tcPr/>
                </a:tc>
                <a:tc>
                  <a:txBody>
                    <a:bodyPr/>
                    <a:lstStyle/>
                    <a:p>
                      <a:r>
                        <a:rPr lang="en-GB" dirty="0" smtClean="0"/>
                        <a:t>Environment</a:t>
                      </a:r>
                      <a:r>
                        <a:rPr lang="en-GB" baseline="0" dirty="0" smtClean="0"/>
                        <a:t> Agency unites enforcement bodies</a:t>
                      </a:r>
                      <a:endParaRPr lang="en-GB" dirty="0"/>
                    </a:p>
                  </a:txBody>
                  <a:tcPr/>
                </a:tc>
                <a:extLst>
                  <a:ext uri="{0D108BD9-81ED-4DB2-BD59-A6C34878D82A}">
                    <a16:rowId xmlns:a16="http://schemas.microsoft.com/office/drawing/2014/main" val="10004"/>
                  </a:ext>
                </a:extLst>
              </a:tr>
              <a:tr h="370840">
                <a:tc>
                  <a:txBody>
                    <a:bodyPr/>
                    <a:lstStyle/>
                    <a:p>
                      <a:r>
                        <a:rPr lang="en-GB" dirty="0" smtClean="0"/>
                        <a:t>Water Framework Directive 2000</a:t>
                      </a:r>
                      <a:endParaRPr lang="en-GB" dirty="0"/>
                    </a:p>
                  </a:txBody>
                  <a:tcPr/>
                </a:tc>
                <a:tc>
                  <a:txBody>
                    <a:bodyPr/>
                    <a:lstStyle/>
                    <a:p>
                      <a:r>
                        <a:rPr lang="en-GB" dirty="0" smtClean="0"/>
                        <a:t>Partial</a:t>
                      </a:r>
                      <a:r>
                        <a:rPr lang="en-GB" baseline="0" dirty="0" smtClean="0"/>
                        <a:t> consolidation &amp; reorientation of EU water law, comes into force between 2013-2015</a:t>
                      </a:r>
                      <a:endParaRPr lang="en-GB" dirty="0"/>
                    </a:p>
                  </a:txBody>
                  <a:tcPr/>
                </a:tc>
                <a:extLst>
                  <a:ext uri="{0D108BD9-81ED-4DB2-BD59-A6C34878D82A}">
                    <a16:rowId xmlns:a16="http://schemas.microsoft.com/office/drawing/2014/main" val="10005"/>
                  </a:ext>
                </a:extLst>
              </a:tr>
              <a:tr h="370840">
                <a:tc>
                  <a:txBody>
                    <a:bodyPr/>
                    <a:lstStyle/>
                    <a:p>
                      <a:r>
                        <a:rPr lang="en-GB" dirty="0" smtClean="0"/>
                        <a:t>Water Act 2003</a:t>
                      </a:r>
                      <a:endParaRPr lang="en-GB" dirty="0"/>
                    </a:p>
                  </a:txBody>
                  <a:tcPr/>
                </a:tc>
                <a:tc>
                  <a:txBody>
                    <a:bodyPr/>
                    <a:lstStyle/>
                    <a:p>
                      <a:r>
                        <a:rPr lang="en-GB" dirty="0" smtClean="0"/>
                        <a:t>OFWAT becomes regulation authority</a:t>
                      </a:r>
                      <a:endParaRPr lang="en-GB" dirty="0"/>
                    </a:p>
                  </a:txBody>
                  <a:tcPr/>
                </a:tc>
                <a:extLst>
                  <a:ext uri="{0D108BD9-81ED-4DB2-BD59-A6C34878D82A}">
                    <a16:rowId xmlns:a16="http://schemas.microsoft.com/office/drawing/2014/main" val="10006"/>
                  </a:ext>
                </a:extLst>
              </a:tr>
              <a:tr h="370840">
                <a:tc>
                  <a:txBody>
                    <a:bodyPr/>
                    <a:lstStyle/>
                    <a:p>
                      <a:r>
                        <a:rPr lang="en-GB" dirty="0" smtClean="0"/>
                        <a:t>Environmental Permitting Regulations 2010</a:t>
                      </a:r>
                      <a:endParaRPr lang="en-GB" dirty="0"/>
                    </a:p>
                  </a:txBody>
                  <a:tcPr/>
                </a:tc>
                <a:tc>
                  <a:txBody>
                    <a:bodyPr/>
                    <a:lstStyle/>
                    <a:p>
                      <a:r>
                        <a:rPr lang="en-GB" dirty="0" smtClean="0"/>
                        <a:t>Water &amp; groundwater discharges</a:t>
                      </a:r>
                      <a:endParaRPr lang="en-GB"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4696671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2492896"/>
            <a:ext cx="7408333" cy="4248472"/>
          </a:xfrm>
        </p:spPr>
        <p:txBody>
          <a:bodyPr/>
          <a:lstStyle/>
          <a:p>
            <a:r>
              <a:rPr lang="en-GB" dirty="0" smtClean="0"/>
              <a:t>Scotland: </a:t>
            </a:r>
          </a:p>
          <a:p>
            <a:pPr lvl="1"/>
            <a:r>
              <a:rPr lang="en-GB" dirty="0"/>
              <a:t>W</a:t>
            </a:r>
            <a:r>
              <a:rPr lang="en-GB" dirty="0" smtClean="0"/>
              <a:t>ater industry is not privatised</a:t>
            </a:r>
          </a:p>
          <a:p>
            <a:pPr lvl="1"/>
            <a:r>
              <a:rPr lang="en-GB" dirty="0" smtClean="0"/>
              <a:t>SEPA – all water pollution functions</a:t>
            </a:r>
          </a:p>
          <a:p>
            <a:pPr lvl="1"/>
            <a:r>
              <a:rPr lang="en-GB" dirty="0" smtClean="0"/>
              <a:t>Scottish Parliament responsible for water pollution</a:t>
            </a:r>
          </a:p>
          <a:p>
            <a:pPr lvl="1"/>
            <a:r>
              <a:rPr lang="en-GB" dirty="0" smtClean="0"/>
              <a:t>Water Resources (Scotland) Bill</a:t>
            </a:r>
          </a:p>
          <a:p>
            <a:r>
              <a:rPr lang="en-GB" dirty="0" smtClean="0"/>
              <a:t>Wales:</a:t>
            </a:r>
          </a:p>
          <a:p>
            <a:pPr lvl="1"/>
            <a:r>
              <a:rPr lang="en-GB" dirty="0" smtClean="0"/>
              <a:t>NAW responsible for water pollution</a:t>
            </a:r>
          </a:p>
          <a:p>
            <a:r>
              <a:rPr lang="en-GB" dirty="0" smtClean="0"/>
              <a:t>Northern Ireland</a:t>
            </a:r>
          </a:p>
          <a:p>
            <a:pPr lvl="1"/>
            <a:r>
              <a:rPr lang="en-GB" dirty="0" smtClean="0"/>
              <a:t>Department of the Environment (NI) &amp; NI EA</a:t>
            </a:r>
          </a:p>
          <a:p>
            <a:pPr lvl="1"/>
            <a:r>
              <a:rPr lang="en-GB" dirty="0" smtClean="0"/>
              <a:t>Discharges consents still used</a:t>
            </a:r>
          </a:p>
        </p:txBody>
      </p:sp>
      <p:sp>
        <p:nvSpPr>
          <p:cNvPr id="3" name="Title 2"/>
          <p:cNvSpPr>
            <a:spLocks noGrp="1"/>
          </p:cNvSpPr>
          <p:nvPr>
            <p:ph type="title"/>
          </p:nvPr>
        </p:nvSpPr>
        <p:spPr/>
        <p:txBody>
          <a:bodyPr>
            <a:normAutofit/>
          </a:bodyPr>
          <a:lstStyle/>
          <a:p>
            <a:r>
              <a:rPr lang="en-GB" dirty="0" smtClean="0"/>
              <a:t>Devolution issues</a:t>
            </a:r>
            <a:endParaRPr lang="en-GB" dirty="0"/>
          </a:p>
        </p:txBody>
      </p:sp>
    </p:spTree>
    <p:extLst>
      <p:ext uri="{BB962C8B-B14F-4D97-AF65-F5344CB8AC3E}">
        <p14:creationId xmlns:p14="http://schemas.microsoft.com/office/powerpoint/2010/main" val="13913923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7876397" cy="3201806"/>
          </a:xfrm>
        </p:spPr>
        <p:txBody>
          <a:bodyPr/>
          <a:lstStyle/>
          <a:p>
            <a:r>
              <a:rPr lang="en-GB" dirty="0" smtClean="0"/>
              <a:t>Directives follow three basic models:</a:t>
            </a:r>
          </a:p>
          <a:p>
            <a:pPr lvl="1"/>
            <a:r>
              <a:rPr lang="en-GB" dirty="0" smtClean="0"/>
              <a:t>Emissions standards (reduce dangerous substances)</a:t>
            </a:r>
          </a:p>
          <a:p>
            <a:pPr lvl="2"/>
            <a:r>
              <a:rPr lang="en-GB" dirty="0" smtClean="0"/>
              <a:t>Black list / grey list</a:t>
            </a:r>
          </a:p>
          <a:p>
            <a:pPr lvl="1"/>
            <a:r>
              <a:rPr lang="en-GB" dirty="0" smtClean="0"/>
              <a:t>Quality objectives (according to water use)</a:t>
            </a:r>
          </a:p>
          <a:p>
            <a:pPr lvl="2"/>
            <a:r>
              <a:rPr lang="en-GB" dirty="0" smtClean="0"/>
              <a:t>E.g. bathing waters, drinking waters, etc.</a:t>
            </a:r>
          </a:p>
          <a:p>
            <a:pPr lvl="1"/>
            <a:r>
              <a:rPr lang="en-GB" dirty="0" smtClean="0"/>
              <a:t>Regulation of polluting processes</a:t>
            </a:r>
          </a:p>
          <a:p>
            <a:pPr lvl="2"/>
            <a:r>
              <a:rPr lang="en-GB" dirty="0" smtClean="0"/>
              <a:t>Urban waste water treatment, agricultural nitrates</a:t>
            </a:r>
          </a:p>
          <a:p>
            <a:pPr lvl="1"/>
            <a:endParaRPr lang="en-GB" dirty="0" smtClean="0"/>
          </a:p>
        </p:txBody>
      </p:sp>
      <p:sp>
        <p:nvSpPr>
          <p:cNvPr id="3" name="Title 2"/>
          <p:cNvSpPr>
            <a:spLocks noGrp="1"/>
          </p:cNvSpPr>
          <p:nvPr>
            <p:ph type="title"/>
          </p:nvPr>
        </p:nvSpPr>
        <p:spPr/>
        <p:txBody>
          <a:bodyPr/>
          <a:lstStyle/>
          <a:p>
            <a:r>
              <a:rPr lang="en-GB" dirty="0" smtClean="0"/>
              <a:t>Water quality &amp; the EU</a:t>
            </a:r>
            <a:endParaRPr lang="en-GB" dirty="0"/>
          </a:p>
        </p:txBody>
      </p:sp>
    </p:spTree>
    <p:extLst>
      <p:ext uri="{BB962C8B-B14F-4D97-AF65-F5344CB8AC3E}">
        <p14:creationId xmlns:p14="http://schemas.microsoft.com/office/powerpoint/2010/main" val="2627272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7732381" cy="3450696"/>
          </a:xfrm>
        </p:spPr>
        <p:txBody>
          <a:bodyPr/>
          <a:lstStyle/>
          <a:p>
            <a:r>
              <a:rPr lang="en-GB" dirty="0"/>
              <a:t>Water Framework Directive 2000 (2000/60/EC)</a:t>
            </a:r>
          </a:p>
          <a:p>
            <a:pPr lvl="1"/>
            <a:r>
              <a:rPr lang="en-GB" dirty="0"/>
              <a:t>Protect &amp; enhance aquatic ecosystems</a:t>
            </a:r>
          </a:p>
          <a:p>
            <a:pPr lvl="1"/>
            <a:r>
              <a:rPr lang="en-GB" dirty="0"/>
              <a:t>Promote sustainable water consumption</a:t>
            </a:r>
          </a:p>
          <a:p>
            <a:pPr lvl="1"/>
            <a:r>
              <a:rPr lang="en-GB" dirty="0"/>
              <a:t>Reduce discharges, emissions &amp; losses of priority </a:t>
            </a:r>
            <a:r>
              <a:rPr lang="en-GB" dirty="0" smtClean="0"/>
              <a:t>substances</a:t>
            </a:r>
          </a:p>
          <a:p>
            <a:pPr lvl="1"/>
            <a:r>
              <a:rPr lang="en-GB" dirty="0" smtClean="0"/>
              <a:t>Ceasing / phasing out hazardous substances</a:t>
            </a:r>
          </a:p>
          <a:p>
            <a:pPr lvl="1"/>
            <a:r>
              <a:rPr lang="en-GB" dirty="0" smtClean="0"/>
              <a:t>Reduction of groundwater pollution</a:t>
            </a:r>
          </a:p>
          <a:p>
            <a:pPr lvl="1"/>
            <a:r>
              <a:rPr lang="en-GB" dirty="0" smtClean="0"/>
              <a:t>Contribute to good quality surface &amp; </a:t>
            </a:r>
            <a:r>
              <a:rPr lang="en-GB" dirty="0" err="1" smtClean="0"/>
              <a:t>groundwaters</a:t>
            </a:r>
            <a:endParaRPr lang="en-GB" dirty="0"/>
          </a:p>
        </p:txBody>
      </p:sp>
      <p:sp>
        <p:nvSpPr>
          <p:cNvPr id="3" name="Title 2"/>
          <p:cNvSpPr>
            <a:spLocks noGrp="1"/>
          </p:cNvSpPr>
          <p:nvPr>
            <p:ph type="title"/>
          </p:nvPr>
        </p:nvSpPr>
        <p:spPr/>
        <p:txBody>
          <a:bodyPr/>
          <a:lstStyle/>
          <a:p>
            <a:r>
              <a:rPr lang="en-GB" dirty="0" smtClean="0"/>
              <a:t>Water Framework Directive 2000</a:t>
            </a:r>
            <a:endParaRPr lang="en-GB" dirty="0"/>
          </a:p>
        </p:txBody>
      </p:sp>
    </p:spTree>
    <p:extLst>
      <p:ext uri="{BB962C8B-B14F-4D97-AF65-F5344CB8AC3E}">
        <p14:creationId xmlns:p14="http://schemas.microsoft.com/office/powerpoint/2010/main" val="8355431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Water Framework Directive</a:t>
            </a:r>
            <a:endParaRPr lang="en-GB" dirty="0"/>
          </a:p>
        </p:txBody>
      </p:sp>
      <p:sp>
        <p:nvSpPr>
          <p:cNvPr id="6" name="Content Placeholder 1"/>
          <p:cNvSpPr>
            <a:spLocks noGrp="1"/>
          </p:cNvSpPr>
          <p:nvPr>
            <p:ph idx="1"/>
          </p:nvPr>
        </p:nvSpPr>
        <p:spPr>
          <a:xfrm>
            <a:off x="872067" y="2675467"/>
            <a:ext cx="7408333" cy="3450696"/>
          </a:xfrm>
        </p:spPr>
        <p:txBody>
          <a:bodyPr/>
          <a:lstStyle/>
          <a:p>
            <a:r>
              <a:rPr lang="en-GB" dirty="0" smtClean="0"/>
              <a:t>Management by river basin</a:t>
            </a:r>
          </a:p>
          <a:p>
            <a:pPr lvl="1"/>
            <a:r>
              <a:rPr lang="en-GB" dirty="0" smtClean="0"/>
              <a:t>Publication of a river basin management plan</a:t>
            </a:r>
          </a:p>
          <a:p>
            <a:r>
              <a:rPr lang="en-GB" dirty="0" smtClean="0"/>
              <a:t>Combined approach to environmental standards</a:t>
            </a:r>
          </a:p>
          <a:p>
            <a:pPr lvl="1"/>
            <a:r>
              <a:rPr lang="en-GB" dirty="0" smtClean="0"/>
              <a:t>Limit values AND environmental quality standards</a:t>
            </a:r>
          </a:p>
          <a:p>
            <a:r>
              <a:rPr lang="en-GB" dirty="0" smtClean="0"/>
              <a:t>Addresses issue of water QUANTITY</a:t>
            </a:r>
          </a:p>
          <a:p>
            <a:pPr lvl="1"/>
            <a:r>
              <a:rPr lang="en-GB" dirty="0" smtClean="0"/>
              <a:t>Should implement ‘full recovery cost’; currently unclear</a:t>
            </a:r>
          </a:p>
          <a:p>
            <a:r>
              <a:rPr lang="en-GB" dirty="0" smtClean="0"/>
              <a:t>Still challenges in relation to full implementation</a:t>
            </a:r>
            <a:endParaRPr lang="en-GB" dirty="0"/>
          </a:p>
        </p:txBody>
      </p:sp>
    </p:spTree>
    <p:extLst>
      <p:ext uri="{BB962C8B-B14F-4D97-AF65-F5344CB8AC3E}">
        <p14:creationId xmlns:p14="http://schemas.microsoft.com/office/powerpoint/2010/main" val="3028002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Under the permit system, discharge or entry into inland fresh / coastal waters of:</a:t>
            </a:r>
          </a:p>
          <a:p>
            <a:pPr lvl="1"/>
            <a:r>
              <a:rPr lang="en-GB" dirty="0" smtClean="0"/>
              <a:t>Poisonous, </a:t>
            </a:r>
            <a:r>
              <a:rPr lang="en-GB" dirty="0"/>
              <a:t>n</a:t>
            </a:r>
            <a:r>
              <a:rPr lang="en-GB" dirty="0" smtClean="0"/>
              <a:t>oxious or polluting matter</a:t>
            </a:r>
          </a:p>
          <a:p>
            <a:pPr lvl="1"/>
            <a:r>
              <a:rPr lang="en-GB" dirty="0" smtClean="0"/>
              <a:t>Waste matter</a:t>
            </a:r>
          </a:p>
          <a:p>
            <a:pPr lvl="1"/>
            <a:r>
              <a:rPr lang="en-GB" dirty="0" smtClean="0"/>
              <a:t>Trade or sewage effluent</a:t>
            </a:r>
          </a:p>
          <a:p>
            <a:pPr lvl="1"/>
            <a:r>
              <a:rPr lang="en-GB" dirty="0" smtClean="0"/>
              <a:t>Trade or sewage effluent through pipe from land to sea outside ‘controlled waters’ limits</a:t>
            </a:r>
          </a:p>
          <a:p>
            <a:pPr lvl="1"/>
            <a:endParaRPr lang="en-GB" dirty="0"/>
          </a:p>
        </p:txBody>
      </p:sp>
      <p:sp>
        <p:nvSpPr>
          <p:cNvPr id="3" name="Title 2"/>
          <p:cNvSpPr>
            <a:spLocks noGrp="1"/>
          </p:cNvSpPr>
          <p:nvPr>
            <p:ph type="title"/>
          </p:nvPr>
        </p:nvSpPr>
        <p:spPr/>
        <p:txBody>
          <a:bodyPr>
            <a:normAutofit fontScale="90000"/>
          </a:bodyPr>
          <a:lstStyle/>
          <a:p>
            <a:r>
              <a:rPr lang="en-GB" dirty="0" smtClean="0"/>
              <a:t>Water and environmental permitting</a:t>
            </a:r>
            <a:endParaRPr lang="en-GB" dirty="0"/>
          </a:p>
        </p:txBody>
      </p:sp>
    </p:spTree>
    <p:extLst>
      <p:ext uri="{BB962C8B-B14F-4D97-AF65-F5344CB8AC3E}">
        <p14:creationId xmlns:p14="http://schemas.microsoft.com/office/powerpoint/2010/main" val="4999448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564904"/>
            <a:ext cx="7660373" cy="4104456"/>
          </a:xfrm>
        </p:spPr>
        <p:txBody>
          <a:bodyPr/>
          <a:lstStyle/>
          <a:p>
            <a:r>
              <a:rPr lang="en-GB" dirty="0" smtClean="0"/>
              <a:t>Defined in s104 Water Resources Act 1991:</a:t>
            </a:r>
          </a:p>
          <a:p>
            <a:pPr lvl="1"/>
            <a:r>
              <a:rPr lang="en-GB" dirty="0" smtClean="0"/>
              <a:t>Relevant territorial waters</a:t>
            </a:r>
          </a:p>
          <a:p>
            <a:pPr lvl="1"/>
            <a:r>
              <a:rPr lang="en-GB" dirty="0" smtClean="0"/>
              <a:t>Coastal waters</a:t>
            </a:r>
          </a:p>
          <a:p>
            <a:pPr lvl="1"/>
            <a:r>
              <a:rPr lang="en-GB" dirty="0" smtClean="0"/>
              <a:t>Inland waters</a:t>
            </a:r>
          </a:p>
          <a:p>
            <a:pPr lvl="1"/>
            <a:r>
              <a:rPr lang="en-GB" dirty="0" err="1" smtClean="0"/>
              <a:t>Groundwaters</a:t>
            </a:r>
            <a:r>
              <a:rPr lang="en-GB" dirty="0" smtClean="0"/>
              <a:t> also covered</a:t>
            </a:r>
          </a:p>
          <a:p>
            <a:pPr lvl="1"/>
            <a:endParaRPr lang="en-GB" dirty="0"/>
          </a:p>
          <a:p>
            <a:pPr lvl="1"/>
            <a:r>
              <a:rPr lang="en-GB" dirty="0" smtClean="0"/>
              <a:t>Case law:</a:t>
            </a:r>
          </a:p>
          <a:p>
            <a:pPr lvl="1"/>
            <a:r>
              <a:rPr lang="en-GB" dirty="0" smtClean="0"/>
              <a:t>National Rivers Authority v Biffa Waste [1996] </a:t>
            </a:r>
            <a:r>
              <a:rPr lang="en-GB" dirty="0" err="1" smtClean="0"/>
              <a:t>Env</a:t>
            </a:r>
            <a:r>
              <a:rPr lang="en-GB" dirty="0" smtClean="0"/>
              <a:t> LR 227</a:t>
            </a:r>
          </a:p>
          <a:p>
            <a:pPr lvl="1"/>
            <a:r>
              <a:rPr lang="en-GB" dirty="0" smtClean="0"/>
              <a:t>Environment Agency v Brock </a:t>
            </a:r>
            <a:r>
              <a:rPr lang="en-GB" dirty="0" err="1" smtClean="0"/>
              <a:t>plc</a:t>
            </a:r>
            <a:r>
              <a:rPr lang="en-GB" dirty="0" smtClean="0"/>
              <a:t> [1998] </a:t>
            </a:r>
            <a:r>
              <a:rPr lang="en-GB" dirty="0" err="1" smtClean="0"/>
              <a:t>Env</a:t>
            </a:r>
            <a:r>
              <a:rPr lang="en-GB" dirty="0" smtClean="0"/>
              <a:t> LR 607</a:t>
            </a:r>
          </a:p>
          <a:p>
            <a:pPr lvl="1"/>
            <a:r>
              <a:rPr lang="en-GB" dirty="0" smtClean="0"/>
              <a:t>R v </a:t>
            </a:r>
            <a:r>
              <a:rPr lang="en-GB" dirty="0" err="1" smtClean="0"/>
              <a:t>Dovermoss</a:t>
            </a:r>
            <a:r>
              <a:rPr lang="en-GB" dirty="0" smtClean="0"/>
              <a:t> Ltd [1995] </a:t>
            </a:r>
            <a:r>
              <a:rPr lang="en-GB" dirty="0" err="1" smtClean="0"/>
              <a:t>Env</a:t>
            </a:r>
            <a:r>
              <a:rPr lang="en-GB" dirty="0" smtClean="0"/>
              <a:t> LR 258</a:t>
            </a:r>
          </a:p>
        </p:txBody>
      </p:sp>
      <p:sp>
        <p:nvSpPr>
          <p:cNvPr id="3" name="Title 2"/>
          <p:cNvSpPr>
            <a:spLocks noGrp="1"/>
          </p:cNvSpPr>
          <p:nvPr>
            <p:ph type="title"/>
          </p:nvPr>
        </p:nvSpPr>
        <p:spPr/>
        <p:txBody>
          <a:bodyPr/>
          <a:lstStyle/>
          <a:p>
            <a:r>
              <a:rPr lang="en-GB" dirty="0" smtClean="0"/>
              <a:t>Waters covered</a:t>
            </a:r>
            <a:endParaRPr lang="en-GB" dirty="0"/>
          </a:p>
        </p:txBody>
      </p:sp>
    </p:spTree>
    <p:extLst>
      <p:ext uri="{BB962C8B-B14F-4D97-AF65-F5344CB8AC3E}">
        <p14:creationId xmlns:p14="http://schemas.microsoft.com/office/powerpoint/2010/main" val="1026685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38328"/>
            <a:ext cx="3178696" cy="1434488"/>
          </a:xfrm>
        </p:spPr>
        <p:txBody>
          <a:bodyPr/>
          <a:lstStyle/>
          <a:p>
            <a:r>
              <a:rPr lang="en-GB" dirty="0" smtClean="0"/>
              <a:t>Territorial waters map</a:t>
            </a:r>
            <a:endParaRPr lang="en-GB" dirty="0"/>
          </a:p>
        </p:txBody>
      </p:sp>
      <p:pic>
        <p:nvPicPr>
          <p:cNvPr id="5" name="Picture 4"/>
          <p:cNvPicPr>
            <a:picLocks noChangeAspect="1"/>
          </p:cNvPicPr>
          <p:nvPr/>
        </p:nvPicPr>
        <p:blipFill>
          <a:blip r:embed="rId2"/>
          <a:stretch>
            <a:fillRect/>
          </a:stretch>
        </p:blipFill>
        <p:spPr>
          <a:xfrm>
            <a:off x="3779912" y="188640"/>
            <a:ext cx="5170278" cy="6563088"/>
          </a:xfrm>
          <a:prstGeom prst="rect">
            <a:avLst/>
          </a:prstGeom>
        </p:spPr>
      </p:pic>
    </p:spTree>
    <p:extLst>
      <p:ext uri="{BB962C8B-B14F-4D97-AF65-F5344CB8AC3E}">
        <p14:creationId xmlns:p14="http://schemas.microsoft.com/office/powerpoint/2010/main" val="360705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849877"/>
          </a:xfrm>
        </p:spPr>
        <p:txBody>
          <a:bodyPr/>
          <a:lstStyle/>
          <a:p>
            <a:r>
              <a:rPr lang="en-GB" dirty="0" smtClean="0"/>
              <a:t>Applied for in the same way as previously discussed</a:t>
            </a:r>
          </a:p>
          <a:p>
            <a:r>
              <a:rPr lang="en-GB" dirty="0" smtClean="0"/>
              <a:t>There are 3 categories:</a:t>
            </a:r>
          </a:p>
          <a:p>
            <a:pPr lvl="1"/>
            <a:r>
              <a:rPr lang="en-GB" dirty="0" smtClean="0"/>
              <a:t>Exemptions</a:t>
            </a:r>
          </a:p>
          <a:p>
            <a:pPr lvl="1"/>
            <a:r>
              <a:rPr lang="en-GB" dirty="0" smtClean="0"/>
              <a:t>Standard permits</a:t>
            </a:r>
          </a:p>
          <a:p>
            <a:pPr lvl="1"/>
            <a:r>
              <a:rPr lang="en-GB" dirty="0" smtClean="0"/>
              <a:t>Bespoke permits</a:t>
            </a:r>
          </a:p>
          <a:p>
            <a:r>
              <a:rPr lang="en-GB" dirty="0" smtClean="0"/>
              <a:t>Sewage discharge consents</a:t>
            </a:r>
          </a:p>
        </p:txBody>
      </p:sp>
      <p:sp>
        <p:nvSpPr>
          <p:cNvPr id="3" name="Title 2"/>
          <p:cNvSpPr>
            <a:spLocks noGrp="1"/>
          </p:cNvSpPr>
          <p:nvPr>
            <p:ph type="title"/>
          </p:nvPr>
        </p:nvSpPr>
        <p:spPr/>
        <p:txBody>
          <a:bodyPr>
            <a:normAutofit/>
          </a:bodyPr>
          <a:lstStyle/>
          <a:p>
            <a:r>
              <a:rPr lang="en-GB" dirty="0" smtClean="0"/>
              <a:t>The permitting system</a:t>
            </a:r>
            <a:endParaRPr lang="en-GB" dirty="0"/>
          </a:p>
        </p:txBody>
      </p:sp>
    </p:spTree>
    <p:extLst>
      <p:ext uri="{BB962C8B-B14F-4D97-AF65-F5344CB8AC3E}">
        <p14:creationId xmlns:p14="http://schemas.microsoft.com/office/powerpoint/2010/main" val="39082775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849877"/>
          </a:xfrm>
        </p:spPr>
        <p:txBody>
          <a:bodyPr/>
          <a:lstStyle/>
          <a:p>
            <a:r>
              <a:rPr lang="en-GB" dirty="0" smtClean="0"/>
              <a:t>Governed by Environmental Permitting</a:t>
            </a:r>
          </a:p>
          <a:p>
            <a:pPr lvl="1"/>
            <a:r>
              <a:rPr lang="en-GB" dirty="0" smtClean="0"/>
              <a:t>Direct discharges of pollutants</a:t>
            </a:r>
          </a:p>
          <a:p>
            <a:pPr lvl="1"/>
            <a:r>
              <a:rPr lang="en-GB" dirty="0" smtClean="0"/>
              <a:t>Activities that lead to indirect inputs</a:t>
            </a:r>
          </a:p>
          <a:p>
            <a:r>
              <a:rPr lang="en-GB" dirty="0" smtClean="0"/>
              <a:t>Enforcer can prohibit activities / require activities to be under permit</a:t>
            </a:r>
          </a:p>
          <a:p>
            <a:r>
              <a:rPr lang="en-GB" dirty="0" smtClean="0"/>
              <a:t>Concern due to hydraulic fracturing</a:t>
            </a:r>
          </a:p>
        </p:txBody>
      </p:sp>
      <p:sp>
        <p:nvSpPr>
          <p:cNvPr id="3" name="Title 2"/>
          <p:cNvSpPr>
            <a:spLocks noGrp="1"/>
          </p:cNvSpPr>
          <p:nvPr>
            <p:ph type="title"/>
          </p:nvPr>
        </p:nvSpPr>
        <p:spPr/>
        <p:txBody>
          <a:bodyPr>
            <a:normAutofit/>
          </a:bodyPr>
          <a:lstStyle/>
          <a:p>
            <a:r>
              <a:rPr lang="en-GB" dirty="0" smtClean="0"/>
              <a:t>Groundwater pollution</a:t>
            </a:r>
            <a:endParaRPr lang="en-GB" dirty="0"/>
          </a:p>
        </p:txBody>
      </p:sp>
    </p:spTree>
    <p:extLst>
      <p:ext uri="{BB962C8B-B14F-4D97-AF65-F5344CB8AC3E}">
        <p14:creationId xmlns:p14="http://schemas.microsoft.com/office/powerpoint/2010/main" val="16367168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4065902"/>
          </a:xfrm>
        </p:spPr>
        <p:txBody>
          <a:bodyPr/>
          <a:lstStyle/>
          <a:p>
            <a:r>
              <a:rPr lang="en-GB" dirty="0" smtClean="0"/>
              <a:t>“cause or knowingly permit a water discharge activity in breach of a permit or exemption”</a:t>
            </a:r>
          </a:p>
          <a:p>
            <a:r>
              <a:rPr lang="en-GB" dirty="0" smtClean="0"/>
              <a:t>“cause or knowingly permit a groundwater activity in breach of a permit or exemption”</a:t>
            </a:r>
          </a:p>
          <a:p>
            <a:r>
              <a:rPr lang="en-GB" dirty="0" smtClean="0"/>
              <a:t>Cause or knowingly permit?</a:t>
            </a:r>
          </a:p>
          <a:p>
            <a:pPr lvl="1"/>
            <a:r>
              <a:rPr lang="en-GB" dirty="0" smtClean="0"/>
              <a:t>Empress Car Company (</a:t>
            </a:r>
            <a:r>
              <a:rPr lang="en-GB" dirty="0" err="1" smtClean="0"/>
              <a:t>Abertillery</a:t>
            </a:r>
            <a:r>
              <a:rPr lang="en-GB" dirty="0" smtClean="0"/>
              <a:t>) Ltd v National Rivers Authority [1998] </a:t>
            </a:r>
            <a:r>
              <a:rPr lang="en-GB" dirty="0" err="1" smtClean="0"/>
              <a:t>Env</a:t>
            </a:r>
            <a:r>
              <a:rPr lang="en-GB" dirty="0" smtClean="0"/>
              <a:t> LR 396</a:t>
            </a:r>
          </a:p>
          <a:p>
            <a:pPr lvl="1"/>
            <a:r>
              <a:rPr lang="en-GB" dirty="0" err="1" smtClean="0"/>
              <a:t>Alphacell</a:t>
            </a:r>
            <a:r>
              <a:rPr lang="en-GB" dirty="0" smtClean="0"/>
              <a:t> Ltd v Woodward [1972] AC 824</a:t>
            </a:r>
          </a:p>
          <a:p>
            <a:pPr lvl="1"/>
            <a:r>
              <a:rPr lang="en-GB" dirty="0" smtClean="0"/>
              <a:t>Cambridge Water v Eastern Counties Leather Ltd [1994] 2 AC 264 House of Lords</a:t>
            </a:r>
          </a:p>
          <a:p>
            <a:endParaRPr lang="en-GB" dirty="0"/>
          </a:p>
        </p:txBody>
      </p:sp>
      <p:sp>
        <p:nvSpPr>
          <p:cNvPr id="3" name="Title 2"/>
          <p:cNvSpPr>
            <a:spLocks noGrp="1"/>
          </p:cNvSpPr>
          <p:nvPr>
            <p:ph type="title"/>
          </p:nvPr>
        </p:nvSpPr>
        <p:spPr/>
        <p:txBody>
          <a:bodyPr>
            <a:normAutofit/>
          </a:bodyPr>
          <a:lstStyle/>
          <a:p>
            <a:r>
              <a:rPr lang="en-GB" dirty="0" smtClean="0"/>
              <a:t>Water pollution offences</a:t>
            </a:r>
            <a:endParaRPr lang="en-GB" dirty="0"/>
          </a:p>
        </p:txBody>
      </p:sp>
    </p:spTree>
    <p:extLst>
      <p:ext uri="{BB962C8B-B14F-4D97-AF65-F5344CB8AC3E}">
        <p14:creationId xmlns:p14="http://schemas.microsoft.com/office/powerpoint/2010/main" val="228341377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9592" y="2636912"/>
            <a:ext cx="7408333" cy="3816424"/>
          </a:xfrm>
        </p:spPr>
        <p:txBody>
          <a:bodyPr/>
          <a:lstStyle/>
          <a:p>
            <a:r>
              <a:rPr lang="en-GB" dirty="0" smtClean="0"/>
              <a:t>Related to an emergency to avoid danger to human health</a:t>
            </a:r>
          </a:p>
          <a:p>
            <a:pPr lvl="1"/>
            <a:r>
              <a:rPr lang="en-GB" dirty="0" smtClean="0"/>
              <a:t>Express Ltd (t/a Express Dairies Distribution) v Environment Agency [2003] </a:t>
            </a:r>
            <a:r>
              <a:rPr lang="en-GB" dirty="0" err="1" smtClean="0"/>
              <a:t>Env</a:t>
            </a:r>
            <a:r>
              <a:rPr lang="en-GB" dirty="0" smtClean="0"/>
              <a:t> LR 29</a:t>
            </a:r>
          </a:p>
          <a:p>
            <a:pPr lvl="1"/>
            <a:r>
              <a:rPr lang="en-GB" dirty="0" smtClean="0"/>
              <a:t>Reasonable steps taken &amp; regulator notified</a:t>
            </a:r>
          </a:p>
          <a:p>
            <a:r>
              <a:rPr lang="en-GB" dirty="0" smtClean="0"/>
              <a:t>Discharge from a mine abandoned before 2000</a:t>
            </a:r>
            <a:endParaRPr lang="en-GB" dirty="0"/>
          </a:p>
        </p:txBody>
      </p:sp>
      <p:sp>
        <p:nvSpPr>
          <p:cNvPr id="3" name="Title 2"/>
          <p:cNvSpPr>
            <a:spLocks noGrp="1"/>
          </p:cNvSpPr>
          <p:nvPr>
            <p:ph type="title"/>
          </p:nvPr>
        </p:nvSpPr>
        <p:spPr/>
        <p:txBody>
          <a:bodyPr/>
          <a:lstStyle/>
          <a:p>
            <a:r>
              <a:rPr lang="en-GB" dirty="0" smtClean="0"/>
              <a:t>Defences </a:t>
            </a:r>
            <a:endParaRPr lang="en-GB" dirty="0"/>
          </a:p>
        </p:txBody>
      </p:sp>
    </p:spTree>
    <p:extLst>
      <p:ext uri="{BB962C8B-B14F-4D97-AF65-F5344CB8AC3E}">
        <p14:creationId xmlns:p14="http://schemas.microsoft.com/office/powerpoint/2010/main" val="182816947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uAiIGd_JqZc"/>
          <p:cNvPicPr>
            <a:picLocks noGrp="1" noRot="1" noChangeAspect="1"/>
          </p:cNvPicPr>
          <p:nvPr>
            <p:ph idx="1"/>
            <a:videoFile r:link="rId1"/>
          </p:nvPr>
        </p:nvPicPr>
        <p:blipFill>
          <a:blip r:embed="rId3"/>
          <a:stretch>
            <a:fillRect/>
          </a:stretch>
        </p:blipFill>
        <p:spPr>
          <a:xfrm>
            <a:off x="1259632" y="2535557"/>
            <a:ext cx="6768752" cy="3807423"/>
          </a:xfrm>
          <a:prstGeom prst="rect">
            <a:avLst/>
          </a:prstGeom>
        </p:spPr>
      </p:pic>
      <p:sp>
        <p:nvSpPr>
          <p:cNvPr id="3" name="Title 2"/>
          <p:cNvSpPr>
            <a:spLocks noGrp="1"/>
          </p:cNvSpPr>
          <p:nvPr>
            <p:ph type="title"/>
          </p:nvPr>
        </p:nvSpPr>
        <p:spPr/>
        <p:txBody>
          <a:bodyPr/>
          <a:lstStyle/>
          <a:p>
            <a:r>
              <a:rPr lang="en-GB" dirty="0" smtClean="0"/>
              <a:t>Microbeads</a:t>
            </a:r>
            <a:endParaRPr lang="en-GB" dirty="0"/>
          </a:p>
        </p:txBody>
      </p:sp>
    </p:spTree>
    <p:extLst>
      <p:ext uri="{BB962C8B-B14F-4D97-AF65-F5344CB8AC3E}">
        <p14:creationId xmlns:p14="http://schemas.microsoft.com/office/powerpoint/2010/main" val="319934000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8m tonnes of plastic enters the oceans every year</a:t>
            </a:r>
          </a:p>
          <a:p>
            <a:r>
              <a:rPr lang="en-GB" dirty="0" smtClean="0"/>
              <a:t>9.4bn microbeads emitted in Hong Kong (2016)</a:t>
            </a:r>
          </a:p>
          <a:p>
            <a:r>
              <a:rPr lang="en-GB" dirty="0" smtClean="0"/>
              <a:t>First recognised as a pollutant in 1991</a:t>
            </a:r>
          </a:p>
          <a:p>
            <a:r>
              <a:rPr lang="en-GB" dirty="0" smtClean="0"/>
              <a:t>Widespread and persistent pollutants</a:t>
            </a:r>
          </a:p>
          <a:p>
            <a:r>
              <a:rPr lang="en-GB" dirty="0" smtClean="0"/>
              <a:t>USA legislated ban (</a:t>
            </a:r>
            <a:r>
              <a:rPr lang="en-GB" dirty="0" err="1" smtClean="0"/>
              <a:t>Microbead</a:t>
            </a:r>
            <a:r>
              <a:rPr lang="en-GB" dirty="0" smtClean="0"/>
              <a:t>-Free Waters Act 2015)</a:t>
            </a:r>
          </a:p>
          <a:p>
            <a:r>
              <a:rPr lang="en-GB" dirty="0" smtClean="0"/>
              <a:t>Netherlands intent to be </a:t>
            </a:r>
            <a:r>
              <a:rPr lang="en-GB" dirty="0" err="1" smtClean="0"/>
              <a:t>microbead</a:t>
            </a:r>
            <a:r>
              <a:rPr lang="en-GB" dirty="0" smtClean="0"/>
              <a:t> free by end 2016</a:t>
            </a:r>
          </a:p>
          <a:p>
            <a:r>
              <a:rPr lang="en-GB" dirty="0" smtClean="0"/>
              <a:t>UK ban by end 2017</a:t>
            </a:r>
            <a:endParaRPr lang="en-GB" dirty="0"/>
          </a:p>
        </p:txBody>
      </p:sp>
      <p:sp>
        <p:nvSpPr>
          <p:cNvPr id="3" name="Title 2"/>
          <p:cNvSpPr>
            <a:spLocks noGrp="1"/>
          </p:cNvSpPr>
          <p:nvPr>
            <p:ph type="title"/>
          </p:nvPr>
        </p:nvSpPr>
        <p:spPr/>
        <p:txBody>
          <a:bodyPr/>
          <a:lstStyle/>
          <a:p>
            <a:r>
              <a:rPr lang="en-GB" dirty="0" smtClean="0"/>
              <a:t>Some statistics…</a:t>
            </a:r>
            <a:endParaRPr lang="en-GB" dirty="0"/>
          </a:p>
        </p:txBody>
      </p:sp>
    </p:spTree>
    <p:extLst>
      <p:ext uri="{BB962C8B-B14F-4D97-AF65-F5344CB8AC3E}">
        <p14:creationId xmlns:p14="http://schemas.microsoft.com/office/powerpoint/2010/main" val="2353596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International law and water quality</a:t>
            </a:r>
          </a:p>
          <a:p>
            <a:pPr lvl="1"/>
            <a:r>
              <a:rPr lang="en-GB" dirty="0" smtClean="0"/>
              <a:t>Especially marine law</a:t>
            </a:r>
          </a:p>
          <a:p>
            <a:r>
              <a:rPr lang="en-GB" dirty="0" smtClean="0"/>
              <a:t>Private law controls</a:t>
            </a:r>
          </a:p>
          <a:p>
            <a:pPr lvl="1"/>
            <a:r>
              <a:rPr lang="en-GB" dirty="0" smtClean="0"/>
              <a:t>Links between statute and common / riparian law</a:t>
            </a:r>
            <a:endParaRPr lang="en-GB" dirty="0"/>
          </a:p>
        </p:txBody>
      </p:sp>
      <p:sp>
        <p:nvSpPr>
          <p:cNvPr id="3" name="Title 2"/>
          <p:cNvSpPr>
            <a:spLocks noGrp="1"/>
          </p:cNvSpPr>
          <p:nvPr>
            <p:ph type="title"/>
          </p:nvPr>
        </p:nvSpPr>
        <p:spPr/>
        <p:txBody>
          <a:bodyPr/>
          <a:lstStyle/>
          <a:p>
            <a:r>
              <a:rPr lang="en-GB" dirty="0" smtClean="0"/>
              <a:t>Further self reading</a:t>
            </a:r>
            <a:endParaRPr lang="en-GB" dirty="0"/>
          </a:p>
        </p:txBody>
      </p:sp>
    </p:spTree>
    <p:extLst>
      <p:ext uri="{BB962C8B-B14F-4D97-AF65-F5344CB8AC3E}">
        <p14:creationId xmlns:p14="http://schemas.microsoft.com/office/powerpoint/2010/main" val="7675843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7" y="2675467"/>
            <a:ext cx="8208912" cy="3450696"/>
          </a:xfrm>
        </p:spPr>
        <p:txBody>
          <a:bodyPr/>
          <a:lstStyle/>
          <a:p>
            <a:r>
              <a:rPr lang="en-GB" dirty="0" smtClean="0"/>
              <a:t>Environmental law, ch17 (Water pollution and water quality)</a:t>
            </a:r>
          </a:p>
          <a:p>
            <a:r>
              <a:rPr lang="en-GB" dirty="0" smtClean="0"/>
              <a:t>Law and Your Environment (</a:t>
            </a:r>
            <a:r>
              <a:rPr lang="en-GB" dirty="0" smtClean="0">
                <a:hlinkClick r:id="rId2"/>
              </a:rPr>
              <a:t>www.environmentlaw.org.uk</a:t>
            </a:r>
            <a:r>
              <a:rPr lang="en-GB" dirty="0" smtClean="0"/>
              <a:t>)</a:t>
            </a:r>
          </a:p>
          <a:p>
            <a:r>
              <a:rPr lang="en-GB" dirty="0" smtClean="0"/>
              <a:t>Scottish Parliament (</a:t>
            </a:r>
            <a:r>
              <a:rPr lang="en-GB" dirty="0" smtClean="0">
                <a:hlinkClick r:id="rId3"/>
              </a:rPr>
              <a:t>www.parliament.scot</a:t>
            </a:r>
            <a:r>
              <a:rPr lang="en-GB" dirty="0" smtClean="0"/>
              <a:t>)  </a:t>
            </a:r>
            <a:endParaRPr lang="en-GB" dirty="0"/>
          </a:p>
          <a:p>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Useful information</a:t>
            </a:r>
            <a:endParaRPr lang="en-GB" dirty="0"/>
          </a:p>
        </p:txBody>
      </p:sp>
    </p:spTree>
    <p:extLst>
      <p:ext uri="{BB962C8B-B14F-4D97-AF65-F5344CB8AC3E}">
        <p14:creationId xmlns:p14="http://schemas.microsoft.com/office/powerpoint/2010/main" val="67995389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2134</TotalTime>
  <Words>1083</Words>
  <Application>Microsoft Office PowerPoint</Application>
  <PresentationFormat>On-screen Show (4:3)</PresentationFormat>
  <Paragraphs>185</Paragraphs>
  <Slides>29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Calibri</vt:lpstr>
      <vt:lpstr>Candara</vt:lpstr>
      <vt:lpstr>Symbol</vt:lpstr>
      <vt:lpstr>Waveform</vt:lpstr>
      <vt:lpstr>Water pollution</vt:lpstr>
      <vt:lpstr>Overview</vt:lpstr>
      <vt:lpstr>Our world…</vt:lpstr>
      <vt:lpstr>How serious is the problem?</vt:lpstr>
      <vt:lpstr>What are water pollutants?</vt:lpstr>
      <vt:lpstr>Types of pollution</vt:lpstr>
      <vt:lpstr>PowerPoint Presentation</vt:lpstr>
      <vt:lpstr>When is water polluted?</vt:lpstr>
      <vt:lpstr>PowerPoint Presentation</vt:lpstr>
      <vt:lpstr>PowerPoint Presentation</vt:lpstr>
      <vt:lpstr>Causes of water pollution</vt:lpstr>
      <vt:lpstr>Challenges</vt:lpstr>
      <vt:lpstr>History of controls</vt:lpstr>
      <vt:lpstr>History of controls (contd)</vt:lpstr>
      <vt:lpstr>Devolution issues</vt:lpstr>
      <vt:lpstr>Water quality &amp; the EU</vt:lpstr>
      <vt:lpstr>Water Framework Directive 2000</vt:lpstr>
      <vt:lpstr>Water Framework Directive</vt:lpstr>
      <vt:lpstr>Water and environmental permitting</vt:lpstr>
      <vt:lpstr>Waters covered</vt:lpstr>
      <vt:lpstr>Territorial waters map</vt:lpstr>
      <vt:lpstr>The permitting system</vt:lpstr>
      <vt:lpstr>Groundwater pollution</vt:lpstr>
      <vt:lpstr>Water pollution offences</vt:lpstr>
      <vt:lpstr>Defences </vt:lpstr>
      <vt:lpstr>Microbeads</vt:lpstr>
      <vt:lpstr>Some statistics…</vt:lpstr>
      <vt:lpstr>Further self reading</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law &amp; Economics</dc:title>
  <dc:creator>Lara Hopkinson</dc:creator>
  <cp:lastModifiedBy>Lara Hopkinson</cp:lastModifiedBy>
  <cp:revision>63</cp:revision>
  <dcterms:created xsi:type="dcterms:W3CDTF">2016-08-23T07:49:55Z</dcterms:created>
  <dcterms:modified xsi:type="dcterms:W3CDTF">2019-03-07T09:32:52Z</dcterms:modified>
</cp:coreProperties>
</file>