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2"/>
    <p:sldId id="257" r:id="rId3"/>
  </p:sldIdLst>
  <p:sldSz cx="21374100" cy="15113000"/>
  <p:notesSz cx="6858000" cy="9144000"/>
  <p:embeddedFontLst>
    <p:embeddedFont>
      <p:font typeface="Arial Bold" panose="020B0704020202020204" pitchFamily="34" charset="0"/>
      <p:regular r:id="rId5"/>
      <p:bold r:id="rId6"/>
    </p:embeddedFont>
    <p:embeddedFont>
      <p:font typeface="Codec Pro Ultra-Bold" panose="020B0604020202020204" charset="0"/>
      <p:regular r:id="rId7"/>
      <p:bold r:id="rId8"/>
    </p:embeddedFont>
    <p:embeddedFont>
      <p:font typeface="Helvetica" panose="020B0604020202020204" pitchFamily="34" charset="0"/>
      <p:regular r:id="rId9"/>
      <p:bold r:id="rId10"/>
      <p:italic r:id="rId11"/>
      <p:boldItalic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AF41C1-6D87-9B2E-1CAD-DCF580AD549A}" v="14" dt="2025-11-11T23:02:55.740"/>
    <p1510:client id="{DB33EBCC-8E54-6BEA-A4CD-A6D38DB899CF}" v="3" dt="2025-11-11T22:20:59.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05" autoAdjust="0"/>
  </p:normalViewPr>
  <p:slideViewPr>
    <p:cSldViewPr>
      <p:cViewPr varScale="1">
        <p:scale>
          <a:sx n="48" d="100"/>
          <a:sy n="48" d="100"/>
        </p:scale>
        <p:origin x="1568" y="2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1222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font" Target="fonts/font8.fntdata"/><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theme" Target="theme/theme1.xml"/><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0B9258-F95E-DB4F-A08B-C18EC23D6E95}" type="datetimeFigureOut">
              <a:rPr lang="en-US" smtClean="0"/>
              <a:t>11/11/2025</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8AAD66-E2CE-0543-A564-99A4E7221BC7}" type="slidenum">
              <a:rPr lang="en-US" smtClean="0"/>
              <a:t>‹#›</a:t>
            </a:fld>
            <a:endParaRPr lang="en-US"/>
          </a:p>
        </p:txBody>
      </p:sp>
    </p:spTree>
    <p:extLst>
      <p:ext uri="{BB962C8B-B14F-4D97-AF65-F5344CB8AC3E}">
        <p14:creationId xmlns:p14="http://schemas.microsoft.com/office/powerpoint/2010/main" val="3531140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Hello, I’m Melis Shaban (2212035). My poster is ‘Do Tasks or Gender Matter More in Interaction?’ I’ll summarise the key ideas and what the research says.</a:t>
            </a:r>
          </a:p>
          <a:p>
            <a:r>
              <a:rPr lang="en-GB" b="1"/>
              <a:t>01 Background &amp; Research Question (~1 min)</a:t>
            </a:r>
            <a:br>
              <a:rPr lang="en-GB" b="1" dirty="0"/>
            </a:br>
            <a:r>
              <a:rPr lang="en-GB" b="1"/>
              <a:t>People often claim things like ‘men interrupt more’ or ‘women hedge more’. But when you look at the research, the results are mixed and very dependent on context. My question is: Do women and men really speak differently, or are the differences better explained by the task/genre of the talk and by roles/power?</a:t>
            </a:r>
            <a:endParaRPr lang="en-GB"/>
          </a:p>
          <a:p>
            <a:r>
              <a:rPr lang="en-GB" b="1"/>
              <a:t>02 Key Concepts (~2 min)</a:t>
            </a:r>
            <a:br>
              <a:rPr lang="en-GB" b="1" dirty="0"/>
            </a:br>
            <a:r>
              <a:rPr lang="en-GB" b="1"/>
              <a:t>• Turn‑taking &amp; overlaps/interruptions: who gets and keeps the floor; talking at the same time versus smooth hand‑over.</a:t>
            </a:r>
            <a:br>
              <a:rPr lang="en-GB" b="1" dirty="0"/>
            </a:br>
            <a:r>
              <a:rPr lang="en-GB" b="1"/>
              <a:t>• Hedges: softeners like ‘maybe’, ‘I think’, ‘sort of’—used to reduce face‑threat or signal uncertainty.</a:t>
            </a:r>
            <a:br>
              <a:rPr lang="en-GB" b="1" dirty="0"/>
            </a:br>
            <a:r>
              <a:rPr lang="en-GB" b="1"/>
              <a:t>• Backchannels: brief listener signals like ‘mm‑hm’, ‘yeah’—they show attention and help the speaker continue.</a:t>
            </a:r>
            <a:br>
              <a:rPr lang="en-GB" b="1" dirty="0"/>
            </a:br>
            <a:r>
              <a:rPr lang="en-GB" b="1"/>
              <a:t>• Repair/uptake: when a problem in talk is fixed; uptake is when the correction is used immediately.</a:t>
            </a:r>
            <a:br>
              <a:rPr lang="en-GB" b="1" dirty="0"/>
            </a:br>
            <a:r>
              <a:rPr lang="en-GB" b="1"/>
              <a:t>• Task/genre &amp; roles/power: what the talk is for (info‑sharing vs debate) and who has authority/expertise.</a:t>
            </a:r>
            <a:endParaRPr lang="en-GB"/>
          </a:p>
          <a:p>
            <a:r>
              <a:rPr lang="en-GB" b="1"/>
              <a:t>03 Approach (~1 min)</a:t>
            </a:r>
            <a:br>
              <a:rPr lang="en-GB" b="1" dirty="0"/>
            </a:br>
            <a:r>
              <a:rPr lang="en-GB" b="1"/>
              <a:t>Narrative literature overview. I bring together foundational work on conversation structure, politeness/hedging/backchannels, and studies on how challenges or prompts lead to immediate repair. I then ask whether gender patterns stay the same once task/genre and roles/power are factored in.</a:t>
            </a:r>
            <a:endParaRPr lang="en-GB"/>
          </a:p>
          <a:p>
            <a:r>
              <a:rPr lang="en-GB" b="1"/>
              <a:t>04 Findings from the Literature (~3.5 min)</a:t>
            </a:r>
            <a:br>
              <a:rPr lang="en-GB" b="1" dirty="0"/>
            </a:br>
            <a:r>
              <a:rPr lang="en-GB" b="1"/>
              <a:t>• Task/genre &gt; gender for amount of talk. In cooperative, information‑sharing activities, everyone tends to talk more; debate‑style tasks compress turns. The purpose of the interaction often predicts participation better than gender.</a:t>
            </a:r>
            <a:br>
              <a:rPr lang="en-GB" b="1" dirty="0"/>
            </a:br>
            <a:r>
              <a:rPr lang="en-GB" b="1"/>
              <a:t>• Hedging and backchannels align with identity work and expertise. People hedge to manage face/uncertainty, and they backchannel to support the speaker. These patterns change with situation and expertise, not just gender.</a:t>
            </a:r>
            <a:br>
              <a:rPr lang="en-GB" b="1" dirty="0"/>
            </a:br>
            <a:r>
              <a:rPr lang="en-GB" b="1"/>
              <a:t>• Prompt‑style challenges favour immediate repair. When an interlocutor invites self‑correction—rather than supplying the answer—immediate uptake happens across groups; this effect isn’t gender‑bound.</a:t>
            </a:r>
            <a:br>
              <a:rPr lang="en-GB" b="1" dirty="0"/>
            </a:br>
            <a:r>
              <a:rPr lang="en-GB" b="1"/>
              <a:t>• Roles and power matter. In workplace and institutional talk, miscommunication often comes from role expectations and power asymmetries. Some people take facilitator roles regardless of gender.</a:t>
            </a:r>
            <a:endParaRPr lang="en-GB"/>
          </a:p>
          <a:p>
            <a:r>
              <a:rPr lang="en-GB" b="1" dirty="0"/>
              <a:t>05 Limitations — upgraded (~90s)</a:t>
            </a:r>
            <a:br>
              <a:rPr lang="en-GB" b="1" dirty="0">
                <a:cs typeface="+mn-lt"/>
              </a:rPr>
            </a:br>
            <a:r>
              <a:rPr lang="en-GB" b="1" dirty="0"/>
              <a:t>• Definitions vary. What counts as an ‘interruption’ or a ‘backchannel’ changes across studies, so results aren’t directly comparable.</a:t>
            </a:r>
            <a:br>
              <a:rPr lang="en-GB" b="1" dirty="0">
                <a:cs typeface="+mn-lt"/>
              </a:rPr>
            </a:br>
            <a:r>
              <a:rPr lang="en-GB" b="1" dirty="0"/>
              <a:t>• Task heterogeneity. Pooling information‑gap, debate, meetings and interviews can create the illusion of gender effects when they are actually genre/task effects.</a:t>
            </a:r>
            <a:br>
              <a:rPr lang="en-GB" b="1" dirty="0">
                <a:cs typeface="+mn-lt"/>
              </a:rPr>
            </a:br>
            <a:r>
              <a:rPr lang="en-GB" b="1" dirty="0"/>
              <a:t>• Measurement &amp; context. Many studies use small samples or short extracts; power dynamics and role expectations can be confounded with gender.</a:t>
            </a:r>
            <a:br>
              <a:rPr lang="en-GB" b="1" dirty="0">
                <a:cs typeface="+mn-lt"/>
              </a:rPr>
            </a:br>
            <a:r>
              <a:rPr lang="en-GB" b="1" dirty="0"/>
              <a:t>• Binary coding. Most work uses binary gender, masking within‑group variation and identity performance.</a:t>
            </a:r>
            <a:br>
              <a:rPr lang="en-GB" b="1" dirty="0">
                <a:cs typeface="+mn-lt"/>
              </a:rPr>
            </a:br>
            <a:r>
              <a:rPr lang="en-GB" b="1" dirty="0"/>
              <a:t>• Reporting bias. Positive findings are more visible than null results, which can exaggerate perceived differences.</a:t>
            </a:r>
            <a:br>
              <a:rPr lang="en-GB" b="1" dirty="0">
                <a:cs typeface="+mn-lt"/>
              </a:rPr>
            </a:br>
            <a:r>
              <a:rPr lang="en-GB" b="1" dirty="0"/>
              <a:t>Because of these limits, I interpret gender differences as contingent and context‑dependent, not fixed.</a:t>
            </a:r>
            <a:endParaRPr lang="en-GB" dirty="0"/>
          </a:p>
          <a:p>
            <a:r>
              <a:rPr lang="en-GB" b="1" dirty="0"/>
              <a:t>06 Implications — expanded (~75s)</a:t>
            </a:r>
            <a:br>
              <a:rPr lang="en-GB" b="1" dirty="0">
                <a:cs typeface="+mn-lt"/>
              </a:rPr>
            </a:br>
            <a:r>
              <a:rPr lang="en-GB" b="1" dirty="0"/>
              <a:t>• Design &amp; describe by task/role, not by gender. Clear participation rules and rotating roles narrow airtime/overlap gaps.</a:t>
            </a:r>
            <a:br>
              <a:rPr lang="en-GB" b="1" dirty="0">
                <a:cs typeface="+mn-lt"/>
              </a:rPr>
            </a:br>
            <a:r>
              <a:rPr lang="en-GB" b="1" dirty="0"/>
              <a:t>• Target behaviours, not categories. Coach turn‑entry cues, backchannel variety, and concise turns—skills anyone can learn.</a:t>
            </a:r>
            <a:br>
              <a:rPr lang="en-GB" b="1" dirty="0">
                <a:cs typeface="+mn-lt"/>
              </a:rPr>
            </a:br>
            <a:r>
              <a:rPr lang="en-GB" b="1" dirty="0"/>
              <a:t>• Use prompts to promote repair. Inviting self‑correction (e.g., ‘Could you rephrase that?’) increases immediate uptake across speakers.</a:t>
            </a:r>
            <a:endParaRPr lang="en-GB" dirty="0"/>
          </a:p>
          <a:p>
            <a:r>
              <a:rPr lang="en-GB" b="1" dirty="0"/>
              <a:t>Next steps (critical reflection) (~45s)</a:t>
            </a:r>
            <a:br>
              <a:rPr lang="en-GB" b="1" dirty="0">
                <a:cs typeface="+mn-lt"/>
              </a:rPr>
            </a:br>
            <a:r>
              <a:rPr lang="en-GB" b="1" dirty="0"/>
              <a:t>Run task‑controlled comparisons with the same participants across cooperative vs debate genres; use transparent coding for interruption types (supportive overlap vs competitive cut‑off); and report effect sizes and null results to reduce publication bias.</a:t>
            </a:r>
            <a:endParaRPr lang="en-GB" dirty="0"/>
          </a:p>
          <a:p>
            <a:r>
              <a:rPr lang="en-GB" b="1" dirty="0"/>
              <a:t>Close (10–15s)</a:t>
            </a:r>
            <a:br>
              <a:rPr lang="en-GB" b="1" dirty="0">
                <a:cs typeface="+mn-lt"/>
              </a:rPr>
            </a:br>
            <a:r>
              <a:rPr lang="en-GB" b="1" dirty="0"/>
              <a:t>Overall, once we factor in what the interaction is for and who holds which role, many ‘men vs women’ patterns shrink or flip. Focusing on task design, roles and concrete behaviours is more actionable—and fairer—than relying on gender generalisations.</a:t>
            </a:r>
            <a:endParaRPr lang="en-GB" dirty="0"/>
          </a:p>
          <a:p>
            <a:r>
              <a:rPr lang="en-GB" b="1" dirty="0"/>
              <a:t>Takeaways</a:t>
            </a:r>
            <a:r>
              <a:rPr lang="en-GB" dirty="0"/>
              <a:t> section you can say at the end (30–45s):</a:t>
            </a:r>
            <a:endParaRPr lang="en-GB" dirty="0">
              <a:ea typeface="Calibri"/>
              <a:cs typeface="Calibri"/>
            </a:endParaRPr>
          </a:p>
          <a:p>
            <a:pPr marL="171450" indent="-171450">
              <a:buFont typeface="Arial"/>
              <a:buChar char="•"/>
            </a:pPr>
            <a:r>
              <a:rPr lang="en-GB" b="1" dirty="0"/>
              <a:t>Task/genre and roles/power explain more than gender.</a:t>
            </a:r>
            <a:r>
              <a:rPr lang="en-GB" dirty="0"/>
              <a:t> When you control for what the talk is for and who holds the role, many “men vs women” differences shrink.</a:t>
            </a:r>
            <a:endParaRPr lang="en-GB" dirty="0">
              <a:ea typeface="Calibri"/>
              <a:cs typeface="Calibri"/>
            </a:endParaRPr>
          </a:p>
          <a:p>
            <a:pPr marL="171450" indent="-171450">
              <a:buFont typeface="Arial"/>
              <a:buChar char="•"/>
            </a:pPr>
            <a:r>
              <a:rPr lang="en-GB" b="1" dirty="0"/>
              <a:t>Target behaviours, not categories.</a:t>
            </a:r>
            <a:r>
              <a:rPr lang="en-GB" dirty="0"/>
              <a:t> Coach turn-entry, backchannel variety, concise turns, and fair floor-sharing.</a:t>
            </a:r>
            <a:endParaRPr lang="en-GB" dirty="0">
              <a:ea typeface="Calibri"/>
              <a:cs typeface="Calibri"/>
            </a:endParaRPr>
          </a:p>
          <a:p>
            <a:pPr marL="171450" indent="-171450">
              <a:buFont typeface="Arial"/>
              <a:buChar char="•"/>
            </a:pPr>
            <a:r>
              <a:rPr lang="en-GB" b="1" dirty="0"/>
              <a:t>Design the interaction.</a:t>
            </a:r>
            <a:r>
              <a:rPr lang="en-GB" dirty="0"/>
              <a:t> Use clear participation rules (timed turns, role rotation, explicit yield signals).</a:t>
            </a:r>
            <a:endParaRPr lang="en-GB" dirty="0">
              <a:ea typeface="Calibri"/>
              <a:cs typeface="Calibri"/>
            </a:endParaRPr>
          </a:p>
          <a:p>
            <a:pPr marL="171450" indent="-171450">
              <a:buFont typeface="Arial"/>
              <a:buChar char="•"/>
            </a:pPr>
            <a:r>
              <a:rPr lang="en-GB" b="1" dirty="0"/>
              <a:t>Use prompts to promote repair.</a:t>
            </a:r>
            <a:r>
              <a:rPr lang="en-GB" dirty="0"/>
              <a:t> Invite self-correction; look for </a:t>
            </a:r>
            <a:r>
              <a:rPr lang="en-GB" b="1" dirty="0"/>
              <a:t>immediate uptake</a:t>
            </a:r>
            <a:r>
              <a:rPr lang="en-GB" dirty="0"/>
              <a:t>.</a:t>
            </a:r>
            <a:endParaRPr lang="en-GB" dirty="0">
              <a:ea typeface="Calibri"/>
              <a:cs typeface="Calibri"/>
            </a:endParaRPr>
          </a:p>
          <a:p>
            <a:pPr marL="171450" indent="-171450">
              <a:buFont typeface="Arial"/>
              <a:buChar char="•"/>
            </a:pPr>
            <a:r>
              <a:rPr lang="en-GB" b="1" dirty="0"/>
              <a:t>Be cautious with claims.</a:t>
            </a:r>
            <a:r>
              <a:rPr lang="en-GB" dirty="0"/>
              <a:t> Mixed definitions + small samples + binary coding mean we should report context, not stereotypes.</a:t>
            </a:r>
            <a:endParaRPr lang="en-GB" dirty="0">
              <a:ea typeface="Calibri"/>
              <a:cs typeface="Calibri"/>
            </a:endParaRPr>
          </a:p>
          <a:p>
            <a:r>
              <a:rPr lang="en-GB" b="1" dirty="0"/>
              <a:t>One-line closer:</a:t>
            </a:r>
            <a:br>
              <a:rPr lang="en-GB" b="1" dirty="0">
                <a:cs typeface="+mn-lt"/>
              </a:rPr>
            </a:br>
            <a:r>
              <a:rPr lang="en-GB" b="1" dirty="0"/>
              <a:t>“Focus on what the interaction is doing</a:t>
            </a:r>
            <a:r>
              <a:rPr lang="en-GB" dirty="0"/>
              <a:t> and </a:t>
            </a:r>
            <a:r>
              <a:rPr lang="en-GB" b="1" dirty="0"/>
              <a:t>who holds which role</a:t>
            </a:r>
            <a:r>
              <a:rPr lang="en-GB" dirty="0"/>
              <a:t>, not on gender labels—that’s where the actionable change is.”</a:t>
            </a:r>
            <a:endParaRPr lang="en-GB" dirty="0">
              <a:ea typeface="Calibri"/>
              <a:cs typeface="Calibri"/>
            </a:endParaRPr>
          </a:p>
          <a:p>
            <a:endParaRPr lang="en-GB" dirty="0">
              <a:latin typeface="Helvetica"/>
              <a:cs typeface="Helvetica"/>
            </a:endParaRPr>
          </a:p>
        </p:txBody>
      </p:sp>
      <p:sp>
        <p:nvSpPr>
          <p:cNvPr id="4" name="Slide Number Placeholder 3"/>
          <p:cNvSpPr>
            <a:spLocks noGrp="1"/>
          </p:cNvSpPr>
          <p:nvPr>
            <p:ph type="sldNum" sz="quarter" idx="5"/>
          </p:nvPr>
        </p:nvSpPr>
        <p:spPr/>
        <p:txBody>
          <a:bodyPr/>
          <a:lstStyle/>
          <a:p>
            <a:fld id="{F28AAD66-E2CE-0543-A564-99A4E7221BC7}" type="slidenum">
              <a:rPr lang="en-US" smtClean="0"/>
              <a:t>1</a:t>
            </a:fld>
            <a:endParaRPr lang="en-US"/>
          </a:p>
        </p:txBody>
      </p:sp>
    </p:spTree>
    <p:extLst>
      <p:ext uri="{BB962C8B-B14F-4D97-AF65-F5344CB8AC3E}">
        <p14:creationId xmlns:p14="http://schemas.microsoft.com/office/powerpoint/2010/main" val="1902964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28AAD66-E2CE-0543-A564-99A4E7221BC7}" type="slidenum">
              <a:rPr lang="en-US" smtClean="0"/>
              <a:t>2</a:t>
            </a:fld>
            <a:endParaRPr lang="en-US"/>
          </a:p>
        </p:txBody>
      </p:sp>
    </p:spTree>
    <p:extLst>
      <p:ext uri="{BB962C8B-B14F-4D97-AF65-F5344CB8AC3E}">
        <p14:creationId xmlns:p14="http://schemas.microsoft.com/office/powerpoint/2010/main" val="1837795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routledge.com/Women-Men-and-Politeness/Holmes/p/book/9780582063617?utm_source=chatgpt.com" TargetMode="External"/><Relationship Id="rId13" Type="http://schemas.openxmlformats.org/officeDocument/2006/relationships/hyperlink" Target="https://www.cambridge.org/core/journals/language-teaching/article/issues-of-language-and-gender-in-second-and-foreign-language-education/9112FA5B296E2DD34DF71A3C3958A912?utm_source=chatgpt.com" TargetMode="External"/><Relationship Id="rId3" Type="http://schemas.openxmlformats.org/officeDocument/2006/relationships/hyperlink" Target="https://www.cambridge.org/highereducation/books/politeness/89113EE2FB4A1D254D4A8D2011E542E4?utm_source=chatgpt.com" TargetMode="External"/><Relationship Id="rId7" Type="http://schemas.openxmlformats.org/officeDocument/2006/relationships/hyperlink" Target="https://aogaku-daku.org/wp-content/uploads/2018/04/IntroAnalyzing-talk-at-work-drew-heritage.pdf?utm_source=chatgpt.com" TargetMode="External"/><Relationship Id="rId12" Type="http://schemas.openxmlformats.org/officeDocument/2006/relationships/hyperlink" Target="https://books.google.com/books/about/Talk_Work_and_Institutional_Order.html?id=e_tFXRJXPxgC&amp;utm_source=chatgpt.com"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peterlang.com/document/1051991" TargetMode="External"/><Relationship Id="rId11" Type="http://schemas.openxmlformats.org/officeDocument/2006/relationships/hyperlink" Target="https://www.cs.columbia.edu/~julia/cs4706/Sacks_et_al_1974.pdf?utm_source=chatgpt.com" TargetMode="External"/><Relationship Id="rId5" Type="http://schemas.openxmlformats.org/officeDocument/2006/relationships/hyperlink" Target="https://www.routledge.com/Women-Men-and-Language-A-Sociolinguistic-Account-of-Gender-Differences-in-Language/Coates/p/book/9781138948785?utm_source=chatgpt.com" TargetMode="External"/><Relationship Id="rId10" Type="http://schemas.openxmlformats.org/officeDocument/2006/relationships/hyperlink" Target="https://www.cambridge.org/core/journals/studies-in-second-language-acquisition/article/oral-feedback-in-classroom-sla/4999EE1C8379B2BF026B148EAF373CA1?utm_source=chatgpt.com" TargetMode="External"/><Relationship Id="rId4" Type="http://schemas.openxmlformats.org/officeDocument/2006/relationships/hyperlink" Target="https://global.oup.com/academic/product/the-myth-of-mars-and-venus-9780199214471?utm_source=chatgpt.com" TargetMode="External"/><Relationship Id="rId9" Type="http://schemas.openxmlformats.org/officeDocument/2006/relationships/hyperlink" Target="https://www.cambridge.org/core/journals/studies-in-second-language-acquisition/article/corrective-feedback-and-learner-uptake/59229F0CA2F085F5F5016FB4674877BF?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201893" y="207827"/>
            <a:ext cx="20980213" cy="1400175"/>
          </a:xfrm>
          <a:prstGeom prst="rect">
            <a:avLst/>
          </a:prstGeom>
        </p:spPr>
        <p:txBody>
          <a:bodyPr lIns="0" tIns="0" rIns="0" bIns="0" rtlCol="0" anchor="t">
            <a:spAutoFit/>
          </a:bodyPr>
          <a:lstStyle/>
          <a:p>
            <a:pPr algn="ctr">
              <a:lnSpc>
                <a:spcPts val="5400"/>
              </a:lnSpc>
            </a:pPr>
            <a:r>
              <a:rPr lang="en-US" sz="4500" b="1" spc="450">
                <a:solidFill>
                  <a:srgbClr val="485AA3"/>
                </a:solidFill>
                <a:latin typeface="Arial Bold"/>
                <a:ea typeface="Arial Bold"/>
                <a:cs typeface="Arial Bold"/>
                <a:sym typeface="Arial Bold"/>
              </a:rPr>
              <a:t>Do Tasks or Gender Matter More in Interaction? A Literature Overview Melis Shaban • HPEN7004</a:t>
            </a:r>
          </a:p>
        </p:txBody>
      </p:sp>
      <p:grpSp>
        <p:nvGrpSpPr>
          <p:cNvPr id="6" name="Group 6"/>
          <p:cNvGrpSpPr/>
          <p:nvPr/>
        </p:nvGrpSpPr>
        <p:grpSpPr>
          <a:xfrm>
            <a:off x="9127545" y="3377427"/>
            <a:ext cx="11707092" cy="6057107"/>
            <a:chOff x="0" y="0"/>
            <a:chExt cx="15609457" cy="8076142"/>
          </a:xfrm>
        </p:grpSpPr>
        <p:sp>
          <p:nvSpPr>
            <p:cNvPr id="7" name="TextBox 7"/>
            <p:cNvSpPr txBox="1"/>
            <p:nvPr/>
          </p:nvSpPr>
          <p:spPr>
            <a:xfrm>
              <a:off x="199045" y="9525"/>
              <a:ext cx="1433242" cy="1006253"/>
            </a:xfrm>
            <a:prstGeom prst="rect">
              <a:avLst/>
            </a:prstGeom>
          </p:spPr>
          <p:txBody>
            <a:bodyPr lIns="0" tIns="0" rIns="0" bIns="0" rtlCol="0" anchor="t">
              <a:spAutoFit/>
            </a:bodyPr>
            <a:lstStyle/>
            <a:p>
              <a:pPr marL="0" lvl="0" indent="0" algn="l">
                <a:lnSpc>
                  <a:spcPts val="5018"/>
                </a:lnSpc>
                <a:spcBef>
                  <a:spcPct val="0"/>
                </a:spcBef>
              </a:pPr>
              <a:r>
                <a:rPr lang="en-US" sz="5018" b="1">
                  <a:solidFill>
                    <a:srgbClr val="485AA3"/>
                  </a:solidFill>
                  <a:latin typeface="Codec Pro Ultra-Bold"/>
                  <a:ea typeface="Codec Pro Ultra-Bold"/>
                  <a:cs typeface="Codec Pro Ultra-Bold"/>
                  <a:sym typeface="Codec Pro Ultra-Bold"/>
                </a:rPr>
                <a:t>04</a:t>
              </a:r>
            </a:p>
          </p:txBody>
        </p:sp>
        <p:sp>
          <p:nvSpPr>
            <p:cNvPr id="8" name="TextBox 8"/>
            <p:cNvSpPr txBox="1"/>
            <p:nvPr/>
          </p:nvSpPr>
          <p:spPr>
            <a:xfrm>
              <a:off x="1453432" y="200972"/>
              <a:ext cx="5528852" cy="556683"/>
            </a:xfrm>
            <a:prstGeom prst="rect">
              <a:avLst/>
            </a:prstGeom>
          </p:spPr>
          <p:txBody>
            <a:bodyPr lIns="0" tIns="0" rIns="0" bIns="0" rtlCol="0" anchor="t">
              <a:spAutoFit/>
            </a:bodyPr>
            <a:lstStyle/>
            <a:p>
              <a:pPr marL="0" lvl="0" indent="0" algn="l">
                <a:lnSpc>
                  <a:spcPts val="3499"/>
                </a:lnSpc>
                <a:spcBef>
                  <a:spcPct val="0"/>
                </a:spcBef>
              </a:pPr>
              <a:r>
                <a:rPr lang="en-US" sz="2499" b="1">
                  <a:solidFill>
                    <a:srgbClr val="485AA3"/>
                  </a:solidFill>
                  <a:latin typeface="Arial Bold"/>
                  <a:ea typeface="Arial Bold"/>
                  <a:cs typeface="Arial Bold"/>
                  <a:sym typeface="Arial Bold"/>
                </a:rPr>
                <a:t>Findings from the literature</a:t>
              </a:r>
            </a:p>
          </p:txBody>
        </p:sp>
        <p:sp>
          <p:nvSpPr>
            <p:cNvPr id="9" name="TextBox 9"/>
            <p:cNvSpPr txBox="1"/>
            <p:nvPr/>
          </p:nvSpPr>
          <p:spPr>
            <a:xfrm>
              <a:off x="0" y="1047751"/>
              <a:ext cx="15609457" cy="7028392"/>
            </a:xfrm>
            <a:prstGeom prst="rect">
              <a:avLst/>
            </a:prstGeom>
          </p:spPr>
          <p:txBody>
            <a:bodyPr lIns="0" tIns="0" rIns="0" bIns="0" rtlCol="0" anchor="t">
              <a:spAutoFit/>
            </a:bodyPr>
            <a:lstStyle/>
            <a:p>
              <a:pPr marL="431801" lvl="1" indent="-215900" algn="just">
                <a:lnSpc>
                  <a:spcPts val="2800"/>
                </a:lnSpc>
                <a:spcBef>
                  <a:spcPct val="0"/>
                </a:spcBef>
                <a:buAutoNum type="arabicPeriod"/>
              </a:pPr>
              <a:r>
                <a:rPr lang="en-US" sz="2000" spc="40">
                  <a:solidFill>
                    <a:srgbClr val="485AA3"/>
                  </a:solidFill>
                  <a:latin typeface="Arial"/>
                  <a:ea typeface="Arial"/>
                  <a:cs typeface="Arial"/>
                  <a:sym typeface="Arial"/>
                </a:rPr>
                <a:t>T</a:t>
              </a:r>
              <a:r>
                <a:rPr lang="en-US" sz="2000" u="none" spc="40">
                  <a:solidFill>
                    <a:srgbClr val="485AA3"/>
                  </a:solidFill>
                  <a:latin typeface="Arial"/>
                  <a:ea typeface="Arial"/>
                  <a:cs typeface="Arial"/>
                  <a:sym typeface="Arial"/>
                </a:rPr>
                <a:t>ask/genre &gt; gender for amount of talk. Cooperative, information-sharing activities typically elicit more talk across participants, while adversarial formats compress turns; the interactional purpose predicts participation more strongly than gender (Sunderland, 2000; Drew &amp; Heritage, 1992).</a:t>
              </a:r>
            </a:p>
            <a:p>
              <a:pPr marL="431801" lvl="1" indent="-215900" algn="just">
                <a:lnSpc>
                  <a:spcPts val="2800"/>
                </a:lnSpc>
                <a:spcBef>
                  <a:spcPct val="0"/>
                </a:spcBef>
                <a:buAutoNum type="arabicPeriod"/>
              </a:pPr>
              <a:r>
                <a:rPr lang="en-US" sz="2000" u="none" spc="40">
                  <a:solidFill>
                    <a:srgbClr val="485AA3"/>
                  </a:solidFill>
                  <a:latin typeface="Arial"/>
                  <a:ea typeface="Arial"/>
                  <a:cs typeface="Arial"/>
                  <a:sym typeface="Arial"/>
                </a:rPr>
                <a:t>Hedging/backchannels align with identity work and expertise. Speakers hedge to manage face/uncertainty and backchannel to maintain cohesion; patterns vary with expertise and situation, not just gender (Holmes, 1995; Brown &amp; Levinson, 1987; Cutrone, 2010).</a:t>
              </a:r>
            </a:p>
            <a:p>
              <a:pPr marL="431801" lvl="1" indent="-215900" algn="just">
                <a:lnSpc>
                  <a:spcPts val="2800"/>
                </a:lnSpc>
                <a:spcBef>
                  <a:spcPct val="0"/>
                </a:spcBef>
                <a:buAutoNum type="arabicPeriod"/>
              </a:pPr>
              <a:r>
                <a:rPr lang="en-US" sz="2000" u="none" spc="40">
                  <a:solidFill>
                    <a:srgbClr val="485AA3"/>
                  </a:solidFill>
                  <a:latin typeface="Arial"/>
                  <a:ea typeface="Arial"/>
                  <a:cs typeface="Arial"/>
                  <a:sym typeface="Arial"/>
                </a:rPr>
                <a:t>Prompt-style challenges favour immediate repair across speakers. Inviting self-correction (instead of supplying the form) supports similar uptake irrespective of gender (Lyster &amp; Ranta, 1997; Lyster &amp; Saito, 2010).</a:t>
              </a:r>
            </a:p>
            <a:p>
              <a:pPr marL="431801" lvl="1" indent="-215900" algn="just">
                <a:lnSpc>
                  <a:spcPts val="2800"/>
                </a:lnSpc>
                <a:spcBef>
                  <a:spcPct val="0"/>
                </a:spcBef>
                <a:buAutoNum type="arabicPeriod"/>
              </a:pPr>
              <a:r>
                <a:rPr lang="en-US" sz="2000" u="none" spc="40">
                  <a:solidFill>
                    <a:srgbClr val="485AA3"/>
                  </a:solidFill>
                  <a:latin typeface="Arial"/>
                  <a:ea typeface="Arial"/>
                  <a:cs typeface="Arial"/>
                  <a:sym typeface="Arial"/>
                </a:rPr>
                <a:t>Roles/power matter. Workplace/institutional studies (e.g., Roberts) show persistent miscommunication rooted in role expectations and asymmetries of power; facilitator/leader roles are not fixed by gender (Cameron, 2007; Coates, 2013).</a:t>
              </a:r>
            </a:p>
            <a:p>
              <a:pPr marL="0" lvl="0" indent="0" algn="just">
                <a:lnSpc>
                  <a:spcPts val="2800"/>
                </a:lnSpc>
                <a:spcBef>
                  <a:spcPct val="0"/>
                </a:spcBef>
              </a:pPr>
              <a:endParaRPr lang="en-US" sz="2000" u="none" spc="40">
                <a:solidFill>
                  <a:srgbClr val="485AA3"/>
                </a:solidFill>
                <a:latin typeface="Arial"/>
                <a:ea typeface="Arial"/>
                <a:cs typeface="Arial"/>
                <a:sym typeface="Arial"/>
              </a:endParaRPr>
            </a:p>
            <a:p>
              <a:pPr marL="0" lvl="0" indent="0" algn="just">
                <a:lnSpc>
                  <a:spcPts val="2800"/>
                </a:lnSpc>
                <a:spcBef>
                  <a:spcPct val="0"/>
                </a:spcBef>
              </a:pPr>
              <a:endParaRPr lang="en-US" sz="2000" u="none" spc="40">
                <a:solidFill>
                  <a:srgbClr val="485AA3"/>
                </a:solidFill>
                <a:latin typeface="Arial"/>
                <a:ea typeface="Arial"/>
                <a:cs typeface="Arial"/>
                <a:sym typeface="Arial"/>
              </a:endParaRPr>
            </a:p>
          </p:txBody>
        </p:sp>
      </p:grpSp>
      <p:grpSp>
        <p:nvGrpSpPr>
          <p:cNvPr id="10" name="Group 10"/>
          <p:cNvGrpSpPr/>
          <p:nvPr/>
        </p:nvGrpSpPr>
        <p:grpSpPr>
          <a:xfrm>
            <a:off x="9202187" y="9273534"/>
            <a:ext cx="11777284" cy="1520659"/>
            <a:chOff x="0" y="0"/>
            <a:chExt cx="15703045" cy="2027545"/>
          </a:xfrm>
        </p:grpSpPr>
        <p:sp>
          <p:nvSpPr>
            <p:cNvPr id="11" name="TextBox 11"/>
            <p:cNvSpPr txBox="1"/>
            <p:nvPr/>
          </p:nvSpPr>
          <p:spPr>
            <a:xfrm>
              <a:off x="0" y="9525"/>
              <a:ext cx="1433242" cy="1006253"/>
            </a:xfrm>
            <a:prstGeom prst="rect">
              <a:avLst/>
            </a:prstGeom>
          </p:spPr>
          <p:txBody>
            <a:bodyPr lIns="0" tIns="0" rIns="0" bIns="0" rtlCol="0" anchor="t">
              <a:spAutoFit/>
            </a:bodyPr>
            <a:lstStyle/>
            <a:p>
              <a:pPr marL="0" lvl="0" indent="0" algn="l">
                <a:lnSpc>
                  <a:spcPts val="5018"/>
                </a:lnSpc>
                <a:spcBef>
                  <a:spcPct val="0"/>
                </a:spcBef>
              </a:pPr>
              <a:r>
                <a:rPr lang="en-US" sz="5018" b="1">
                  <a:solidFill>
                    <a:srgbClr val="485AA3"/>
                  </a:solidFill>
                  <a:latin typeface="Codec Pro Ultra-Bold"/>
                  <a:ea typeface="Codec Pro Ultra-Bold"/>
                  <a:cs typeface="Codec Pro Ultra-Bold"/>
                  <a:sym typeface="Codec Pro Ultra-Bold"/>
                </a:rPr>
                <a:t>05</a:t>
              </a:r>
            </a:p>
          </p:txBody>
        </p:sp>
        <p:sp>
          <p:nvSpPr>
            <p:cNvPr id="12" name="TextBox 12"/>
            <p:cNvSpPr txBox="1"/>
            <p:nvPr/>
          </p:nvSpPr>
          <p:spPr>
            <a:xfrm>
              <a:off x="1254387" y="200972"/>
              <a:ext cx="4879882" cy="556683"/>
            </a:xfrm>
            <a:prstGeom prst="rect">
              <a:avLst/>
            </a:prstGeom>
          </p:spPr>
          <p:txBody>
            <a:bodyPr lIns="0" tIns="0" rIns="0" bIns="0" rtlCol="0" anchor="t">
              <a:spAutoFit/>
            </a:bodyPr>
            <a:lstStyle/>
            <a:p>
              <a:pPr marL="0" lvl="0" indent="0" algn="l">
                <a:lnSpc>
                  <a:spcPts val="3499"/>
                </a:lnSpc>
                <a:spcBef>
                  <a:spcPct val="0"/>
                </a:spcBef>
              </a:pPr>
              <a:r>
                <a:rPr lang="en-US" sz="2499" b="1">
                  <a:solidFill>
                    <a:srgbClr val="485AA3"/>
                  </a:solidFill>
                  <a:latin typeface="Arial Bold"/>
                  <a:ea typeface="Arial Bold"/>
                  <a:cs typeface="Arial Bold"/>
                  <a:sym typeface="Arial Bold"/>
                </a:rPr>
                <a:t>Limitations</a:t>
              </a:r>
            </a:p>
          </p:txBody>
        </p:sp>
        <p:sp>
          <p:nvSpPr>
            <p:cNvPr id="13" name="TextBox 13"/>
            <p:cNvSpPr txBox="1"/>
            <p:nvPr/>
          </p:nvSpPr>
          <p:spPr>
            <a:xfrm>
              <a:off x="516958" y="1107853"/>
              <a:ext cx="15186086" cy="919692"/>
            </a:xfrm>
            <a:prstGeom prst="rect">
              <a:avLst/>
            </a:prstGeom>
          </p:spPr>
          <p:txBody>
            <a:bodyPr lIns="0" tIns="0" rIns="0" bIns="0" rtlCol="0" anchor="t">
              <a:spAutoFit/>
            </a:bodyPr>
            <a:lstStyle/>
            <a:p>
              <a:pPr marL="0" lvl="0" indent="0" algn="just">
                <a:lnSpc>
                  <a:spcPts val="2800"/>
                </a:lnSpc>
                <a:spcBef>
                  <a:spcPct val="0"/>
                </a:spcBef>
              </a:pPr>
              <a:r>
                <a:rPr lang="en-US" sz="2000" u="none" spc="40">
                  <a:solidFill>
                    <a:srgbClr val="485AA3"/>
                  </a:solidFill>
                  <a:latin typeface="Arial"/>
                  <a:ea typeface="Arial"/>
                  <a:cs typeface="Arial"/>
                  <a:sym typeface="Arial"/>
                </a:rPr>
                <a:t>Mixed definitions of “interruption”; heterogeneous tasks/settings; small samples in some studies; and binary treatment of gender that can obscure within-group variation.</a:t>
              </a:r>
            </a:p>
          </p:txBody>
        </p:sp>
      </p:grpSp>
      <p:grpSp>
        <p:nvGrpSpPr>
          <p:cNvPr id="14" name="Group 14"/>
          <p:cNvGrpSpPr/>
          <p:nvPr/>
        </p:nvGrpSpPr>
        <p:grpSpPr>
          <a:xfrm>
            <a:off x="9347020" y="11262860"/>
            <a:ext cx="10950152" cy="3094250"/>
            <a:chOff x="0" y="0"/>
            <a:chExt cx="14600202" cy="4125667"/>
          </a:xfrm>
        </p:grpSpPr>
        <p:sp>
          <p:nvSpPr>
            <p:cNvPr id="15" name="TextBox 15"/>
            <p:cNvSpPr txBox="1"/>
            <p:nvPr/>
          </p:nvSpPr>
          <p:spPr>
            <a:xfrm>
              <a:off x="0" y="9525"/>
              <a:ext cx="1433242" cy="1110475"/>
            </a:xfrm>
            <a:prstGeom prst="rect">
              <a:avLst/>
            </a:prstGeom>
          </p:spPr>
          <p:txBody>
            <a:bodyPr lIns="0" tIns="0" rIns="0" bIns="0" rtlCol="0" anchor="t">
              <a:spAutoFit/>
            </a:bodyPr>
            <a:lstStyle/>
            <a:p>
              <a:pPr marL="0" lvl="0" indent="0" algn="l">
                <a:lnSpc>
                  <a:spcPts val="5511"/>
                </a:lnSpc>
                <a:spcBef>
                  <a:spcPct val="0"/>
                </a:spcBef>
              </a:pPr>
              <a:r>
                <a:rPr lang="en-US" sz="5511" b="1">
                  <a:solidFill>
                    <a:srgbClr val="485AA3"/>
                  </a:solidFill>
                  <a:latin typeface="Codec Pro Ultra-Bold"/>
                  <a:ea typeface="Codec Pro Ultra-Bold"/>
                  <a:cs typeface="Codec Pro Ultra-Bold"/>
                  <a:sym typeface="Codec Pro Ultra-Bold"/>
                </a:rPr>
                <a:t>06</a:t>
              </a:r>
            </a:p>
          </p:txBody>
        </p:sp>
        <p:sp>
          <p:nvSpPr>
            <p:cNvPr id="16" name="TextBox 16"/>
            <p:cNvSpPr txBox="1"/>
            <p:nvPr/>
          </p:nvSpPr>
          <p:spPr>
            <a:xfrm>
              <a:off x="1324770" y="253083"/>
              <a:ext cx="3983295" cy="556683"/>
            </a:xfrm>
            <a:prstGeom prst="rect">
              <a:avLst/>
            </a:prstGeom>
          </p:spPr>
          <p:txBody>
            <a:bodyPr lIns="0" tIns="0" rIns="0" bIns="0" rtlCol="0" anchor="t">
              <a:spAutoFit/>
            </a:bodyPr>
            <a:lstStyle/>
            <a:p>
              <a:pPr marL="0" lvl="0" indent="0" algn="l">
                <a:lnSpc>
                  <a:spcPts val="3499"/>
                </a:lnSpc>
                <a:spcBef>
                  <a:spcPct val="0"/>
                </a:spcBef>
              </a:pPr>
              <a:r>
                <a:rPr lang="en-US" sz="2499" b="1">
                  <a:solidFill>
                    <a:srgbClr val="485AA3"/>
                  </a:solidFill>
                  <a:latin typeface="Arial Bold"/>
                  <a:ea typeface="Arial Bold"/>
                  <a:cs typeface="Arial Bold"/>
                  <a:sym typeface="Arial Bold"/>
                </a:rPr>
                <a:t>Implications</a:t>
              </a:r>
            </a:p>
          </p:txBody>
        </p:sp>
        <p:sp>
          <p:nvSpPr>
            <p:cNvPr id="17" name="TextBox 17"/>
            <p:cNvSpPr txBox="1"/>
            <p:nvPr/>
          </p:nvSpPr>
          <p:spPr>
            <a:xfrm>
              <a:off x="0" y="1326375"/>
              <a:ext cx="14600202" cy="2799292"/>
            </a:xfrm>
            <a:prstGeom prst="rect">
              <a:avLst/>
            </a:prstGeom>
          </p:spPr>
          <p:txBody>
            <a:bodyPr lIns="0" tIns="0" rIns="0" bIns="0" rtlCol="0" anchor="t">
              <a:spAutoFit/>
            </a:bodyPr>
            <a:lstStyle/>
            <a:p>
              <a:pPr marL="431801" lvl="1" indent="-215900" algn="just">
                <a:lnSpc>
                  <a:spcPts val="2800"/>
                </a:lnSpc>
                <a:buFont typeface="Arial"/>
                <a:buChar char="•"/>
              </a:pPr>
              <a:r>
                <a:rPr lang="en-US" sz="2000" spc="40">
                  <a:solidFill>
                    <a:srgbClr val="485AA3"/>
                  </a:solidFill>
                  <a:latin typeface="Arial"/>
                  <a:ea typeface="Arial"/>
                  <a:cs typeface="Arial"/>
                  <a:sym typeface="Arial"/>
                </a:rPr>
                <a:t>Report participation by task/genre and roles/power, not gender; avoid essentialist claims.</a:t>
              </a:r>
            </a:p>
            <a:p>
              <a:pPr marL="431801" lvl="1" indent="-215900" algn="just">
                <a:lnSpc>
                  <a:spcPts val="2800"/>
                </a:lnSpc>
                <a:buFont typeface="Arial"/>
                <a:buChar char="•"/>
              </a:pPr>
              <a:r>
                <a:rPr lang="en-US" sz="2000" spc="40">
                  <a:solidFill>
                    <a:srgbClr val="485AA3"/>
                  </a:solidFill>
                  <a:latin typeface="Arial"/>
                  <a:ea typeface="Arial"/>
                  <a:cs typeface="Arial"/>
                  <a:sym typeface="Arial"/>
                </a:rPr>
                <a:t>Set clear turn-taking rules for cooperative work (timed turns, role rotation, explicit yield signals).</a:t>
              </a:r>
            </a:p>
            <a:p>
              <a:pPr marL="431801" lvl="1" indent="-215900" algn="just">
                <a:lnSpc>
                  <a:spcPts val="2800"/>
                </a:lnSpc>
                <a:buFont typeface="Arial"/>
                <a:buChar char="•"/>
              </a:pPr>
              <a:r>
                <a:rPr lang="en-US" sz="2000" spc="40">
                  <a:solidFill>
                    <a:srgbClr val="485AA3"/>
                  </a:solidFill>
                  <a:latin typeface="Arial"/>
                  <a:ea typeface="Arial"/>
                  <a:cs typeface="Arial"/>
                  <a:sym typeface="Arial"/>
                </a:rPr>
                <a:t>Prefer prompt‑style challenges to elicit self‑repair and track immediate uptake.</a:t>
              </a:r>
            </a:p>
            <a:p>
              <a:pPr algn="just">
                <a:lnSpc>
                  <a:spcPts val="2800"/>
                </a:lnSpc>
              </a:pPr>
              <a:endParaRPr lang="en-US" sz="2000" spc="40">
                <a:solidFill>
                  <a:srgbClr val="485AA3"/>
                </a:solidFill>
                <a:latin typeface="Arial"/>
                <a:ea typeface="Arial"/>
                <a:cs typeface="Arial"/>
                <a:sym typeface="Arial"/>
              </a:endParaRPr>
            </a:p>
            <a:p>
              <a:pPr marL="0" lvl="0" indent="0" algn="just">
                <a:lnSpc>
                  <a:spcPts val="2800"/>
                </a:lnSpc>
                <a:spcBef>
                  <a:spcPct val="0"/>
                </a:spcBef>
              </a:pPr>
              <a:endParaRPr lang="en-US" sz="2000" spc="40">
                <a:solidFill>
                  <a:srgbClr val="485AA3"/>
                </a:solidFill>
                <a:latin typeface="Arial"/>
                <a:ea typeface="Arial"/>
                <a:cs typeface="Arial"/>
                <a:sym typeface="Arial"/>
              </a:endParaRPr>
            </a:p>
          </p:txBody>
        </p:sp>
      </p:grpSp>
      <p:grpSp>
        <p:nvGrpSpPr>
          <p:cNvPr id="18" name="Group 18"/>
          <p:cNvGrpSpPr/>
          <p:nvPr/>
        </p:nvGrpSpPr>
        <p:grpSpPr>
          <a:xfrm>
            <a:off x="437068" y="6795221"/>
            <a:ext cx="8119270" cy="4330534"/>
            <a:chOff x="0" y="0"/>
            <a:chExt cx="10825693" cy="5774045"/>
          </a:xfrm>
        </p:grpSpPr>
        <p:sp>
          <p:nvSpPr>
            <p:cNvPr id="19" name="TextBox 19"/>
            <p:cNvSpPr txBox="1"/>
            <p:nvPr/>
          </p:nvSpPr>
          <p:spPr>
            <a:xfrm>
              <a:off x="0" y="9525"/>
              <a:ext cx="1433242" cy="1006253"/>
            </a:xfrm>
            <a:prstGeom prst="rect">
              <a:avLst/>
            </a:prstGeom>
          </p:spPr>
          <p:txBody>
            <a:bodyPr lIns="0" tIns="0" rIns="0" bIns="0" rtlCol="0" anchor="t">
              <a:spAutoFit/>
            </a:bodyPr>
            <a:lstStyle/>
            <a:p>
              <a:pPr marL="0" lvl="0" indent="0" algn="l">
                <a:lnSpc>
                  <a:spcPts val="5018"/>
                </a:lnSpc>
                <a:spcBef>
                  <a:spcPct val="0"/>
                </a:spcBef>
              </a:pPr>
              <a:r>
                <a:rPr lang="en-US" sz="5018" b="1" u="none">
                  <a:solidFill>
                    <a:srgbClr val="485AA3"/>
                  </a:solidFill>
                  <a:latin typeface="Codec Pro Ultra-Bold"/>
                  <a:ea typeface="Codec Pro Ultra-Bold"/>
                  <a:cs typeface="Codec Pro Ultra-Bold"/>
                  <a:sym typeface="Codec Pro Ultra-Bold"/>
                </a:rPr>
                <a:t>02</a:t>
              </a:r>
            </a:p>
          </p:txBody>
        </p:sp>
        <p:sp>
          <p:nvSpPr>
            <p:cNvPr id="20" name="TextBox 20"/>
            <p:cNvSpPr txBox="1"/>
            <p:nvPr/>
          </p:nvSpPr>
          <p:spPr>
            <a:xfrm>
              <a:off x="1373953" y="200972"/>
              <a:ext cx="5812923" cy="556683"/>
            </a:xfrm>
            <a:prstGeom prst="rect">
              <a:avLst/>
            </a:prstGeom>
          </p:spPr>
          <p:txBody>
            <a:bodyPr lIns="0" tIns="0" rIns="0" bIns="0" rtlCol="0" anchor="t">
              <a:spAutoFit/>
            </a:bodyPr>
            <a:lstStyle/>
            <a:p>
              <a:pPr marL="0" lvl="0" indent="0" algn="l">
                <a:lnSpc>
                  <a:spcPts val="3499"/>
                </a:lnSpc>
                <a:spcBef>
                  <a:spcPct val="0"/>
                </a:spcBef>
              </a:pPr>
              <a:r>
                <a:rPr lang="en-US" sz="2499" b="1">
                  <a:solidFill>
                    <a:srgbClr val="485AA3"/>
                  </a:solidFill>
                  <a:latin typeface="Arial Bold"/>
                  <a:ea typeface="Arial Bold"/>
                  <a:cs typeface="Arial Bold"/>
                  <a:sym typeface="Arial Bold"/>
                </a:rPr>
                <a:t>Key concepts</a:t>
              </a:r>
            </a:p>
          </p:txBody>
        </p:sp>
        <p:sp>
          <p:nvSpPr>
            <p:cNvPr id="21" name="TextBox 21"/>
            <p:cNvSpPr txBox="1"/>
            <p:nvPr/>
          </p:nvSpPr>
          <p:spPr>
            <a:xfrm>
              <a:off x="0" y="1095153"/>
              <a:ext cx="10825693" cy="4678892"/>
            </a:xfrm>
            <a:prstGeom prst="rect">
              <a:avLst/>
            </a:prstGeom>
          </p:spPr>
          <p:txBody>
            <a:bodyPr lIns="0" tIns="0" rIns="0" bIns="0" rtlCol="0" anchor="t">
              <a:spAutoFit/>
            </a:bodyPr>
            <a:lstStyle/>
            <a:p>
              <a:pPr marL="431801" lvl="1" indent="-215900" algn="just">
                <a:lnSpc>
                  <a:spcPts val="2800"/>
                </a:lnSpc>
                <a:spcBef>
                  <a:spcPct val="0"/>
                </a:spcBef>
                <a:buFont typeface="Arial"/>
                <a:buChar char="•"/>
              </a:pPr>
              <a:r>
                <a:rPr lang="en-US" sz="2000" u="none" spc="40">
                  <a:solidFill>
                    <a:srgbClr val="485AA3"/>
                  </a:solidFill>
                  <a:latin typeface="Arial"/>
                  <a:ea typeface="Arial"/>
                  <a:cs typeface="Arial"/>
                  <a:sym typeface="Arial"/>
                </a:rPr>
                <a:t>Turn-taking &amp; overlap/interruptions: who gains/holds the floor (Sacks, Schegloff &amp; Jefferson, 1974).</a:t>
              </a:r>
            </a:p>
            <a:p>
              <a:pPr marL="431801" lvl="1" indent="-215900" algn="just">
                <a:lnSpc>
                  <a:spcPts val="2800"/>
                </a:lnSpc>
                <a:spcBef>
                  <a:spcPct val="0"/>
                </a:spcBef>
                <a:buFont typeface="Arial"/>
                <a:buChar char="•"/>
              </a:pPr>
              <a:r>
                <a:rPr lang="en-US" sz="2000" u="none" spc="40">
                  <a:solidFill>
                    <a:srgbClr val="485AA3"/>
                  </a:solidFill>
                  <a:latin typeface="Arial"/>
                  <a:ea typeface="Arial"/>
                  <a:cs typeface="Arial"/>
                  <a:sym typeface="Arial"/>
                </a:rPr>
                <a:t>Hedges &amp; backchannels: mitigation and listener support (Holmes, 1995; Brown &amp; Levinson, 1987; Cutrone, 2010).</a:t>
              </a:r>
            </a:p>
            <a:p>
              <a:pPr marL="431801" lvl="1" indent="-215900" algn="just">
                <a:lnSpc>
                  <a:spcPts val="2800"/>
                </a:lnSpc>
                <a:spcBef>
                  <a:spcPct val="0"/>
                </a:spcBef>
                <a:buFont typeface="Arial"/>
                <a:buChar char="•"/>
              </a:pPr>
              <a:r>
                <a:rPr lang="en-US" sz="2000" u="none" spc="40">
                  <a:solidFill>
                    <a:srgbClr val="485AA3"/>
                  </a:solidFill>
                  <a:latin typeface="Arial"/>
                  <a:ea typeface="Arial"/>
                  <a:cs typeface="Arial"/>
                  <a:sym typeface="Arial"/>
                </a:rPr>
                <a:t>Repair/uptake: how people respond to challenge/correction; prompt-style moves matter (Lyster &amp; Ranta, 1997; Lyster &amp; Saito, 2010).</a:t>
              </a:r>
            </a:p>
            <a:p>
              <a:pPr marL="431801" lvl="1" indent="-215900" algn="just">
                <a:lnSpc>
                  <a:spcPts val="2800"/>
                </a:lnSpc>
                <a:spcBef>
                  <a:spcPct val="0"/>
                </a:spcBef>
                <a:buFont typeface="Arial"/>
                <a:buChar char="•"/>
              </a:pPr>
              <a:r>
                <a:rPr lang="en-US" sz="2000" u="none" spc="40">
                  <a:solidFill>
                    <a:srgbClr val="485AA3"/>
                  </a:solidFill>
                  <a:latin typeface="Arial"/>
                  <a:ea typeface="Arial"/>
                  <a:cs typeface="Arial"/>
                  <a:sym typeface="Arial"/>
                </a:rPr>
                <a:t>Task/genre &amp; roles/power: meeting vs debate; manager vs staff; expert vs novice (Drew &amp; Heritage, 1992; Roberts).</a:t>
              </a:r>
            </a:p>
            <a:p>
              <a:pPr marL="0" lvl="0" indent="0" algn="just">
                <a:lnSpc>
                  <a:spcPts val="2800"/>
                </a:lnSpc>
                <a:spcBef>
                  <a:spcPct val="0"/>
                </a:spcBef>
              </a:pPr>
              <a:endParaRPr lang="en-US" sz="2000" u="none" spc="40">
                <a:solidFill>
                  <a:srgbClr val="485AA3"/>
                </a:solidFill>
                <a:latin typeface="Arial"/>
                <a:ea typeface="Arial"/>
                <a:cs typeface="Arial"/>
                <a:sym typeface="Arial"/>
              </a:endParaRPr>
            </a:p>
          </p:txBody>
        </p:sp>
      </p:grpSp>
      <p:grpSp>
        <p:nvGrpSpPr>
          <p:cNvPr id="22" name="Group 22"/>
          <p:cNvGrpSpPr/>
          <p:nvPr/>
        </p:nvGrpSpPr>
        <p:grpSpPr>
          <a:xfrm>
            <a:off x="437068" y="3100185"/>
            <a:ext cx="8119270" cy="3244767"/>
            <a:chOff x="0" y="0"/>
            <a:chExt cx="10825693" cy="4326356"/>
          </a:xfrm>
        </p:grpSpPr>
        <p:sp>
          <p:nvSpPr>
            <p:cNvPr id="23" name="TextBox 23"/>
            <p:cNvSpPr txBox="1"/>
            <p:nvPr/>
          </p:nvSpPr>
          <p:spPr>
            <a:xfrm>
              <a:off x="0" y="9525"/>
              <a:ext cx="1433242" cy="1006253"/>
            </a:xfrm>
            <a:prstGeom prst="rect">
              <a:avLst/>
            </a:prstGeom>
          </p:spPr>
          <p:txBody>
            <a:bodyPr lIns="0" tIns="0" rIns="0" bIns="0" rtlCol="0" anchor="t">
              <a:spAutoFit/>
            </a:bodyPr>
            <a:lstStyle/>
            <a:p>
              <a:pPr marL="0" lvl="0" indent="0" algn="l">
                <a:lnSpc>
                  <a:spcPts val="5018"/>
                </a:lnSpc>
                <a:spcBef>
                  <a:spcPct val="0"/>
                </a:spcBef>
              </a:pPr>
              <a:r>
                <a:rPr lang="en-US" sz="5018" b="1" u="none">
                  <a:solidFill>
                    <a:srgbClr val="485AA3"/>
                  </a:solidFill>
                  <a:latin typeface="Codec Pro Ultra-Bold"/>
                  <a:ea typeface="Codec Pro Ultra-Bold"/>
                  <a:cs typeface="Codec Pro Ultra-Bold"/>
                  <a:sym typeface="Codec Pro Ultra-Bold"/>
                </a:rPr>
                <a:t>01</a:t>
              </a:r>
            </a:p>
          </p:txBody>
        </p:sp>
        <p:sp>
          <p:nvSpPr>
            <p:cNvPr id="24" name="TextBox 24"/>
            <p:cNvSpPr txBox="1"/>
            <p:nvPr/>
          </p:nvSpPr>
          <p:spPr>
            <a:xfrm>
              <a:off x="0" y="587264"/>
              <a:ext cx="10825693" cy="3739092"/>
            </a:xfrm>
            <a:prstGeom prst="rect">
              <a:avLst/>
            </a:prstGeom>
          </p:spPr>
          <p:txBody>
            <a:bodyPr lIns="0" tIns="0" rIns="0" bIns="0" rtlCol="0" anchor="t">
              <a:spAutoFit/>
            </a:bodyPr>
            <a:lstStyle/>
            <a:p>
              <a:pPr algn="just">
                <a:lnSpc>
                  <a:spcPts val="2800"/>
                </a:lnSpc>
              </a:pPr>
              <a:endParaRPr/>
            </a:p>
            <a:p>
              <a:pPr marL="0" lvl="0" indent="0" algn="just">
                <a:lnSpc>
                  <a:spcPts val="2800"/>
                </a:lnSpc>
              </a:pPr>
              <a:r>
                <a:rPr lang="en-US" sz="2000" spc="40">
                  <a:solidFill>
                    <a:srgbClr val="485AA3"/>
                  </a:solidFill>
                  <a:latin typeface="Arial"/>
                  <a:ea typeface="Arial"/>
                  <a:cs typeface="Arial"/>
                  <a:sym typeface="Arial"/>
                </a:rPr>
                <a:t>Stereotypes such as “men interrupt more” or “women hedge more” are common, yet research shows mixed and context-sensitive results. To avoid decisions based on myths, this poster synthesises key studies on interactional features and examines whether task/genre and roles/power explain observed differences more convincingly than binary gender (Cameron, 2007; Drew &amp; Heritage, 1992).</a:t>
              </a:r>
            </a:p>
          </p:txBody>
        </p:sp>
        <p:sp>
          <p:nvSpPr>
            <p:cNvPr id="25" name="TextBox 25"/>
            <p:cNvSpPr txBox="1"/>
            <p:nvPr/>
          </p:nvSpPr>
          <p:spPr>
            <a:xfrm>
              <a:off x="1073242" y="200972"/>
              <a:ext cx="6113634" cy="556683"/>
            </a:xfrm>
            <a:prstGeom prst="rect">
              <a:avLst/>
            </a:prstGeom>
          </p:spPr>
          <p:txBody>
            <a:bodyPr lIns="0" tIns="0" rIns="0" bIns="0" rtlCol="0" anchor="t">
              <a:spAutoFit/>
            </a:bodyPr>
            <a:lstStyle/>
            <a:p>
              <a:pPr marL="0" lvl="0" indent="0" algn="l">
                <a:lnSpc>
                  <a:spcPts val="3499"/>
                </a:lnSpc>
                <a:spcBef>
                  <a:spcPct val="0"/>
                </a:spcBef>
              </a:pPr>
              <a:r>
                <a:rPr lang="en-US" sz="2499" b="1">
                  <a:solidFill>
                    <a:srgbClr val="485AA3"/>
                  </a:solidFill>
                  <a:latin typeface="Arial Bold"/>
                  <a:ea typeface="Arial Bold"/>
                  <a:cs typeface="Arial Bold"/>
                  <a:sym typeface="Arial Bold"/>
                </a:rPr>
                <a:t>Background &amp; significance</a:t>
              </a:r>
            </a:p>
          </p:txBody>
        </p:sp>
      </p:grpSp>
      <p:grpSp>
        <p:nvGrpSpPr>
          <p:cNvPr id="26" name="Group 26"/>
          <p:cNvGrpSpPr/>
          <p:nvPr/>
        </p:nvGrpSpPr>
        <p:grpSpPr>
          <a:xfrm>
            <a:off x="437068" y="11125754"/>
            <a:ext cx="8388630" cy="2482246"/>
            <a:chOff x="0" y="0"/>
            <a:chExt cx="11184840" cy="3309661"/>
          </a:xfrm>
        </p:grpSpPr>
        <p:sp>
          <p:nvSpPr>
            <p:cNvPr id="27" name="TextBox 27"/>
            <p:cNvSpPr txBox="1"/>
            <p:nvPr/>
          </p:nvSpPr>
          <p:spPr>
            <a:xfrm>
              <a:off x="0" y="9525"/>
              <a:ext cx="1433242" cy="1006253"/>
            </a:xfrm>
            <a:prstGeom prst="rect">
              <a:avLst/>
            </a:prstGeom>
          </p:spPr>
          <p:txBody>
            <a:bodyPr lIns="0" tIns="0" rIns="0" bIns="0" rtlCol="0" anchor="t">
              <a:spAutoFit/>
            </a:bodyPr>
            <a:lstStyle/>
            <a:p>
              <a:pPr algn="l">
                <a:lnSpc>
                  <a:spcPts val="5018"/>
                </a:lnSpc>
              </a:pPr>
              <a:r>
                <a:rPr lang="en-US" sz="5018" b="1">
                  <a:solidFill>
                    <a:srgbClr val="485AA3"/>
                  </a:solidFill>
                  <a:latin typeface="Codec Pro Ultra-Bold"/>
                  <a:ea typeface="Codec Pro Ultra-Bold"/>
                  <a:cs typeface="Codec Pro Ultra-Bold"/>
                  <a:sym typeface="Codec Pro Ultra-Bold"/>
                </a:rPr>
                <a:t>03</a:t>
              </a:r>
            </a:p>
          </p:txBody>
        </p:sp>
        <p:sp>
          <p:nvSpPr>
            <p:cNvPr id="28" name="TextBox 28"/>
            <p:cNvSpPr txBox="1"/>
            <p:nvPr/>
          </p:nvSpPr>
          <p:spPr>
            <a:xfrm>
              <a:off x="1433242" y="200972"/>
              <a:ext cx="6113634" cy="556683"/>
            </a:xfrm>
            <a:prstGeom prst="rect">
              <a:avLst/>
            </a:prstGeom>
          </p:spPr>
          <p:txBody>
            <a:bodyPr lIns="0" tIns="0" rIns="0" bIns="0" rtlCol="0" anchor="t">
              <a:spAutoFit/>
            </a:bodyPr>
            <a:lstStyle/>
            <a:p>
              <a:pPr marL="0" lvl="0" indent="0" algn="l">
                <a:lnSpc>
                  <a:spcPts val="3499"/>
                </a:lnSpc>
                <a:spcBef>
                  <a:spcPct val="0"/>
                </a:spcBef>
              </a:pPr>
              <a:r>
                <a:rPr lang="en-US" sz="2499" b="1">
                  <a:solidFill>
                    <a:srgbClr val="485AA3"/>
                  </a:solidFill>
                  <a:latin typeface="Arial Bold"/>
                  <a:ea typeface="Arial Bold"/>
                  <a:cs typeface="Arial Bold"/>
                  <a:sym typeface="Arial Bold"/>
                </a:rPr>
                <a:t>Approach</a:t>
              </a:r>
            </a:p>
          </p:txBody>
        </p:sp>
        <p:sp>
          <p:nvSpPr>
            <p:cNvPr id="29" name="TextBox 29"/>
            <p:cNvSpPr txBox="1"/>
            <p:nvPr/>
          </p:nvSpPr>
          <p:spPr>
            <a:xfrm>
              <a:off x="0" y="980270"/>
              <a:ext cx="11184840" cy="2329392"/>
            </a:xfrm>
            <a:prstGeom prst="rect">
              <a:avLst/>
            </a:prstGeom>
          </p:spPr>
          <p:txBody>
            <a:bodyPr lIns="0" tIns="0" rIns="0" bIns="0" rtlCol="0" anchor="t">
              <a:spAutoFit/>
            </a:bodyPr>
            <a:lstStyle/>
            <a:p>
              <a:pPr marL="0" lvl="0" indent="0" algn="just">
                <a:lnSpc>
                  <a:spcPts val="2800"/>
                </a:lnSpc>
                <a:spcBef>
                  <a:spcPct val="0"/>
                </a:spcBef>
              </a:pPr>
              <a:r>
                <a:rPr lang="en-US" sz="2000" u="none" spc="40">
                  <a:solidFill>
                    <a:srgbClr val="485AA3"/>
                  </a:solidFill>
                  <a:latin typeface="Arial"/>
                  <a:ea typeface="Arial"/>
                  <a:cs typeface="Arial"/>
                  <a:sym typeface="Arial"/>
                </a:rPr>
                <a:t>Narrative literature overview. Scope includes foundational work on conversation structure and institutional talk; studies of politeness, hedging and backchanneling; and research on how challenges/prompts shape immediate repair (uptake). I compare whether reported gender patterns persist once task/genre and roles/power are considered.</a:t>
              </a:r>
            </a:p>
          </p:txBody>
        </p:sp>
      </p:grpSp>
      <p:sp>
        <p:nvSpPr>
          <p:cNvPr id="30" name="TextBox 30"/>
          <p:cNvSpPr txBox="1"/>
          <p:nvPr/>
        </p:nvSpPr>
        <p:spPr>
          <a:xfrm>
            <a:off x="305486" y="1690577"/>
            <a:ext cx="21078514" cy="1495425"/>
          </a:xfrm>
          <a:prstGeom prst="rect">
            <a:avLst/>
          </a:prstGeom>
        </p:spPr>
        <p:txBody>
          <a:bodyPr lIns="0" tIns="0" rIns="0" bIns="0" rtlCol="0" anchor="t">
            <a:spAutoFit/>
          </a:bodyPr>
          <a:lstStyle/>
          <a:p>
            <a:pPr algn="ctr">
              <a:lnSpc>
                <a:spcPts val="2999"/>
              </a:lnSpc>
            </a:pPr>
            <a:r>
              <a:rPr lang="en-US" sz="2499" b="1" spc="249">
                <a:solidFill>
                  <a:srgbClr val="000000"/>
                </a:solidFill>
                <a:latin typeface="Arial Bold"/>
                <a:ea typeface="Arial Bold"/>
                <a:cs typeface="Arial Bold"/>
                <a:sym typeface="Arial Bold"/>
              </a:rPr>
              <a:t>RESEARCH QUESTION</a:t>
            </a:r>
          </a:p>
          <a:p>
            <a:pPr algn="ctr">
              <a:lnSpc>
                <a:spcPts val="2999"/>
              </a:lnSpc>
            </a:pPr>
            <a:r>
              <a:rPr lang="en-US" sz="2499" b="1" spc="249">
                <a:solidFill>
                  <a:srgbClr val="000000"/>
                </a:solidFill>
                <a:latin typeface="Arial Bold"/>
                <a:ea typeface="Arial Bold"/>
                <a:cs typeface="Arial Bold"/>
                <a:sym typeface="Arial Bold"/>
              </a:rPr>
              <a:t>Do women and men reliably speak differently (turn-taking, backchannels, interruptions, repair/uptake), or are differences better explained by task/genre and roles/power?</a:t>
            </a:r>
          </a:p>
          <a:p>
            <a:pPr algn="ctr">
              <a:lnSpc>
                <a:spcPts val="2999"/>
              </a:lnSpc>
              <a:spcBef>
                <a:spcPct val="0"/>
              </a:spcBef>
            </a:pPr>
            <a:endParaRPr lang="en-US" sz="2499" b="1" spc="249">
              <a:solidFill>
                <a:srgbClr val="000000"/>
              </a:solidFill>
              <a:latin typeface="Arial Bold"/>
              <a:ea typeface="Arial Bold"/>
              <a:cs typeface="Arial Bold"/>
              <a:sym typeface="Arial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27519" y="809788"/>
            <a:ext cx="3128962" cy="476250"/>
          </a:xfrm>
          <a:prstGeom prst="rect">
            <a:avLst/>
          </a:prstGeom>
        </p:spPr>
        <p:txBody>
          <a:bodyPr lIns="0" tIns="0" rIns="0" bIns="0" rtlCol="0" anchor="t">
            <a:spAutoFit/>
          </a:bodyPr>
          <a:lstStyle/>
          <a:p>
            <a:pPr algn="ctr">
              <a:lnSpc>
                <a:spcPts val="3600"/>
              </a:lnSpc>
              <a:spcBef>
                <a:spcPct val="0"/>
              </a:spcBef>
            </a:pPr>
            <a:r>
              <a:rPr lang="en-US" sz="3000" b="1" spc="300">
                <a:solidFill>
                  <a:srgbClr val="000000"/>
                </a:solidFill>
                <a:latin typeface="Arial Bold"/>
                <a:ea typeface="Arial Bold"/>
                <a:cs typeface="Arial Bold"/>
                <a:sym typeface="Arial Bold"/>
              </a:rPr>
              <a:t>REFERENCES </a:t>
            </a:r>
          </a:p>
        </p:txBody>
      </p:sp>
      <p:sp>
        <p:nvSpPr>
          <p:cNvPr id="3" name="TextBox 3"/>
          <p:cNvSpPr txBox="1"/>
          <p:nvPr/>
        </p:nvSpPr>
        <p:spPr>
          <a:xfrm>
            <a:off x="193493" y="2426958"/>
            <a:ext cx="20997014" cy="11761425"/>
          </a:xfrm>
          <a:prstGeom prst="rect">
            <a:avLst/>
          </a:prstGeom>
        </p:spPr>
        <p:txBody>
          <a:bodyPr lIns="0" tIns="0" rIns="0" bIns="0" rtlCol="0" anchor="t">
            <a:spAutoFit/>
          </a:bodyPr>
          <a:lstStyle/>
          <a:p>
            <a:pPr marL="1238250" lvl="1" indent="-457200" algn="ctr">
              <a:lnSpc>
                <a:spcPts val="4200"/>
              </a:lnSpc>
              <a:buFont typeface="Arial"/>
              <a:buChar char="•"/>
            </a:pPr>
            <a:r>
              <a:rPr lang="en-US" sz="1600" dirty="0">
                <a:solidFill>
                  <a:srgbClr val="000000"/>
                </a:solidFill>
                <a:latin typeface="Arial Bold"/>
                <a:ea typeface="+mn-lt"/>
                <a:cs typeface="+mn-lt"/>
              </a:rPr>
              <a:t>Brown, P. &amp; Levinson, S. (1987) </a:t>
            </a:r>
            <a:r>
              <a:rPr lang="en-US" sz="1600" i="1" dirty="0">
                <a:solidFill>
                  <a:srgbClr val="000000"/>
                </a:solidFill>
                <a:latin typeface="Arial Bold"/>
                <a:ea typeface="+mn-lt"/>
                <a:cs typeface="+mn-lt"/>
              </a:rPr>
              <a:t>Politeness: Some Universals in Language Usage</a:t>
            </a:r>
            <a:r>
              <a:rPr lang="en-US" sz="1600" dirty="0">
                <a:solidFill>
                  <a:srgbClr val="000000"/>
                </a:solidFill>
                <a:latin typeface="Arial Bold"/>
                <a:ea typeface="+mn-lt"/>
                <a:cs typeface="+mn-lt"/>
              </a:rPr>
              <a:t>. Cambridge: Cambridge University Press. Available at: </a:t>
            </a:r>
            <a:r>
              <a:rPr lang="en-US" sz="1600" dirty="0">
                <a:solidFill>
                  <a:srgbClr val="000000"/>
                </a:solidFill>
                <a:latin typeface="Arial Bold"/>
                <a:ea typeface="+mn-lt"/>
                <a:cs typeface="+mn-lt"/>
                <a:hlinkClick r:id="rId3"/>
              </a:rPr>
              <a:t>https://www.cambridge.org/highereducation/books/politeness/89113EE2FB4A1D254D4A8D2011E542E4</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Cameron, D. (2007) </a:t>
            </a:r>
            <a:r>
              <a:rPr lang="en-US" sz="1600" i="1" dirty="0">
                <a:solidFill>
                  <a:srgbClr val="000000"/>
                </a:solidFill>
                <a:latin typeface="Arial Bold"/>
                <a:ea typeface="+mn-lt"/>
                <a:cs typeface="+mn-lt"/>
              </a:rPr>
              <a:t>The Myth of Mars and Venus: Do Men and Women Really Speak Different Languages?</a:t>
            </a:r>
            <a:r>
              <a:rPr lang="en-US" sz="1600" dirty="0">
                <a:solidFill>
                  <a:srgbClr val="000000"/>
                </a:solidFill>
                <a:latin typeface="Arial Bold"/>
                <a:ea typeface="+mn-lt"/>
                <a:cs typeface="+mn-lt"/>
              </a:rPr>
              <a:t> Oxford: Oxford University Press. Available at: </a:t>
            </a:r>
            <a:r>
              <a:rPr lang="en-US" sz="1600" dirty="0">
                <a:solidFill>
                  <a:srgbClr val="000000"/>
                </a:solidFill>
                <a:latin typeface="Arial Bold"/>
                <a:ea typeface="+mn-lt"/>
                <a:cs typeface="+mn-lt"/>
                <a:hlinkClick r:id="rId4"/>
              </a:rPr>
              <a:t>https://global.oup.com/academic/product/the-myth-of-mars-and-venus-9780199214471</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Coates, J. (2013) </a:t>
            </a:r>
            <a:r>
              <a:rPr lang="en-US" sz="1600" i="1" dirty="0">
                <a:solidFill>
                  <a:srgbClr val="000000"/>
                </a:solidFill>
                <a:latin typeface="Arial Bold"/>
                <a:ea typeface="+mn-lt"/>
                <a:cs typeface="+mn-lt"/>
              </a:rPr>
              <a:t>Women, Men and Language: A Sociolinguistic Account of Gender Differences in Language</a:t>
            </a:r>
            <a:r>
              <a:rPr lang="en-US" sz="1600" dirty="0">
                <a:solidFill>
                  <a:srgbClr val="000000"/>
                </a:solidFill>
                <a:latin typeface="Arial Bold"/>
                <a:ea typeface="+mn-lt"/>
                <a:cs typeface="+mn-lt"/>
              </a:rPr>
              <a:t>. 4th </a:t>
            </a:r>
            <a:r>
              <a:rPr lang="en-US" sz="1600" err="1">
                <a:solidFill>
                  <a:srgbClr val="000000"/>
                </a:solidFill>
                <a:latin typeface="Arial Bold"/>
                <a:ea typeface="+mn-lt"/>
                <a:cs typeface="+mn-lt"/>
              </a:rPr>
              <a:t>edn</a:t>
            </a:r>
            <a:r>
              <a:rPr lang="en-US" sz="1600" dirty="0">
                <a:solidFill>
                  <a:srgbClr val="000000"/>
                </a:solidFill>
                <a:latin typeface="Arial Bold"/>
                <a:ea typeface="+mn-lt"/>
                <a:cs typeface="+mn-lt"/>
              </a:rPr>
              <a:t>. London: Routledge. Available at: </a:t>
            </a:r>
            <a:r>
              <a:rPr lang="en-US" sz="1600" dirty="0">
                <a:solidFill>
                  <a:srgbClr val="000000"/>
                </a:solidFill>
                <a:latin typeface="Arial Bold"/>
                <a:ea typeface="+mn-lt"/>
                <a:cs typeface="+mn-lt"/>
                <a:hlinkClick r:id="rId5"/>
              </a:rPr>
              <a:t>https://www.routledge.com/Women-Men-and-Language-A-Sociolinguistic-Account-of-Gender-Differences-in-Language/Coates/p/book/9781138948785</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Cutrone, P. (2010) </a:t>
            </a:r>
            <a:r>
              <a:rPr lang="en-US" sz="1600" i="1" dirty="0">
                <a:solidFill>
                  <a:srgbClr val="000000"/>
                </a:solidFill>
                <a:latin typeface="Arial Bold"/>
                <a:ea typeface="+mn-lt"/>
                <a:cs typeface="+mn-lt"/>
              </a:rPr>
              <a:t>The Backchannel Norms of Native English Speakers</a:t>
            </a:r>
            <a:r>
              <a:rPr lang="en-US" sz="1600" dirty="0">
                <a:solidFill>
                  <a:srgbClr val="000000"/>
                </a:solidFill>
                <a:latin typeface="Arial Bold"/>
                <a:ea typeface="+mn-lt"/>
                <a:cs typeface="+mn-lt"/>
              </a:rPr>
              <a:t>. Bern: Peter Lang. Available at: </a:t>
            </a:r>
            <a:r>
              <a:rPr lang="en-US" sz="1600" dirty="0">
                <a:solidFill>
                  <a:srgbClr val="000000"/>
                </a:solidFill>
                <a:latin typeface="Arial Bold"/>
                <a:ea typeface="+mn-lt"/>
                <a:cs typeface="+mn-lt"/>
                <a:hlinkClick r:id="rId6"/>
              </a:rPr>
              <a:t>https://www.peterlang.com/document/1051991</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Drew, P. &amp; Heritage, J. (1992) </a:t>
            </a:r>
            <a:r>
              <a:rPr lang="en-US" sz="1600" i="1" dirty="0">
                <a:solidFill>
                  <a:srgbClr val="000000"/>
                </a:solidFill>
                <a:latin typeface="Arial Bold"/>
                <a:ea typeface="+mn-lt"/>
                <a:cs typeface="+mn-lt"/>
              </a:rPr>
              <a:t>Talk at Work: Interaction in Institutional Settings</a:t>
            </a:r>
            <a:r>
              <a:rPr lang="en-US" sz="1600" dirty="0">
                <a:solidFill>
                  <a:srgbClr val="000000"/>
                </a:solidFill>
                <a:latin typeface="Arial Bold"/>
                <a:ea typeface="+mn-lt"/>
                <a:cs typeface="+mn-lt"/>
              </a:rPr>
              <a:t>. Cambridge: Cambridge University Press. (Intro chapter PDF). Available at: </a:t>
            </a:r>
            <a:r>
              <a:rPr lang="en-US" sz="1600" dirty="0">
                <a:solidFill>
                  <a:srgbClr val="000000"/>
                </a:solidFill>
                <a:latin typeface="Arial Bold"/>
                <a:ea typeface="+mn-lt"/>
                <a:cs typeface="+mn-lt"/>
                <a:hlinkClick r:id="rId7"/>
              </a:rPr>
              <a:t>https://aogaku-daku.org/wp-content/uploads/2018/04/IntroAnalyzing-talk-at-work-drew-heritage.pdf</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Holmes, J. (1995) </a:t>
            </a:r>
            <a:r>
              <a:rPr lang="en-US" sz="1600" i="1" dirty="0">
                <a:solidFill>
                  <a:srgbClr val="000000"/>
                </a:solidFill>
                <a:latin typeface="Arial Bold"/>
                <a:ea typeface="+mn-lt"/>
                <a:cs typeface="+mn-lt"/>
              </a:rPr>
              <a:t>Women, Men and Politeness</a:t>
            </a:r>
            <a:r>
              <a:rPr lang="en-US" sz="1600" dirty="0">
                <a:solidFill>
                  <a:srgbClr val="000000"/>
                </a:solidFill>
                <a:latin typeface="Arial Bold"/>
                <a:ea typeface="+mn-lt"/>
                <a:cs typeface="+mn-lt"/>
              </a:rPr>
              <a:t>. London: Longman (Routledge). Available at: </a:t>
            </a:r>
            <a:r>
              <a:rPr lang="en-US" sz="1600" dirty="0">
                <a:solidFill>
                  <a:srgbClr val="000000"/>
                </a:solidFill>
                <a:latin typeface="Arial Bold"/>
                <a:ea typeface="+mn-lt"/>
                <a:cs typeface="+mn-lt"/>
                <a:hlinkClick r:id="rId8"/>
              </a:rPr>
              <a:t>https://www.routledge.com/Women-Men-and-Politeness/Holmes/p/book/9780582063617</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Lyster, R. &amp; Ranta, L. (1997) ‘Corrective feedback and learner uptake’, </a:t>
            </a:r>
            <a:r>
              <a:rPr lang="en-US" sz="1600" i="1" dirty="0">
                <a:solidFill>
                  <a:srgbClr val="000000"/>
                </a:solidFill>
                <a:latin typeface="Arial Bold"/>
                <a:ea typeface="+mn-lt"/>
                <a:cs typeface="+mn-lt"/>
              </a:rPr>
              <a:t>Studies in Second Language Acquisition</a:t>
            </a:r>
            <a:r>
              <a:rPr lang="en-US" sz="1600" dirty="0">
                <a:solidFill>
                  <a:srgbClr val="000000"/>
                </a:solidFill>
                <a:latin typeface="Arial Bold"/>
                <a:ea typeface="+mn-lt"/>
                <a:cs typeface="+mn-lt"/>
              </a:rPr>
              <a:t>, 19(1), pp. 37–66. Available at: </a:t>
            </a:r>
            <a:r>
              <a:rPr lang="en-US" sz="1600" dirty="0">
                <a:solidFill>
                  <a:srgbClr val="000000"/>
                </a:solidFill>
                <a:latin typeface="Arial Bold"/>
                <a:ea typeface="+mn-lt"/>
                <a:cs typeface="+mn-lt"/>
                <a:hlinkClick r:id="rId9"/>
              </a:rPr>
              <a:t>https://www.cambridge.org/core/journals/studies-in-second-language-acquisition/article/corrective-feedback-and-learner-uptake/59229F0CA2F085F5F5016FB4674877BF</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Lyster, R. &amp; Saito, K. (2010) ‘Oral feedback in classroom SLA: A meta-analysis’, </a:t>
            </a:r>
            <a:r>
              <a:rPr lang="en-US" sz="1600" i="1" dirty="0">
                <a:solidFill>
                  <a:srgbClr val="000000"/>
                </a:solidFill>
                <a:latin typeface="Arial Bold"/>
                <a:ea typeface="+mn-lt"/>
                <a:cs typeface="+mn-lt"/>
              </a:rPr>
              <a:t>Studies in Second Language Acquisition</a:t>
            </a:r>
            <a:r>
              <a:rPr lang="en-US" sz="1600" dirty="0">
                <a:solidFill>
                  <a:srgbClr val="000000"/>
                </a:solidFill>
                <a:latin typeface="Arial Bold"/>
                <a:ea typeface="+mn-lt"/>
                <a:cs typeface="+mn-lt"/>
              </a:rPr>
              <a:t>, 32(2), pp. 265–302. Available at: </a:t>
            </a:r>
            <a:r>
              <a:rPr lang="en-US" sz="1600" dirty="0">
                <a:solidFill>
                  <a:srgbClr val="000000"/>
                </a:solidFill>
                <a:latin typeface="Arial Bold"/>
                <a:ea typeface="+mn-lt"/>
                <a:cs typeface="+mn-lt"/>
                <a:hlinkClick r:id="rId10"/>
              </a:rPr>
              <a:t>https://www.cambridge.org/core/journals/studies-in-second-language-acquisition/article/oral-feedback-in-classroom-sla/4999EE1C8379B2BF026B148EAF373CA1</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Sacks, H., </a:t>
            </a:r>
            <a:r>
              <a:rPr lang="en-US" sz="1600" err="1">
                <a:solidFill>
                  <a:srgbClr val="000000"/>
                </a:solidFill>
                <a:latin typeface="Arial Bold"/>
                <a:ea typeface="+mn-lt"/>
                <a:cs typeface="+mn-lt"/>
              </a:rPr>
              <a:t>Schegloff</a:t>
            </a:r>
            <a:r>
              <a:rPr lang="en-US" sz="1600" dirty="0">
                <a:solidFill>
                  <a:srgbClr val="000000"/>
                </a:solidFill>
                <a:latin typeface="Arial Bold"/>
                <a:ea typeface="+mn-lt"/>
                <a:cs typeface="+mn-lt"/>
              </a:rPr>
              <a:t>, E.A. &amp; Jefferson, G. (1974) ‘A simplest systematics for the organization of turn-taking for conversation’, </a:t>
            </a:r>
            <a:r>
              <a:rPr lang="en-US" sz="1600" i="1" dirty="0">
                <a:solidFill>
                  <a:srgbClr val="000000"/>
                </a:solidFill>
                <a:latin typeface="Arial Bold"/>
                <a:ea typeface="+mn-lt"/>
                <a:cs typeface="+mn-lt"/>
              </a:rPr>
              <a:t>Language</a:t>
            </a:r>
            <a:r>
              <a:rPr lang="en-US" sz="1600" dirty="0">
                <a:solidFill>
                  <a:srgbClr val="000000"/>
                </a:solidFill>
                <a:latin typeface="Arial Bold"/>
                <a:ea typeface="+mn-lt"/>
                <a:cs typeface="+mn-lt"/>
              </a:rPr>
              <a:t>, 50(4), pp. 696–735. Available at: </a:t>
            </a:r>
            <a:r>
              <a:rPr lang="en-US" sz="1600" dirty="0">
                <a:solidFill>
                  <a:srgbClr val="000000"/>
                </a:solidFill>
                <a:latin typeface="Arial Bold"/>
                <a:ea typeface="+mn-lt"/>
                <a:cs typeface="+mn-lt"/>
                <a:hlinkClick r:id="rId11"/>
              </a:rPr>
              <a:t>https://www.cs.columbia.edu/~julia/cs4706/Sacks_et_al_1974.pdf</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Sarangi, S. &amp; Roberts, C. (1999) </a:t>
            </a:r>
            <a:r>
              <a:rPr lang="en-US" sz="1600" i="1" dirty="0">
                <a:solidFill>
                  <a:srgbClr val="000000"/>
                </a:solidFill>
                <a:latin typeface="Arial Bold"/>
                <a:ea typeface="+mn-lt"/>
                <a:cs typeface="+mn-lt"/>
              </a:rPr>
              <a:t>Talk, Work and Institutional Order: Discourse in Medical, Mediation and Management Settings</a:t>
            </a:r>
            <a:r>
              <a:rPr lang="en-US" sz="1600" dirty="0">
                <a:solidFill>
                  <a:srgbClr val="000000"/>
                </a:solidFill>
                <a:latin typeface="Arial Bold"/>
                <a:ea typeface="+mn-lt"/>
                <a:cs typeface="+mn-lt"/>
              </a:rPr>
              <a:t>. Berlin: Mouton de Gruyter. Available at: </a:t>
            </a:r>
            <a:r>
              <a:rPr lang="en-US" sz="1600" dirty="0">
                <a:solidFill>
                  <a:srgbClr val="000000"/>
                </a:solidFill>
                <a:latin typeface="Arial Bold"/>
                <a:ea typeface="+mn-lt"/>
                <a:cs typeface="+mn-lt"/>
                <a:hlinkClick r:id="rId12"/>
              </a:rPr>
              <a:t>https://books.google.com/books/about/Talk_Work_and_Institutional_Order.html?id=e_tFXRJXPxgC</a:t>
            </a:r>
            <a:r>
              <a:rPr lang="en-US" sz="1600" dirty="0">
                <a:solidFill>
                  <a:srgbClr val="000000"/>
                </a:solidFill>
                <a:latin typeface="Arial Bold"/>
                <a:ea typeface="+mn-lt"/>
                <a:cs typeface="+mn-lt"/>
              </a:rPr>
              <a:t> (Accessed: 4 November 2025).</a:t>
            </a:r>
            <a:br>
              <a:rPr lang="en-US" sz="1600" dirty="0">
                <a:latin typeface="Arial Bold"/>
                <a:ea typeface="+mn-lt"/>
                <a:cs typeface="+mn-lt"/>
              </a:rPr>
            </a:br>
            <a:r>
              <a:rPr lang="en-US" sz="1600" dirty="0">
                <a:solidFill>
                  <a:srgbClr val="000000"/>
                </a:solidFill>
                <a:latin typeface="Arial Bold"/>
                <a:ea typeface="+mn-lt"/>
                <a:cs typeface="+mn-lt"/>
              </a:rPr>
              <a:t> Sunderland, J. (2000) ‘Issues of language and gender in second and foreign language education’, </a:t>
            </a:r>
            <a:r>
              <a:rPr lang="en-US" sz="1600" i="1" dirty="0">
                <a:solidFill>
                  <a:srgbClr val="000000"/>
                </a:solidFill>
                <a:latin typeface="Arial Bold"/>
                <a:ea typeface="+mn-lt"/>
                <a:cs typeface="+mn-lt"/>
              </a:rPr>
              <a:t>Language Teaching</a:t>
            </a:r>
            <a:r>
              <a:rPr lang="en-US" sz="1600" dirty="0">
                <a:solidFill>
                  <a:srgbClr val="000000"/>
                </a:solidFill>
                <a:latin typeface="Arial Bold"/>
                <a:ea typeface="+mn-lt"/>
                <a:cs typeface="+mn-lt"/>
              </a:rPr>
              <a:t>, 33(4), pp. 203–223. Available at: </a:t>
            </a:r>
            <a:r>
              <a:rPr lang="en-US" sz="1600" dirty="0">
                <a:solidFill>
                  <a:srgbClr val="000000"/>
                </a:solidFill>
                <a:latin typeface="Arial Bold"/>
                <a:ea typeface="+mn-lt"/>
                <a:cs typeface="+mn-lt"/>
                <a:hlinkClick r:id="rId13"/>
              </a:rPr>
              <a:t>https://www.cambridge.org/core/journals/language-teaching/article/issues-of-language-and-gender-in-second-and-foreign-language-education/9112FA5B296E2DD34DF71A3C3958A912</a:t>
            </a:r>
            <a:r>
              <a:rPr lang="en-US" sz="1600" dirty="0">
                <a:solidFill>
                  <a:srgbClr val="000000"/>
                </a:solidFill>
                <a:latin typeface="Arial Bold"/>
                <a:ea typeface="+mn-lt"/>
                <a:cs typeface="+mn-lt"/>
              </a:rPr>
              <a:t> (Accessed: 4 November 2025).</a:t>
            </a:r>
            <a:endParaRPr lang="en-US" sz="1600" b="1" dirty="0">
              <a:solidFill>
                <a:srgbClr val="000000"/>
              </a:solidFill>
              <a:latin typeface="Arial Bold"/>
              <a:ea typeface="Arial Bold"/>
              <a:cs typeface="Arial Bold"/>
            </a:endParaRPr>
          </a:p>
          <a:p>
            <a:pPr marL="647700" lvl="1" indent="-323850" algn="ctr">
              <a:lnSpc>
                <a:spcPts val="4200"/>
              </a:lnSpc>
              <a:buFont typeface="Arial"/>
              <a:buChar char="•"/>
            </a:pPr>
            <a:endParaRPr lang="en-US" sz="1600" b="1" dirty="0">
              <a:solidFill>
                <a:srgbClr val="000000"/>
              </a:solidFill>
              <a:latin typeface="Arial Bold"/>
              <a:ea typeface="Arial Bold"/>
              <a:cs typeface="Arial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1934</Words>
  <Application>Microsoft Office PowerPoint</Application>
  <PresentationFormat>Custom</PresentationFormat>
  <Paragraphs>145</Paragraphs>
  <Slides>2</Slides>
  <Notes>2</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 and Gray Contemporary Editorial Landscape University Research Poster</dc:title>
  <cp:lastModifiedBy>Microsoft Office User</cp:lastModifiedBy>
  <cp:revision>17</cp:revision>
  <dcterms:created xsi:type="dcterms:W3CDTF">2006-08-16T00:00:00Z</dcterms:created>
  <dcterms:modified xsi:type="dcterms:W3CDTF">2025-11-11T23:03:16Z</dcterms:modified>
  <dc:identifier>DAG3rhKvAGA</dc:identifier>
</cp:coreProperties>
</file>