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79" r:id="rId3"/>
    <p:sldId id="299" r:id="rId4"/>
    <p:sldId id="300" r:id="rId5"/>
    <p:sldId id="295" r:id="rId6"/>
    <p:sldId id="301" r:id="rId7"/>
    <p:sldId id="286" r:id="rId8"/>
    <p:sldId id="294" r:id="rId9"/>
    <p:sldId id="296" r:id="rId10"/>
    <p:sldId id="271" r:id="rId11"/>
    <p:sldId id="272" r:id="rId12"/>
    <p:sldId id="297" r:id="rId13"/>
    <p:sldId id="298" r:id="rId14"/>
    <p:sldId id="304" r:id="rId15"/>
    <p:sldId id="305" r:id="rId16"/>
    <p:sldId id="306" r:id="rId17"/>
    <p:sldId id="307" r:id="rId18"/>
    <p:sldId id="308" r:id="rId19"/>
    <p:sldId id="309" r:id="rId20"/>
    <p:sldId id="310" r:id="rId21"/>
    <p:sldId id="311" r:id="rId22"/>
    <p:sldId id="312" r:id="rId23"/>
    <p:sldId id="313" r:id="rId24"/>
    <p:sldId id="315" r:id="rId25"/>
    <p:sldId id="302" r:id="rId26"/>
    <p:sldId id="274" r:id="rId27"/>
    <p:sldId id="303" r:id="rId28"/>
    <p:sldId id="278" r:id="rId2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7" d="100"/>
          <a:sy n="87" d="100"/>
        </p:scale>
        <p:origin x="1092"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009442" y="3307355"/>
            <a:ext cx="7117180" cy="1470025"/>
          </a:xfrm>
        </p:spPr>
        <p:txBody>
          <a:bodyPr anchor="b"/>
          <a:lstStyle>
            <a:lvl1pPr>
              <a:defRPr sz="4000"/>
            </a:lvl1pPr>
          </a:lstStyle>
          <a:p>
            <a:r>
              <a:rPr lang="en-US" smtClean="0"/>
              <a:t>Click to edit Master title style</a:t>
            </a:r>
            <a:endParaRPr lang="en-US" dirty="0"/>
          </a:p>
        </p:txBody>
      </p:sp>
      <p:sp>
        <p:nvSpPr>
          <p:cNvPr id="3" name="Subtitle 2"/>
          <p:cNvSpPr>
            <a:spLocks noGrp="1"/>
          </p:cNvSpPr>
          <p:nvPr>
            <p:ph type="subTitle" idx="1"/>
          </p:nvPr>
        </p:nvSpPr>
        <p:spPr>
          <a:xfrm>
            <a:off x="1009442" y="4777380"/>
            <a:ext cx="7117180" cy="861420"/>
          </a:xfrm>
        </p:spPr>
        <p:txBody>
          <a:bodyPr anchor="t">
            <a:normAutofit/>
          </a:bodyPr>
          <a:lstStyle>
            <a:lvl1pPr marL="0" indent="0" algn="l">
              <a:buNone/>
              <a:defRPr sz="200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2E0ADAD-7309-480B-852A-06364D1DBAD9}" type="datetimeFigureOut">
              <a:rPr lang="en-GB" smtClean="0"/>
              <a:t>06/03/2017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69CF48-8678-4EB5-A0B4-87D993012307}" type="slidenum">
              <a:rPr lang="en-GB" smtClean="0"/>
              <a:t>‹#›</a:t>
            </a:fld>
            <a:endParaRPr lang="en-GB"/>
          </a:p>
        </p:txBody>
      </p:sp>
    </p:spTree>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smtClean="0"/>
          </a:p>
        </p:txBody>
      </p:sp>
      <p:sp>
        <p:nvSpPr>
          <p:cNvPr id="4" name="Date Placeholder 3"/>
          <p:cNvSpPr>
            <a:spLocks noGrp="1"/>
          </p:cNvSpPr>
          <p:nvPr>
            <p:ph type="dt" sz="half" idx="10"/>
          </p:nvPr>
        </p:nvSpPr>
        <p:spPr/>
        <p:txBody>
          <a:bodyPr/>
          <a:lstStyle/>
          <a:p>
            <a:fld id="{82E0ADAD-7309-480B-852A-06364D1DBAD9}" type="datetimeFigureOut">
              <a:rPr lang="en-GB" smtClean="0"/>
              <a:t>06/03/2017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69CF48-8678-4EB5-A0B4-87D993012307}" type="slidenum">
              <a:rPr lang="en-GB" smtClean="0"/>
              <a:t>‹#›</a:t>
            </a:fld>
            <a:endParaRPr lang="en-GB"/>
          </a:p>
        </p:txBody>
      </p:sp>
    </p:spTree>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09443" y="3308581"/>
            <a:ext cx="7117178" cy="1468800"/>
          </a:xfrm>
        </p:spPr>
        <p:txBody>
          <a:bodyPr anchor="b"/>
          <a:lstStyle>
            <a:lvl1pPr algn="r">
              <a:defRPr sz="3200" b="0" cap="none"/>
            </a:lvl1pPr>
          </a:lstStyle>
          <a:p>
            <a:r>
              <a:rPr lang="en-US" smtClean="0"/>
              <a:t>Click to edit Master title style</a:t>
            </a:r>
            <a:endParaRPr lang="en-US"/>
          </a:p>
        </p:txBody>
      </p:sp>
      <p:sp>
        <p:nvSpPr>
          <p:cNvPr id="3" name="Text Placeholder 2"/>
          <p:cNvSpPr>
            <a:spLocks noGrp="1"/>
          </p:cNvSpPr>
          <p:nvPr>
            <p:ph type="body" idx="1"/>
          </p:nvPr>
        </p:nvSpPr>
        <p:spPr>
          <a:xfrm>
            <a:off x="1009443" y="4777381"/>
            <a:ext cx="7117178" cy="860400"/>
          </a:xfrm>
        </p:spPr>
        <p:txBody>
          <a:bodyPr anchor="t">
            <a:normAutofit/>
          </a:bodyPr>
          <a:lstStyle>
            <a:lvl1pPr marL="0" indent="0" algn="r">
              <a:buNone/>
              <a:defRPr sz="18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2E0ADAD-7309-480B-852A-06364D1DBAD9}" type="datetimeFigureOut">
              <a:rPr lang="en-GB" smtClean="0"/>
              <a:t>06/03/2017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69CF48-8678-4EB5-A0B4-87D993012307}" type="slidenum">
              <a:rPr lang="en-GB" smtClean="0"/>
              <a:t>‹#›</a:t>
            </a:fld>
            <a:endParaRPr lang="en-GB"/>
          </a:p>
        </p:txBody>
      </p:sp>
    </p:spTree>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09443" y="675724"/>
            <a:ext cx="7123080" cy="924475"/>
          </a:xfrm>
        </p:spPr>
        <p:txBody>
          <a:bodyPr/>
          <a:lstStyle/>
          <a:p>
            <a:r>
              <a:rPr lang="en-US" smtClean="0"/>
              <a:t>Click to edit Master title style</a:t>
            </a:r>
            <a:endParaRPr lang="en-US"/>
          </a:p>
        </p:txBody>
      </p:sp>
      <p:sp>
        <p:nvSpPr>
          <p:cNvPr id="3" name="Content Placeholder 2"/>
          <p:cNvSpPr>
            <a:spLocks noGrp="1"/>
          </p:cNvSpPr>
          <p:nvPr>
            <p:ph sz="half" idx="1"/>
          </p:nvPr>
        </p:nvSpPr>
        <p:spPr>
          <a:xfrm>
            <a:off x="1009442" y="1809749"/>
            <a:ext cx="3471277" cy="4051301"/>
          </a:xfrm>
        </p:spPr>
        <p:txBody>
          <a:bodyPr>
            <a:normAutofit/>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63281" y="1809749"/>
            <a:ext cx="3469242" cy="4051302"/>
          </a:xfrm>
        </p:spPr>
        <p:txBody>
          <a:bodyPr>
            <a:normAutofit/>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2E0ADAD-7309-480B-852A-06364D1DBAD9}" type="datetimeFigureOut">
              <a:rPr lang="en-GB" smtClean="0"/>
              <a:t>06/03/2017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469CF48-8678-4EB5-A0B4-87D993012307}" type="slidenum">
              <a:rPr lang="en-GB" smtClean="0"/>
              <a:t>‹#›</a:t>
            </a:fld>
            <a:endParaRPr lang="en-GB"/>
          </a:p>
        </p:txBody>
      </p:sp>
    </p:spTree>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1009442" y="1812927"/>
            <a:ext cx="3471277"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09442" y="2389189"/>
            <a:ext cx="3471277" cy="3471861"/>
          </a:xfrm>
        </p:spPr>
        <p:txBody>
          <a:bodyPr>
            <a:normAutofit/>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63280" y="1812927"/>
            <a:ext cx="3471275"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63280" y="2389189"/>
            <a:ext cx="3471275" cy="3471861"/>
          </a:xfrm>
        </p:spPr>
        <p:txBody>
          <a:bodyPr>
            <a:normAutofit/>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82E0ADAD-7309-480B-852A-06364D1DBAD9}" type="datetimeFigureOut">
              <a:rPr lang="en-GB" smtClean="0"/>
              <a:t>06/03/2017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469CF48-8678-4EB5-A0B4-87D993012307}" type="slidenum">
              <a:rPr lang="en-GB" smtClean="0"/>
              <a:t>‹#›</a:t>
            </a:fld>
            <a:endParaRPr lang="en-GB"/>
          </a:p>
        </p:txBody>
      </p:sp>
    </p:spTree>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82E0ADAD-7309-480B-852A-06364D1DBAD9}" type="datetimeFigureOut">
              <a:rPr lang="en-GB" smtClean="0"/>
              <a:t>06/03/2017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469CF48-8678-4EB5-A0B4-87D993012307}" type="slidenum">
              <a:rPr lang="en-GB" smtClean="0"/>
              <a:t>‹#›</a:t>
            </a:fld>
            <a:endParaRPr lang="en-GB"/>
          </a:p>
        </p:txBody>
      </p:sp>
    </p:spTree>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2E0ADAD-7309-480B-852A-06364D1DBAD9}" type="datetimeFigureOut">
              <a:rPr lang="en-GB" smtClean="0"/>
              <a:t>06/03/2017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469CF48-8678-4EB5-A0B4-87D993012307}" type="slidenum">
              <a:rPr lang="en-GB" smtClean="0"/>
              <a:t>‹#›</a:t>
            </a:fld>
            <a:endParaRPr lang="en-GB"/>
          </a:p>
        </p:txBody>
      </p:sp>
    </p:spTree>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09442" y="446087"/>
            <a:ext cx="2660650" cy="1185861"/>
          </a:xfrm>
        </p:spPr>
        <p:txBody>
          <a:bodyPr anchor="b"/>
          <a:lstStyle>
            <a:lvl1pPr algn="l">
              <a:defRPr sz="2400" b="0"/>
            </a:lvl1pPr>
          </a:lstStyle>
          <a:p>
            <a:r>
              <a:rPr lang="en-US" smtClean="0"/>
              <a:t>Click to edit Master title style</a:t>
            </a:r>
            <a:endParaRPr lang="en-US"/>
          </a:p>
        </p:txBody>
      </p:sp>
      <p:sp>
        <p:nvSpPr>
          <p:cNvPr id="3" name="Content Placeholder 2"/>
          <p:cNvSpPr>
            <a:spLocks noGrp="1"/>
          </p:cNvSpPr>
          <p:nvPr>
            <p:ph idx="1"/>
          </p:nvPr>
        </p:nvSpPr>
        <p:spPr>
          <a:xfrm>
            <a:off x="3852654" y="446087"/>
            <a:ext cx="4279869" cy="5414963"/>
          </a:xfrm>
        </p:spPr>
        <p:txBody>
          <a:bodyPr>
            <a:normAutofit/>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1009442" y="1631949"/>
            <a:ext cx="2660650" cy="4229099"/>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2E0ADAD-7309-480B-852A-06364D1DBAD9}" type="datetimeFigureOut">
              <a:rPr lang="en-GB" smtClean="0"/>
              <a:t>06/03/2017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469CF48-8678-4EB5-A0B4-87D993012307}" type="slidenum">
              <a:rPr lang="en-GB" smtClean="0"/>
              <a:t>‹#›</a:t>
            </a:fld>
            <a:endParaRPr lang="en-GB"/>
          </a:p>
        </p:txBody>
      </p:sp>
    </p:spTree>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09443" y="1387058"/>
            <a:ext cx="3297953" cy="1113254"/>
          </a:xfrm>
        </p:spPr>
        <p:txBody>
          <a:bodyPr anchor="b">
            <a:normAutofit/>
          </a:bodyPr>
          <a:lstStyle>
            <a:lvl1pPr algn="l">
              <a:defRPr sz="2400" b="0"/>
            </a:lvl1pPr>
          </a:lstStyle>
          <a:p>
            <a:r>
              <a:rPr lang="en-US" smtClean="0"/>
              <a:t>Click to edit Master title style</a:t>
            </a:r>
            <a:endParaRPr lang="en-US"/>
          </a:p>
        </p:txBody>
      </p:sp>
      <p:sp>
        <p:nvSpPr>
          <p:cNvPr id="4" name="Text Placeholder 3"/>
          <p:cNvSpPr>
            <a:spLocks noGrp="1"/>
          </p:cNvSpPr>
          <p:nvPr>
            <p:ph type="body" sz="half" idx="2"/>
          </p:nvPr>
        </p:nvSpPr>
        <p:spPr>
          <a:xfrm>
            <a:off x="1009443" y="2500312"/>
            <a:ext cx="3297954" cy="2530200"/>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2E0ADAD-7309-480B-852A-06364D1DBAD9}" type="datetimeFigureOut">
              <a:rPr lang="en-GB" smtClean="0"/>
              <a:t>06/03/2017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469CF48-8678-4EB5-A0B4-87D993012307}" type="slidenum">
              <a:rPr lang="en-GB" smtClean="0"/>
              <a:t>‹#›</a:t>
            </a:fld>
            <a:endParaRPr lang="en-GB"/>
          </a:p>
        </p:txBody>
      </p:sp>
      <p:grpSp>
        <p:nvGrpSpPr>
          <p:cNvPr id="16" name="Group 15"/>
          <p:cNvGrpSpPr/>
          <p:nvPr/>
        </p:nvGrpSpPr>
        <p:grpSpPr>
          <a:xfrm>
            <a:off x="4516154" y="994387"/>
            <a:ext cx="1847138" cy="1530439"/>
            <a:chOff x="4718762" y="993075"/>
            <a:chExt cx="1847138" cy="1530439"/>
          </a:xfrm>
        </p:grpSpPr>
        <p:sp>
          <p:nvSpPr>
            <p:cNvPr id="32" name="Oval 31"/>
            <p:cNvSpPr/>
            <p:nvPr/>
          </p:nvSpPr>
          <p:spPr>
            <a:xfrm>
              <a:off x="5479247" y="1436861"/>
              <a:ext cx="1086653" cy="1086653"/>
            </a:xfrm>
            <a:prstGeom prst="ellipse">
              <a:avLst/>
            </a:prstGeom>
            <a:noFill/>
            <a:ln>
              <a:solidFill>
                <a:schemeClr val="tx2">
                  <a:lumMod val="75000"/>
                </a:schemeClr>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3" name="Oval 32"/>
            <p:cNvSpPr/>
            <p:nvPr/>
          </p:nvSpPr>
          <p:spPr>
            <a:xfrm>
              <a:off x="5650541" y="1411791"/>
              <a:ext cx="830365" cy="830365"/>
            </a:xfrm>
            <a:prstGeom prst="ellipse">
              <a:avLst/>
            </a:prstGeom>
            <a:solidFill>
              <a:schemeClr val="tx2">
                <a:lumMod val="75000"/>
              </a:schemeClr>
            </a:solidFill>
            <a:ln>
              <a:solidFill>
                <a:schemeClr val="tx2">
                  <a:lumMod val="75000"/>
                </a:schemeClr>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Oval 28"/>
            <p:cNvSpPr/>
            <p:nvPr/>
          </p:nvSpPr>
          <p:spPr>
            <a:xfrm>
              <a:off x="5256184" y="1894454"/>
              <a:ext cx="602364" cy="602364"/>
            </a:xfrm>
            <a:prstGeom prst="ellipse">
              <a:avLst/>
            </a:prstGeom>
            <a:noFill/>
            <a:ln>
              <a:solidFill>
                <a:schemeClr val="tx2">
                  <a:lumMod val="75000"/>
                </a:schemeClr>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1" name="Oval 30"/>
            <p:cNvSpPr/>
            <p:nvPr/>
          </p:nvSpPr>
          <p:spPr>
            <a:xfrm>
              <a:off x="5424145" y="1811313"/>
              <a:ext cx="489588" cy="489588"/>
            </a:xfrm>
            <a:prstGeom prst="ellipse">
              <a:avLst/>
            </a:prstGeom>
            <a:solidFill>
              <a:schemeClr val="tx2">
                <a:lumMod val="75000"/>
              </a:schemeClr>
            </a:solidFill>
            <a:ln>
              <a:solidFill>
                <a:schemeClr val="tx2">
                  <a:lumMod val="75000"/>
                </a:schemeClr>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Oval 27"/>
            <p:cNvSpPr/>
            <p:nvPr/>
          </p:nvSpPr>
          <p:spPr>
            <a:xfrm>
              <a:off x="4718762" y="2083426"/>
              <a:ext cx="256601" cy="256601"/>
            </a:xfrm>
            <a:prstGeom prst="ellipse">
              <a:avLst/>
            </a:prstGeom>
            <a:noFill/>
            <a:ln>
              <a:solidFill>
                <a:schemeClr val="tx2">
                  <a:lumMod val="75000"/>
                </a:schemeClr>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0" name="Oval 29"/>
            <p:cNvSpPr/>
            <p:nvPr/>
          </p:nvSpPr>
          <p:spPr>
            <a:xfrm>
              <a:off x="6132091" y="993075"/>
              <a:ext cx="256601" cy="256601"/>
            </a:xfrm>
            <a:prstGeom prst="ellipse">
              <a:avLst/>
            </a:prstGeom>
            <a:noFill/>
            <a:ln>
              <a:solidFill>
                <a:schemeClr val="tx2">
                  <a:lumMod val="75000"/>
                </a:schemeClr>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4" name="Oval 33"/>
            <p:cNvSpPr/>
            <p:nvPr/>
          </p:nvSpPr>
          <p:spPr>
            <a:xfrm>
              <a:off x="5059596" y="1894454"/>
              <a:ext cx="197439" cy="197439"/>
            </a:xfrm>
            <a:prstGeom prst="ellipse">
              <a:avLst/>
            </a:prstGeom>
            <a:solidFill>
              <a:schemeClr val="tx2">
                <a:lumMod val="75000"/>
              </a:schemeClr>
            </a:solidFill>
            <a:ln>
              <a:solidFill>
                <a:schemeClr val="tx2">
                  <a:lumMod val="75000"/>
                </a:schemeClr>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5" name="Oval 34"/>
            <p:cNvSpPr/>
            <p:nvPr/>
          </p:nvSpPr>
          <p:spPr>
            <a:xfrm>
              <a:off x="6148801" y="1060593"/>
              <a:ext cx="197439" cy="197439"/>
            </a:xfrm>
            <a:prstGeom prst="ellipse">
              <a:avLst/>
            </a:prstGeom>
            <a:solidFill>
              <a:schemeClr val="tx2">
                <a:lumMod val="75000"/>
              </a:schemeClr>
            </a:solidFill>
            <a:ln>
              <a:solidFill>
                <a:schemeClr val="tx2">
                  <a:lumMod val="75000"/>
                </a:schemeClr>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18" name="Picture Placeholder 17"/>
          <p:cNvSpPr>
            <a:spLocks noGrp="1"/>
          </p:cNvSpPr>
          <p:nvPr>
            <p:ph type="pic" sz="quarter" idx="14"/>
          </p:nvPr>
        </p:nvSpPr>
        <p:spPr>
          <a:xfrm>
            <a:off x="4674192" y="1601512"/>
            <a:ext cx="3429000" cy="3429000"/>
          </a:xfrm>
          <a:prstGeom prst="ellipse">
            <a:avLst/>
          </a:prstGeom>
          <a:ln w="76200">
            <a:solidFill>
              <a:schemeClr val="tx2">
                <a:lumMod val="75000"/>
              </a:schemeClr>
            </a:solidFill>
          </a:ln>
        </p:spPr>
        <p:txBody>
          <a:bodyPr/>
          <a:lstStyle/>
          <a:p>
            <a:r>
              <a:rPr lang="en-US" smtClean="0"/>
              <a:t>Click icon to add picture</a:t>
            </a:r>
            <a:endParaRPr lang="en-US"/>
          </a:p>
        </p:txBody>
      </p:sp>
    </p:spTree>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a:xfrm>
            <a:off x="1009443" y="1807361"/>
            <a:ext cx="7123080" cy="405143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2E0ADAD-7309-480B-852A-06364D1DBAD9}" type="datetimeFigureOut">
              <a:rPr lang="en-GB" smtClean="0"/>
              <a:t>06/03/2017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69CF48-8678-4EB5-A0B4-87D993012307}" type="slidenum">
              <a:rPr lang="en-GB" smtClean="0"/>
              <a:t>‹#›</a:t>
            </a:fld>
            <a:endParaRPr lang="en-GB"/>
          </a:p>
        </p:txBody>
      </p:sp>
    </p:spTree>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59561" y="675723"/>
            <a:ext cx="1472962" cy="518532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1009442" y="675723"/>
            <a:ext cx="5467557" cy="518532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2E0ADAD-7309-480B-852A-06364D1DBAD9}" type="datetimeFigureOut">
              <a:rPr lang="en-GB" smtClean="0"/>
              <a:t>06/03/2017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69CF48-8678-4EB5-A0B4-87D993012307}" type="slidenum">
              <a:rPr lang="en-GB" smtClean="0"/>
              <a:t>‹#›</a:t>
            </a:fld>
            <a:endParaRPr lang="en-GB"/>
          </a:p>
        </p:txBody>
      </p:sp>
    </p:spTree>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56" name="Oval 55"/>
          <p:cNvSpPr>
            <a:spLocks noChangeAspect="1"/>
          </p:cNvSpPr>
          <p:nvPr/>
        </p:nvSpPr>
        <p:spPr>
          <a:xfrm>
            <a:off x="-69625" y="4042576"/>
            <a:ext cx="1743945" cy="1909234"/>
          </a:xfrm>
          <a:custGeom>
            <a:avLst/>
            <a:gdLst/>
            <a:ahLst/>
            <a:cxnLst/>
            <a:rect l="l" t="t" r="r" b="b"/>
            <a:pathLst>
              <a:path w="1743945" h="1909234">
                <a:moveTo>
                  <a:pt x="789328" y="0"/>
                </a:moveTo>
                <a:cubicBezTo>
                  <a:pt x="1316548" y="0"/>
                  <a:pt x="1743945" y="427397"/>
                  <a:pt x="1743945" y="954617"/>
                </a:cubicBezTo>
                <a:cubicBezTo>
                  <a:pt x="1743945" y="1481837"/>
                  <a:pt x="1316548" y="1909234"/>
                  <a:pt x="789328" y="1909234"/>
                </a:cubicBezTo>
                <a:cubicBezTo>
                  <a:pt x="461080" y="1909234"/>
                  <a:pt x="171527" y="1743562"/>
                  <a:pt x="0" y="1491086"/>
                </a:cubicBezTo>
                <a:lnTo>
                  <a:pt x="0" y="418149"/>
                </a:lnTo>
                <a:cubicBezTo>
                  <a:pt x="171527" y="165673"/>
                  <a:pt x="461080" y="0"/>
                  <a:pt x="789328" y="0"/>
                </a:cubicBezTo>
                <a:close/>
              </a:path>
            </a:pathLst>
          </a:custGeom>
          <a:solidFill>
            <a:schemeClr val="tx2">
              <a:lumMod val="75000"/>
              <a:alpha val="8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53" name="Oval 52"/>
          <p:cNvSpPr>
            <a:spLocks noChangeAspect="1"/>
          </p:cNvSpPr>
          <p:nvPr/>
        </p:nvSpPr>
        <p:spPr>
          <a:xfrm>
            <a:off x="520638" y="1095310"/>
            <a:ext cx="1909233" cy="1909233"/>
          </a:xfrm>
          <a:prstGeom prst="ellipse">
            <a:avLst/>
          </a:prstGeom>
          <a:solidFill>
            <a:schemeClr val="tx2">
              <a:lumMod val="75000"/>
              <a:alpha val="10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52" name="Oval 51"/>
          <p:cNvSpPr>
            <a:spLocks noChangeAspect="1"/>
          </p:cNvSpPr>
          <p:nvPr/>
        </p:nvSpPr>
        <p:spPr>
          <a:xfrm>
            <a:off x="1878729" y="282933"/>
            <a:ext cx="1909233" cy="1909233"/>
          </a:xfrm>
          <a:prstGeom prst="ellipse">
            <a:avLst/>
          </a:prstGeom>
          <a:solidFill>
            <a:schemeClr val="tx2">
              <a:lumMod val="75000"/>
              <a:alpha val="10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54" name="Oval 53"/>
          <p:cNvSpPr>
            <a:spLocks noChangeAspect="1"/>
          </p:cNvSpPr>
          <p:nvPr/>
        </p:nvSpPr>
        <p:spPr>
          <a:xfrm>
            <a:off x="520637" y="5729135"/>
            <a:ext cx="1909234" cy="1193756"/>
          </a:xfrm>
          <a:custGeom>
            <a:avLst/>
            <a:gdLst/>
            <a:ahLst/>
            <a:cxnLst/>
            <a:rect l="l" t="t" r="r" b="b"/>
            <a:pathLst>
              <a:path w="1909234" h="1193756">
                <a:moveTo>
                  <a:pt x="954617" y="0"/>
                </a:moveTo>
                <a:cubicBezTo>
                  <a:pt x="1481837" y="0"/>
                  <a:pt x="1909234" y="427397"/>
                  <a:pt x="1909234" y="954617"/>
                </a:cubicBezTo>
                <a:cubicBezTo>
                  <a:pt x="1909234" y="1037305"/>
                  <a:pt x="1898721" y="1117537"/>
                  <a:pt x="1877819" y="1193756"/>
                </a:cubicBezTo>
                <a:lnTo>
                  <a:pt x="31415" y="1193756"/>
                </a:lnTo>
                <a:cubicBezTo>
                  <a:pt x="10513" y="1117537"/>
                  <a:pt x="0" y="1037305"/>
                  <a:pt x="0" y="954617"/>
                </a:cubicBezTo>
                <a:cubicBezTo>
                  <a:pt x="0" y="427397"/>
                  <a:pt x="427397" y="0"/>
                  <a:pt x="954617" y="0"/>
                </a:cubicBezTo>
                <a:close/>
              </a:path>
            </a:pathLst>
          </a:custGeom>
          <a:solidFill>
            <a:schemeClr val="tx2">
              <a:lumMod val="75000"/>
              <a:alpha val="16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130" name="Oval 129"/>
          <p:cNvSpPr>
            <a:spLocks noChangeAspect="1"/>
          </p:cNvSpPr>
          <p:nvPr/>
        </p:nvSpPr>
        <p:spPr>
          <a:xfrm>
            <a:off x="-46711" y="-61709"/>
            <a:ext cx="1449107" cy="1677064"/>
          </a:xfrm>
          <a:custGeom>
            <a:avLst/>
            <a:gdLst/>
            <a:ahLst/>
            <a:cxnLst/>
            <a:rect l="l" t="t" r="r" b="b"/>
            <a:pathLst>
              <a:path w="1449107" h="1677064">
                <a:moveTo>
                  <a:pt x="0" y="0"/>
                </a:moveTo>
                <a:lnTo>
                  <a:pt x="1112019" y="0"/>
                </a:lnTo>
                <a:cubicBezTo>
                  <a:pt x="1319407" y="171874"/>
                  <a:pt x="1449107" y="432014"/>
                  <a:pt x="1449107" y="722447"/>
                </a:cubicBezTo>
                <a:cubicBezTo>
                  <a:pt x="1449107" y="1249667"/>
                  <a:pt x="1021710" y="1677064"/>
                  <a:pt x="494490" y="1677064"/>
                </a:cubicBezTo>
                <a:cubicBezTo>
                  <a:pt x="313232" y="1677064"/>
                  <a:pt x="143772" y="1626546"/>
                  <a:pt x="0" y="1537872"/>
                </a:cubicBezTo>
                <a:close/>
              </a:path>
            </a:pathLst>
          </a:custGeom>
          <a:solidFill>
            <a:schemeClr val="tx2">
              <a:lumMod val="75000"/>
              <a:alpha val="14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131" name="Oval 130"/>
          <p:cNvSpPr>
            <a:spLocks noChangeAspect="1"/>
          </p:cNvSpPr>
          <p:nvPr/>
        </p:nvSpPr>
        <p:spPr>
          <a:xfrm>
            <a:off x="924113" y="-161623"/>
            <a:ext cx="1909233" cy="1909233"/>
          </a:xfrm>
          <a:prstGeom prst="ellipse">
            <a:avLst/>
          </a:prstGeom>
          <a:solidFill>
            <a:schemeClr val="tx2">
              <a:lumMod val="75000"/>
              <a:alpha val="20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132" name="Oval 131"/>
          <p:cNvSpPr>
            <a:spLocks noChangeAspect="1"/>
          </p:cNvSpPr>
          <p:nvPr/>
        </p:nvSpPr>
        <p:spPr>
          <a:xfrm>
            <a:off x="0" y="660738"/>
            <a:ext cx="1909233" cy="1909233"/>
          </a:xfrm>
          <a:prstGeom prst="ellipse">
            <a:avLst/>
          </a:prstGeom>
          <a:solidFill>
            <a:schemeClr val="tx2">
              <a:lumMod val="75000"/>
              <a:alpha val="15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133" name="Oval 132"/>
          <p:cNvSpPr>
            <a:spLocks noChangeAspect="1"/>
          </p:cNvSpPr>
          <p:nvPr/>
        </p:nvSpPr>
        <p:spPr>
          <a:xfrm>
            <a:off x="7497531" y="-61709"/>
            <a:ext cx="1694467" cy="1677064"/>
          </a:xfrm>
          <a:custGeom>
            <a:avLst/>
            <a:gdLst/>
            <a:ahLst/>
            <a:cxnLst/>
            <a:rect l="l" t="t" r="r" b="b"/>
            <a:pathLst>
              <a:path w="1694467" h="1677064">
                <a:moveTo>
                  <a:pt x="337088" y="0"/>
                </a:moveTo>
                <a:lnTo>
                  <a:pt x="1573463" y="0"/>
                </a:lnTo>
                <a:cubicBezTo>
                  <a:pt x="1618202" y="37449"/>
                  <a:pt x="1658454" y="79950"/>
                  <a:pt x="1694467" y="126010"/>
                </a:cubicBezTo>
                <a:lnTo>
                  <a:pt x="1694467" y="1318884"/>
                </a:lnTo>
                <a:cubicBezTo>
                  <a:pt x="1522840" y="1538397"/>
                  <a:pt x="1254922" y="1677064"/>
                  <a:pt x="954617" y="1677064"/>
                </a:cubicBezTo>
                <a:cubicBezTo>
                  <a:pt x="427397" y="1677064"/>
                  <a:pt x="0" y="1249667"/>
                  <a:pt x="0" y="722447"/>
                </a:cubicBezTo>
                <a:cubicBezTo>
                  <a:pt x="0" y="432014"/>
                  <a:pt x="129700" y="171874"/>
                  <a:pt x="337088" y="0"/>
                </a:cubicBezTo>
                <a:close/>
              </a:path>
            </a:pathLst>
          </a:custGeom>
          <a:solidFill>
            <a:schemeClr val="accent3">
              <a:lumMod val="60000"/>
              <a:lumOff val="40000"/>
              <a:alpha val="10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134" name="Oval 133"/>
          <p:cNvSpPr>
            <a:spLocks noChangeAspect="1"/>
          </p:cNvSpPr>
          <p:nvPr/>
        </p:nvSpPr>
        <p:spPr>
          <a:xfrm>
            <a:off x="6117502" y="-61708"/>
            <a:ext cx="1909234" cy="1705448"/>
          </a:xfrm>
          <a:custGeom>
            <a:avLst/>
            <a:gdLst/>
            <a:ahLst/>
            <a:cxnLst/>
            <a:rect l="l" t="t" r="r" b="b"/>
            <a:pathLst>
              <a:path w="1909234" h="1705448">
                <a:moveTo>
                  <a:pt x="371490" y="0"/>
                </a:moveTo>
                <a:lnTo>
                  <a:pt x="1537745" y="0"/>
                </a:lnTo>
                <a:cubicBezTo>
                  <a:pt x="1764760" y="171517"/>
                  <a:pt x="1909234" y="444302"/>
                  <a:pt x="1909234" y="750831"/>
                </a:cubicBezTo>
                <a:cubicBezTo>
                  <a:pt x="1909234" y="1278051"/>
                  <a:pt x="1481837" y="1705448"/>
                  <a:pt x="954617" y="1705448"/>
                </a:cubicBezTo>
                <a:cubicBezTo>
                  <a:pt x="427397" y="1705448"/>
                  <a:pt x="0" y="1278051"/>
                  <a:pt x="0" y="750831"/>
                </a:cubicBezTo>
                <a:cubicBezTo>
                  <a:pt x="0" y="444302"/>
                  <a:pt x="144474" y="171517"/>
                  <a:pt x="371490" y="0"/>
                </a:cubicBezTo>
                <a:close/>
              </a:path>
            </a:pathLst>
          </a:custGeom>
          <a:solidFill>
            <a:schemeClr val="tx2">
              <a:lumMod val="75000"/>
              <a:alpha val="10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135" name="Oval 134"/>
          <p:cNvSpPr>
            <a:spLocks noChangeAspect="1"/>
          </p:cNvSpPr>
          <p:nvPr/>
        </p:nvSpPr>
        <p:spPr>
          <a:xfrm>
            <a:off x="7494454" y="1095309"/>
            <a:ext cx="1697544" cy="1909234"/>
          </a:xfrm>
          <a:custGeom>
            <a:avLst/>
            <a:gdLst/>
            <a:ahLst/>
            <a:cxnLst/>
            <a:rect l="l" t="t" r="r" b="b"/>
            <a:pathLst>
              <a:path w="1697544" h="1909234">
                <a:moveTo>
                  <a:pt x="954617" y="0"/>
                </a:moveTo>
                <a:cubicBezTo>
                  <a:pt x="1256666" y="0"/>
                  <a:pt x="1525952" y="140283"/>
                  <a:pt x="1697544" y="361910"/>
                </a:cubicBezTo>
                <a:lnTo>
                  <a:pt x="1697544" y="1547324"/>
                </a:lnTo>
                <a:cubicBezTo>
                  <a:pt x="1525952" y="1768951"/>
                  <a:pt x="1256666" y="1909234"/>
                  <a:pt x="954617" y="1909234"/>
                </a:cubicBezTo>
                <a:cubicBezTo>
                  <a:pt x="427397" y="1909234"/>
                  <a:pt x="0" y="1481837"/>
                  <a:pt x="0" y="954617"/>
                </a:cubicBezTo>
                <a:cubicBezTo>
                  <a:pt x="0" y="427397"/>
                  <a:pt x="427397" y="0"/>
                  <a:pt x="954617" y="0"/>
                </a:cubicBezTo>
                <a:close/>
              </a:path>
            </a:pathLst>
          </a:custGeom>
          <a:solidFill>
            <a:schemeClr val="tx2">
              <a:lumMod val="75000"/>
              <a:alpha val="15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136" name="Oval 135"/>
          <p:cNvSpPr>
            <a:spLocks noChangeAspect="1"/>
          </p:cNvSpPr>
          <p:nvPr/>
        </p:nvSpPr>
        <p:spPr>
          <a:xfrm>
            <a:off x="8056674" y="5140346"/>
            <a:ext cx="1137194" cy="1759729"/>
          </a:xfrm>
          <a:custGeom>
            <a:avLst/>
            <a:gdLst/>
            <a:ahLst/>
            <a:cxnLst/>
            <a:rect l="l" t="t" r="r" b="b"/>
            <a:pathLst>
              <a:path w="1137194" h="1759729">
                <a:moveTo>
                  <a:pt x="954617" y="0"/>
                </a:moveTo>
                <a:cubicBezTo>
                  <a:pt x="1017088" y="0"/>
                  <a:pt x="1078157" y="6001"/>
                  <a:pt x="1137194" y="17897"/>
                </a:cubicBezTo>
                <a:lnTo>
                  <a:pt x="1137194" y="1759729"/>
                </a:lnTo>
                <a:lnTo>
                  <a:pt x="443151" y="1759729"/>
                </a:lnTo>
                <a:cubicBezTo>
                  <a:pt x="176544" y="1591075"/>
                  <a:pt x="0" y="1293463"/>
                  <a:pt x="0" y="954617"/>
                </a:cubicBezTo>
                <a:cubicBezTo>
                  <a:pt x="0" y="427397"/>
                  <a:pt x="427397" y="0"/>
                  <a:pt x="954617" y="0"/>
                </a:cubicBezTo>
                <a:close/>
              </a:path>
            </a:pathLst>
          </a:custGeom>
          <a:solidFill>
            <a:schemeClr val="tx2">
              <a:lumMod val="75000"/>
              <a:alpha val="16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137" name="Oval 136"/>
          <p:cNvSpPr>
            <a:spLocks noChangeAspect="1"/>
          </p:cNvSpPr>
          <p:nvPr/>
        </p:nvSpPr>
        <p:spPr>
          <a:xfrm>
            <a:off x="6661711" y="4362912"/>
            <a:ext cx="1909233" cy="1909233"/>
          </a:xfrm>
          <a:prstGeom prst="ellipse">
            <a:avLst/>
          </a:prstGeom>
          <a:solidFill>
            <a:schemeClr val="tx2">
              <a:lumMod val="75000"/>
              <a:alpha val="5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138" name="Oval 137"/>
          <p:cNvSpPr>
            <a:spLocks noChangeAspect="1"/>
          </p:cNvSpPr>
          <p:nvPr/>
        </p:nvSpPr>
        <p:spPr>
          <a:xfrm>
            <a:off x="-69625" y="4948766"/>
            <a:ext cx="1353860" cy="1909234"/>
          </a:xfrm>
          <a:custGeom>
            <a:avLst/>
            <a:gdLst/>
            <a:ahLst/>
            <a:cxnLst/>
            <a:rect l="l" t="t" r="r" b="b"/>
            <a:pathLst>
              <a:path w="1353860" h="1909234">
                <a:moveTo>
                  <a:pt x="399243" y="0"/>
                </a:moveTo>
                <a:cubicBezTo>
                  <a:pt x="926463" y="0"/>
                  <a:pt x="1353860" y="427397"/>
                  <a:pt x="1353860" y="954617"/>
                </a:cubicBezTo>
                <a:cubicBezTo>
                  <a:pt x="1353860" y="1481837"/>
                  <a:pt x="926463" y="1909234"/>
                  <a:pt x="399243" y="1909234"/>
                </a:cubicBezTo>
                <a:cubicBezTo>
                  <a:pt x="256544" y="1909234"/>
                  <a:pt x="121158" y="1877924"/>
                  <a:pt x="0" y="1820890"/>
                </a:cubicBezTo>
                <a:lnTo>
                  <a:pt x="0" y="88345"/>
                </a:lnTo>
                <a:cubicBezTo>
                  <a:pt x="121158" y="31311"/>
                  <a:pt x="256544" y="0"/>
                  <a:pt x="399243" y="0"/>
                </a:cubicBezTo>
                <a:close/>
              </a:path>
            </a:pathLst>
          </a:custGeom>
          <a:solidFill>
            <a:schemeClr val="tx2">
              <a:lumMod val="75000"/>
              <a:alpha val="16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139" name="Oval 138"/>
          <p:cNvSpPr>
            <a:spLocks noChangeAspect="1"/>
          </p:cNvSpPr>
          <p:nvPr/>
        </p:nvSpPr>
        <p:spPr>
          <a:xfrm>
            <a:off x="708471" y="4790336"/>
            <a:ext cx="1909233" cy="1909233"/>
          </a:xfrm>
          <a:prstGeom prst="ellipse">
            <a:avLst/>
          </a:prstGeom>
          <a:solidFill>
            <a:schemeClr val="tx2">
              <a:lumMod val="75000"/>
              <a:alpha val="8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140" name="Oval 139"/>
          <p:cNvSpPr>
            <a:spLocks noChangeAspect="1"/>
          </p:cNvSpPr>
          <p:nvPr/>
        </p:nvSpPr>
        <p:spPr>
          <a:xfrm>
            <a:off x="6117503" y="783988"/>
            <a:ext cx="1909233" cy="1909233"/>
          </a:xfrm>
          <a:prstGeom prst="ellipse">
            <a:avLst/>
          </a:prstGeom>
          <a:solidFill>
            <a:schemeClr val="tx2">
              <a:lumMod val="75000"/>
              <a:alpha val="15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141" name="Oval 140"/>
          <p:cNvSpPr>
            <a:spLocks noChangeAspect="1"/>
          </p:cNvSpPr>
          <p:nvPr/>
        </p:nvSpPr>
        <p:spPr>
          <a:xfrm>
            <a:off x="6459053" y="5140346"/>
            <a:ext cx="1909233" cy="1909233"/>
          </a:xfrm>
          <a:prstGeom prst="ellipse">
            <a:avLst/>
          </a:prstGeom>
          <a:solidFill>
            <a:schemeClr val="tx2">
              <a:lumMod val="75000"/>
              <a:alpha val="10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118" name="Oval 117"/>
          <p:cNvSpPr>
            <a:spLocks noChangeAspect="1"/>
          </p:cNvSpPr>
          <p:nvPr/>
        </p:nvSpPr>
        <p:spPr>
          <a:xfrm>
            <a:off x="8398204" y="597861"/>
            <a:ext cx="793794" cy="1252918"/>
          </a:xfrm>
          <a:custGeom>
            <a:avLst/>
            <a:gdLst/>
            <a:ahLst/>
            <a:cxnLst/>
            <a:rect l="l" t="t" r="r" b="b"/>
            <a:pathLst>
              <a:path w="793794" h="1252918">
                <a:moveTo>
                  <a:pt x="626459" y="0"/>
                </a:moveTo>
                <a:cubicBezTo>
                  <a:pt x="684682" y="0"/>
                  <a:pt x="741049" y="7943"/>
                  <a:pt x="793794" y="25480"/>
                </a:cubicBezTo>
                <a:lnTo>
                  <a:pt x="793794" y="1227438"/>
                </a:lnTo>
                <a:cubicBezTo>
                  <a:pt x="741049" y="1244975"/>
                  <a:pt x="684682" y="1252918"/>
                  <a:pt x="626459" y="1252918"/>
                </a:cubicBezTo>
                <a:cubicBezTo>
                  <a:pt x="280475" y="1252918"/>
                  <a:pt x="0" y="972443"/>
                  <a:pt x="0" y="626459"/>
                </a:cubicBezTo>
                <a:cubicBezTo>
                  <a:pt x="0" y="280475"/>
                  <a:pt x="280475" y="0"/>
                  <a:pt x="626459" y="0"/>
                </a:cubicBezTo>
                <a:close/>
              </a:path>
            </a:pathLst>
          </a:custGeom>
          <a:solidFill>
            <a:schemeClr val="tx2">
              <a:lumMod val="75000"/>
              <a:alpha val="10000"/>
            </a:schemeClr>
          </a:solidFill>
          <a:ln w="177800" cap="rnd" cmpd="sng" algn="ctr">
            <a:solidFill>
              <a:schemeClr val="tx2">
                <a:lumMod val="60000"/>
                <a:lumOff val="40000"/>
                <a:alpha val="6000"/>
              </a:schemeClr>
            </a:solidFill>
            <a:prstDash val="solid"/>
            <a:round/>
            <a:headEnd type="none" w="med" len="med"/>
            <a:tailEnd type="none" w="med" len="med"/>
          </a:ln>
          <a:effectLst>
            <a:softEdge rad="1524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19" name="Oval 118"/>
          <p:cNvSpPr>
            <a:spLocks noChangeAspect="1"/>
          </p:cNvSpPr>
          <p:nvPr/>
        </p:nvSpPr>
        <p:spPr>
          <a:xfrm>
            <a:off x="6350100" y="206512"/>
            <a:ext cx="1041276" cy="1041276"/>
          </a:xfrm>
          <a:prstGeom prst="ellipse">
            <a:avLst/>
          </a:prstGeom>
          <a:solidFill>
            <a:schemeClr val="tx2">
              <a:lumMod val="75000"/>
              <a:alpha val="10000"/>
            </a:schemeClr>
          </a:solidFill>
          <a:ln w="177800" cap="rnd" cmpd="sng" algn="ctr">
            <a:solidFill>
              <a:schemeClr val="tx2">
                <a:lumMod val="60000"/>
                <a:lumOff val="40000"/>
                <a:alpha val="6000"/>
              </a:schemeClr>
            </a:solidFill>
            <a:prstDash val="solid"/>
            <a:round/>
            <a:headEnd type="none" w="med" len="med"/>
            <a:tailEnd type="none" w="med" len="med"/>
          </a:ln>
          <a:effectLst>
            <a:softEdge rad="1524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20" name="Oval 119"/>
          <p:cNvSpPr>
            <a:spLocks noChangeAspect="1"/>
          </p:cNvSpPr>
          <p:nvPr/>
        </p:nvSpPr>
        <p:spPr>
          <a:xfrm>
            <a:off x="6872127" y="1450645"/>
            <a:ext cx="1218253" cy="1218253"/>
          </a:xfrm>
          <a:prstGeom prst="ellipse">
            <a:avLst/>
          </a:prstGeom>
          <a:solidFill>
            <a:schemeClr val="tx2">
              <a:lumMod val="75000"/>
              <a:alpha val="10000"/>
            </a:schemeClr>
          </a:solidFill>
          <a:ln w="177800" cap="rnd" cmpd="sng" algn="ctr">
            <a:solidFill>
              <a:schemeClr val="tx2">
                <a:lumMod val="60000"/>
                <a:lumOff val="40000"/>
                <a:alpha val="6000"/>
              </a:schemeClr>
            </a:solidFill>
            <a:prstDash val="solid"/>
            <a:round/>
            <a:headEnd type="none" w="med" len="med"/>
            <a:tailEnd type="none" w="med" len="med"/>
          </a:ln>
          <a:effectLst>
            <a:softEdge rad="1524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21" name="Oval 120"/>
          <p:cNvSpPr>
            <a:spLocks noChangeAspect="1"/>
          </p:cNvSpPr>
          <p:nvPr/>
        </p:nvSpPr>
        <p:spPr>
          <a:xfrm>
            <a:off x="7219068" y="2049927"/>
            <a:ext cx="1041276" cy="1041276"/>
          </a:xfrm>
          <a:prstGeom prst="ellipse">
            <a:avLst/>
          </a:prstGeom>
          <a:solidFill>
            <a:schemeClr val="tx2">
              <a:lumMod val="75000"/>
              <a:alpha val="10000"/>
            </a:schemeClr>
          </a:solidFill>
          <a:ln w="177800" cap="rnd" cmpd="sng" algn="ctr">
            <a:solidFill>
              <a:schemeClr val="tx2">
                <a:lumMod val="60000"/>
                <a:lumOff val="40000"/>
                <a:alpha val="6000"/>
              </a:schemeClr>
            </a:solidFill>
            <a:prstDash val="solid"/>
            <a:round/>
            <a:headEnd type="none" w="med" len="med"/>
            <a:tailEnd type="none" w="med" len="med"/>
          </a:ln>
          <a:effectLst>
            <a:softEdge rad="1524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22" name="Oval 121"/>
          <p:cNvSpPr>
            <a:spLocks noChangeAspect="1"/>
          </p:cNvSpPr>
          <p:nvPr/>
        </p:nvSpPr>
        <p:spPr>
          <a:xfrm>
            <a:off x="7749416" y="2661634"/>
            <a:ext cx="721308" cy="721308"/>
          </a:xfrm>
          <a:prstGeom prst="ellipse">
            <a:avLst/>
          </a:prstGeom>
          <a:solidFill>
            <a:schemeClr val="tx2">
              <a:lumMod val="75000"/>
              <a:alpha val="10000"/>
            </a:schemeClr>
          </a:solidFill>
          <a:ln w="177800" cap="rnd" cmpd="sng" algn="ctr">
            <a:solidFill>
              <a:schemeClr val="tx2">
                <a:lumMod val="60000"/>
                <a:lumOff val="40000"/>
                <a:alpha val="6000"/>
              </a:schemeClr>
            </a:solidFill>
            <a:prstDash val="solid"/>
            <a:round/>
            <a:headEnd type="none" w="med" len="med"/>
            <a:tailEnd type="none" w="med" len="med"/>
          </a:ln>
          <a:effectLst>
            <a:softEdge rad="1524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23" name="Oval 122"/>
          <p:cNvSpPr>
            <a:spLocks noChangeAspect="1"/>
          </p:cNvSpPr>
          <p:nvPr/>
        </p:nvSpPr>
        <p:spPr>
          <a:xfrm>
            <a:off x="685054" y="-100976"/>
            <a:ext cx="1193676" cy="697815"/>
          </a:xfrm>
          <a:custGeom>
            <a:avLst/>
            <a:gdLst/>
            <a:ahLst/>
            <a:cxnLst/>
            <a:rect l="l" t="t" r="r" b="b"/>
            <a:pathLst>
              <a:path w="1193676" h="697815">
                <a:moveTo>
                  <a:pt x="10179" y="0"/>
                </a:moveTo>
                <a:lnTo>
                  <a:pt x="1183497" y="0"/>
                </a:lnTo>
                <a:cubicBezTo>
                  <a:pt x="1190746" y="32633"/>
                  <a:pt x="1193676" y="66463"/>
                  <a:pt x="1193676" y="100977"/>
                </a:cubicBezTo>
                <a:cubicBezTo>
                  <a:pt x="1193676" y="430602"/>
                  <a:pt x="926463" y="697815"/>
                  <a:pt x="596838" y="697815"/>
                </a:cubicBezTo>
                <a:cubicBezTo>
                  <a:pt x="267213" y="697815"/>
                  <a:pt x="0" y="430602"/>
                  <a:pt x="0" y="100977"/>
                </a:cubicBezTo>
                <a:close/>
              </a:path>
            </a:pathLst>
          </a:custGeom>
          <a:solidFill>
            <a:schemeClr val="tx2">
              <a:lumMod val="75000"/>
              <a:alpha val="10000"/>
            </a:schemeClr>
          </a:solidFill>
          <a:ln w="177800" cap="rnd" cmpd="sng" algn="ctr">
            <a:solidFill>
              <a:schemeClr val="tx2">
                <a:lumMod val="60000"/>
                <a:lumOff val="40000"/>
                <a:alpha val="6000"/>
              </a:schemeClr>
            </a:solidFill>
            <a:prstDash val="solid"/>
            <a:round/>
            <a:headEnd type="none" w="med" len="med"/>
            <a:tailEnd type="none" w="med" len="med"/>
          </a:ln>
          <a:effectLst>
            <a:softEdge rad="1524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24" name="Oval 123"/>
          <p:cNvSpPr>
            <a:spLocks noChangeAspect="1"/>
          </p:cNvSpPr>
          <p:nvPr/>
        </p:nvSpPr>
        <p:spPr>
          <a:xfrm>
            <a:off x="1502638" y="-100976"/>
            <a:ext cx="1029028" cy="459889"/>
          </a:xfrm>
          <a:custGeom>
            <a:avLst/>
            <a:gdLst/>
            <a:ahLst/>
            <a:cxnLst/>
            <a:rect l="l" t="t" r="r" b="b"/>
            <a:pathLst>
              <a:path w="1029028" h="459889">
                <a:moveTo>
                  <a:pt x="0" y="0"/>
                </a:moveTo>
                <a:lnTo>
                  <a:pt x="1029028" y="0"/>
                </a:lnTo>
                <a:cubicBezTo>
                  <a:pt x="1001386" y="259074"/>
                  <a:pt x="781401" y="459889"/>
                  <a:pt x="514514" y="459889"/>
                </a:cubicBezTo>
                <a:cubicBezTo>
                  <a:pt x="247627" y="459889"/>
                  <a:pt x="27642" y="259074"/>
                  <a:pt x="0" y="0"/>
                </a:cubicBezTo>
                <a:close/>
              </a:path>
            </a:pathLst>
          </a:custGeom>
          <a:solidFill>
            <a:schemeClr val="tx2">
              <a:lumMod val="75000"/>
              <a:alpha val="10000"/>
            </a:schemeClr>
          </a:solidFill>
          <a:ln w="177800" cap="rnd" cmpd="sng" algn="ctr">
            <a:solidFill>
              <a:schemeClr val="tx2">
                <a:lumMod val="60000"/>
                <a:lumOff val="40000"/>
                <a:alpha val="6000"/>
              </a:schemeClr>
            </a:solidFill>
            <a:prstDash val="solid"/>
            <a:round/>
            <a:headEnd type="none" w="med" len="med"/>
            <a:tailEnd type="none" w="med" len="med"/>
          </a:ln>
          <a:effectLst>
            <a:softEdge rad="1524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25" name="Oval 124"/>
          <p:cNvSpPr>
            <a:spLocks noChangeAspect="1"/>
          </p:cNvSpPr>
          <p:nvPr/>
        </p:nvSpPr>
        <p:spPr>
          <a:xfrm>
            <a:off x="-69624" y="-100976"/>
            <a:ext cx="590263" cy="612289"/>
          </a:xfrm>
          <a:custGeom>
            <a:avLst/>
            <a:gdLst/>
            <a:ahLst/>
            <a:cxnLst/>
            <a:rect l="l" t="t" r="r" b="b"/>
            <a:pathLst>
              <a:path w="590263" h="612289">
                <a:moveTo>
                  <a:pt x="0" y="0"/>
                </a:moveTo>
                <a:lnTo>
                  <a:pt x="581024" y="0"/>
                </a:lnTo>
                <a:cubicBezTo>
                  <a:pt x="587493" y="29611"/>
                  <a:pt x="590263" y="60308"/>
                  <a:pt x="590263" y="91651"/>
                </a:cubicBezTo>
                <a:cubicBezTo>
                  <a:pt x="590263" y="379191"/>
                  <a:pt x="357165" y="612289"/>
                  <a:pt x="69625" y="612289"/>
                </a:cubicBezTo>
                <a:lnTo>
                  <a:pt x="0" y="605270"/>
                </a:lnTo>
                <a:close/>
              </a:path>
            </a:pathLst>
          </a:custGeom>
          <a:solidFill>
            <a:schemeClr val="tx2">
              <a:lumMod val="75000"/>
              <a:alpha val="10000"/>
            </a:schemeClr>
          </a:solidFill>
          <a:ln w="177800" cap="rnd" cmpd="sng" algn="ctr">
            <a:solidFill>
              <a:schemeClr val="tx2">
                <a:lumMod val="60000"/>
                <a:lumOff val="40000"/>
                <a:alpha val="6000"/>
              </a:schemeClr>
            </a:solidFill>
            <a:prstDash val="solid"/>
            <a:round/>
            <a:headEnd type="none" w="med" len="med"/>
            <a:tailEnd type="none" w="med" len="med"/>
          </a:ln>
          <a:effectLst>
            <a:softEdge rad="1524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26" name="Oval 125"/>
          <p:cNvSpPr>
            <a:spLocks noChangeAspect="1"/>
          </p:cNvSpPr>
          <p:nvPr/>
        </p:nvSpPr>
        <p:spPr>
          <a:xfrm>
            <a:off x="277432" y="4321783"/>
            <a:ext cx="1396887" cy="1396887"/>
          </a:xfrm>
          <a:prstGeom prst="ellipse">
            <a:avLst/>
          </a:prstGeom>
          <a:solidFill>
            <a:schemeClr val="tx2">
              <a:lumMod val="75000"/>
              <a:alpha val="6000"/>
            </a:schemeClr>
          </a:solidFill>
          <a:ln w="177800" cap="rnd" cmpd="sng" algn="ctr">
            <a:solidFill>
              <a:schemeClr val="tx2">
                <a:lumMod val="60000"/>
                <a:lumOff val="40000"/>
                <a:alpha val="4000"/>
              </a:schemeClr>
            </a:solidFill>
            <a:prstDash val="solid"/>
            <a:round/>
            <a:headEnd type="none" w="med" len="med"/>
            <a:tailEnd type="none" w="med" len="med"/>
          </a:ln>
          <a:effectLst>
            <a:softEdge rad="1524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27" name="Oval 126"/>
          <p:cNvSpPr>
            <a:spLocks noChangeAspect="1"/>
          </p:cNvSpPr>
          <p:nvPr/>
        </p:nvSpPr>
        <p:spPr>
          <a:xfrm>
            <a:off x="5792131" y="6489965"/>
            <a:ext cx="1115939" cy="443769"/>
          </a:xfrm>
          <a:custGeom>
            <a:avLst/>
            <a:gdLst/>
            <a:ahLst/>
            <a:cxnLst/>
            <a:rect l="l" t="t" r="r" b="b"/>
            <a:pathLst>
              <a:path w="1115939" h="443769">
                <a:moveTo>
                  <a:pt x="557969" y="0"/>
                </a:moveTo>
                <a:cubicBezTo>
                  <a:pt x="830120" y="0"/>
                  <a:pt x="1058049" y="189335"/>
                  <a:pt x="1115939" y="443769"/>
                </a:cubicBezTo>
                <a:lnTo>
                  <a:pt x="0" y="443769"/>
                </a:lnTo>
                <a:cubicBezTo>
                  <a:pt x="57889" y="189335"/>
                  <a:pt x="285818" y="0"/>
                  <a:pt x="557969" y="0"/>
                </a:cubicBezTo>
                <a:close/>
              </a:path>
            </a:pathLst>
          </a:custGeom>
          <a:solidFill>
            <a:schemeClr val="tx2">
              <a:lumMod val="75000"/>
              <a:alpha val="6000"/>
            </a:schemeClr>
          </a:solidFill>
          <a:ln w="177800" cap="rnd" cmpd="sng" algn="ctr">
            <a:solidFill>
              <a:schemeClr val="tx2">
                <a:lumMod val="60000"/>
                <a:lumOff val="40000"/>
                <a:alpha val="4000"/>
              </a:schemeClr>
            </a:solidFill>
            <a:prstDash val="solid"/>
            <a:round/>
            <a:headEnd type="none" w="med" len="med"/>
            <a:tailEnd type="none" w="med" len="med"/>
          </a:ln>
          <a:effectLst>
            <a:softEdge rad="1524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28" name="Oval 127"/>
          <p:cNvSpPr>
            <a:spLocks noChangeAspect="1"/>
          </p:cNvSpPr>
          <p:nvPr/>
        </p:nvSpPr>
        <p:spPr>
          <a:xfrm>
            <a:off x="6127999" y="6408840"/>
            <a:ext cx="1237019" cy="524894"/>
          </a:xfrm>
          <a:custGeom>
            <a:avLst/>
            <a:gdLst/>
            <a:ahLst/>
            <a:cxnLst/>
            <a:rect l="l" t="t" r="r" b="b"/>
            <a:pathLst>
              <a:path w="1237019" h="524894">
                <a:moveTo>
                  <a:pt x="618509" y="0"/>
                </a:moveTo>
                <a:cubicBezTo>
                  <a:pt x="930325" y="0"/>
                  <a:pt x="1189147" y="226891"/>
                  <a:pt x="1237019" y="524894"/>
                </a:cubicBezTo>
                <a:lnTo>
                  <a:pt x="0" y="524894"/>
                </a:lnTo>
                <a:cubicBezTo>
                  <a:pt x="47872" y="226891"/>
                  <a:pt x="306694" y="0"/>
                  <a:pt x="618509" y="0"/>
                </a:cubicBezTo>
                <a:close/>
              </a:path>
            </a:pathLst>
          </a:custGeom>
          <a:solidFill>
            <a:schemeClr val="tx2">
              <a:lumMod val="75000"/>
              <a:alpha val="6000"/>
            </a:schemeClr>
          </a:solidFill>
          <a:ln w="177800" cap="rnd" cmpd="sng" algn="ctr">
            <a:solidFill>
              <a:schemeClr val="tx2">
                <a:lumMod val="60000"/>
                <a:lumOff val="40000"/>
                <a:alpha val="4000"/>
              </a:schemeClr>
            </a:solidFill>
            <a:prstDash val="solid"/>
            <a:round/>
            <a:headEnd type="none" w="med" len="med"/>
            <a:tailEnd type="none" w="med" len="med"/>
          </a:ln>
          <a:effectLst>
            <a:softEdge rad="1524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29" name="Oval 128"/>
          <p:cNvSpPr>
            <a:spLocks noChangeAspect="1"/>
          </p:cNvSpPr>
          <p:nvPr/>
        </p:nvSpPr>
        <p:spPr>
          <a:xfrm>
            <a:off x="7577655" y="6408841"/>
            <a:ext cx="1211408" cy="524893"/>
          </a:xfrm>
          <a:custGeom>
            <a:avLst/>
            <a:gdLst/>
            <a:ahLst/>
            <a:cxnLst/>
            <a:rect l="l" t="t" r="r" b="b"/>
            <a:pathLst>
              <a:path w="1211408" h="524893">
                <a:moveTo>
                  <a:pt x="605704" y="0"/>
                </a:moveTo>
                <a:cubicBezTo>
                  <a:pt x="914574" y="0"/>
                  <a:pt x="1170243" y="227782"/>
                  <a:pt x="1211408" y="524893"/>
                </a:cubicBezTo>
                <a:lnTo>
                  <a:pt x="0" y="524893"/>
                </a:lnTo>
                <a:cubicBezTo>
                  <a:pt x="41165" y="227782"/>
                  <a:pt x="296834" y="0"/>
                  <a:pt x="605704" y="0"/>
                </a:cubicBezTo>
                <a:close/>
              </a:path>
            </a:pathLst>
          </a:custGeom>
          <a:solidFill>
            <a:schemeClr val="tx2">
              <a:lumMod val="75000"/>
              <a:alpha val="6000"/>
            </a:schemeClr>
          </a:solidFill>
          <a:ln w="177800" cap="rnd" cmpd="sng" algn="ctr">
            <a:solidFill>
              <a:schemeClr val="tx2">
                <a:lumMod val="60000"/>
                <a:lumOff val="40000"/>
                <a:alpha val="4000"/>
              </a:schemeClr>
            </a:solidFill>
            <a:prstDash val="solid"/>
            <a:round/>
            <a:headEnd type="none" w="med" len="med"/>
            <a:tailEnd type="none" w="med" len="med"/>
          </a:ln>
          <a:effectLst>
            <a:softEdge rad="1524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97" name="Oval 96"/>
          <p:cNvSpPr>
            <a:spLocks noChangeAspect="1"/>
          </p:cNvSpPr>
          <p:nvPr/>
        </p:nvSpPr>
        <p:spPr>
          <a:xfrm>
            <a:off x="11073" y="4941986"/>
            <a:ext cx="611230" cy="611230"/>
          </a:xfrm>
          <a:prstGeom prst="ellipse">
            <a:avLst/>
          </a:prstGeom>
          <a:solidFill>
            <a:schemeClr val="accent3">
              <a:lumMod val="60000"/>
              <a:lumOff val="40000"/>
              <a:alpha val="5000"/>
            </a:schemeClr>
          </a:solidFill>
          <a:ln w="12700" cap="rnd" cmpd="sng" algn="ctr">
            <a:solidFill>
              <a:schemeClr val="accent3">
                <a:lumMod val="60000"/>
                <a:lumOff val="40000"/>
                <a:alpha val="15000"/>
              </a:schemeClr>
            </a:solidFill>
            <a:prstDash val="solid"/>
            <a:round/>
            <a:headEnd type="none" w="med" len="med"/>
            <a:tailEnd type="none" w="med" len="med"/>
          </a:ln>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98" name="Oval 97"/>
          <p:cNvSpPr>
            <a:spLocks noChangeAspect="1"/>
          </p:cNvSpPr>
          <p:nvPr/>
        </p:nvSpPr>
        <p:spPr>
          <a:xfrm>
            <a:off x="-69625" y="6172569"/>
            <a:ext cx="778097" cy="750322"/>
          </a:xfrm>
          <a:custGeom>
            <a:avLst/>
            <a:gdLst/>
            <a:ahLst/>
            <a:cxnLst/>
            <a:rect l="l" t="t" r="r" b="b"/>
            <a:pathLst>
              <a:path w="778097" h="750322">
                <a:moveTo>
                  <a:pt x="261411" y="0"/>
                </a:moveTo>
                <a:cubicBezTo>
                  <a:pt x="546769" y="0"/>
                  <a:pt x="778097" y="231328"/>
                  <a:pt x="778097" y="516686"/>
                </a:cubicBezTo>
                <a:cubicBezTo>
                  <a:pt x="778097" y="601179"/>
                  <a:pt x="757816" y="680934"/>
                  <a:pt x="719843" y="750322"/>
                </a:cubicBezTo>
                <a:lnTo>
                  <a:pt x="0" y="750322"/>
                </a:lnTo>
                <a:lnTo>
                  <a:pt x="0" y="73330"/>
                </a:lnTo>
                <a:cubicBezTo>
                  <a:pt x="75863" y="26083"/>
                  <a:pt x="165591" y="0"/>
                  <a:pt x="261411" y="0"/>
                </a:cubicBezTo>
                <a:close/>
              </a:path>
            </a:pathLst>
          </a:custGeom>
          <a:solidFill>
            <a:schemeClr val="accent3">
              <a:lumMod val="60000"/>
              <a:lumOff val="40000"/>
              <a:alpha val="5000"/>
            </a:schemeClr>
          </a:solidFill>
          <a:ln w="63500" cap="rnd" cmpd="sng" algn="ctr">
            <a:solidFill>
              <a:schemeClr val="accent3">
                <a:lumMod val="60000"/>
                <a:lumOff val="40000"/>
                <a:alpha val="15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99" name="Oval 98"/>
          <p:cNvSpPr>
            <a:spLocks noChangeAspect="1"/>
          </p:cNvSpPr>
          <p:nvPr/>
        </p:nvSpPr>
        <p:spPr>
          <a:xfrm>
            <a:off x="-69625" y="5158575"/>
            <a:ext cx="563524" cy="897560"/>
          </a:xfrm>
          <a:custGeom>
            <a:avLst/>
            <a:gdLst/>
            <a:ahLst/>
            <a:cxnLst/>
            <a:rect l="l" t="t" r="r" b="b"/>
            <a:pathLst>
              <a:path w="563524" h="897560">
                <a:moveTo>
                  <a:pt x="114744" y="0"/>
                </a:moveTo>
                <a:cubicBezTo>
                  <a:pt x="362598" y="0"/>
                  <a:pt x="563524" y="200926"/>
                  <a:pt x="563524" y="448780"/>
                </a:cubicBezTo>
                <a:cubicBezTo>
                  <a:pt x="563524" y="696634"/>
                  <a:pt x="362598" y="897560"/>
                  <a:pt x="114744" y="897560"/>
                </a:cubicBezTo>
                <a:cubicBezTo>
                  <a:pt x="74918" y="897560"/>
                  <a:pt x="36304" y="892373"/>
                  <a:pt x="0" y="880900"/>
                </a:cubicBezTo>
                <a:lnTo>
                  <a:pt x="0" y="16661"/>
                </a:lnTo>
                <a:cubicBezTo>
                  <a:pt x="36304" y="5188"/>
                  <a:pt x="74918" y="0"/>
                  <a:pt x="114744" y="0"/>
                </a:cubicBezTo>
                <a:close/>
              </a:path>
            </a:pathLst>
          </a:custGeom>
          <a:solidFill>
            <a:schemeClr val="accent3">
              <a:lumMod val="60000"/>
              <a:lumOff val="40000"/>
              <a:alpha val="5000"/>
            </a:schemeClr>
          </a:solidFill>
          <a:ln w="63500" cap="rnd" cmpd="sng" algn="ctr">
            <a:solidFill>
              <a:schemeClr val="accent3">
                <a:lumMod val="60000"/>
                <a:lumOff val="40000"/>
                <a:alpha val="15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00" name="Oval 99"/>
          <p:cNvSpPr>
            <a:spLocks noChangeAspect="1"/>
          </p:cNvSpPr>
          <p:nvPr/>
        </p:nvSpPr>
        <p:spPr>
          <a:xfrm>
            <a:off x="-25758" y="482386"/>
            <a:ext cx="598416" cy="905704"/>
          </a:xfrm>
          <a:custGeom>
            <a:avLst/>
            <a:gdLst/>
            <a:ahLst/>
            <a:cxnLst/>
            <a:rect l="l" t="t" r="r" b="b"/>
            <a:pathLst>
              <a:path w="598416" h="905704">
                <a:moveTo>
                  <a:pt x="145564" y="0"/>
                </a:moveTo>
                <a:cubicBezTo>
                  <a:pt x="395667" y="0"/>
                  <a:pt x="598416" y="202749"/>
                  <a:pt x="598416" y="452852"/>
                </a:cubicBezTo>
                <a:cubicBezTo>
                  <a:pt x="598416" y="702955"/>
                  <a:pt x="395667" y="905704"/>
                  <a:pt x="145564" y="905704"/>
                </a:cubicBezTo>
                <a:cubicBezTo>
                  <a:pt x="94398" y="905704"/>
                  <a:pt x="45214" y="897218"/>
                  <a:pt x="0" y="879648"/>
                </a:cubicBezTo>
                <a:lnTo>
                  <a:pt x="0" y="26056"/>
                </a:lnTo>
                <a:cubicBezTo>
                  <a:pt x="45214" y="8486"/>
                  <a:pt x="94398" y="0"/>
                  <a:pt x="145564" y="0"/>
                </a:cubicBezTo>
                <a:close/>
              </a:path>
            </a:pathLst>
          </a:custGeom>
          <a:solidFill>
            <a:schemeClr val="accent3">
              <a:lumMod val="60000"/>
              <a:lumOff val="40000"/>
              <a:alpha val="5000"/>
            </a:schemeClr>
          </a:solidFill>
          <a:ln w="12700" cap="rnd" cmpd="sng" algn="ctr">
            <a:solidFill>
              <a:schemeClr val="accent3">
                <a:lumMod val="60000"/>
                <a:lumOff val="40000"/>
                <a:alpha val="30000"/>
              </a:schemeClr>
            </a:solidFill>
            <a:prstDash val="solid"/>
            <a:round/>
            <a:headEnd type="none" w="med" len="med"/>
            <a:tailEnd type="none" w="med" len="med"/>
          </a:ln>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01" name="Oval 100"/>
          <p:cNvSpPr>
            <a:spLocks noChangeAspect="1"/>
          </p:cNvSpPr>
          <p:nvPr/>
        </p:nvSpPr>
        <p:spPr>
          <a:xfrm>
            <a:off x="474208" y="836793"/>
            <a:ext cx="910817" cy="910817"/>
          </a:xfrm>
          <a:prstGeom prst="ellipse">
            <a:avLst/>
          </a:prstGeom>
          <a:solidFill>
            <a:schemeClr val="accent3">
              <a:lumMod val="60000"/>
              <a:lumOff val="40000"/>
              <a:alpha val="5000"/>
            </a:schemeClr>
          </a:solidFill>
          <a:ln w="63500" cap="rnd" cmpd="sng" algn="ctr">
            <a:solidFill>
              <a:schemeClr val="accent3">
                <a:lumMod val="60000"/>
                <a:lumOff val="40000"/>
                <a:alpha val="30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02" name="Oval 101"/>
          <p:cNvSpPr>
            <a:spLocks noChangeAspect="1"/>
          </p:cNvSpPr>
          <p:nvPr/>
        </p:nvSpPr>
        <p:spPr>
          <a:xfrm>
            <a:off x="319223" y="1452260"/>
            <a:ext cx="772993" cy="772993"/>
          </a:xfrm>
          <a:prstGeom prst="ellipse">
            <a:avLst/>
          </a:prstGeom>
          <a:solidFill>
            <a:schemeClr val="accent3">
              <a:lumMod val="60000"/>
              <a:lumOff val="40000"/>
              <a:alpha val="5000"/>
            </a:schemeClr>
          </a:solidFill>
          <a:ln w="63500" cap="rnd" cmpd="sng" algn="ctr">
            <a:solidFill>
              <a:schemeClr val="accent3">
                <a:lumMod val="60000"/>
                <a:lumOff val="40000"/>
                <a:alpha val="30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03" name="Oval 102"/>
          <p:cNvSpPr>
            <a:spLocks noChangeAspect="1"/>
          </p:cNvSpPr>
          <p:nvPr/>
        </p:nvSpPr>
        <p:spPr>
          <a:xfrm>
            <a:off x="371257" y="1886983"/>
            <a:ext cx="610366" cy="610366"/>
          </a:xfrm>
          <a:prstGeom prst="ellipse">
            <a:avLst/>
          </a:prstGeom>
          <a:solidFill>
            <a:schemeClr val="accent3">
              <a:lumMod val="60000"/>
              <a:lumOff val="40000"/>
              <a:alpha val="5000"/>
            </a:schemeClr>
          </a:solidFill>
          <a:ln w="12700" cap="rnd" cmpd="sng" algn="ctr">
            <a:solidFill>
              <a:schemeClr val="accent3">
                <a:lumMod val="60000"/>
                <a:lumOff val="40000"/>
                <a:alpha val="30000"/>
              </a:schemeClr>
            </a:solidFill>
            <a:prstDash val="solid"/>
            <a:round/>
            <a:headEnd type="none" w="med" len="med"/>
            <a:tailEnd type="none" w="med" len="med"/>
          </a:ln>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04" name="Oval 103"/>
          <p:cNvSpPr>
            <a:spLocks noChangeAspect="1"/>
          </p:cNvSpPr>
          <p:nvPr/>
        </p:nvSpPr>
        <p:spPr>
          <a:xfrm>
            <a:off x="154676" y="1919682"/>
            <a:ext cx="521764" cy="521764"/>
          </a:xfrm>
          <a:prstGeom prst="ellipse">
            <a:avLst/>
          </a:prstGeom>
          <a:solidFill>
            <a:schemeClr val="accent3">
              <a:lumMod val="60000"/>
              <a:lumOff val="40000"/>
              <a:alpha val="5000"/>
            </a:schemeClr>
          </a:solidFill>
          <a:ln w="63500" cap="rnd" cmpd="sng" algn="ctr">
            <a:solidFill>
              <a:schemeClr val="accent3">
                <a:lumMod val="60000"/>
                <a:lumOff val="40000"/>
                <a:alpha val="30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05" name="Oval 104"/>
          <p:cNvSpPr>
            <a:spLocks noChangeAspect="1"/>
          </p:cNvSpPr>
          <p:nvPr/>
        </p:nvSpPr>
        <p:spPr>
          <a:xfrm>
            <a:off x="7302517" y="-61709"/>
            <a:ext cx="910818" cy="750833"/>
          </a:xfrm>
          <a:custGeom>
            <a:avLst/>
            <a:gdLst/>
            <a:ahLst/>
            <a:cxnLst/>
            <a:rect l="l" t="t" r="r" b="b"/>
            <a:pathLst>
              <a:path w="910818" h="750833">
                <a:moveTo>
                  <a:pt x="111441" y="0"/>
                </a:moveTo>
                <a:lnTo>
                  <a:pt x="799378" y="0"/>
                </a:lnTo>
                <a:cubicBezTo>
                  <a:pt x="869408" y="78400"/>
                  <a:pt x="910818" y="182076"/>
                  <a:pt x="910818" y="295424"/>
                </a:cubicBezTo>
                <a:cubicBezTo>
                  <a:pt x="910818" y="546939"/>
                  <a:pt x="706924" y="750833"/>
                  <a:pt x="455409" y="750833"/>
                </a:cubicBezTo>
                <a:cubicBezTo>
                  <a:pt x="203894" y="750833"/>
                  <a:pt x="0" y="546939"/>
                  <a:pt x="0" y="295424"/>
                </a:cubicBezTo>
                <a:cubicBezTo>
                  <a:pt x="0" y="182076"/>
                  <a:pt x="41410" y="78400"/>
                  <a:pt x="111441" y="0"/>
                </a:cubicBezTo>
                <a:close/>
              </a:path>
            </a:pathLst>
          </a:custGeom>
          <a:solidFill>
            <a:schemeClr val="accent3">
              <a:lumMod val="60000"/>
              <a:lumOff val="40000"/>
              <a:alpha val="5000"/>
            </a:schemeClr>
          </a:solidFill>
          <a:ln w="63500" cap="rnd" cmpd="sng" algn="ctr">
            <a:solidFill>
              <a:schemeClr val="accent3">
                <a:lumMod val="60000"/>
                <a:lumOff val="40000"/>
                <a:alpha val="30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06" name="Oval 105"/>
          <p:cNvSpPr>
            <a:spLocks noChangeAspect="1"/>
          </p:cNvSpPr>
          <p:nvPr/>
        </p:nvSpPr>
        <p:spPr>
          <a:xfrm>
            <a:off x="8718124" y="-61709"/>
            <a:ext cx="473874" cy="613011"/>
          </a:xfrm>
          <a:custGeom>
            <a:avLst/>
            <a:gdLst/>
            <a:ahLst/>
            <a:cxnLst/>
            <a:rect l="l" t="t" r="r" b="b"/>
            <a:pathLst>
              <a:path w="473874" h="613011">
                <a:moveTo>
                  <a:pt x="29684" y="0"/>
                </a:moveTo>
                <a:lnTo>
                  <a:pt x="473874" y="0"/>
                </a:lnTo>
                <a:lnTo>
                  <a:pt x="473874" y="611150"/>
                </a:lnTo>
                <a:cubicBezTo>
                  <a:pt x="467789" y="612887"/>
                  <a:pt x="461614" y="613011"/>
                  <a:pt x="455409" y="613011"/>
                </a:cubicBezTo>
                <a:cubicBezTo>
                  <a:pt x="203894" y="613011"/>
                  <a:pt x="0" y="409117"/>
                  <a:pt x="0" y="157602"/>
                </a:cubicBezTo>
                <a:cubicBezTo>
                  <a:pt x="0" y="101995"/>
                  <a:pt x="9966" y="48716"/>
                  <a:pt x="29684" y="0"/>
                </a:cubicBezTo>
                <a:close/>
              </a:path>
            </a:pathLst>
          </a:custGeom>
          <a:solidFill>
            <a:schemeClr val="accent3">
              <a:lumMod val="60000"/>
              <a:lumOff val="40000"/>
              <a:alpha val="5000"/>
            </a:schemeClr>
          </a:solidFill>
          <a:ln w="63500" cap="rnd" cmpd="sng" algn="ctr">
            <a:solidFill>
              <a:schemeClr val="accent3">
                <a:lumMod val="60000"/>
                <a:lumOff val="40000"/>
                <a:alpha val="30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07" name="Oval 106"/>
          <p:cNvSpPr>
            <a:spLocks noChangeAspect="1"/>
          </p:cNvSpPr>
          <p:nvPr/>
        </p:nvSpPr>
        <p:spPr>
          <a:xfrm>
            <a:off x="7748238" y="282933"/>
            <a:ext cx="1128521" cy="1128521"/>
          </a:xfrm>
          <a:prstGeom prst="ellipse">
            <a:avLst/>
          </a:prstGeom>
          <a:solidFill>
            <a:schemeClr val="accent3">
              <a:lumMod val="60000"/>
              <a:lumOff val="40000"/>
              <a:alpha val="5000"/>
            </a:schemeClr>
          </a:solidFill>
          <a:ln w="12700" cap="rnd" cmpd="sng" algn="ctr">
            <a:solidFill>
              <a:schemeClr val="accent3">
                <a:lumMod val="60000"/>
                <a:lumOff val="40000"/>
                <a:alpha val="30000"/>
              </a:schemeClr>
            </a:solidFill>
            <a:prstDash val="solid"/>
            <a:round/>
            <a:headEnd type="none" w="med" len="med"/>
            <a:tailEnd type="none" w="med" len="med"/>
          </a:ln>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08" name="Oval 107"/>
          <p:cNvSpPr>
            <a:spLocks noChangeAspect="1"/>
          </p:cNvSpPr>
          <p:nvPr/>
        </p:nvSpPr>
        <p:spPr>
          <a:xfrm>
            <a:off x="8914718" y="749603"/>
            <a:ext cx="277280" cy="907992"/>
          </a:xfrm>
          <a:custGeom>
            <a:avLst/>
            <a:gdLst/>
            <a:ahLst/>
            <a:cxnLst/>
            <a:rect l="l" t="t" r="r" b="b"/>
            <a:pathLst>
              <a:path w="277280" h="907992">
                <a:moveTo>
                  <a:pt x="277280" y="0"/>
                </a:moveTo>
                <a:lnTo>
                  <a:pt x="277280" y="907992"/>
                </a:lnTo>
                <a:cubicBezTo>
                  <a:pt x="112021" y="824131"/>
                  <a:pt x="0" y="652146"/>
                  <a:pt x="0" y="453996"/>
                </a:cubicBezTo>
                <a:cubicBezTo>
                  <a:pt x="0" y="255847"/>
                  <a:pt x="112021" y="83861"/>
                  <a:pt x="277280" y="0"/>
                </a:cubicBezTo>
                <a:close/>
              </a:path>
            </a:pathLst>
          </a:custGeom>
          <a:solidFill>
            <a:schemeClr val="accent3">
              <a:lumMod val="60000"/>
              <a:lumOff val="40000"/>
              <a:alpha val="5000"/>
            </a:schemeClr>
          </a:solidFill>
          <a:ln w="63500" cap="rnd" cmpd="sng" algn="ctr">
            <a:solidFill>
              <a:schemeClr val="accent3">
                <a:lumMod val="60000"/>
                <a:lumOff val="40000"/>
                <a:alpha val="30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09" name="Oval 108"/>
          <p:cNvSpPr>
            <a:spLocks noChangeAspect="1"/>
          </p:cNvSpPr>
          <p:nvPr/>
        </p:nvSpPr>
        <p:spPr>
          <a:xfrm>
            <a:off x="7590871" y="728498"/>
            <a:ext cx="969734" cy="969734"/>
          </a:xfrm>
          <a:prstGeom prst="ellipse">
            <a:avLst/>
          </a:prstGeom>
          <a:solidFill>
            <a:schemeClr val="accent3">
              <a:lumMod val="60000"/>
              <a:lumOff val="40000"/>
              <a:alpha val="5000"/>
            </a:schemeClr>
          </a:solidFill>
          <a:ln w="63500" cap="rnd" cmpd="sng" algn="ctr">
            <a:solidFill>
              <a:schemeClr val="accent3">
                <a:lumMod val="60000"/>
                <a:lumOff val="40000"/>
                <a:alpha val="30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10" name="Oval 109"/>
          <p:cNvSpPr>
            <a:spLocks noChangeAspect="1"/>
          </p:cNvSpPr>
          <p:nvPr/>
        </p:nvSpPr>
        <p:spPr>
          <a:xfrm>
            <a:off x="7470041" y="1326476"/>
            <a:ext cx="608190" cy="608190"/>
          </a:xfrm>
          <a:prstGeom prst="ellipse">
            <a:avLst/>
          </a:prstGeom>
          <a:solidFill>
            <a:schemeClr val="accent3">
              <a:lumMod val="60000"/>
              <a:lumOff val="40000"/>
              <a:alpha val="5000"/>
            </a:schemeClr>
          </a:solidFill>
          <a:ln w="12700" cap="rnd" cmpd="sng" algn="ctr">
            <a:solidFill>
              <a:schemeClr val="accent3">
                <a:lumMod val="60000"/>
                <a:lumOff val="40000"/>
                <a:alpha val="30000"/>
              </a:schemeClr>
            </a:solidFill>
            <a:prstDash val="solid"/>
            <a:round/>
            <a:headEnd type="none" w="med" len="med"/>
            <a:tailEnd type="none" w="med" len="med"/>
          </a:ln>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11" name="Oval 110"/>
          <p:cNvSpPr>
            <a:spLocks noChangeAspect="1"/>
          </p:cNvSpPr>
          <p:nvPr/>
        </p:nvSpPr>
        <p:spPr>
          <a:xfrm>
            <a:off x="7629941" y="5611427"/>
            <a:ext cx="738345" cy="738345"/>
          </a:xfrm>
          <a:prstGeom prst="ellipse">
            <a:avLst/>
          </a:prstGeom>
          <a:solidFill>
            <a:schemeClr val="accent3">
              <a:lumMod val="60000"/>
              <a:lumOff val="40000"/>
              <a:alpha val="5000"/>
            </a:schemeClr>
          </a:solidFill>
          <a:ln w="12700" cap="rnd" cmpd="sng" algn="ctr">
            <a:solidFill>
              <a:schemeClr val="accent3">
                <a:lumMod val="60000"/>
                <a:lumOff val="40000"/>
                <a:alpha val="15000"/>
              </a:schemeClr>
            </a:solidFill>
            <a:prstDash val="solid"/>
            <a:round/>
            <a:headEnd type="none" w="med" len="med"/>
            <a:tailEnd type="none" w="med" len="med"/>
          </a:ln>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12" name="Oval 111"/>
          <p:cNvSpPr>
            <a:spLocks noChangeAspect="1"/>
          </p:cNvSpPr>
          <p:nvPr/>
        </p:nvSpPr>
        <p:spPr>
          <a:xfrm>
            <a:off x="6972882" y="5242254"/>
            <a:ext cx="738345" cy="738345"/>
          </a:xfrm>
          <a:prstGeom prst="ellipse">
            <a:avLst/>
          </a:prstGeom>
          <a:solidFill>
            <a:schemeClr val="accent3">
              <a:lumMod val="60000"/>
              <a:lumOff val="40000"/>
              <a:alpha val="5000"/>
            </a:schemeClr>
          </a:solidFill>
          <a:ln w="63500" cap="rnd" cmpd="sng" algn="ctr">
            <a:solidFill>
              <a:schemeClr val="accent3">
                <a:lumMod val="60000"/>
                <a:lumOff val="40000"/>
                <a:alpha val="15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13" name="Oval 112"/>
          <p:cNvSpPr>
            <a:spLocks noChangeAspect="1"/>
          </p:cNvSpPr>
          <p:nvPr/>
        </p:nvSpPr>
        <p:spPr>
          <a:xfrm>
            <a:off x="7494454" y="4928166"/>
            <a:ext cx="738345" cy="738345"/>
          </a:xfrm>
          <a:prstGeom prst="ellipse">
            <a:avLst/>
          </a:prstGeom>
          <a:solidFill>
            <a:schemeClr val="accent3">
              <a:lumMod val="60000"/>
              <a:lumOff val="40000"/>
              <a:alpha val="5000"/>
            </a:schemeClr>
          </a:solidFill>
          <a:ln w="12700" cap="rnd" cmpd="sng" algn="ctr">
            <a:solidFill>
              <a:schemeClr val="accent3">
                <a:lumMod val="60000"/>
                <a:lumOff val="40000"/>
                <a:alpha val="15000"/>
              </a:schemeClr>
            </a:solidFill>
            <a:prstDash val="solid"/>
            <a:round/>
            <a:headEnd type="none" w="med" len="med"/>
            <a:tailEnd type="none" w="med" len="med"/>
          </a:ln>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14" name="Oval 113"/>
          <p:cNvSpPr>
            <a:spLocks noChangeAspect="1"/>
          </p:cNvSpPr>
          <p:nvPr/>
        </p:nvSpPr>
        <p:spPr>
          <a:xfrm>
            <a:off x="8229034" y="5666511"/>
            <a:ext cx="605634" cy="605634"/>
          </a:xfrm>
          <a:prstGeom prst="ellipse">
            <a:avLst/>
          </a:prstGeom>
          <a:solidFill>
            <a:schemeClr val="accent3">
              <a:lumMod val="60000"/>
              <a:lumOff val="40000"/>
              <a:alpha val="5000"/>
            </a:schemeClr>
          </a:solidFill>
          <a:ln w="63500" cap="rnd" cmpd="sng" algn="ctr">
            <a:solidFill>
              <a:schemeClr val="accent3">
                <a:lumMod val="60000"/>
                <a:lumOff val="40000"/>
                <a:alpha val="15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15" name="Oval 114"/>
          <p:cNvSpPr>
            <a:spLocks noChangeAspect="1"/>
          </p:cNvSpPr>
          <p:nvPr/>
        </p:nvSpPr>
        <p:spPr>
          <a:xfrm>
            <a:off x="8078231" y="4097842"/>
            <a:ext cx="553549" cy="553549"/>
          </a:xfrm>
          <a:prstGeom prst="ellipse">
            <a:avLst/>
          </a:prstGeom>
          <a:solidFill>
            <a:schemeClr val="accent3">
              <a:lumMod val="60000"/>
              <a:lumOff val="40000"/>
              <a:alpha val="5000"/>
            </a:schemeClr>
          </a:solidFill>
          <a:ln w="63500" cap="rnd" cmpd="sng" algn="ctr">
            <a:solidFill>
              <a:schemeClr val="accent3">
                <a:lumMod val="60000"/>
                <a:lumOff val="40000"/>
                <a:alpha val="15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16" name="Oval 115"/>
          <p:cNvSpPr>
            <a:spLocks noChangeAspect="1"/>
          </p:cNvSpPr>
          <p:nvPr/>
        </p:nvSpPr>
        <p:spPr>
          <a:xfrm>
            <a:off x="8411816" y="5057878"/>
            <a:ext cx="553549" cy="553549"/>
          </a:xfrm>
          <a:prstGeom prst="ellipse">
            <a:avLst/>
          </a:prstGeom>
          <a:solidFill>
            <a:schemeClr val="accent3">
              <a:lumMod val="60000"/>
              <a:lumOff val="40000"/>
              <a:alpha val="5000"/>
            </a:schemeClr>
          </a:solidFill>
          <a:ln w="63500" cap="rnd" cmpd="sng" algn="ctr">
            <a:solidFill>
              <a:schemeClr val="accent3">
                <a:lumMod val="60000"/>
                <a:lumOff val="40000"/>
                <a:alpha val="15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17" name="Oval 116"/>
          <p:cNvSpPr>
            <a:spLocks noChangeAspect="1"/>
          </p:cNvSpPr>
          <p:nvPr/>
        </p:nvSpPr>
        <p:spPr>
          <a:xfrm>
            <a:off x="8688590" y="4790335"/>
            <a:ext cx="503408" cy="553550"/>
          </a:xfrm>
          <a:custGeom>
            <a:avLst/>
            <a:gdLst/>
            <a:ahLst/>
            <a:cxnLst/>
            <a:rect l="l" t="t" r="r" b="b"/>
            <a:pathLst>
              <a:path w="503408" h="553550">
                <a:moveTo>
                  <a:pt x="276775" y="0"/>
                </a:moveTo>
                <a:cubicBezTo>
                  <a:pt x="370698" y="0"/>
                  <a:pt x="453694" y="46784"/>
                  <a:pt x="503408" y="118545"/>
                </a:cubicBezTo>
                <a:lnTo>
                  <a:pt x="503408" y="435005"/>
                </a:lnTo>
                <a:cubicBezTo>
                  <a:pt x="453694" y="506767"/>
                  <a:pt x="370698" y="553550"/>
                  <a:pt x="276775" y="553550"/>
                </a:cubicBezTo>
                <a:cubicBezTo>
                  <a:pt x="123916" y="553550"/>
                  <a:pt x="0" y="429634"/>
                  <a:pt x="0" y="276775"/>
                </a:cubicBezTo>
                <a:cubicBezTo>
                  <a:pt x="0" y="123916"/>
                  <a:pt x="123916" y="0"/>
                  <a:pt x="276775" y="0"/>
                </a:cubicBezTo>
                <a:close/>
              </a:path>
            </a:pathLst>
          </a:custGeom>
          <a:solidFill>
            <a:schemeClr val="accent3">
              <a:lumMod val="60000"/>
              <a:lumOff val="40000"/>
              <a:alpha val="5000"/>
            </a:schemeClr>
          </a:solidFill>
          <a:ln w="63500" cap="rnd" cmpd="sng" algn="ctr">
            <a:solidFill>
              <a:schemeClr val="accent3">
                <a:lumMod val="60000"/>
                <a:lumOff val="40000"/>
                <a:alpha val="15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1009442" y="675724"/>
            <a:ext cx="7125113" cy="924475"/>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009443" y="1807361"/>
            <a:ext cx="7125112" cy="4051437"/>
          </a:xfrm>
          <a:prstGeom prst="rect">
            <a:avLst/>
          </a:prstGeom>
        </p:spPr>
        <p:txBody>
          <a:bodyPr vert="horz" lIns="91440" tIns="45720" rIns="91440" bIns="45720" rtlCol="0"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6437344" y="5951810"/>
            <a:ext cx="2133600" cy="365125"/>
          </a:xfrm>
          <a:prstGeom prst="rect">
            <a:avLst/>
          </a:prstGeom>
        </p:spPr>
        <p:txBody>
          <a:bodyPr vert="horz" lIns="91440" tIns="45720" rIns="91440" bIns="45720" rtlCol="0" anchor="b"/>
          <a:lstStyle>
            <a:lvl1pPr algn="r">
              <a:defRPr sz="900">
                <a:solidFill>
                  <a:schemeClr val="tx1">
                    <a:tint val="75000"/>
                  </a:schemeClr>
                </a:solidFill>
              </a:defRPr>
            </a:lvl1pPr>
          </a:lstStyle>
          <a:p>
            <a:fld id="{82E0ADAD-7309-480B-852A-06364D1DBAD9}" type="datetimeFigureOut">
              <a:rPr lang="en-GB" smtClean="0"/>
              <a:t>06/03/2017</a:t>
            </a:fld>
            <a:endParaRPr lang="en-GB"/>
          </a:p>
        </p:txBody>
      </p:sp>
      <p:sp>
        <p:nvSpPr>
          <p:cNvPr id="5" name="Footer Placeholder 4"/>
          <p:cNvSpPr>
            <a:spLocks noGrp="1"/>
          </p:cNvSpPr>
          <p:nvPr>
            <p:ph type="ftr" sz="quarter" idx="3"/>
          </p:nvPr>
        </p:nvSpPr>
        <p:spPr>
          <a:xfrm>
            <a:off x="1180945" y="5951810"/>
            <a:ext cx="5256399" cy="365125"/>
          </a:xfrm>
          <a:prstGeom prst="rect">
            <a:avLst/>
          </a:prstGeom>
        </p:spPr>
        <p:txBody>
          <a:bodyPr vert="horz" lIns="91440" tIns="45720" rIns="91440" bIns="45720" rtlCol="0" anchor="b"/>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572658" y="5951810"/>
            <a:ext cx="608287" cy="365125"/>
          </a:xfrm>
          <a:prstGeom prst="rect">
            <a:avLst/>
          </a:prstGeom>
        </p:spPr>
        <p:txBody>
          <a:bodyPr vert="horz" lIns="91440" tIns="45720" rIns="91440" bIns="45720" rtlCol="0" anchor="b"/>
          <a:lstStyle>
            <a:lvl1pPr algn="l">
              <a:defRPr sz="1800">
                <a:solidFill>
                  <a:schemeClr val="tx1">
                    <a:tint val="75000"/>
                  </a:schemeClr>
                </a:solidFill>
              </a:defRPr>
            </a:lvl1pPr>
          </a:lstStyle>
          <a:p>
            <a:fld id="{9469CF48-8678-4EB5-A0B4-87D993012307}" type="slidenum">
              <a:rPr lang="en-GB" smtClean="0"/>
              <a:t>‹#›</a:t>
            </a:fld>
            <a:endParaRPr lang="en-GB"/>
          </a:p>
        </p:txBody>
      </p:sp>
      <p:sp>
        <p:nvSpPr>
          <p:cNvPr id="55" name="Oval 54"/>
          <p:cNvSpPr>
            <a:spLocks noChangeAspect="1"/>
          </p:cNvSpPr>
          <p:nvPr/>
        </p:nvSpPr>
        <p:spPr>
          <a:xfrm>
            <a:off x="1583172" y="5454223"/>
            <a:ext cx="1909234" cy="1468668"/>
          </a:xfrm>
          <a:custGeom>
            <a:avLst/>
            <a:gdLst/>
            <a:ahLst/>
            <a:cxnLst/>
            <a:rect l="l" t="t" r="r" b="b"/>
            <a:pathLst>
              <a:path w="1909234" h="1468668">
                <a:moveTo>
                  <a:pt x="954617" y="0"/>
                </a:moveTo>
                <a:cubicBezTo>
                  <a:pt x="1481837" y="0"/>
                  <a:pt x="1909234" y="427397"/>
                  <a:pt x="1909234" y="954617"/>
                </a:cubicBezTo>
                <a:cubicBezTo>
                  <a:pt x="1909234" y="1144075"/>
                  <a:pt x="1854043" y="1320642"/>
                  <a:pt x="1758159" y="1468668"/>
                </a:cubicBezTo>
                <a:lnTo>
                  <a:pt x="151075" y="1468668"/>
                </a:lnTo>
                <a:cubicBezTo>
                  <a:pt x="55192" y="1320642"/>
                  <a:pt x="0" y="1144075"/>
                  <a:pt x="0" y="954617"/>
                </a:cubicBezTo>
                <a:cubicBezTo>
                  <a:pt x="0" y="427397"/>
                  <a:pt x="427397" y="0"/>
                  <a:pt x="954617" y="0"/>
                </a:cubicBezTo>
                <a:close/>
              </a:path>
            </a:pathLst>
          </a:custGeom>
          <a:solidFill>
            <a:schemeClr val="tx2">
              <a:lumMod val="75000"/>
              <a:alpha val="8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57" name="Oval 56"/>
          <p:cNvSpPr>
            <a:spLocks noChangeAspect="1"/>
          </p:cNvSpPr>
          <p:nvPr/>
        </p:nvSpPr>
        <p:spPr>
          <a:xfrm>
            <a:off x="8570944" y="3382942"/>
            <a:ext cx="306310" cy="306310"/>
          </a:xfrm>
          <a:prstGeom prst="ellipse">
            <a:avLst/>
          </a:prstGeom>
          <a:solidFill>
            <a:schemeClr val="accent3">
              <a:lumMod val="60000"/>
              <a:lumOff val="40000"/>
              <a:alpha val="5000"/>
            </a:schemeClr>
          </a:solidFill>
          <a:ln w="63500" cap="rnd" cmpd="sng" algn="ctr">
            <a:solidFill>
              <a:schemeClr val="accent3">
                <a:lumMod val="60000"/>
                <a:lumOff val="40000"/>
                <a:alpha val="15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58" name="Oval 57"/>
          <p:cNvSpPr>
            <a:spLocks noChangeAspect="1"/>
          </p:cNvSpPr>
          <p:nvPr/>
        </p:nvSpPr>
        <p:spPr>
          <a:xfrm>
            <a:off x="8398204" y="3536097"/>
            <a:ext cx="306310" cy="306310"/>
          </a:xfrm>
          <a:prstGeom prst="ellipse">
            <a:avLst/>
          </a:prstGeom>
          <a:solidFill>
            <a:schemeClr val="accent3">
              <a:lumMod val="60000"/>
              <a:lumOff val="40000"/>
              <a:alpha val="5000"/>
            </a:schemeClr>
          </a:solidFill>
          <a:ln w="63500" cap="rnd" cmpd="sng" algn="ctr">
            <a:solidFill>
              <a:schemeClr val="accent3">
                <a:lumMod val="60000"/>
                <a:lumOff val="40000"/>
                <a:alpha val="15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59" name="Oval 58"/>
          <p:cNvSpPr>
            <a:spLocks noChangeAspect="1"/>
          </p:cNvSpPr>
          <p:nvPr/>
        </p:nvSpPr>
        <p:spPr>
          <a:xfrm>
            <a:off x="8608408" y="3688497"/>
            <a:ext cx="306310" cy="306310"/>
          </a:xfrm>
          <a:prstGeom prst="ellipse">
            <a:avLst/>
          </a:prstGeom>
          <a:solidFill>
            <a:schemeClr val="accent3">
              <a:lumMod val="60000"/>
              <a:lumOff val="40000"/>
              <a:alpha val="5000"/>
            </a:schemeClr>
          </a:solidFill>
          <a:ln w="63500" cap="rnd" cmpd="sng" algn="ctr">
            <a:solidFill>
              <a:schemeClr val="accent3">
                <a:lumMod val="60000"/>
                <a:lumOff val="40000"/>
                <a:alpha val="15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60" name="Oval 59"/>
          <p:cNvSpPr>
            <a:spLocks noChangeAspect="1"/>
          </p:cNvSpPr>
          <p:nvPr/>
        </p:nvSpPr>
        <p:spPr>
          <a:xfrm>
            <a:off x="154676" y="2698928"/>
            <a:ext cx="467627" cy="467627"/>
          </a:xfrm>
          <a:prstGeom prst="ellipse">
            <a:avLst/>
          </a:prstGeom>
          <a:solidFill>
            <a:schemeClr val="accent3">
              <a:lumMod val="60000"/>
              <a:lumOff val="40000"/>
              <a:alpha val="5000"/>
            </a:schemeClr>
          </a:solidFill>
          <a:ln w="12700" cap="rnd" cmpd="sng" algn="ctr">
            <a:solidFill>
              <a:schemeClr val="accent3">
                <a:lumMod val="60000"/>
                <a:lumOff val="40000"/>
                <a:alpha val="15000"/>
              </a:schemeClr>
            </a:solidFill>
            <a:prstDash val="solid"/>
            <a:round/>
            <a:headEnd type="none" w="med" len="med"/>
            <a:tailEnd type="none" w="med" len="med"/>
          </a:ln>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61" name="Oval 60"/>
          <p:cNvSpPr>
            <a:spLocks noChangeAspect="1"/>
          </p:cNvSpPr>
          <p:nvPr/>
        </p:nvSpPr>
        <p:spPr>
          <a:xfrm>
            <a:off x="474208" y="3166555"/>
            <a:ext cx="458770" cy="458770"/>
          </a:xfrm>
          <a:prstGeom prst="ellipse">
            <a:avLst/>
          </a:prstGeom>
          <a:solidFill>
            <a:schemeClr val="accent3">
              <a:lumMod val="60000"/>
              <a:lumOff val="40000"/>
              <a:alpha val="5000"/>
            </a:schemeClr>
          </a:solidFill>
          <a:ln w="12700" cap="rnd" cmpd="sng" algn="ctr">
            <a:solidFill>
              <a:schemeClr val="accent3">
                <a:lumMod val="60000"/>
                <a:lumOff val="40000"/>
                <a:alpha val="15000"/>
              </a:schemeClr>
            </a:solidFill>
            <a:prstDash val="solid"/>
            <a:round/>
            <a:headEnd type="none" w="med" len="med"/>
            <a:tailEnd type="none" w="med" len="med"/>
          </a:ln>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62" name="Oval 61"/>
          <p:cNvSpPr>
            <a:spLocks noChangeAspect="1"/>
          </p:cNvSpPr>
          <p:nvPr/>
        </p:nvSpPr>
        <p:spPr>
          <a:xfrm>
            <a:off x="270258" y="3382942"/>
            <a:ext cx="352045" cy="352045"/>
          </a:xfrm>
          <a:prstGeom prst="ellipse">
            <a:avLst/>
          </a:prstGeom>
          <a:solidFill>
            <a:schemeClr val="accent3">
              <a:lumMod val="60000"/>
              <a:lumOff val="40000"/>
              <a:alpha val="5000"/>
            </a:schemeClr>
          </a:solidFill>
          <a:ln w="63500" cap="rnd" cmpd="sng" algn="ctr">
            <a:solidFill>
              <a:schemeClr val="accent3">
                <a:lumMod val="60000"/>
                <a:lumOff val="40000"/>
                <a:alpha val="15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63" name="Oval 62"/>
          <p:cNvSpPr>
            <a:spLocks noChangeAspect="1"/>
          </p:cNvSpPr>
          <p:nvPr/>
        </p:nvSpPr>
        <p:spPr>
          <a:xfrm>
            <a:off x="-86601" y="2581479"/>
            <a:ext cx="1360441" cy="1909234"/>
          </a:xfrm>
          <a:custGeom>
            <a:avLst/>
            <a:gdLst/>
            <a:ahLst/>
            <a:cxnLst/>
            <a:rect l="l" t="t" r="r" b="b"/>
            <a:pathLst>
              <a:path w="1360441" h="1909234">
                <a:moveTo>
                  <a:pt x="405824" y="0"/>
                </a:moveTo>
                <a:cubicBezTo>
                  <a:pt x="933044" y="0"/>
                  <a:pt x="1360441" y="427397"/>
                  <a:pt x="1360441" y="954617"/>
                </a:cubicBezTo>
                <a:cubicBezTo>
                  <a:pt x="1360441" y="1481837"/>
                  <a:pt x="933044" y="1909234"/>
                  <a:pt x="405824" y="1909234"/>
                </a:cubicBezTo>
                <a:cubicBezTo>
                  <a:pt x="260527" y="1909234"/>
                  <a:pt x="122812" y="1876773"/>
                  <a:pt x="0" y="1817719"/>
                </a:cubicBezTo>
                <a:lnTo>
                  <a:pt x="0" y="91515"/>
                </a:lnTo>
                <a:cubicBezTo>
                  <a:pt x="122812" y="32461"/>
                  <a:pt x="260527" y="0"/>
                  <a:pt x="405824" y="0"/>
                </a:cubicBezTo>
                <a:close/>
              </a:path>
            </a:pathLst>
          </a:custGeom>
          <a:solidFill>
            <a:schemeClr val="tx2">
              <a:lumMod val="75000"/>
              <a:alpha val="8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64" name="Oval 63"/>
          <p:cNvSpPr>
            <a:spLocks noChangeAspect="1"/>
          </p:cNvSpPr>
          <p:nvPr/>
        </p:nvSpPr>
        <p:spPr>
          <a:xfrm>
            <a:off x="6173123" y="2395416"/>
            <a:ext cx="1218253" cy="1218253"/>
          </a:xfrm>
          <a:prstGeom prst="ellipse">
            <a:avLst/>
          </a:prstGeom>
          <a:solidFill>
            <a:schemeClr val="tx2">
              <a:lumMod val="75000"/>
              <a:alpha val="10000"/>
            </a:schemeClr>
          </a:solidFill>
          <a:ln w="177800" cap="rnd" cmpd="sng" algn="ctr">
            <a:solidFill>
              <a:schemeClr val="tx2">
                <a:lumMod val="60000"/>
                <a:lumOff val="40000"/>
                <a:alpha val="0"/>
              </a:schemeClr>
            </a:solidFill>
            <a:prstDash val="solid"/>
            <a:round/>
            <a:headEnd type="none" w="med" len="med"/>
            <a:tailEnd type="none" w="med" len="med"/>
          </a:ln>
          <a:effectLst>
            <a:softEdge rad="1524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iming>
    <p:tnLst>
      <p:par>
        <p:cTn id="1" dur="indefinite" restart="never" nodeType="tmRoot"/>
      </p:par>
    </p:tnLst>
  </p:timing>
  <p:txStyles>
    <p:titleStyle>
      <a:lvl1pPr algn="l" defTabSz="457200" rtl="0" eaLnBrk="1" latinLnBrk="0" hangingPunct="1">
        <a:spcBef>
          <a:spcPct val="0"/>
        </a:spcBef>
        <a:buNone/>
        <a:defRPr sz="3200" kern="1200">
          <a:solidFill>
            <a:schemeClr val="tx1"/>
          </a:solidFill>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tx2"/>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tx2"/>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tx2"/>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tx2"/>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tx2"/>
        </a:buClr>
        <a:buFont typeface="Wingdings 2" charset="2"/>
        <a:buChar char=""/>
        <a:defRPr sz="12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biblehub.com/esv/genesis/1.htm" TargetMode="External"/><Relationship Id="rId2" Type="http://schemas.openxmlformats.org/officeDocument/2006/relationships/hyperlink" Target="http://biblehub.com/niv/genesis/1.htm" TargetMode="External"/><Relationship Id="rId1" Type="http://schemas.openxmlformats.org/officeDocument/2006/relationships/slideLayout" Target="../slideLayouts/slideLayout2.xml"/><Relationship Id="rId4" Type="http://schemas.openxmlformats.org/officeDocument/2006/relationships/hyperlink" Target="http://biblehub.com/kjv/genesis/1.htm" TargetMode="External"/></Relationships>
</file>

<file path=ppt/slides/_rels/slide10.xml.rels><?xml version="1.0" encoding="UTF-8" standalone="yes"?>
<Relationships xmlns="http://schemas.openxmlformats.org/package/2006/relationships"><Relationship Id="rId2" Type="http://schemas.openxmlformats.org/officeDocument/2006/relationships/image" Target="../media/image5.gi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www.creationethics.org/"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solidFill>
                  <a:schemeClr val="accent1">
                    <a:lumMod val="75000"/>
                  </a:schemeClr>
                </a:solidFill>
              </a:rPr>
              <a:t>Ecology </a:t>
            </a:r>
            <a:r>
              <a:rPr lang="en-GB" dirty="0" smtClean="0">
                <a:solidFill>
                  <a:schemeClr val="accent1">
                    <a:lumMod val="75000"/>
                  </a:schemeClr>
                </a:solidFill>
              </a:rPr>
              <a:t>and Religion</a:t>
            </a:r>
            <a:endParaRPr lang="en-GB" dirty="0">
              <a:solidFill>
                <a:schemeClr val="accent1">
                  <a:lumMod val="75000"/>
                </a:schemeClr>
              </a:solidFill>
            </a:endParaRPr>
          </a:p>
        </p:txBody>
      </p:sp>
      <p:sp>
        <p:nvSpPr>
          <p:cNvPr id="3" name="Subtitle 2"/>
          <p:cNvSpPr>
            <a:spLocks noGrp="1"/>
          </p:cNvSpPr>
          <p:nvPr>
            <p:ph type="subTitle" idx="1"/>
          </p:nvPr>
        </p:nvSpPr>
        <p:spPr/>
        <p:txBody>
          <a:bodyPr/>
          <a:lstStyle/>
          <a:p>
            <a:r>
              <a:rPr lang="en-GB" dirty="0" smtClean="0"/>
              <a:t>TRRS5008 Sects, Self and Society</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32031" y="116632"/>
            <a:ext cx="3764136" cy="3764136"/>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380229073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15616" y="1340768"/>
            <a:ext cx="7056784" cy="4120601"/>
          </a:xfrm>
        </p:spPr>
        <p:txBody>
          <a:bodyPr/>
          <a:lstStyle/>
          <a:p>
            <a:pPr algn="ctr"/>
            <a:r>
              <a:rPr lang="en-GB" dirty="0"/>
              <a:t>According to the Oxford English Dictionary, ecology is “</a:t>
            </a:r>
            <a:r>
              <a:rPr lang="en-US" dirty="0"/>
              <a:t>The branch of biology that deals with the relations of organisms to one another and to their physical surroundings”.  </a:t>
            </a:r>
            <a:endParaRPr lang="en-GB" dirty="0"/>
          </a:p>
          <a:p>
            <a:endParaRPr lang="en-US" dirty="0"/>
          </a:p>
        </p:txBody>
      </p:sp>
    </p:spTree>
    <p:extLst>
      <p:ext uri="{BB962C8B-B14F-4D97-AF65-F5344CB8AC3E}">
        <p14:creationId xmlns:p14="http://schemas.microsoft.com/office/powerpoint/2010/main" val="626051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GB" dirty="0" err="1"/>
              <a:t>Starhawk</a:t>
            </a:r>
            <a:r>
              <a:rPr lang="en-GB" dirty="0"/>
              <a:t> (2000, 217) </a:t>
            </a:r>
          </a:p>
          <a:p>
            <a:pPr marL="0" indent="0">
              <a:buNone/>
            </a:pPr>
            <a:r>
              <a:rPr lang="en-GB" dirty="0"/>
              <a:t>Our relationship to the earth and the other species that share it has also been conditioned by our religious models.  The image of God as outside of nature has given us a rationale for our own destruction of the natural order, and justified our plunder of the earth’s resources.  We have attempted to ‘conquer’ nature as we have tried to conquer sin.</a:t>
            </a:r>
          </a:p>
          <a:p>
            <a:endParaRPr lang="en-US" dirty="0"/>
          </a:p>
        </p:txBody>
      </p:sp>
    </p:spTree>
    <p:extLst>
      <p:ext uri="{BB962C8B-B14F-4D97-AF65-F5344CB8AC3E}">
        <p14:creationId xmlns:p14="http://schemas.microsoft.com/office/powerpoint/2010/main" val="22233779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GB" smtClean="0"/>
              <a:t>Vivianne</a:t>
            </a:r>
            <a:r>
              <a:rPr lang="en-GB" dirty="0" smtClean="0"/>
              <a:t> </a:t>
            </a:r>
            <a:r>
              <a:rPr lang="en-GB" dirty="0"/>
              <a:t>Crowley (1998</a:t>
            </a:r>
            <a:r>
              <a:rPr lang="en-GB" dirty="0" smtClean="0"/>
              <a:t>)</a:t>
            </a:r>
          </a:p>
          <a:p>
            <a:pPr marL="0" indent="0">
              <a:buNone/>
            </a:pPr>
            <a:r>
              <a:rPr lang="en-GB" dirty="0" smtClean="0"/>
              <a:t>a </a:t>
            </a:r>
            <a:r>
              <a:rPr lang="en-GB" dirty="0"/>
              <a:t>nature religion implies a nature to worship.  The idea that nature was being exploited, </a:t>
            </a:r>
            <a:r>
              <a:rPr lang="en-GB" dirty="0" err="1"/>
              <a:t>desouled</a:t>
            </a:r>
            <a:r>
              <a:rPr lang="en-GB" dirty="0"/>
              <a:t> and </a:t>
            </a:r>
            <a:r>
              <a:rPr lang="en-GB" dirty="0" err="1"/>
              <a:t>desacralised</a:t>
            </a:r>
            <a:r>
              <a:rPr lang="en-GB" dirty="0"/>
              <a:t> and that our environment was in danger was not new to the 1970s.  This was a common theme of artists, writers, poets, philosophers, religious thinkers and others from the eighteenth century onwards.  However, with the increased pace of industrialisation throughout the nineteenth and into the twentieth centuries, it was a matter of increasing concern.</a:t>
            </a:r>
          </a:p>
          <a:p>
            <a:endParaRPr lang="en-US" dirty="0"/>
          </a:p>
        </p:txBody>
      </p:sp>
    </p:spTree>
    <p:extLst>
      <p:ext uri="{BB962C8B-B14F-4D97-AF65-F5344CB8AC3E}">
        <p14:creationId xmlns:p14="http://schemas.microsoft.com/office/powerpoint/2010/main" val="14816555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Partridge (2005, 45) with monotheism (Judaism first) came a distinction between the sacred and the profane, a dualism, a “them and us” </a:t>
            </a:r>
            <a:r>
              <a:rPr lang="en-GB" dirty="0" smtClean="0"/>
              <a:t>attitude: </a:t>
            </a:r>
          </a:p>
          <a:p>
            <a:r>
              <a:rPr lang="en-GB" dirty="0" smtClean="0"/>
              <a:t>…</a:t>
            </a:r>
            <a:r>
              <a:rPr lang="en-GB" dirty="0"/>
              <a:t>a single system of religious ethics evolved, humanity was ‘liberated’ from a dependence on magic and the natural world, which in turn was evacuated of animistic spirits and sacred forces, becoming simply the physical arena in which one obeyed God.  The natural world was the creation of a good and loving God, but it was not itself </a:t>
            </a:r>
            <a:r>
              <a:rPr lang="en-GB" dirty="0" err="1" smtClean="0"/>
              <a:t>sacralizing</a:t>
            </a:r>
            <a:r>
              <a:rPr lang="en-GB" dirty="0" smtClean="0"/>
              <a:t> (2005, 45).</a:t>
            </a:r>
            <a:endParaRPr lang="en-GB" dirty="0"/>
          </a:p>
          <a:p>
            <a:endParaRPr lang="en-US"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38462" y="404664"/>
            <a:ext cx="3267075" cy="1400175"/>
          </a:xfrm>
          <a:prstGeom prst="rect">
            <a:avLst/>
          </a:prstGeom>
        </p:spPr>
      </p:pic>
    </p:spTree>
    <p:extLst>
      <p:ext uri="{BB962C8B-B14F-4D97-AF65-F5344CB8AC3E}">
        <p14:creationId xmlns:p14="http://schemas.microsoft.com/office/powerpoint/2010/main" val="20036053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GB" dirty="0"/>
              <a:t>In earlier times, when plague and famine regulated our numbers , it seemed fair and fitting to try by every means to heal the sick and preserve human life.  This attitude later crystallized into the rigidly uncompromising belief that the Earth was made for man and his needs and desires were paramount.  In authoritarian societies and institutions, it seemed absurd to doubt the wisdom or propriety of razing a forest, damming a river, or building an urban complex.  If it was for the material good of human beings, then it must be right.  No moral question was involved, other than the need to prevent bribery and corruption and to ensure fair shares among the beneficiaries (Lovelock, 1995, 136).</a:t>
            </a:r>
          </a:p>
          <a:p>
            <a:endParaRPr lang="en-US" dirty="0"/>
          </a:p>
        </p:txBody>
      </p:sp>
    </p:spTree>
    <p:extLst>
      <p:ext uri="{BB962C8B-B14F-4D97-AF65-F5344CB8AC3E}">
        <p14:creationId xmlns:p14="http://schemas.microsoft.com/office/powerpoint/2010/main" val="30205060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a:xfrm>
            <a:off x="1009442" y="1844824"/>
            <a:ext cx="5362757" cy="4878070"/>
          </a:xfrm>
        </p:spPr>
        <p:txBody>
          <a:bodyPr/>
          <a:lstStyle/>
          <a:p>
            <a:r>
              <a:rPr lang="en-GB" dirty="0"/>
              <a:t>So there are environmental issues to address – through science or through religion? Solve through science or solve through changing the way that people think? If religions respond do they ‘recover’, ‘reform’ or ‘replace’? (Bauman et al, 2011, 59)</a:t>
            </a:r>
          </a:p>
          <a:p>
            <a:endParaRPr lang="en-US"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44208" y="634410"/>
            <a:ext cx="2232273" cy="3141718"/>
          </a:xfrm>
          <a:prstGeom prst="rect">
            <a:avLst/>
          </a:prstGeom>
        </p:spPr>
      </p:pic>
    </p:spTree>
    <p:extLst>
      <p:ext uri="{BB962C8B-B14F-4D97-AF65-F5344CB8AC3E}">
        <p14:creationId xmlns:p14="http://schemas.microsoft.com/office/powerpoint/2010/main" val="23025245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Christianity and Ecology	</a:t>
            </a:r>
            <a:endParaRPr lang="en-US" dirty="0"/>
          </a:p>
        </p:txBody>
      </p:sp>
      <p:sp>
        <p:nvSpPr>
          <p:cNvPr id="3" name="Content Placeholder 2"/>
          <p:cNvSpPr>
            <a:spLocks noGrp="1"/>
          </p:cNvSpPr>
          <p:nvPr>
            <p:ph idx="1"/>
          </p:nvPr>
        </p:nvSpPr>
        <p:spPr>
          <a:xfrm>
            <a:off x="1009443" y="1556793"/>
            <a:ext cx="2338421" cy="4302006"/>
          </a:xfrm>
        </p:spPr>
        <p:txBody>
          <a:bodyPr/>
          <a:lstStyle/>
          <a:p>
            <a:r>
              <a:rPr lang="en-GB" dirty="0" smtClean="0"/>
              <a:t>RECOVER?</a:t>
            </a:r>
          </a:p>
          <a:p>
            <a:r>
              <a:rPr lang="en-GB" dirty="0" smtClean="0"/>
              <a:t>REFORM?</a:t>
            </a:r>
            <a:endParaRPr lang="en-GB" dirty="0"/>
          </a:p>
          <a:p>
            <a:r>
              <a:rPr lang="en-GB" dirty="0" smtClean="0"/>
              <a:t>REPLACE?</a:t>
            </a:r>
            <a:endParaRPr lang="en-GB" b="1" dirty="0"/>
          </a:p>
          <a:p>
            <a:endParaRPr lang="en-US" b="1"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148064" y="1628800"/>
            <a:ext cx="3659105" cy="4725144"/>
          </a:xfrm>
          <a:prstGeom prst="rect">
            <a:avLst/>
          </a:prstGeom>
        </p:spPr>
      </p:pic>
    </p:spTree>
    <p:extLst>
      <p:ext uri="{BB962C8B-B14F-4D97-AF65-F5344CB8AC3E}">
        <p14:creationId xmlns:p14="http://schemas.microsoft.com/office/powerpoint/2010/main" val="215958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85000" lnSpcReduction="20000"/>
          </a:bodyPr>
          <a:lstStyle/>
          <a:p>
            <a:r>
              <a:rPr lang="en-GB" dirty="0"/>
              <a:t>Richard Roberts (1998, 65) - Genesis 1:28 –has been used to legitimate the destructive exploitation of nature.     </a:t>
            </a:r>
          </a:p>
          <a:p>
            <a:r>
              <a:rPr lang="en-US" dirty="0">
                <a:hlinkClick r:id="rId2"/>
              </a:rPr>
              <a:t>New International Version</a:t>
            </a:r>
            <a:endParaRPr lang="en-GB" dirty="0"/>
          </a:p>
          <a:p>
            <a:pPr marL="0" indent="0">
              <a:buNone/>
            </a:pPr>
            <a:r>
              <a:rPr lang="en-US" dirty="0"/>
              <a:t>God blessed them and said to them, "Be fruitful and increase in number; fill the earth and subdue it. Rule over the fish in the sea and the birds in the sky and over every living creature that moves on the ground</a:t>
            </a:r>
            <a:r>
              <a:rPr lang="en-US" dirty="0" smtClean="0"/>
              <a:t>.”</a:t>
            </a:r>
            <a:r>
              <a:rPr lang="en-US" dirty="0"/>
              <a:t> </a:t>
            </a:r>
            <a:endParaRPr lang="en-GB" dirty="0"/>
          </a:p>
          <a:p>
            <a:r>
              <a:rPr lang="en-US" dirty="0">
                <a:hlinkClick r:id="rId3"/>
              </a:rPr>
              <a:t>English Standard Version</a:t>
            </a:r>
            <a:endParaRPr lang="en-GB" dirty="0"/>
          </a:p>
          <a:p>
            <a:pPr marL="0" indent="0">
              <a:buNone/>
            </a:pPr>
            <a:r>
              <a:rPr lang="en-US" dirty="0"/>
              <a:t>And God blessed them. And God said to them, “Be fruitful and multiply and fill the earth and subdue it, and have dominion over the fish of the sea and over the birds of the heavens and over every living thing that moves on the earth.</a:t>
            </a:r>
            <a:r>
              <a:rPr lang="en-US" dirty="0" smtClean="0"/>
              <a:t>”</a:t>
            </a:r>
            <a:endParaRPr lang="en-GB" dirty="0"/>
          </a:p>
          <a:p>
            <a:r>
              <a:rPr lang="en-US" dirty="0">
                <a:hlinkClick r:id="rId4"/>
              </a:rPr>
              <a:t>King James </a:t>
            </a:r>
            <a:r>
              <a:rPr lang="en-US" dirty="0" smtClean="0">
                <a:hlinkClick r:id="rId4"/>
              </a:rPr>
              <a:t>Bible</a:t>
            </a:r>
            <a:endParaRPr lang="en-GB" dirty="0"/>
          </a:p>
          <a:p>
            <a:pPr marL="0" indent="0">
              <a:buNone/>
            </a:pPr>
            <a:r>
              <a:rPr lang="en-US" dirty="0" smtClean="0"/>
              <a:t>And </a:t>
            </a:r>
            <a:r>
              <a:rPr lang="en-US" dirty="0"/>
              <a:t>God blessed them, and God said unto them, Be fruitful, and multiply, and replenish the earth, and subdue it: and have dominion over the fish of the sea, and over the fowl of the air, and over every living thing that </a:t>
            </a:r>
            <a:r>
              <a:rPr lang="en-US" dirty="0" err="1"/>
              <a:t>moveth</a:t>
            </a:r>
            <a:r>
              <a:rPr lang="en-US" dirty="0"/>
              <a:t> upon the earth.</a:t>
            </a:r>
            <a:endParaRPr lang="en-GB" dirty="0"/>
          </a:p>
          <a:p>
            <a:endParaRPr lang="en-US" dirty="0"/>
          </a:p>
        </p:txBody>
      </p:sp>
    </p:spTree>
    <p:extLst>
      <p:ext uri="{BB962C8B-B14F-4D97-AF65-F5344CB8AC3E}">
        <p14:creationId xmlns:p14="http://schemas.microsoft.com/office/powerpoint/2010/main" val="31195292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1009443" y="1807361"/>
            <a:ext cx="6298861" cy="4051437"/>
          </a:xfrm>
        </p:spPr>
        <p:txBody>
          <a:bodyPr>
            <a:normAutofit fontScale="92500" lnSpcReduction="10000"/>
          </a:bodyPr>
          <a:lstStyle/>
          <a:p>
            <a:r>
              <a:rPr lang="en-GB" dirty="0"/>
              <a:t>Lynn White - professor of medieval historian at Princeton -  entitled, ‘The Historical Roots of Our Ecological Crisis’ (1967), is usually identified as inaugurating modern eco-theological discourse. </a:t>
            </a:r>
          </a:p>
          <a:p>
            <a:pPr marL="0" indent="0">
              <a:buNone/>
            </a:pPr>
            <a:endParaRPr lang="en-GB" dirty="0"/>
          </a:p>
          <a:p>
            <a:r>
              <a:rPr lang="en-GB" dirty="0" smtClean="0"/>
              <a:t>Christianity is an “exploiter </a:t>
            </a:r>
            <a:r>
              <a:rPr lang="en-GB" dirty="0"/>
              <a:t>of nature”. </a:t>
            </a:r>
          </a:p>
          <a:p>
            <a:pPr marL="0" indent="0">
              <a:buNone/>
            </a:pPr>
            <a:endParaRPr lang="en-GB" dirty="0"/>
          </a:p>
          <a:p>
            <a:r>
              <a:rPr lang="en-GB" dirty="0" smtClean="0"/>
              <a:t>Christianity - </a:t>
            </a:r>
            <a:r>
              <a:rPr lang="en-GB" dirty="0"/>
              <a:t>removed the lingering vestiges of a pagan animism, replacing a deep reverence for the natural world with distinct indifference</a:t>
            </a:r>
          </a:p>
          <a:p>
            <a:r>
              <a:rPr lang="en-GB" dirty="0"/>
              <a:t> “Especially in its Western form, Christianity is the most anthropocentric religion the world has seen”. Christianity “bears a huge burden of guilt” for the contemporary ecological </a:t>
            </a:r>
            <a:r>
              <a:rPr lang="en-GB" dirty="0" smtClean="0"/>
              <a:t>crisis</a:t>
            </a:r>
            <a:r>
              <a:rPr lang="en-GB" sz="1200" dirty="0" smtClean="0"/>
              <a:t>.</a:t>
            </a:r>
            <a:endParaRPr lang="en-GB" sz="1200"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308304" y="260648"/>
            <a:ext cx="1666875" cy="2362200"/>
          </a:xfrm>
          <a:prstGeom prst="rect">
            <a:avLst/>
          </a:prstGeom>
        </p:spPr>
      </p:pic>
    </p:spTree>
    <p:extLst>
      <p:ext uri="{BB962C8B-B14F-4D97-AF65-F5344CB8AC3E}">
        <p14:creationId xmlns:p14="http://schemas.microsoft.com/office/powerpoint/2010/main" val="277045082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692696"/>
            <a:ext cx="7125113" cy="924475"/>
          </a:xfrm>
        </p:spPr>
        <p:txBody>
          <a:bodyPr/>
          <a:lstStyle/>
          <a:p>
            <a:r>
              <a:rPr lang="en-GB" dirty="0" smtClean="0"/>
              <a:t>Reform - </a:t>
            </a:r>
            <a:endParaRPr lang="en-GB" dirty="0"/>
          </a:p>
        </p:txBody>
      </p:sp>
      <p:sp>
        <p:nvSpPr>
          <p:cNvPr id="3" name="Content Placeholder 2"/>
          <p:cNvSpPr>
            <a:spLocks noGrp="1"/>
          </p:cNvSpPr>
          <p:nvPr>
            <p:ph idx="1"/>
          </p:nvPr>
        </p:nvSpPr>
        <p:spPr>
          <a:xfrm>
            <a:off x="1009443" y="3212976"/>
            <a:ext cx="7125112" cy="3384376"/>
          </a:xfrm>
        </p:spPr>
        <p:txBody>
          <a:bodyPr>
            <a:normAutofit/>
          </a:bodyPr>
          <a:lstStyle/>
          <a:p>
            <a:r>
              <a:rPr lang="en-GB" dirty="0"/>
              <a:t>Rosemary Radford </a:t>
            </a:r>
            <a:r>
              <a:rPr lang="en-GB" dirty="0" err="1"/>
              <a:t>Ruether</a:t>
            </a:r>
            <a:r>
              <a:rPr lang="en-GB" dirty="0"/>
              <a:t> (</a:t>
            </a:r>
            <a:r>
              <a:rPr lang="en-GB" dirty="0" smtClean="0"/>
              <a:t>1994) - Christianity </a:t>
            </a:r>
            <a:r>
              <a:rPr lang="en-GB" dirty="0"/>
              <a:t>forbids us from seeking knowledge of nature outside of the Church's control.  </a:t>
            </a:r>
            <a:endParaRPr lang="en-GB" dirty="0" smtClean="0"/>
          </a:p>
          <a:p>
            <a:r>
              <a:rPr lang="en-GB" dirty="0" smtClean="0"/>
              <a:t>Feminisation of nature.  ‘Mother nature’</a:t>
            </a:r>
          </a:p>
          <a:p>
            <a:r>
              <a:rPr lang="en-GB" dirty="0" smtClean="0"/>
              <a:t>Eco-feminism</a:t>
            </a:r>
          </a:p>
          <a:p>
            <a:endParaRPr lang="en-GB" b="1"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68571" y="0"/>
            <a:ext cx="6561220" cy="3087633"/>
          </a:xfrm>
          <a:prstGeom prst="rect">
            <a:avLst/>
          </a:prstGeom>
        </p:spPr>
      </p:pic>
    </p:spTree>
    <p:extLst>
      <p:ext uri="{BB962C8B-B14F-4D97-AF65-F5344CB8AC3E}">
        <p14:creationId xmlns:p14="http://schemas.microsoft.com/office/powerpoint/2010/main" val="253638218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Recover - </a:t>
            </a:r>
            <a:endParaRPr lang="en-US" dirty="0"/>
          </a:p>
        </p:txBody>
      </p:sp>
      <p:sp>
        <p:nvSpPr>
          <p:cNvPr id="3" name="Content Placeholder 2"/>
          <p:cNvSpPr>
            <a:spLocks noGrp="1"/>
          </p:cNvSpPr>
          <p:nvPr>
            <p:ph idx="1"/>
          </p:nvPr>
        </p:nvSpPr>
        <p:spPr>
          <a:xfrm>
            <a:off x="107504" y="1628800"/>
            <a:ext cx="6408712" cy="5002882"/>
          </a:xfrm>
        </p:spPr>
        <p:txBody>
          <a:bodyPr/>
          <a:lstStyle/>
          <a:p>
            <a:r>
              <a:rPr lang="en-GB" dirty="0"/>
              <a:t>Calvin DeWitt (2000, 297) if we look carefully at the Bible we will see it tells us how to treat creation – </a:t>
            </a:r>
            <a:r>
              <a:rPr lang="en-GB" dirty="0" err="1"/>
              <a:t>ie</a:t>
            </a:r>
            <a:r>
              <a:rPr lang="en-GB" dirty="0"/>
              <a:t> not to harm it (but this is because he thinks creation isn’t humanities but God’s). ‘… disgrace to their Creator’.  Also, that within the Bible is the guidance on how to heal earth. </a:t>
            </a:r>
            <a:endParaRPr lang="en-US"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96563" y="802382"/>
            <a:ext cx="2466975" cy="2914650"/>
          </a:xfrm>
          <a:prstGeom prst="rect">
            <a:avLst/>
          </a:prstGeom>
        </p:spPr>
      </p:pic>
    </p:spTree>
    <p:extLst>
      <p:ext uri="{BB962C8B-B14F-4D97-AF65-F5344CB8AC3E}">
        <p14:creationId xmlns:p14="http://schemas.microsoft.com/office/powerpoint/2010/main" val="11948771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Replace - </a:t>
            </a:r>
            <a:endParaRPr lang="en-US" dirty="0"/>
          </a:p>
        </p:txBody>
      </p:sp>
      <p:sp>
        <p:nvSpPr>
          <p:cNvPr id="3" name="Content Placeholder 2"/>
          <p:cNvSpPr>
            <a:spLocks noGrp="1"/>
          </p:cNvSpPr>
          <p:nvPr>
            <p:ph idx="1"/>
          </p:nvPr>
        </p:nvSpPr>
        <p:spPr/>
        <p:txBody>
          <a:bodyPr/>
          <a:lstStyle/>
          <a:p>
            <a:r>
              <a:rPr lang="en-GB" dirty="0" err="1" smtClean="0"/>
              <a:t>Bron</a:t>
            </a:r>
            <a:r>
              <a:rPr lang="en-GB" dirty="0" smtClean="0"/>
              <a:t> </a:t>
            </a:r>
            <a:r>
              <a:rPr lang="en-GB" dirty="0"/>
              <a:t>Taylor ‘dark green religions’ ‘new spirituality’ – replace Christianity.  ‘…develop from a deep sense of belonging to and connectedness in nature, while perceiving the earth and its living systems to be sacred and interconnected’ (2009, 13). </a:t>
            </a:r>
            <a:endParaRPr lang="en-US"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28184" y="188640"/>
            <a:ext cx="1905000" cy="2886075"/>
          </a:xfrm>
          <a:prstGeom prst="rect">
            <a:avLst/>
          </a:prstGeom>
        </p:spPr>
      </p:pic>
    </p:spTree>
    <p:extLst>
      <p:ext uri="{BB962C8B-B14F-4D97-AF65-F5344CB8AC3E}">
        <p14:creationId xmlns:p14="http://schemas.microsoft.com/office/powerpoint/2010/main" val="17376085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lumMod val="75000"/>
                  </a:schemeClr>
                </a:solidFill>
              </a:rPr>
              <a:t>Green Movements</a:t>
            </a:r>
            <a:endParaRPr lang="en-GB" dirty="0">
              <a:solidFill>
                <a:schemeClr val="accent1">
                  <a:lumMod val="75000"/>
                </a:schemeClr>
              </a:solidFill>
            </a:endParaRPr>
          </a:p>
        </p:txBody>
      </p:sp>
      <p:sp>
        <p:nvSpPr>
          <p:cNvPr id="3" name="Content Placeholder 2"/>
          <p:cNvSpPr>
            <a:spLocks noGrp="1"/>
          </p:cNvSpPr>
          <p:nvPr>
            <p:ph idx="1"/>
          </p:nvPr>
        </p:nvSpPr>
        <p:spPr/>
        <p:txBody>
          <a:bodyPr>
            <a:normAutofit lnSpcReduction="10000"/>
          </a:bodyPr>
          <a:lstStyle/>
          <a:p>
            <a:r>
              <a:rPr lang="en-GB" dirty="0" smtClean="0"/>
              <a:t>Nineteenth century – public parks, allotments, excursions</a:t>
            </a:r>
          </a:p>
          <a:p>
            <a:r>
              <a:rPr lang="en-GB" dirty="0" smtClean="0"/>
              <a:t>Early twentieth century – council housing with gardens</a:t>
            </a:r>
          </a:p>
          <a:p>
            <a:r>
              <a:rPr lang="en-GB" dirty="0" smtClean="0"/>
              <a:t>1920s </a:t>
            </a:r>
            <a:r>
              <a:rPr lang="en-GB" dirty="0" err="1" smtClean="0"/>
              <a:t>Rambl;ers</a:t>
            </a:r>
            <a:r>
              <a:rPr lang="en-GB" dirty="0" smtClean="0"/>
              <a:t>’ Association</a:t>
            </a:r>
          </a:p>
          <a:p>
            <a:r>
              <a:rPr lang="en-GB" dirty="0" smtClean="0"/>
              <a:t>1950s – nuclear weapons</a:t>
            </a:r>
          </a:p>
          <a:p>
            <a:r>
              <a:rPr lang="en-GB" dirty="0" smtClean="0"/>
              <a:t>1970s – pollution</a:t>
            </a:r>
          </a:p>
          <a:p>
            <a:endParaRPr lang="en-GB" dirty="0"/>
          </a:p>
          <a:p>
            <a:r>
              <a:rPr lang="en-GB" dirty="0" smtClean="0"/>
              <a:t>Growth since then…</a:t>
            </a:r>
          </a:p>
          <a:p>
            <a:r>
              <a:rPr lang="en-GB" dirty="0"/>
              <a:t>Friends of the Earth 1969</a:t>
            </a:r>
          </a:p>
          <a:p>
            <a:r>
              <a:rPr lang="en-GB" dirty="0" smtClean="0"/>
              <a:t>Greenpeace early 1970s</a:t>
            </a:r>
          </a:p>
          <a:p>
            <a:r>
              <a:rPr lang="en-GB" dirty="0" smtClean="0"/>
              <a:t>1980s Green Politics</a:t>
            </a:r>
          </a:p>
        </p:txBody>
      </p:sp>
    </p:spTree>
    <p:extLst>
      <p:ext uri="{BB962C8B-B14F-4D97-AF65-F5344CB8AC3E}">
        <p14:creationId xmlns:p14="http://schemas.microsoft.com/office/powerpoint/2010/main" val="27499841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lumMod val="50000"/>
                  </a:schemeClr>
                </a:solidFill>
              </a:rPr>
              <a:t>Greenpeace</a:t>
            </a:r>
            <a:endParaRPr lang="en-GB" dirty="0">
              <a:solidFill>
                <a:schemeClr val="accent1">
                  <a:lumMod val="50000"/>
                </a:schemeClr>
              </a:solidFill>
            </a:endParaRPr>
          </a:p>
        </p:txBody>
      </p:sp>
      <p:sp>
        <p:nvSpPr>
          <p:cNvPr id="3" name="Content Placeholder 2"/>
          <p:cNvSpPr>
            <a:spLocks noGrp="1"/>
          </p:cNvSpPr>
          <p:nvPr>
            <p:ph idx="1"/>
          </p:nvPr>
        </p:nvSpPr>
        <p:spPr/>
        <p:txBody>
          <a:bodyPr>
            <a:normAutofit lnSpcReduction="10000"/>
          </a:bodyPr>
          <a:lstStyle/>
          <a:p>
            <a:r>
              <a:rPr lang="en-GB" dirty="0"/>
              <a:t>‘Greenpeace has become expert at grabbing media attention through the use of creative, nonviolent, visually spectacular campaigning’ (</a:t>
            </a:r>
            <a:r>
              <a:rPr lang="en-GB" dirty="0" err="1"/>
              <a:t>Wapner</a:t>
            </a:r>
            <a:r>
              <a:rPr lang="en-GB" dirty="0"/>
              <a:t>, 2008, 727).</a:t>
            </a:r>
          </a:p>
          <a:p>
            <a:r>
              <a:rPr lang="en-GB" dirty="0"/>
              <a:t>Quaker roots and ‘ongoing commitment to Quaker principles like bearing witness, its unwavering dedication to nonviolence in the Gandhian and Kind traditions and its connection to Native American religiosity make it a curious blend of spirituality and progressive politics.  It recognizes that, while science and reason can provide invaluable information about the world we live in, deeper principles, orientations and values must frame our understanding of such information and require us to act in the service of human and ecological well-being’ (</a:t>
            </a:r>
            <a:r>
              <a:rPr lang="en-GB" dirty="0" err="1"/>
              <a:t>Wapner</a:t>
            </a:r>
            <a:r>
              <a:rPr lang="en-GB" dirty="0"/>
              <a:t>, 2008, 728).</a:t>
            </a:r>
          </a:p>
          <a:p>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718548" y="0"/>
            <a:ext cx="2425452" cy="1616968"/>
          </a:xfrm>
          <a:prstGeom prst="rect">
            <a:avLst/>
          </a:prstGeom>
        </p:spPr>
      </p:pic>
    </p:spTree>
    <p:extLst>
      <p:ext uri="{BB962C8B-B14F-4D97-AF65-F5344CB8AC3E}">
        <p14:creationId xmlns:p14="http://schemas.microsoft.com/office/powerpoint/2010/main" val="14397568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Friends of the Earth</a:t>
            </a:r>
            <a:endParaRPr lang="en-GB" dirty="0"/>
          </a:p>
        </p:txBody>
      </p:sp>
      <p:sp>
        <p:nvSpPr>
          <p:cNvPr id="3" name="Content Placeholder 2"/>
          <p:cNvSpPr>
            <a:spLocks noGrp="1"/>
          </p:cNvSpPr>
          <p:nvPr>
            <p:ph idx="1"/>
          </p:nvPr>
        </p:nvSpPr>
        <p:spPr/>
        <p:txBody>
          <a:bodyPr/>
          <a:lstStyle/>
          <a:p>
            <a:r>
              <a:rPr lang="en-GB" dirty="0"/>
              <a:t>David </a:t>
            </a:r>
            <a:r>
              <a:rPr lang="en-GB" dirty="0" smtClean="0"/>
              <a:t>Brower </a:t>
            </a:r>
            <a:r>
              <a:rPr lang="en-GB" dirty="0"/>
              <a:t>‘To me, God and Nature and synonymous, and neither could wait the billions of years before man arrived to decide what to look like … I like mystery, the unending search for truth, the truth of beauty.  I would have no use for pearly gates and streets of gold if canyon wrens were not admitted (Brower, 2000, 176).</a:t>
            </a:r>
          </a:p>
          <a:p>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876256" y="116632"/>
            <a:ext cx="1832366" cy="2330159"/>
          </a:xfrm>
          <a:prstGeom prst="rect">
            <a:avLst/>
          </a:prstGeom>
        </p:spPr>
      </p:pic>
    </p:spTree>
    <p:extLst>
      <p:ext uri="{BB962C8B-B14F-4D97-AF65-F5344CB8AC3E}">
        <p14:creationId xmlns:p14="http://schemas.microsoft.com/office/powerpoint/2010/main" val="23958610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33925" y="1412776"/>
            <a:ext cx="6609278" cy="3619389"/>
          </a:xfrm>
        </p:spPr>
        <p:txBody>
          <a:bodyPr/>
          <a:lstStyle/>
          <a:p>
            <a:r>
              <a:rPr lang="en-GB" dirty="0" smtClean="0"/>
              <a:t>Brower </a:t>
            </a:r>
            <a:r>
              <a:rPr lang="en-GB" dirty="0"/>
              <a:t>‘…believed that the answers to life’s questions lay in wilderness’ (Van Horn &amp; </a:t>
            </a:r>
            <a:r>
              <a:rPr lang="en-GB" dirty="0" err="1"/>
              <a:t>Blackwelder</a:t>
            </a:r>
            <a:r>
              <a:rPr lang="en-GB" dirty="0"/>
              <a:t>, 2008, 225).  Brower said ‘Darwin discovered that all life on the planet from people to plankton, was part of a complex blanket spread over the globe.  There can be no pulling of one thread in that blanket, without nubbin the weave, or worse, unravelling the fabric (Brower, 2000, 53). </a:t>
            </a:r>
            <a:endParaRPr lang="en-GB"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93" y="188640"/>
            <a:ext cx="2857500" cy="2857500"/>
          </a:xfrm>
          <a:prstGeom prst="rect">
            <a:avLst/>
          </a:prstGeom>
        </p:spPr>
      </p:pic>
    </p:spTree>
    <p:extLst>
      <p:ext uri="{BB962C8B-B14F-4D97-AF65-F5344CB8AC3E}">
        <p14:creationId xmlns:p14="http://schemas.microsoft.com/office/powerpoint/2010/main" val="39877455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‘One of my standard comments that I like to make when I talk about religion is that I would like to see Moses go back up the mountain and bring down the other tablet.  The Commandments he brought down deal with how we should treat each other.  They say nothing about how we should treat the earth.  The other tablet should be there, and if it is not, let us try in the Church to imagine what it should say (Brower, 1990, </a:t>
            </a:r>
            <a:r>
              <a:rPr lang="en-GB" u="sng" dirty="0">
                <a:hlinkClick r:id="rId2"/>
              </a:rPr>
              <a:t>www.creationethics.org</a:t>
            </a:r>
            <a:r>
              <a:rPr lang="en-GB" dirty="0"/>
              <a:t>, in Van Horn &amp; </a:t>
            </a:r>
            <a:r>
              <a:rPr lang="en-GB" dirty="0" err="1"/>
              <a:t>Blackwelder</a:t>
            </a:r>
            <a:r>
              <a:rPr lang="en-GB" dirty="0"/>
              <a:t>, 2008, 226).  </a:t>
            </a:r>
          </a:p>
          <a:p>
            <a:endParaRPr lang="en-GB" dirty="0"/>
          </a:p>
        </p:txBody>
      </p:sp>
    </p:spTree>
    <p:extLst>
      <p:ext uri="{BB962C8B-B14F-4D97-AF65-F5344CB8AC3E}">
        <p14:creationId xmlns:p14="http://schemas.microsoft.com/office/powerpoint/2010/main" val="177773628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691680" y="2348880"/>
            <a:ext cx="7125112" cy="4051437"/>
          </a:xfrm>
        </p:spPr>
        <p:txBody>
          <a:bodyPr/>
          <a:lstStyle/>
          <a:p>
            <a:r>
              <a:rPr lang="en-GB" dirty="0" smtClean="0"/>
              <a:t>‘</a:t>
            </a:r>
            <a:r>
              <a:rPr lang="en-GB" dirty="0"/>
              <a:t>I do not blindly oppose progress.  I oppose blind progress’ (Brower, 2000, 78).  </a:t>
            </a:r>
          </a:p>
          <a:p>
            <a:endParaRPr lang="en-GB" dirty="0" smtClean="0"/>
          </a:p>
          <a:p>
            <a:r>
              <a:rPr lang="en-GB" dirty="0" smtClean="0"/>
              <a:t>‘</a:t>
            </a:r>
            <a:r>
              <a:rPr lang="en-GB" dirty="0"/>
              <a:t>Brower left a strong message for the twenty-first century as he likened the Earth to a patient on an emergency room table needing CPR – conservation, presentation, and restoration’ (Van Horn &amp; </a:t>
            </a:r>
            <a:r>
              <a:rPr lang="en-GB" dirty="0" err="1"/>
              <a:t>Blackwelder</a:t>
            </a:r>
            <a:r>
              <a:rPr lang="en-GB" dirty="0"/>
              <a:t>, 2008, 226).  </a:t>
            </a:r>
          </a:p>
          <a:p>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 y="197447"/>
            <a:ext cx="1547664" cy="2220562"/>
          </a:xfrm>
          <a:prstGeom prst="rect">
            <a:avLst/>
          </a:prstGeom>
        </p:spPr>
      </p:pic>
    </p:spTree>
    <p:extLst>
      <p:ext uri="{BB962C8B-B14F-4D97-AF65-F5344CB8AC3E}">
        <p14:creationId xmlns:p14="http://schemas.microsoft.com/office/powerpoint/2010/main" val="59586777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“Green Nuns”</a:t>
            </a:r>
            <a:endParaRPr lang="en-GB" dirty="0"/>
          </a:p>
        </p:txBody>
      </p:sp>
      <p:sp>
        <p:nvSpPr>
          <p:cNvPr id="3" name="Content Placeholder 2"/>
          <p:cNvSpPr>
            <a:spLocks noGrp="1"/>
          </p:cNvSpPr>
          <p:nvPr>
            <p:ph idx="1"/>
          </p:nvPr>
        </p:nvSpPr>
        <p:spPr/>
        <p:txBody>
          <a:bodyPr/>
          <a:lstStyle/>
          <a:p>
            <a:r>
              <a:rPr lang="en-GB" dirty="0" smtClean="0"/>
              <a:t>A religious eco movement</a:t>
            </a:r>
          </a:p>
          <a:p>
            <a:r>
              <a:rPr lang="en-GB" dirty="0" smtClean="0"/>
              <a:t>‘</a:t>
            </a:r>
            <a:r>
              <a:rPr lang="en-GB" dirty="0"/>
              <a:t>green nuns’, ‘green sisters’, eco-nuns’ – creating ‘Earth Ministries</a:t>
            </a:r>
            <a:r>
              <a:rPr lang="en-GB" dirty="0" smtClean="0"/>
              <a:t>’.</a:t>
            </a:r>
          </a:p>
          <a:p>
            <a:r>
              <a:rPr lang="en-GB" dirty="0" smtClean="0"/>
              <a:t>These </a:t>
            </a:r>
            <a:r>
              <a:rPr lang="en-GB" dirty="0"/>
              <a:t>sisters ‘are hearing and answering a call from the earth, and it is to these needs that they are directing their efforts.  Founding numerous ecological learning </a:t>
            </a:r>
            <a:r>
              <a:rPr lang="en-GB" dirty="0" err="1"/>
              <a:t>centers</a:t>
            </a:r>
            <a:r>
              <a:rPr lang="en-GB" dirty="0"/>
              <a:t> </a:t>
            </a:r>
            <a:r>
              <a:rPr lang="en-GB" dirty="0" smtClean="0"/>
              <a:t>[so teaching for change and not </a:t>
            </a:r>
            <a:r>
              <a:rPr lang="en-GB" dirty="0"/>
              <a:t>just responding], community-supported farms, and other Earth ministries on their lands has been one such response’ (McFarland Taylor, 2008, 726</a:t>
            </a:r>
            <a:r>
              <a:rPr lang="en-GB" dirty="0" smtClean="0"/>
              <a:t>).</a:t>
            </a:r>
          </a:p>
          <a:p>
            <a:r>
              <a:rPr lang="en-GB" dirty="0" smtClean="0"/>
              <a:t>“Sacred agriculture”.</a:t>
            </a:r>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788024" y="633932"/>
            <a:ext cx="2578608" cy="713232"/>
          </a:xfrm>
          <a:prstGeom prst="rect">
            <a:avLst/>
          </a:prstGeom>
        </p:spPr>
      </p:pic>
    </p:spTree>
    <p:extLst>
      <p:ext uri="{BB962C8B-B14F-4D97-AF65-F5344CB8AC3E}">
        <p14:creationId xmlns:p14="http://schemas.microsoft.com/office/powerpoint/2010/main" val="376803221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09443" y="332656"/>
            <a:ext cx="7125112" cy="6408711"/>
          </a:xfrm>
        </p:spPr>
        <p:txBody>
          <a:bodyPr>
            <a:normAutofit/>
          </a:bodyPr>
          <a:lstStyle/>
          <a:p>
            <a:r>
              <a:rPr lang="en-GB" dirty="0"/>
              <a:t>‘They are disrupting shareholder meetings of corporate polluters, contesting the construction of garbage incinerators, and combating suburban sprawl’ (McFarland Taylor, 2008, 726).  </a:t>
            </a:r>
            <a:endParaRPr lang="en-GB" dirty="0" smtClean="0"/>
          </a:p>
          <a:p>
            <a:r>
              <a:rPr lang="en-GB" dirty="0"/>
              <a:t>Also developing ‘green liturgies’ that ‘…</a:t>
            </a:r>
            <a:r>
              <a:rPr lang="en-GB" dirty="0" err="1"/>
              <a:t>honor</a:t>
            </a:r>
            <a:r>
              <a:rPr lang="en-GB" dirty="0"/>
              <a:t> the whole life community, and they are adopting environmentally sustainable lifestyles both as daily spiritual practice and as a model to others’.  </a:t>
            </a:r>
          </a:p>
          <a:p>
            <a:r>
              <a:rPr lang="en-GB" dirty="0"/>
              <a:t>Get their hands dirty – and celebrate ‘</a:t>
            </a:r>
            <a:r>
              <a:rPr lang="en-GB" dirty="0" err="1"/>
              <a:t>planetarty</a:t>
            </a:r>
            <a:r>
              <a:rPr lang="en-GB" dirty="0"/>
              <a:t> seasons and cycles…’ (McFarland Taylor, 2008, 726) and they ‘defy popular media stereotypes of the pinched, priggish, and passive nun’ (McFarland Taylor, 2008, 726</a:t>
            </a:r>
            <a:r>
              <a:rPr lang="en-GB" dirty="0" smtClean="0"/>
              <a:t>).</a:t>
            </a:r>
            <a:endParaRPr lang="en-GB" dirty="0"/>
          </a:p>
          <a:p>
            <a:r>
              <a:rPr lang="en-GB" dirty="0"/>
              <a:t>‘For centuries, religious women have periodically created movements to reinvent and reinvigorate religious life; the culture of green sisters is arguably one of these movements’ (McFarland Taylor, 2008, 726).  </a:t>
            </a:r>
          </a:p>
          <a:p>
            <a:endParaRPr lang="en-GB" dirty="0"/>
          </a:p>
        </p:txBody>
      </p:sp>
    </p:spTree>
    <p:extLst>
      <p:ext uri="{BB962C8B-B14F-4D97-AF65-F5344CB8AC3E}">
        <p14:creationId xmlns:p14="http://schemas.microsoft.com/office/powerpoint/2010/main" val="136004985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99592" y="2564904"/>
            <a:ext cx="7125112" cy="4051437"/>
          </a:xfrm>
        </p:spPr>
        <p:txBody>
          <a:bodyPr/>
          <a:lstStyle/>
          <a:p>
            <a:r>
              <a:rPr lang="en-GB" dirty="0"/>
              <a:t>Thomas </a:t>
            </a:r>
            <a:r>
              <a:rPr lang="en-GB" dirty="0" smtClean="0"/>
              <a:t>Berry (1914-2009), RC priest </a:t>
            </a:r>
            <a:r>
              <a:rPr lang="en-GB" dirty="0"/>
              <a:t>and ‘</a:t>
            </a:r>
            <a:r>
              <a:rPr lang="en-GB" dirty="0" err="1"/>
              <a:t>geologian</a:t>
            </a:r>
            <a:r>
              <a:rPr lang="en-GB" dirty="0"/>
              <a:t>’ (McFarland Taylor, 2008, 726) </a:t>
            </a:r>
            <a:endParaRPr lang="en-GB" dirty="0" smtClean="0"/>
          </a:p>
          <a:p>
            <a:r>
              <a:rPr lang="en-GB" dirty="0"/>
              <a:t>‘Human autism with nature’ (Tucker, 2008, 164)</a:t>
            </a:r>
          </a:p>
          <a:p>
            <a:r>
              <a:rPr lang="en-GB" dirty="0"/>
              <a:t>Saw the ‘human community as dependent upon and interactive with the Earth community.  This new ecological orientation suggests that humans are a subset of the Earth, not dominant controllers’ (Tucker, 2008, 165).  </a:t>
            </a:r>
          </a:p>
          <a:p>
            <a:endParaRPr lang="en-GB" dirty="0"/>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32982" y="0"/>
            <a:ext cx="4878033" cy="2295545"/>
          </a:xfrm>
          <a:prstGeom prst="rect">
            <a:avLst/>
          </a:prstGeom>
        </p:spPr>
      </p:pic>
    </p:spTree>
    <p:extLst>
      <p:ext uri="{BB962C8B-B14F-4D97-AF65-F5344CB8AC3E}">
        <p14:creationId xmlns:p14="http://schemas.microsoft.com/office/powerpoint/2010/main" val="290322869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1993 Sister Mary </a:t>
            </a:r>
            <a:r>
              <a:rPr lang="en-GB" dirty="0" smtClean="0"/>
              <a:t>Southard - Sisters </a:t>
            </a:r>
            <a:r>
              <a:rPr lang="en-GB" dirty="0"/>
              <a:t>of </a:t>
            </a:r>
            <a:r>
              <a:rPr lang="en-GB" dirty="0" smtClean="0"/>
              <a:t>Earth</a:t>
            </a:r>
          </a:p>
          <a:p>
            <a:r>
              <a:rPr lang="en-GB" dirty="0"/>
              <a:t>‘As Green Politics has emerged around the world is has often been intertwined with religion and spirituality’ (Tokar, 2008). </a:t>
            </a:r>
            <a:endParaRPr lang="en-GB" dirty="0" smtClean="0"/>
          </a:p>
          <a:p>
            <a:r>
              <a:rPr lang="en-GB" dirty="0"/>
              <a:t>Green </a:t>
            </a:r>
            <a:r>
              <a:rPr lang="en-GB" dirty="0" smtClean="0"/>
              <a:t>Party </a:t>
            </a:r>
            <a:r>
              <a:rPr lang="en-GB" dirty="0"/>
              <a:t>pioneer Rudolph </a:t>
            </a:r>
            <a:r>
              <a:rPr lang="en-GB" dirty="0" err="1" smtClean="0"/>
              <a:t>Bahro</a:t>
            </a:r>
            <a:r>
              <a:rPr lang="en-GB" dirty="0" smtClean="0"/>
              <a:t> (1935-1997) </a:t>
            </a:r>
            <a:r>
              <a:rPr lang="en-GB" dirty="0"/>
              <a:t>(political prisoner East Germany) – argued needed to think of spiritual values within ecology and environmentalism not just ‘necessity’ (Tokar, 2008, 725). </a:t>
            </a:r>
            <a:endParaRPr lang="en-GB" dirty="0" smtClean="0"/>
          </a:p>
          <a:p>
            <a:r>
              <a:rPr lang="en-GB" dirty="0" smtClean="0"/>
              <a:t>Personality, ethics, and earth being destroyed.  </a:t>
            </a:r>
            <a:endParaRPr lang="en-GB" dirty="0"/>
          </a:p>
        </p:txBody>
      </p:sp>
    </p:spTree>
    <p:extLst>
      <p:ext uri="{BB962C8B-B14F-4D97-AF65-F5344CB8AC3E}">
        <p14:creationId xmlns:p14="http://schemas.microsoft.com/office/powerpoint/2010/main" val="102177861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09443" y="1988840"/>
            <a:ext cx="5434765" cy="3869958"/>
          </a:xfrm>
        </p:spPr>
        <p:txBody>
          <a:bodyPr/>
          <a:lstStyle/>
          <a:p>
            <a:r>
              <a:rPr lang="en-GB" dirty="0" err="1" smtClean="0"/>
              <a:t>Bron</a:t>
            </a:r>
            <a:r>
              <a:rPr lang="en-GB" dirty="0" smtClean="0"/>
              <a:t> </a:t>
            </a:r>
            <a:r>
              <a:rPr lang="en-GB" dirty="0"/>
              <a:t>Taylor asks </a:t>
            </a:r>
            <a:r>
              <a:rPr lang="en-GB" dirty="0" smtClean="0"/>
              <a:t>‘</a:t>
            </a:r>
            <a:r>
              <a:rPr lang="en-GB" dirty="0"/>
              <a:t>What are the relationships between human beings, their diverse religions, and the Earth’s living systems?’ (Taylor, 2008, vii).  A simple question, he says but the answers are ‘difficult and complex’ with ‘a host of cultural, environmental, and religious variables’.  </a:t>
            </a:r>
          </a:p>
          <a:p>
            <a:endParaRPr lang="en-GB"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88224" y="1412776"/>
            <a:ext cx="2387724" cy="3351192"/>
          </a:xfrm>
          <a:prstGeom prst="rect">
            <a:avLst/>
          </a:prstGeom>
        </p:spPr>
      </p:pic>
    </p:spTree>
    <p:extLst>
      <p:ext uri="{BB962C8B-B14F-4D97-AF65-F5344CB8AC3E}">
        <p14:creationId xmlns:p14="http://schemas.microsoft.com/office/powerpoint/2010/main" val="340144335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GB" dirty="0"/>
              <a:t>‘Is ‘nature’ separate from or part of human culture? Is ecology for science or everyone? Is the best approach a pluralistic one or is one approach better as we try to address the environmental crisis? </a:t>
            </a:r>
            <a:r>
              <a:rPr lang="en-GB" dirty="0" smtClean="0"/>
              <a:t>[There is a need to] ‘ </a:t>
            </a:r>
            <a:r>
              <a:rPr lang="en-GB" dirty="0"/>
              <a:t>recognize the strength of each position and therefore the complexity of thinking about how diverse groups of believers and scholars are responding to ecological realities.  Recognizing the appreciating the diversity of responses available to ecology, the natural </a:t>
            </a:r>
            <a:r>
              <a:rPr lang="en-GB" dirty="0" smtClean="0"/>
              <a:t>world </a:t>
            </a:r>
            <a:r>
              <a:rPr lang="en-GB" dirty="0"/>
              <a:t>and environmental degradation is a vitally important part of understanding both religion and ecology’ (Bauman et al, 2011, 62).</a:t>
            </a:r>
          </a:p>
          <a:p>
            <a:endParaRPr lang="en-US" dirty="0"/>
          </a:p>
        </p:txBody>
      </p:sp>
    </p:spTree>
    <p:extLst>
      <p:ext uri="{BB962C8B-B14F-4D97-AF65-F5344CB8AC3E}">
        <p14:creationId xmlns:p14="http://schemas.microsoft.com/office/powerpoint/2010/main" val="76469287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608" y="188640"/>
            <a:ext cx="7125113" cy="924475"/>
          </a:xfrm>
        </p:spPr>
        <p:txBody>
          <a:bodyPr/>
          <a:lstStyle/>
          <a:p>
            <a:r>
              <a:rPr lang="en-US" dirty="0" smtClean="0"/>
              <a:t>Bibliography</a:t>
            </a:r>
            <a:endParaRPr lang="en-US" dirty="0"/>
          </a:p>
        </p:txBody>
      </p:sp>
      <p:sp>
        <p:nvSpPr>
          <p:cNvPr id="3" name="Content Placeholder 2"/>
          <p:cNvSpPr>
            <a:spLocks noGrp="1"/>
          </p:cNvSpPr>
          <p:nvPr>
            <p:ph idx="1"/>
          </p:nvPr>
        </p:nvSpPr>
        <p:spPr>
          <a:xfrm>
            <a:off x="1009443" y="908720"/>
            <a:ext cx="7125112" cy="5688631"/>
          </a:xfrm>
        </p:spPr>
        <p:txBody>
          <a:bodyPr>
            <a:normAutofit fontScale="85000" lnSpcReduction="20000"/>
          </a:bodyPr>
          <a:lstStyle/>
          <a:p>
            <a:r>
              <a:rPr lang="en-GB" dirty="0"/>
              <a:t>Barker, Eileen (1992) </a:t>
            </a:r>
            <a:r>
              <a:rPr lang="en-GB" i="1" dirty="0"/>
              <a:t>New Religious Movements: A Practical Introduction</a:t>
            </a:r>
            <a:r>
              <a:rPr lang="en-GB" dirty="0"/>
              <a:t>, London, HMSO.</a:t>
            </a:r>
          </a:p>
          <a:p>
            <a:r>
              <a:rPr lang="en-GB" dirty="0"/>
              <a:t>Bauman, Whitney A, Richard R Bohannon II and Kevin J O’Brien </a:t>
            </a:r>
            <a:r>
              <a:rPr lang="en-GB" dirty="0" err="1"/>
              <a:t>eds</a:t>
            </a:r>
            <a:r>
              <a:rPr lang="en-GB" dirty="0"/>
              <a:t> (2011), </a:t>
            </a:r>
            <a:r>
              <a:rPr lang="en-GB" i="1" dirty="0"/>
              <a:t>Grounding Religion: A Field Guide to the Study of Religion and Ecology</a:t>
            </a:r>
            <a:r>
              <a:rPr lang="en-GB" dirty="0"/>
              <a:t> (Abingdon: Routledge</a:t>
            </a:r>
            <a:r>
              <a:rPr lang="en-GB" dirty="0" smtClean="0"/>
              <a:t>).</a:t>
            </a:r>
          </a:p>
          <a:p>
            <a:r>
              <a:rPr lang="en-GB" dirty="0" smtClean="0"/>
              <a:t>Bloom</a:t>
            </a:r>
            <a:r>
              <a:rPr lang="en-GB" dirty="0"/>
              <a:t>, William </a:t>
            </a:r>
            <a:r>
              <a:rPr lang="en-GB" dirty="0" err="1"/>
              <a:t>ed</a:t>
            </a:r>
            <a:r>
              <a:rPr lang="en-GB" dirty="0"/>
              <a:t> (2000) </a:t>
            </a:r>
            <a:r>
              <a:rPr lang="en-GB" i="1" dirty="0"/>
              <a:t>The Penguin Book of New Age and Holistic Writing</a:t>
            </a:r>
            <a:r>
              <a:rPr lang="en-GB" dirty="0"/>
              <a:t>, London, Penguin.  Bloom, William (2005) </a:t>
            </a:r>
            <a:r>
              <a:rPr lang="en-GB" i="1" dirty="0" err="1"/>
              <a:t>Soulution</a:t>
            </a:r>
            <a:r>
              <a:rPr lang="en-GB" i="1" dirty="0"/>
              <a:t>, The Holistic Manifesto</a:t>
            </a:r>
            <a:r>
              <a:rPr lang="en-GB" dirty="0"/>
              <a:t>, London, Hay House UK Ltd</a:t>
            </a:r>
            <a:r>
              <a:rPr lang="en-GB" dirty="0" smtClean="0"/>
              <a:t>.</a:t>
            </a:r>
          </a:p>
          <a:p>
            <a:r>
              <a:rPr lang="en-GB" dirty="0"/>
              <a:t>Brower, David </a:t>
            </a:r>
            <a:r>
              <a:rPr lang="en-GB" i="1" dirty="0"/>
              <a:t>Let the Mountains Talk, Let the Rivers Run, </a:t>
            </a:r>
            <a:r>
              <a:rPr lang="en-GB" dirty="0"/>
              <a:t>Gabriola Island, British Columbia: New Society Publishers, 2000 (1995) quoted in Van Horn, Gavin and Brent </a:t>
            </a:r>
            <a:r>
              <a:rPr lang="en-GB" dirty="0" err="1"/>
              <a:t>Blackwelder</a:t>
            </a:r>
            <a:r>
              <a:rPr lang="en-GB" dirty="0"/>
              <a:t> ‘David Brower’ in Taylor, </a:t>
            </a:r>
            <a:r>
              <a:rPr lang="en-GB" dirty="0" err="1"/>
              <a:t>Bron</a:t>
            </a:r>
            <a:r>
              <a:rPr lang="en-GB" dirty="0"/>
              <a:t> </a:t>
            </a:r>
            <a:r>
              <a:rPr lang="en-GB" dirty="0" err="1"/>
              <a:t>ed</a:t>
            </a:r>
            <a:r>
              <a:rPr lang="en-GB" dirty="0"/>
              <a:t>, </a:t>
            </a:r>
            <a:r>
              <a:rPr lang="en-GB" i="1" dirty="0" err="1"/>
              <a:t>Encyclopedia</a:t>
            </a:r>
            <a:r>
              <a:rPr lang="en-GB" i="1" dirty="0"/>
              <a:t> of Religion and Nature</a:t>
            </a:r>
            <a:r>
              <a:rPr lang="en-GB" dirty="0"/>
              <a:t>, Continuum International Publishing Group Ltd, London, 2008</a:t>
            </a:r>
            <a:r>
              <a:rPr lang="en-GB" dirty="0" smtClean="0"/>
              <a:t>.</a:t>
            </a:r>
            <a:endParaRPr lang="en-GB" dirty="0"/>
          </a:p>
          <a:p>
            <a:r>
              <a:rPr lang="en-GB" dirty="0"/>
              <a:t>Bruce S (2005) </a:t>
            </a:r>
            <a:r>
              <a:rPr lang="en-GB" i="1" dirty="0"/>
              <a:t>Religion in the Modern World, from Cathedrals to Cults</a:t>
            </a:r>
            <a:r>
              <a:rPr lang="en-GB" dirty="0"/>
              <a:t>, Oxford: Oxford University Press.</a:t>
            </a:r>
          </a:p>
          <a:p>
            <a:r>
              <a:rPr lang="en-GB" dirty="0"/>
              <a:t>Crowley, </a:t>
            </a:r>
            <a:r>
              <a:rPr lang="en-GB" dirty="0" err="1"/>
              <a:t>Vivianne</a:t>
            </a:r>
            <a:r>
              <a:rPr lang="en-GB" dirty="0"/>
              <a:t>, ‘Wicca as Nature Religion’, in in Pearson, Roberts &amp; Samuel </a:t>
            </a:r>
            <a:r>
              <a:rPr lang="en-GB" dirty="0" err="1"/>
              <a:t>eds</a:t>
            </a:r>
            <a:r>
              <a:rPr lang="en-GB" dirty="0"/>
              <a:t> (1998), </a:t>
            </a:r>
            <a:r>
              <a:rPr lang="en-GB" i="1" dirty="0"/>
              <a:t>Nature Religion Today</a:t>
            </a:r>
            <a:r>
              <a:rPr lang="en-GB" dirty="0"/>
              <a:t>, Edinburgh: Edinburgh University Press.</a:t>
            </a:r>
          </a:p>
          <a:p>
            <a:r>
              <a:rPr lang="en-GB" dirty="0"/>
              <a:t>Deane-Drummond, Celia (1996) </a:t>
            </a:r>
            <a:r>
              <a:rPr lang="en-GB" i="1" dirty="0"/>
              <a:t>A Handbook in Theology and Ecology</a:t>
            </a:r>
            <a:r>
              <a:rPr lang="en-GB" dirty="0"/>
              <a:t>, London, SCM Press Ltd.</a:t>
            </a:r>
          </a:p>
          <a:p>
            <a:r>
              <a:rPr lang="en-GB" dirty="0"/>
              <a:t>DeWitt, C (2000) “Behemoth and batrachians in the Eye of God: Responsibility to Other Kinds in Biblical Perspective”, in D </a:t>
            </a:r>
            <a:r>
              <a:rPr lang="en-GB" dirty="0" err="1"/>
              <a:t>Hessel</a:t>
            </a:r>
            <a:r>
              <a:rPr lang="en-GB" dirty="0"/>
              <a:t> and R Reuther (</a:t>
            </a:r>
            <a:r>
              <a:rPr lang="en-GB" dirty="0" err="1"/>
              <a:t>eds</a:t>
            </a:r>
            <a:r>
              <a:rPr lang="en-GB" dirty="0"/>
              <a:t>) </a:t>
            </a:r>
            <a:r>
              <a:rPr lang="en-GB" i="1" dirty="0"/>
              <a:t>Christianity and Ecology: Seeking the Well-Being of Earth and Humans</a:t>
            </a:r>
            <a:r>
              <a:rPr lang="en-GB" dirty="0"/>
              <a:t>, Cambridge, HA: Harvard University Press.</a:t>
            </a:r>
          </a:p>
          <a:p>
            <a:pPr marL="0" indent="0">
              <a:buNone/>
            </a:pPr>
            <a:endParaRPr lang="en-US" dirty="0"/>
          </a:p>
        </p:txBody>
      </p:sp>
    </p:spTree>
    <p:extLst>
      <p:ext uri="{BB962C8B-B14F-4D97-AF65-F5344CB8AC3E}">
        <p14:creationId xmlns:p14="http://schemas.microsoft.com/office/powerpoint/2010/main" val="230601296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09443" y="332656"/>
            <a:ext cx="7125112" cy="6525343"/>
          </a:xfrm>
        </p:spPr>
        <p:txBody>
          <a:bodyPr>
            <a:normAutofit fontScale="92500" lnSpcReduction="10000"/>
          </a:bodyPr>
          <a:lstStyle/>
          <a:p>
            <a:r>
              <a:rPr lang="en-GB" dirty="0"/>
              <a:t>Henderson, Hazel, “Beyond the Information Age: Paradigms in progress”, in Bloom, W </a:t>
            </a:r>
            <a:r>
              <a:rPr lang="en-GB" dirty="0" err="1"/>
              <a:t>ed</a:t>
            </a:r>
            <a:r>
              <a:rPr lang="en-GB" dirty="0"/>
              <a:t> (2000) </a:t>
            </a:r>
            <a:r>
              <a:rPr lang="en-GB" i="1" dirty="0"/>
              <a:t>The Penguin Book of New Age and Holistic Writing</a:t>
            </a:r>
            <a:r>
              <a:rPr lang="en-GB" dirty="0"/>
              <a:t>, London, Penguin.</a:t>
            </a:r>
          </a:p>
          <a:p>
            <a:r>
              <a:rPr lang="en-GB" dirty="0" err="1"/>
              <a:t>Heelas</a:t>
            </a:r>
            <a:r>
              <a:rPr lang="en-GB" dirty="0"/>
              <a:t>, Paul (1996) </a:t>
            </a:r>
            <a:r>
              <a:rPr lang="en-GB" i="1" dirty="0"/>
              <a:t>The New Age</a:t>
            </a:r>
            <a:r>
              <a:rPr lang="en-GB" dirty="0"/>
              <a:t>, Oxford: Blackwell.</a:t>
            </a:r>
          </a:p>
          <a:p>
            <a:r>
              <a:rPr lang="en-GB" dirty="0"/>
              <a:t>Kemp, Daren (2004) </a:t>
            </a:r>
            <a:r>
              <a:rPr lang="en-GB" i="1" dirty="0"/>
              <a:t>New Age: A Guide</a:t>
            </a:r>
            <a:r>
              <a:rPr lang="en-GB" dirty="0"/>
              <a:t>, Edinburgh, Edinburgh University Press.</a:t>
            </a:r>
          </a:p>
          <a:p>
            <a:r>
              <a:rPr lang="en-GB" dirty="0"/>
              <a:t>McFarland Taylor, Sarah ‘Green Sisters Movement’ in Taylor, </a:t>
            </a:r>
            <a:r>
              <a:rPr lang="en-GB" dirty="0" err="1"/>
              <a:t>Bron</a:t>
            </a:r>
            <a:r>
              <a:rPr lang="en-GB" dirty="0"/>
              <a:t> </a:t>
            </a:r>
            <a:r>
              <a:rPr lang="en-GB" dirty="0" err="1"/>
              <a:t>ed</a:t>
            </a:r>
            <a:r>
              <a:rPr lang="en-GB" dirty="0"/>
              <a:t>, </a:t>
            </a:r>
            <a:r>
              <a:rPr lang="en-GB" i="1" dirty="0" err="1"/>
              <a:t>Encyclopedia</a:t>
            </a:r>
            <a:r>
              <a:rPr lang="en-GB" i="1" dirty="0"/>
              <a:t> of Religion and Nature</a:t>
            </a:r>
            <a:r>
              <a:rPr lang="en-GB" dirty="0"/>
              <a:t>, Continuum International Publishing Group Ltd, London, 2008</a:t>
            </a:r>
            <a:r>
              <a:rPr lang="en-GB" dirty="0" smtClean="0"/>
              <a:t>.</a:t>
            </a:r>
            <a:r>
              <a:rPr lang="en-GB" dirty="0"/>
              <a:t> Kumar, Satish (2005) </a:t>
            </a:r>
            <a:r>
              <a:rPr lang="en-GB" i="1" dirty="0"/>
              <a:t>You Are Therefore I Am</a:t>
            </a:r>
            <a:r>
              <a:rPr lang="en-GB" dirty="0"/>
              <a:t>, Totnes, Green Books.</a:t>
            </a:r>
          </a:p>
          <a:p>
            <a:r>
              <a:rPr lang="en-GB" dirty="0"/>
              <a:t>Lovelock, James (1995) </a:t>
            </a:r>
            <a:r>
              <a:rPr lang="en-GB" i="1" dirty="0"/>
              <a:t>Gaia, A New Look at Life on Earth</a:t>
            </a:r>
            <a:r>
              <a:rPr lang="en-GB" dirty="0"/>
              <a:t>, Oxford, Oxford University Press (1</a:t>
            </a:r>
            <a:r>
              <a:rPr lang="en-GB" baseline="30000" dirty="0"/>
              <a:t>st</a:t>
            </a:r>
            <a:r>
              <a:rPr lang="en-GB" dirty="0"/>
              <a:t> pub 1979).  </a:t>
            </a:r>
          </a:p>
          <a:p>
            <a:r>
              <a:rPr lang="en-GB" dirty="0"/>
              <a:t>Lovelock, James (2006) </a:t>
            </a:r>
            <a:r>
              <a:rPr lang="en-GB" i="1" dirty="0"/>
              <a:t>The Revenge of Gaia</a:t>
            </a:r>
            <a:r>
              <a:rPr lang="en-GB" dirty="0"/>
              <a:t>, London, Allen Lane.</a:t>
            </a:r>
          </a:p>
          <a:p>
            <a:r>
              <a:rPr lang="en-GB" dirty="0"/>
              <a:t>Macy, Joanna, “Greening the Self – A Buddhist Approach”, in Bloom, W </a:t>
            </a:r>
            <a:r>
              <a:rPr lang="en-GB" dirty="0" err="1"/>
              <a:t>ed</a:t>
            </a:r>
            <a:r>
              <a:rPr lang="en-GB" dirty="0"/>
              <a:t> (2000) </a:t>
            </a:r>
            <a:r>
              <a:rPr lang="en-GB" i="1" dirty="0"/>
              <a:t>The Penguin Book of New Age and Holistic Writing</a:t>
            </a:r>
            <a:r>
              <a:rPr lang="en-GB" dirty="0"/>
              <a:t>, London, Penguin.</a:t>
            </a:r>
          </a:p>
          <a:p>
            <a:r>
              <a:rPr lang="en-GB" dirty="0"/>
              <a:t>Partridge, C (2005) </a:t>
            </a:r>
            <a:r>
              <a:rPr lang="en-GB" i="1" dirty="0"/>
              <a:t>The Re-Enchantment of the </a:t>
            </a:r>
            <a:r>
              <a:rPr lang="en-GB" dirty="0"/>
              <a:t>West, </a:t>
            </a:r>
            <a:r>
              <a:rPr lang="en-GB" dirty="0" err="1"/>
              <a:t>vol</a:t>
            </a:r>
            <a:r>
              <a:rPr lang="en-GB" dirty="0"/>
              <a:t> 2, London, T&amp;T Clark.</a:t>
            </a:r>
          </a:p>
          <a:p>
            <a:r>
              <a:rPr lang="en-GB" dirty="0"/>
              <a:t>Pearson, Roberts &amp; Samuel </a:t>
            </a:r>
            <a:r>
              <a:rPr lang="en-GB" dirty="0" err="1"/>
              <a:t>eds</a:t>
            </a:r>
            <a:r>
              <a:rPr lang="en-GB" dirty="0"/>
              <a:t> (1998), </a:t>
            </a:r>
            <a:r>
              <a:rPr lang="en-GB" i="1" dirty="0"/>
              <a:t>Nature Religion Today</a:t>
            </a:r>
            <a:r>
              <a:rPr lang="en-GB" dirty="0"/>
              <a:t>, Edinburgh: Edinburgh University Press</a:t>
            </a:r>
            <a:r>
              <a:rPr lang="en-GB" dirty="0" smtClean="0"/>
              <a:t>.</a:t>
            </a:r>
            <a:endParaRPr lang="en-GB" dirty="0"/>
          </a:p>
          <a:p>
            <a:endParaRPr lang="en-GB" dirty="0"/>
          </a:p>
        </p:txBody>
      </p:sp>
    </p:spTree>
    <p:extLst>
      <p:ext uri="{BB962C8B-B14F-4D97-AF65-F5344CB8AC3E}">
        <p14:creationId xmlns:p14="http://schemas.microsoft.com/office/powerpoint/2010/main" val="105426366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09443" y="188641"/>
            <a:ext cx="7125112" cy="5670158"/>
          </a:xfrm>
        </p:spPr>
        <p:txBody>
          <a:bodyPr>
            <a:normAutofit fontScale="70000" lnSpcReduction="20000"/>
          </a:bodyPr>
          <a:lstStyle/>
          <a:p>
            <a:r>
              <a:rPr lang="en-GB" dirty="0" smtClean="0"/>
              <a:t>Richard </a:t>
            </a:r>
            <a:r>
              <a:rPr lang="en-GB" dirty="0"/>
              <a:t>Roberts, ‘Gender, Religion and the Battle for the Earth’, in Pearson, Roberts &amp; Samuel </a:t>
            </a:r>
            <a:r>
              <a:rPr lang="en-GB" dirty="0" err="1"/>
              <a:t>eds</a:t>
            </a:r>
            <a:r>
              <a:rPr lang="en-GB" dirty="0"/>
              <a:t> (1998), </a:t>
            </a:r>
            <a:r>
              <a:rPr lang="en-GB" i="1" dirty="0"/>
              <a:t>Nature Religion Today</a:t>
            </a:r>
            <a:r>
              <a:rPr lang="en-GB" dirty="0"/>
              <a:t>, Edinburgh: Edinburgh University Press.</a:t>
            </a:r>
          </a:p>
          <a:p>
            <a:r>
              <a:rPr lang="en-GB" dirty="0" err="1"/>
              <a:t>Ruether</a:t>
            </a:r>
            <a:r>
              <a:rPr lang="en-GB" dirty="0"/>
              <a:t>, Rosemary Radford (1994) </a:t>
            </a:r>
            <a:r>
              <a:rPr lang="en-GB" i="1" dirty="0"/>
              <a:t>Gaia and God</a:t>
            </a:r>
            <a:r>
              <a:rPr lang="en-GB" dirty="0"/>
              <a:t>, San Francisco, Harper.</a:t>
            </a:r>
          </a:p>
          <a:p>
            <a:r>
              <a:rPr lang="en-GB" dirty="0"/>
              <a:t>Schumacher, EF (1993) </a:t>
            </a:r>
            <a:r>
              <a:rPr lang="en-GB" i="1" dirty="0"/>
              <a:t>Small is Beautiful: a study of </a:t>
            </a:r>
            <a:r>
              <a:rPr lang="en-GB" i="1" dirty="0" err="1"/>
              <a:t>ecomonics</a:t>
            </a:r>
            <a:r>
              <a:rPr lang="en-GB" i="1" dirty="0"/>
              <a:t> as if people mattered</a:t>
            </a:r>
            <a:r>
              <a:rPr lang="en-GB" dirty="0"/>
              <a:t>, London, Vintage (1</a:t>
            </a:r>
            <a:r>
              <a:rPr lang="en-GB" baseline="30000" dirty="0"/>
              <a:t>st</a:t>
            </a:r>
            <a:r>
              <a:rPr lang="en-GB" dirty="0"/>
              <a:t> pub 1973).</a:t>
            </a:r>
          </a:p>
          <a:p>
            <a:r>
              <a:rPr lang="en-GB" dirty="0" err="1"/>
              <a:t>Starhawk</a:t>
            </a:r>
            <a:r>
              <a:rPr lang="en-GB" dirty="0"/>
              <a:t>, “Feminism and Witchcraft”, in Bloom, W </a:t>
            </a:r>
            <a:r>
              <a:rPr lang="en-GB" dirty="0" err="1"/>
              <a:t>ed</a:t>
            </a:r>
            <a:r>
              <a:rPr lang="en-GB" dirty="0"/>
              <a:t> (2000) </a:t>
            </a:r>
            <a:r>
              <a:rPr lang="en-GB" i="1" dirty="0"/>
              <a:t>The Penguin Book of New Age and Holistic Writing</a:t>
            </a:r>
            <a:r>
              <a:rPr lang="en-GB" dirty="0"/>
              <a:t>, London, Penguin</a:t>
            </a:r>
            <a:r>
              <a:rPr lang="en-GB" dirty="0" smtClean="0"/>
              <a:t>.</a:t>
            </a:r>
          </a:p>
          <a:p>
            <a:r>
              <a:rPr lang="en-GB" dirty="0"/>
              <a:t>Taylor, </a:t>
            </a:r>
            <a:r>
              <a:rPr lang="en-GB" dirty="0" err="1"/>
              <a:t>Bron</a:t>
            </a:r>
            <a:r>
              <a:rPr lang="en-GB" dirty="0"/>
              <a:t> </a:t>
            </a:r>
            <a:r>
              <a:rPr lang="en-GB" dirty="0" err="1"/>
              <a:t>ed</a:t>
            </a:r>
            <a:r>
              <a:rPr lang="en-GB" dirty="0"/>
              <a:t>, </a:t>
            </a:r>
            <a:r>
              <a:rPr lang="en-GB" i="1" dirty="0" err="1"/>
              <a:t>Encyclopedia</a:t>
            </a:r>
            <a:r>
              <a:rPr lang="en-GB" i="1" dirty="0"/>
              <a:t> of Religion and Nature</a:t>
            </a:r>
            <a:r>
              <a:rPr lang="en-GB" dirty="0"/>
              <a:t>, Continuum International Publishing Group Ltd, London, 2008.</a:t>
            </a:r>
          </a:p>
          <a:p>
            <a:r>
              <a:rPr lang="en-GB" dirty="0" smtClean="0"/>
              <a:t>Taylor</a:t>
            </a:r>
            <a:r>
              <a:rPr lang="en-GB" dirty="0"/>
              <a:t>, B (2009) “From the Ground Up: Dark Green </a:t>
            </a:r>
            <a:r>
              <a:rPr lang="en-GB" dirty="0" err="1"/>
              <a:t>Religiona</a:t>
            </a:r>
            <a:r>
              <a:rPr lang="en-GB" dirty="0"/>
              <a:t> </a:t>
            </a:r>
            <a:r>
              <a:rPr lang="en-GB" dirty="0" err="1"/>
              <a:t>nd</a:t>
            </a:r>
            <a:r>
              <a:rPr lang="en-GB" dirty="0"/>
              <a:t> the Environmental </a:t>
            </a:r>
            <a:r>
              <a:rPr lang="en-GB" dirty="0" err="1"/>
              <a:t>Cuture</a:t>
            </a:r>
            <a:r>
              <a:rPr lang="en-GB" dirty="0"/>
              <a:t>” in DK Swearer (</a:t>
            </a:r>
            <a:r>
              <a:rPr lang="en-GB" dirty="0" err="1"/>
              <a:t>ed</a:t>
            </a:r>
            <a:r>
              <a:rPr lang="en-GB" dirty="0"/>
              <a:t>) </a:t>
            </a:r>
            <a:r>
              <a:rPr lang="en-GB" i="1" dirty="0"/>
              <a:t>Ecology and the Environment: Perspectives from the Humanities</a:t>
            </a:r>
            <a:r>
              <a:rPr lang="en-GB" dirty="0"/>
              <a:t>, Cambridge MA: Harvard University Press. </a:t>
            </a:r>
            <a:endParaRPr lang="en-GB" dirty="0" smtClean="0"/>
          </a:p>
          <a:p>
            <a:r>
              <a:rPr lang="en-GB" dirty="0"/>
              <a:t>Tokar, Brian ‘Green Politics’, in Taylor, </a:t>
            </a:r>
            <a:r>
              <a:rPr lang="en-GB" dirty="0" err="1"/>
              <a:t>Bron</a:t>
            </a:r>
            <a:r>
              <a:rPr lang="en-GB" dirty="0"/>
              <a:t> </a:t>
            </a:r>
            <a:r>
              <a:rPr lang="en-GB" dirty="0" err="1"/>
              <a:t>ed</a:t>
            </a:r>
            <a:r>
              <a:rPr lang="en-GB" dirty="0"/>
              <a:t>, </a:t>
            </a:r>
            <a:r>
              <a:rPr lang="en-GB" i="1" dirty="0" err="1"/>
              <a:t>Encyclopedia</a:t>
            </a:r>
            <a:r>
              <a:rPr lang="en-GB" i="1" dirty="0"/>
              <a:t> of Religion and Nature</a:t>
            </a:r>
            <a:r>
              <a:rPr lang="en-GB" dirty="0"/>
              <a:t>, Continuum International Publishing Group Ltd, London, 2008</a:t>
            </a:r>
            <a:r>
              <a:rPr lang="en-GB" dirty="0" smtClean="0"/>
              <a:t>.</a:t>
            </a:r>
          </a:p>
          <a:p>
            <a:r>
              <a:rPr lang="en-GB" dirty="0"/>
              <a:t>Tucker, Mary Evelyn ‘Thomas Berry’ in Taylor, </a:t>
            </a:r>
            <a:r>
              <a:rPr lang="en-GB" dirty="0" err="1"/>
              <a:t>Bron</a:t>
            </a:r>
            <a:r>
              <a:rPr lang="en-GB" dirty="0"/>
              <a:t> </a:t>
            </a:r>
            <a:r>
              <a:rPr lang="en-GB" dirty="0" err="1"/>
              <a:t>ed</a:t>
            </a:r>
            <a:r>
              <a:rPr lang="en-GB" dirty="0"/>
              <a:t>, </a:t>
            </a:r>
            <a:r>
              <a:rPr lang="en-GB" i="1" dirty="0" err="1"/>
              <a:t>Encyclopedia</a:t>
            </a:r>
            <a:r>
              <a:rPr lang="en-GB" i="1" dirty="0"/>
              <a:t> of Religion and Nature</a:t>
            </a:r>
            <a:r>
              <a:rPr lang="en-GB" dirty="0"/>
              <a:t>, Continuum International Publishing Group Ltd, London, 2008</a:t>
            </a:r>
            <a:r>
              <a:rPr lang="en-GB" dirty="0" smtClean="0"/>
              <a:t>.</a:t>
            </a:r>
            <a:endParaRPr lang="en-GB" dirty="0"/>
          </a:p>
          <a:p>
            <a:r>
              <a:rPr lang="en-GB" dirty="0"/>
              <a:t>Van Horn, Gavin and Brent </a:t>
            </a:r>
            <a:r>
              <a:rPr lang="en-GB" dirty="0" err="1"/>
              <a:t>Blackwelder</a:t>
            </a:r>
            <a:r>
              <a:rPr lang="en-GB" dirty="0"/>
              <a:t> ‘David Brower’ in Taylor, </a:t>
            </a:r>
            <a:r>
              <a:rPr lang="en-GB" dirty="0" err="1"/>
              <a:t>Bron</a:t>
            </a:r>
            <a:r>
              <a:rPr lang="en-GB" dirty="0"/>
              <a:t> </a:t>
            </a:r>
            <a:r>
              <a:rPr lang="en-GB" dirty="0" err="1"/>
              <a:t>ed</a:t>
            </a:r>
            <a:r>
              <a:rPr lang="en-GB" dirty="0"/>
              <a:t>, </a:t>
            </a:r>
            <a:r>
              <a:rPr lang="en-GB" i="1" dirty="0" err="1"/>
              <a:t>Encyclopedia</a:t>
            </a:r>
            <a:r>
              <a:rPr lang="en-GB" i="1" dirty="0"/>
              <a:t> of Religion and Nature</a:t>
            </a:r>
            <a:r>
              <a:rPr lang="en-GB" dirty="0"/>
              <a:t>, Continuum International Publishing Group Ltd, London, 2008. </a:t>
            </a:r>
            <a:r>
              <a:rPr lang="en-GB" dirty="0" err="1"/>
              <a:t>Wapner</a:t>
            </a:r>
            <a:r>
              <a:rPr lang="en-GB" dirty="0"/>
              <a:t>, Paul ‘Greenpeace’ in Taylor, </a:t>
            </a:r>
            <a:r>
              <a:rPr lang="en-GB" dirty="0" err="1"/>
              <a:t>Bron</a:t>
            </a:r>
            <a:r>
              <a:rPr lang="en-GB" dirty="0"/>
              <a:t> </a:t>
            </a:r>
            <a:r>
              <a:rPr lang="en-GB" dirty="0" err="1"/>
              <a:t>ed</a:t>
            </a:r>
            <a:r>
              <a:rPr lang="en-GB" dirty="0"/>
              <a:t>, </a:t>
            </a:r>
            <a:r>
              <a:rPr lang="en-GB" i="1" dirty="0" err="1"/>
              <a:t>Encyclopedia</a:t>
            </a:r>
            <a:r>
              <a:rPr lang="en-GB" i="1" dirty="0"/>
              <a:t> of Religion and Nature</a:t>
            </a:r>
            <a:r>
              <a:rPr lang="en-GB" dirty="0"/>
              <a:t>, Continuum International Publishing Group Ltd, London, 2008.</a:t>
            </a:r>
          </a:p>
          <a:p>
            <a:r>
              <a:rPr lang="en-GB" dirty="0" smtClean="0"/>
              <a:t>White</a:t>
            </a:r>
            <a:r>
              <a:rPr lang="en-GB" dirty="0"/>
              <a:t>, Lynn (1967) “The Historic Roots of our Ecologic Crisis”, </a:t>
            </a:r>
            <a:r>
              <a:rPr lang="en-GB" i="1" dirty="0"/>
              <a:t>Science</a:t>
            </a:r>
            <a:r>
              <a:rPr lang="en-GB" dirty="0"/>
              <a:t>, 1203-1207, in Deane-Drummond, C (1996) </a:t>
            </a:r>
            <a:r>
              <a:rPr lang="en-GB" i="1" dirty="0"/>
              <a:t>A Handbook in Theology and Ecology</a:t>
            </a:r>
            <a:r>
              <a:rPr lang="en-GB" dirty="0"/>
              <a:t>, London, SCM Press Ltd.</a:t>
            </a:r>
          </a:p>
          <a:p>
            <a:endParaRPr lang="en-US" dirty="0"/>
          </a:p>
        </p:txBody>
      </p:sp>
    </p:spTree>
    <p:extLst>
      <p:ext uri="{BB962C8B-B14F-4D97-AF65-F5344CB8AC3E}">
        <p14:creationId xmlns:p14="http://schemas.microsoft.com/office/powerpoint/2010/main" val="2911875093"/>
      </p:ext>
    </p:extLst>
  </p:cSld>
  <p:clrMapOvr>
    <a:masterClrMapping/>
  </p:clrMapOvr>
</p:sld>
</file>

<file path=ppt/theme/theme1.xml><?xml version="1.0" encoding="utf-8"?>
<a:theme xmlns:a="http://schemas.openxmlformats.org/drawingml/2006/main" name="Summer">
  <a:themeElements>
    <a:clrScheme name="Summer">
      <a:dk1>
        <a:sysClr val="windowText" lastClr="000000"/>
      </a:dk1>
      <a:lt1>
        <a:sysClr val="window" lastClr="FFFFFF"/>
      </a:lt1>
      <a:dk2>
        <a:srgbClr val="E89117"/>
      </a:dk2>
      <a:lt2>
        <a:srgbClr val="FEDD78"/>
      </a:lt2>
      <a:accent1>
        <a:srgbClr val="A1B633"/>
      </a:accent1>
      <a:accent2>
        <a:srgbClr val="C4D73F"/>
      </a:accent2>
      <a:accent3>
        <a:srgbClr val="FFCE2D"/>
      </a:accent3>
      <a:accent4>
        <a:srgbClr val="FFA600"/>
      </a:accent4>
      <a:accent5>
        <a:srgbClr val="ED5E00"/>
      </a:accent5>
      <a:accent6>
        <a:srgbClr val="C62D03"/>
      </a:accent6>
      <a:hlink>
        <a:srgbClr val="408080"/>
      </a:hlink>
      <a:folHlink>
        <a:srgbClr val="5EAEAE"/>
      </a:folHlink>
    </a:clrScheme>
    <a:fontScheme name="Summer">
      <a:majorFont>
        <a:latin typeface="Verdana"/>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Verdana"/>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ummer">
      <a:fillStyleLst>
        <a:solidFill>
          <a:schemeClr val="phClr"/>
        </a:solidFill>
        <a:gradFill rotWithShape="1">
          <a:gsLst>
            <a:gs pos="0">
              <a:schemeClr val="phClr">
                <a:tint val="70000"/>
                <a:lumMod val="110000"/>
              </a:schemeClr>
            </a:gs>
            <a:gs pos="100000">
              <a:schemeClr val="phClr">
                <a:tint val="90000"/>
              </a:schemeClr>
            </a:gs>
          </a:gsLst>
          <a:lin ang="5400000" scaled="1"/>
        </a:gradFill>
        <a:gradFill rotWithShape="1">
          <a:gsLst>
            <a:gs pos="0">
              <a:schemeClr val="phClr">
                <a:tint val="98000"/>
                <a:satMod val="120000"/>
                <a:lumMod val="110000"/>
              </a:schemeClr>
            </a:gs>
            <a:gs pos="100000">
              <a:schemeClr val="phClr">
                <a:shade val="90000"/>
                <a:lumMod val="90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88900" dist="38100" dir="5400000" algn="ctr" rotWithShape="0">
              <a:srgbClr val="000000">
                <a:alpha val="65000"/>
              </a:srgbClr>
            </a:outerShdw>
          </a:effectLst>
          <a:scene3d>
            <a:camera prst="orthographicFront">
              <a:rot lat="0" lon="0" rev="0"/>
            </a:camera>
            <a:lightRig rig="threePt" dir="tl">
              <a:rot lat="0" lon="0" rev="5400000"/>
            </a:lightRig>
          </a:scene3d>
          <a:sp3d>
            <a:bevelT w="25400" h="38100"/>
          </a:sp3d>
        </a:effectStyle>
      </a:effectStyleLst>
      <a:bgFillStyleLst>
        <a:solidFill>
          <a:schemeClr val="phClr"/>
        </a:solidFill>
        <a:gradFill rotWithShape="1">
          <a:gsLst>
            <a:gs pos="0">
              <a:schemeClr val="phClr">
                <a:tint val="97000"/>
                <a:shade val="80000"/>
                <a:hueMod val="110000"/>
                <a:satMod val="120000"/>
              </a:schemeClr>
            </a:gs>
            <a:gs pos="100000">
              <a:schemeClr val="phClr">
                <a:shade val="60000"/>
                <a:hueMod val="40000"/>
                <a:satMod val="120000"/>
                <a:lumMod val="103000"/>
              </a:schemeClr>
            </a:gs>
          </a:gsLst>
          <a:lin ang="5400000" scaled="1"/>
        </a:gradFill>
        <a:gradFill rotWithShape="1">
          <a:gsLst>
            <a:gs pos="0">
              <a:schemeClr val="phClr">
                <a:tint val="97000"/>
                <a:shade val="80000"/>
                <a:hueMod val="110000"/>
                <a:satMod val="130000"/>
                <a:lumMod val="100000"/>
              </a:schemeClr>
            </a:gs>
            <a:gs pos="100000">
              <a:schemeClr val="phClr">
                <a:shade val="60000"/>
                <a:hueMod val="40000"/>
                <a:satMod val="120000"/>
                <a:lumMod val="103000"/>
              </a:schemeClr>
            </a:gs>
          </a:gsLst>
          <a:path path="circle">
            <a:fillToRect l="50000" t="50000" r="100000" b="10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1381</TotalTime>
  <Words>2655</Words>
  <Application>Microsoft Office PowerPoint</Application>
  <PresentationFormat>On-screen Show (4:3)</PresentationFormat>
  <Paragraphs>103</Paragraphs>
  <Slides>28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28</vt:i4>
      </vt:variant>
    </vt:vector>
  </HeadingPairs>
  <TitlesOfParts>
    <vt:vector size="34" baseType="lpstr">
      <vt:lpstr>Arial</vt:lpstr>
      <vt:lpstr>Courier New</vt:lpstr>
      <vt:lpstr>Trebuchet MS</vt:lpstr>
      <vt:lpstr>Verdana</vt:lpstr>
      <vt:lpstr>Wingdings 2</vt:lpstr>
      <vt:lpstr>Summer</vt:lpstr>
      <vt:lpstr>Ecology and Religion</vt:lpstr>
      <vt:lpstr>PowerPoint Presentation</vt:lpstr>
      <vt:lpstr>PowerPoint Presentation</vt:lpstr>
      <vt:lpstr>PowerPoint Presentation</vt:lpstr>
      <vt:lpstr>PowerPoint Presentation</vt:lpstr>
      <vt:lpstr>PowerPoint Presentation</vt:lpstr>
      <vt:lpstr>PowerPoint Presentation</vt:lpstr>
      <vt:lpstr>Christianity and Ecology </vt:lpstr>
      <vt:lpstr>PowerPoint Presentation</vt:lpstr>
      <vt:lpstr>PowerPoint Presentation</vt:lpstr>
      <vt:lpstr>Reform - </vt:lpstr>
      <vt:lpstr>Recover - </vt:lpstr>
      <vt:lpstr>Replace - </vt:lpstr>
      <vt:lpstr>Green Movements</vt:lpstr>
      <vt:lpstr>Greenpeace</vt:lpstr>
      <vt:lpstr>Friends of the Earth</vt:lpstr>
      <vt:lpstr>PowerPoint Presentation</vt:lpstr>
      <vt:lpstr>PowerPoint Presentation</vt:lpstr>
      <vt:lpstr>PowerPoint Presentation</vt:lpstr>
      <vt:lpstr>“Green Nuns”</vt:lpstr>
      <vt:lpstr>PowerPoint Presentation</vt:lpstr>
      <vt:lpstr>PowerPoint Presentation</vt:lpstr>
      <vt:lpstr>PowerPoint Presentation</vt:lpstr>
      <vt:lpstr>PowerPoint Presentation</vt:lpstr>
      <vt:lpstr>PowerPoint Presentation</vt:lpstr>
      <vt:lpstr>Bibliography</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Ecology in the New Age</dc:title>
  <dc:creator>Sarah</dc:creator>
  <cp:lastModifiedBy>Sarah Lewis</cp:lastModifiedBy>
  <cp:revision>32</cp:revision>
  <dcterms:created xsi:type="dcterms:W3CDTF">2013-12-10T21:11:30Z</dcterms:created>
  <dcterms:modified xsi:type="dcterms:W3CDTF">2017-03-06T12:25:05Z</dcterms:modified>
</cp:coreProperties>
</file>