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8288000" cy="10287000"/>
  <p:notesSz cx="6858000" cy="9144000"/>
  <p:embeddedFontLst>
    <p:embeddedFont>
      <p:font typeface="Cherry Bomb One" panose="020B0604020202020204" charset="-128"/>
      <p:regular r:id="rId16"/>
    </p:embeddedFont>
    <p:embeddedFont>
      <p:font typeface="Calibri (MS)" panose="020B0604020202020204" charset="0"/>
      <p:regular r:id="rId17"/>
    </p:embeddedFont>
    <p:embeddedFont>
      <p:font typeface="Canva Sans" panose="020B0604020202020204" charset="0"/>
      <p:regular r:id="rId18"/>
    </p:embeddedFont>
    <p:embeddedFont>
      <p:font typeface="Canva Sans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C1889A-5FDE-4099-B7F6-6B12FEBFBDF9}" v="2" dt="2026-10-15T19:45:29.0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Cannon (2606185)" userId="1a411616-ca01-45ed-98b2-b463e6651572" providerId="ADAL" clId="{F1FBB2FA-67F0-450D-B730-4B538B763C72}"/>
    <pc:docChg chg="custSel addSld modSld sldOrd">
      <pc:chgData name="Tom Cannon (2606185)" userId="1a411616-ca01-45ed-98b2-b463e6651572" providerId="ADAL" clId="{F1FBB2FA-67F0-450D-B730-4B538B763C72}" dt="2026-10-15T19:50:20.910" v="45" actId="113"/>
      <pc:docMkLst>
        <pc:docMk/>
      </pc:docMkLst>
      <pc:sldChg chg="modSp add mod ord">
        <pc:chgData name="Tom Cannon (2606185)" userId="1a411616-ca01-45ed-98b2-b463e6651572" providerId="ADAL" clId="{F1FBB2FA-67F0-450D-B730-4B538B763C72}" dt="2026-10-15T19:50:20.910" v="45" actId="113"/>
        <pc:sldMkLst>
          <pc:docMk/>
          <pc:sldMk cId="576440527" sldId="268"/>
        </pc:sldMkLst>
        <pc:graphicFrameChg chg="modGraphic">
          <ac:chgData name="Tom Cannon (2606185)" userId="1a411616-ca01-45ed-98b2-b463e6651572" providerId="ADAL" clId="{F1FBB2FA-67F0-450D-B730-4B538B763C72}" dt="2026-10-15T19:50:20.910" v="45" actId="113"/>
          <ac:graphicFrameMkLst>
            <pc:docMk/>
            <pc:sldMk cId="576440527" sldId="268"/>
            <ac:graphicFrameMk id="6" creationId="{996A5E25-0E64-8DAC-5294-0D622B69C6BB}"/>
          </ac:graphicFrameMkLst>
        </pc:graphicFrameChg>
      </pc:sldChg>
      <pc:sldChg chg="addSp delSp modSp new mod">
        <pc:chgData name="Tom Cannon (2606185)" userId="1a411616-ca01-45ed-98b2-b463e6651572" providerId="ADAL" clId="{F1FBB2FA-67F0-450D-B730-4B538B763C72}" dt="2026-10-15T19:45:53.162" v="10" actId="1076"/>
        <pc:sldMkLst>
          <pc:docMk/>
          <pc:sldMk cId="2356864365" sldId="269"/>
        </pc:sldMkLst>
        <pc:graphicFrameChg chg="add del mod modGraphic">
          <ac:chgData name="Tom Cannon (2606185)" userId="1a411616-ca01-45ed-98b2-b463e6651572" providerId="ADAL" clId="{F1FBB2FA-67F0-450D-B730-4B538B763C72}" dt="2026-10-15T19:45:35.044" v="6" actId="478"/>
          <ac:graphicFrameMkLst>
            <pc:docMk/>
            <pc:sldMk cId="2356864365" sldId="269"/>
            <ac:graphicFrameMk id="2" creationId="{26473923-8059-865A-7968-2F512CA81938}"/>
          </ac:graphicFrameMkLst>
        </pc:graphicFrameChg>
        <pc:picChg chg="add mod">
          <ac:chgData name="Tom Cannon (2606185)" userId="1a411616-ca01-45ed-98b2-b463e6651572" providerId="ADAL" clId="{F1FBB2FA-67F0-450D-B730-4B538B763C72}" dt="2026-10-15T19:45:53.162" v="10" actId="1076"/>
          <ac:picMkLst>
            <pc:docMk/>
            <pc:sldMk cId="2356864365" sldId="269"/>
            <ac:picMk id="4" creationId="{2FC97324-7367-08E1-B25E-9207C49DCFC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6.sv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7.sv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6.svg"/><Relationship Id="rId7" Type="http://schemas.openxmlformats.org/officeDocument/2006/relationships/image" Target="../media/image19.svg"/><Relationship Id="rId12" Type="http://schemas.openxmlformats.org/officeDocument/2006/relationships/image" Target="../media/image22.png"/><Relationship Id="rId2" Type="http://schemas.openxmlformats.org/officeDocument/2006/relationships/image" Target="../media/image1.svg"/><Relationship Id="rId16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1.png"/><Relationship Id="rId5" Type="http://schemas.openxmlformats.org/officeDocument/2006/relationships/image" Target="../media/image9.png"/><Relationship Id="rId15" Type="http://schemas.openxmlformats.org/officeDocument/2006/relationships/image" Target="../media/image17.svg"/><Relationship Id="rId10" Type="http://schemas.openxmlformats.org/officeDocument/2006/relationships/image" Target="../media/image20.svg"/><Relationship Id="rId4" Type="http://schemas.openxmlformats.org/officeDocument/2006/relationships/image" Target="../media/image7.svg"/><Relationship Id="rId9" Type="http://schemas.openxmlformats.org/officeDocument/2006/relationships/image" Target="../media/image3.png"/><Relationship Id="rId14" Type="http://schemas.openxmlformats.org/officeDocument/2006/relationships/image" Target="../media/image16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6.svg"/><Relationship Id="rId7" Type="http://schemas.openxmlformats.org/officeDocument/2006/relationships/image" Target="../media/image24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png"/><Relationship Id="rId4" Type="http://schemas.openxmlformats.org/officeDocument/2006/relationships/image" Target="../media/image7.svg"/><Relationship Id="rId9" Type="http://schemas.openxmlformats.org/officeDocument/2006/relationships/image" Target="../media/image26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6.svg"/><Relationship Id="rId7" Type="http://schemas.openxmlformats.org/officeDocument/2006/relationships/image" Target="../media/image28.png"/><Relationship Id="rId12" Type="http://schemas.openxmlformats.org/officeDocument/2006/relationships/image" Target="../media/image18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17.svg"/><Relationship Id="rId5" Type="http://schemas.openxmlformats.org/officeDocument/2006/relationships/image" Target="../media/image7.svg"/><Relationship Id="rId10" Type="http://schemas.openxmlformats.org/officeDocument/2006/relationships/image" Target="../media/image16.svg"/><Relationship Id="rId4" Type="http://schemas.openxmlformats.org/officeDocument/2006/relationships/image" Target="../media/image27.sv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1.png"/><Relationship Id="rId18" Type="http://schemas.openxmlformats.org/officeDocument/2006/relationships/image" Target="../media/image34.svg"/><Relationship Id="rId3" Type="http://schemas.openxmlformats.org/officeDocument/2006/relationships/image" Target="../media/image6.svg"/><Relationship Id="rId7" Type="http://schemas.openxmlformats.org/officeDocument/2006/relationships/image" Target="../media/image9.png"/><Relationship Id="rId12" Type="http://schemas.openxmlformats.org/officeDocument/2006/relationships/image" Target="../media/image19.svg"/><Relationship Id="rId17" Type="http://schemas.openxmlformats.org/officeDocument/2006/relationships/image" Target="../media/image33.svg"/><Relationship Id="rId2" Type="http://schemas.openxmlformats.org/officeDocument/2006/relationships/image" Target="../media/image1.sv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1.png"/><Relationship Id="rId5" Type="http://schemas.openxmlformats.org/officeDocument/2006/relationships/image" Target="../media/image28.png"/><Relationship Id="rId15" Type="http://schemas.openxmlformats.org/officeDocument/2006/relationships/image" Target="../media/image21.png"/><Relationship Id="rId10" Type="http://schemas.openxmlformats.org/officeDocument/2006/relationships/image" Target="../media/image30.png"/><Relationship Id="rId19" Type="http://schemas.openxmlformats.org/officeDocument/2006/relationships/image" Target="../media/image35.svg"/><Relationship Id="rId4" Type="http://schemas.openxmlformats.org/officeDocument/2006/relationships/image" Target="../media/image7.svg"/><Relationship Id="rId9" Type="http://schemas.openxmlformats.org/officeDocument/2006/relationships/image" Target="../media/image5.png"/><Relationship Id="rId14" Type="http://schemas.openxmlformats.org/officeDocument/2006/relationships/image" Target="../media/image20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sv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sv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sv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2.png"/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12" Type="http://schemas.openxmlformats.org/officeDocument/2006/relationships/image" Target="../media/image2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0.svg"/><Relationship Id="rId5" Type="http://schemas.openxmlformats.org/officeDocument/2006/relationships/image" Target="../media/image23.png"/><Relationship Id="rId10" Type="http://schemas.openxmlformats.org/officeDocument/2006/relationships/image" Target="../media/image31.png"/><Relationship Id="rId4" Type="http://schemas.openxmlformats.org/officeDocument/2006/relationships/image" Target="../media/image9.png"/><Relationship Id="rId9" Type="http://schemas.openxmlformats.org/officeDocument/2006/relationships/image" Target="../media/image19.svg"/><Relationship Id="rId14" Type="http://schemas.openxmlformats.org/officeDocument/2006/relationships/image" Target="../media/image3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sv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6C42-EFA2-D762-4F69-D3185BC952BB}"/>
              </a:ext>
            </a:extLst>
          </p:cNvPr>
          <p:cNvGraphicFramePr>
            <a:graphicFrameLocks noGrp="1"/>
          </p:cNvGraphicFramePr>
          <p:nvPr/>
        </p:nvGraphicFramePr>
        <p:xfrm>
          <a:off x="10276766" y="364409"/>
          <a:ext cx="7696911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96911">
                  <a:extLst>
                    <a:ext uri="{9D8B030D-6E8A-4147-A177-3AD203B41FA5}">
                      <a16:colId xmlns:a16="http://schemas.microsoft.com/office/drawing/2014/main" val="1348703176"/>
                    </a:ext>
                  </a:extLst>
                </a:gridCol>
              </a:tblGrid>
              <a:tr h="17373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dirty="0"/>
                        <a:t>Targedau Iaith Personol:</a:t>
                      </a:r>
                    </a:p>
                    <a:p>
                      <a:pPr marL="285750" indent="-285750">
                        <a:buFont typeface="Calibri"/>
                        <a:buChar char="-"/>
                      </a:pPr>
                      <a:r>
                        <a:rPr lang="cy-GB" sz="2100" b="0" dirty="0"/>
                        <a:t>Gorchmynion</a:t>
                      </a:r>
                    </a:p>
                    <a:p>
                      <a:pPr marL="285750" indent="-285750">
                        <a:buFont typeface="Calibri"/>
                        <a:buChar char="-"/>
                      </a:pPr>
                      <a:r>
                        <a:rPr lang="cy-GB" sz="2100" b="0" dirty="0"/>
                        <a:t>Idioms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cy-GB" sz="2100" b="0" dirty="0"/>
                        <a:t>Siarad yn hyderus yn y Gymraeg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endParaRPr lang="cy-GB" sz="2100" b="0" dirty="0"/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188606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9F61624-08D0-98AA-E59E-1521B69908FE}"/>
              </a:ext>
            </a:extLst>
          </p:cNvPr>
          <p:cNvSpPr txBox="1"/>
          <p:nvPr/>
        </p:nvSpPr>
        <p:spPr>
          <a:xfrm>
            <a:off x="314324" y="251492"/>
            <a:ext cx="10576589" cy="1431161"/>
          </a:xfrm>
          <a:prstGeom prst="rect">
            <a:avLst/>
          </a:prstGeom>
          <a:noFill/>
        </p:spPr>
        <p:txBody>
          <a:bodyPr wrap="square" lIns="137160" tIns="68580" rIns="137160" bIns="68580" rtlCol="0" anchor="t">
            <a:spAutoFit/>
          </a:bodyPr>
          <a:lstStyle/>
          <a:p>
            <a:r>
              <a:rPr lang="cy-GB" sz="2100" dirty="0"/>
              <a:t>Enw:		Tom Cannon</a:t>
            </a:r>
          </a:p>
          <a:p>
            <a:r>
              <a:rPr lang="cy-GB" sz="2100" dirty="0"/>
              <a:t>Teitl y wers: 	Y Tywydd</a:t>
            </a:r>
          </a:p>
          <a:p>
            <a:r>
              <a:rPr lang="cy-GB" sz="2100" dirty="0"/>
              <a:t>Nod y wers:	Trafod y tywydd yn yr amser dyfodol. </a:t>
            </a:r>
          </a:p>
          <a:p>
            <a:r>
              <a:rPr lang="cy-GB" sz="2100" dirty="0"/>
              <a:t>Blwyddyn:	Blwyddyn 5 a 6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96A5E25-0E64-8DAC-5294-0D622B69C6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729006"/>
              </p:ext>
            </p:extLst>
          </p:nvPr>
        </p:nvGraphicFramePr>
        <p:xfrm>
          <a:off x="10276766" y="3025041"/>
          <a:ext cx="7674050" cy="71694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4050">
                  <a:extLst>
                    <a:ext uri="{9D8B030D-6E8A-4147-A177-3AD203B41FA5}">
                      <a16:colId xmlns:a16="http://schemas.microsoft.com/office/drawing/2014/main" val="3548676605"/>
                    </a:ext>
                  </a:extLst>
                </a:gridCol>
              </a:tblGrid>
              <a:tr h="5577840">
                <a:tc>
                  <a:txBody>
                    <a:bodyPr/>
                    <a:lstStyle/>
                    <a:p>
                      <a:r>
                        <a:rPr lang="cy-GB" sz="2100" b="1" dirty="0"/>
                        <a:t>Gweithgareddau: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2100" dirty="0" err="1"/>
                        <a:t>Cyflwno’r</a:t>
                      </a:r>
                      <a:r>
                        <a:rPr lang="en-US" sz="2100" dirty="0"/>
                        <a:t> Nod y </a:t>
                      </a:r>
                      <a:r>
                        <a:rPr lang="en-US" sz="2100" dirty="0" err="1"/>
                        <a:t>wers</a:t>
                      </a:r>
                      <a:r>
                        <a:rPr lang="en-US" sz="2100" dirty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y-GB" sz="2100" b="1" noProof="0" dirty="0"/>
                        <a:t>Sut mae’r tywydd heddiw? Sut oedd y tywydd ddoe?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2100" noProof="0" dirty="0"/>
                        <a:t>Drillio’r cwestiwn ac ateb gyda grŵp (fel robot, fel môr leidr, yn gyflym, yn araf, llais uchel, llais isel, yn dawel, yn swnllyd).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2100" noProof="0" dirty="0"/>
                        <a:t>Gorffennwch y brawddegau.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2100" noProof="0" dirty="0"/>
                        <a:t>Pwy sy’n gallu ffeindio’r camgymeriad yn y sgrws ffôn?</a:t>
                      </a:r>
                      <a:endParaRPr lang="cy-GB" sz="2100" noProof="0" dirty="0">
                        <a:highlight>
                          <a:srgbClr val="FFFF00"/>
                        </a:highlight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cy-GB" sz="2100" b="1" noProof="0" dirty="0"/>
                        <a:t>Patrymau newydd – Sut bydd y tywydd yfory?</a:t>
                      </a:r>
                    </a:p>
                    <a:p>
                      <a:pPr marL="800100" lvl="1" indent="-342900">
                        <a:buFont typeface="Arial" panose="020B0604020202020204" pitchFamily="34" charset="0"/>
                        <a:buChar char="•"/>
                      </a:pPr>
                      <a:r>
                        <a:rPr lang="cy-GB" sz="2100" noProof="0" dirty="0"/>
                        <a:t>Taflwch y fag ffa' gyda grŵp, gofyn y cwestiwn ‘Sut bydd y tywydd yfory?’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2100" noProof="0" dirty="0"/>
                        <a:t>gêm parau – dewis y gardiau amser ac y gardiau y Tywydd . Gêm cwestiwn ac ateb mewn pâr.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cy-GB" sz="2100" b="1" noProof="0" dirty="0"/>
                        <a:t>Gweithgaredd Estyn: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2100" noProof="0" dirty="0"/>
                        <a:t>Darllenwch yr ateb a dwedwch y cwestiwn. Beth ydy’r cwestiwn?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810708258"/>
                  </a:ext>
                </a:extLst>
              </a:tr>
              <a:tr h="1591596">
                <a:tc>
                  <a:txBody>
                    <a:bodyPr/>
                    <a:lstStyle/>
                    <a:p>
                      <a:r>
                        <a:rPr lang="cy-GB" sz="2100" b="1" dirty="0"/>
                        <a:t>Geirfa:</a:t>
                      </a:r>
                    </a:p>
                    <a:p>
                      <a:r>
                        <a:rPr lang="cy-GB" sz="2100" b="1" dirty="0"/>
                        <a:t>Tywydd, presennol, goffennol, dyfodol, defnyddio, adolygu, ymarfer, patrwm, trafod, ailadroddwch, gofynnwch, darllenwch, atebwch, ysgriffenwch, camgymeriad, trowch, dewi, cardiau.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308116505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3588440-FE43-EB4C-D8E1-7D21073CD94E}"/>
              </a:ext>
            </a:extLst>
          </p:cNvPr>
          <p:cNvGraphicFramePr>
            <a:graphicFrameLocks noGrp="1"/>
          </p:cNvGraphicFramePr>
          <p:nvPr/>
        </p:nvGraphicFramePr>
        <p:xfrm>
          <a:off x="337186" y="1895429"/>
          <a:ext cx="8543285" cy="66263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43285">
                  <a:extLst>
                    <a:ext uri="{9D8B030D-6E8A-4147-A177-3AD203B41FA5}">
                      <a16:colId xmlns:a16="http://schemas.microsoft.com/office/drawing/2014/main" val="1312087885"/>
                    </a:ext>
                  </a:extLst>
                </a:gridCol>
              </a:tblGrid>
              <a:tr h="2697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dirty="0"/>
                        <a:t>Ffocws Iaith / Patrymau: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sz="2100" b="1" dirty="0"/>
                    </a:p>
                    <a:p>
                      <a:r>
                        <a:rPr lang="cy-GB" sz="2100" dirty="0"/>
                        <a:t>Adolygu: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y-GB" sz="2100" dirty="0"/>
                        <a:t>Sut mae’r tywydd heddiw? Mae hi’n...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cy-GB" sz="2100" dirty="0"/>
                        <a:t>Sut oedd y tywydd ddoe? Roedd hi’n...</a:t>
                      </a:r>
                    </a:p>
                    <a:p>
                      <a:endParaRPr lang="cy-GB" sz="2100" dirty="0"/>
                    </a:p>
                    <a:p>
                      <a:r>
                        <a:rPr lang="cy-GB" sz="2100" dirty="0"/>
                        <a:t>Cyflwyno - Sut bydd y tywydd yfory? Bydd hi’n...</a:t>
                      </a:r>
                    </a:p>
                    <a:p>
                      <a:endParaRPr lang="cy-GB" sz="2100" b="1" dirty="0"/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3563350463"/>
                  </a:ext>
                </a:extLst>
              </a:tr>
              <a:tr h="39289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1" dirty="0"/>
                        <a:t>Gwybodaeth flaenorol:</a:t>
                      </a:r>
                      <a:endParaRPr lang="cy-GB" sz="2100" dirty="0"/>
                    </a:p>
                    <a:p>
                      <a:r>
                        <a:rPr lang="cy-GB" sz="2100" dirty="0"/>
                        <a:t>Sut mae’r tywydd heddiw? Mae hi’n...</a:t>
                      </a:r>
                    </a:p>
                    <a:p>
                      <a:r>
                        <a:rPr lang="cy-GB" sz="2100" dirty="0"/>
                        <a:t>Ydy hi’n gymolog heddiw? Ydy, mae hi’n... 	Nac ydy, dyd hi ddim yn...</a:t>
                      </a:r>
                    </a:p>
                    <a:p>
                      <a:endParaRPr lang="cy-GB" sz="2100" dirty="0"/>
                    </a:p>
                    <a:p>
                      <a:r>
                        <a:rPr lang="cy-GB" sz="2100" dirty="0"/>
                        <a:t>Sut roedd y tywydd ddoe? Roedd hi’n...</a:t>
                      </a:r>
                    </a:p>
                    <a:p>
                      <a:r>
                        <a:rPr lang="cy-GB" sz="2100" dirty="0"/>
                        <a:t>Oedd hi’n gymolog ddoe? Oedd, roedd hi’n... 	Nac oedd, doedd hi ddim yn...</a:t>
                      </a:r>
                    </a:p>
                    <a:p>
                      <a:pPr lvl="0">
                        <a:buNone/>
                      </a:pPr>
                      <a:endParaRPr lang="cy-GB" sz="2100" b="0" dirty="0"/>
                    </a:p>
                    <a:p>
                      <a:pPr lvl="0">
                        <a:buNone/>
                      </a:pPr>
                      <a:r>
                        <a:rPr lang="cy-GB" sz="2100" b="1" dirty="0"/>
                        <a:t>Gwers nesaf: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100" b="0" dirty="0"/>
                        <a:t>Fydd hi’n gymolog yfory? Bydd, bydd hi’n... 	Na fydd, fydd hi ddim yn...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406199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6440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24008">
            <a:off x="-2681911" y="3589439"/>
            <a:ext cx="11635776" cy="8163655"/>
          </a:xfrm>
          <a:custGeom>
            <a:avLst/>
            <a:gdLst/>
            <a:ahLst/>
            <a:cxnLst/>
            <a:rect l="l" t="t" r="r" b="b"/>
            <a:pathLst>
              <a:path w="11635776" h="8163655">
                <a:moveTo>
                  <a:pt x="0" y="0"/>
                </a:moveTo>
                <a:lnTo>
                  <a:pt x="11635776" y="0"/>
                </a:lnTo>
                <a:lnTo>
                  <a:pt x="11635776" y="8163655"/>
                </a:lnTo>
                <a:lnTo>
                  <a:pt x="0" y="816365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-7708516">
            <a:off x="9842723" y="-2176531"/>
            <a:ext cx="12180960" cy="8546156"/>
          </a:xfrm>
          <a:custGeom>
            <a:avLst/>
            <a:gdLst/>
            <a:ahLst/>
            <a:cxnLst/>
            <a:rect l="l" t="t" r="r" b="b"/>
            <a:pathLst>
              <a:path w="12180960" h="8546156">
                <a:moveTo>
                  <a:pt x="0" y="0"/>
                </a:moveTo>
                <a:lnTo>
                  <a:pt x="12180960" y="0"/>
                </a:lnTo>
                <a:lnTo>
                  <a:pt x="12180960" y="8546156"/>
                </a:lnTo>
                <a:lnTo>
                  <a:pt x="0" y="85461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104524">
            <a:off x="2396253" y="-580270"/>
            <a:ext cx="4724582" cy="5353634"/>
          </a:xfrm>
          <a:custGeom>
            <a:avLst/>
            <a:gdLst/>
            <a:ahLst/>
            <a:cxnLst/>
            <a:rect l="l" t="t" r="r" b="b"/>
            <a:pathLst>
              <a:path w="4724582" h="5353634">
                <a:moveTo>
                  <a:pt x="0" y="0"/>
                </a:moveTo>
                <a:lnTo>
                  <a:pt x="4724581" y="0"/>
                </a:lnTo>
                <a:lnTo>
                  <a:pt x="4724581" y="5353634"/>
                </a:lnTo>
                <a:lnTo>
                  <a:pt x="0" y="53536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2013358" y="5143500"/>
            <a:ext cx="6139197" cy="6047109"/>
          </a:xfrm>
          <a:custGeom>
            <a:avLst/>
            <a:gdLst/>
            <a:ahLst/>
            <a:cxnLst/>
            <a:rect l="l" t="t" r="r" b="b"/>
            <a:pathLst>
              <a:path w="6139197" h="6047109">
                <a:moveTo>
                  <a:pt x="0" y="0"/>
                </a:moveTo>
                <a:lnTo>
                  <a:pt x="6139197" y="0"/>
                </a:lnTo>
                <a:lnTo>
                  <a:pt x="6139197" y="6047109"/>
                </a:lnTo>
                <a:lnTo>
                  <a:pt x="0" y="60471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907119">
            <a:off x="12744505" y="1385764"/>
            <a:ext cx="3063234" cy="2450587"/>
          </a:xfrm>
          <a:custGeom>
            <a:avLst/>
            <a:gdLst/>
            <a:ahLst/>
            <a:cxnLst/>
            <a:rect l="l" t="t" r="r" b="b"/>
            <a:pathLst>
              <a:path w="3063234" h="2450587">
                <a:moveTo>
                  <a:pt x="0" y="0"/>
                </a:moveTo>
                <a:lnTo>
                  <a:pt x="3063234" y="0"/>
                </a:lnTo>
                <a:lnTo>
                  <a:pt x="3063234" y="2450588"/>
                </a:lnTo>
                <a:lnTo>
                  <a:pt x="0" y="24505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2787930">
            <a:off x="3055214" y="6397128"/>
            <a:ext cx="1576746" cy="2548276"/>
          </a:xfrm>
          <a:custGeom>
            <a:avLst/>
            <a:gdLst/>
            <a:ahLst/>
            <a:cxnLst/>
            <a:rect l="l" t="t" r="r" b="b"/>
            <a:pathLst>
              <a:path w="1576746" h="2548276">
                <a:moveTo>
                  <a:pt x="0" y="0"/>
                </a:moveTo>
                <a:lnTo>
                  <a:pt x="1576746" y="0"/>
                </a:lnTo>
                <a:lnTo>
                  <a:pt x="1576746" y="2548277"/>
                </a:lnTo>
                <a:lnTo>
                  <a:pt x="0" y="254827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730649" y="5321670"/>
            <a:ext cx="1376917" cy="1452572"/>
          </a:xfrm>
          <a:custGeom>
            <a:avLst/>
            <a:gdLst/>
            <a:ahLst/>
            <a:cxnLst/>
            <a:rect l="l" t="t" r="r" b="b"/>
            <a:pathLst>
              <a:path w="1376917" h="1452572">
                <a:moveTo>
                  <a:pt x="0" y="0"/>
                </a:moveTo>
                <a:lnTo>
                  <a:pt x="1376917" y="0"/>
                </a:lnTo>
                <a:lnTo>
                  <a:pt x="1376917" y="1452572"/>
                </a:lnTo>
                <a:lnTo>
                  <a:pt x="0" y="14525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6462865" y="3029181"/>
            <a:ext cx="1103598" cy="1164235"/>
          </a:xfrm>
          <a:custGeom>
            <a:avLst/>
            <a:gdLst/>
            <a:ahLst/>
            <a:cxnLst/>
            <a:rect l="l" t="t" r="r" b="b"/>
            <a:pathLst>
              <a:path w="1103598" h="1164235">
                <a:moveTo>
                  <a:pt x="0" y="0"/>
                </a:moveTo>
                <a:lnTo>
                  <a:pt x="1103597" y="0"/>
                </a:lnTo>
                <a:lnTo>
                  <a:pt x="1103597" y="1164235"/>
                </a:lnTo>
                <a:lnTo>
                  <a:pt x="0" y="11642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5216622" y="8167055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0"/>
                </a:moveTo>
                <a:lnTo>
                  <a:pt x="4519863" y="0"/>
                </a:lnTo>
                <a:lnTo>
                  <a:pt x="4519863" y="2821147"/>
                </a:lnTo>
                <a:lnTo>
                  <a:pt x="0" y="28211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 flipV="1">
            <a:off x="8962960" y="-381874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4519863" y="2821148"/>
                </a:moveTo>
                <a:lnTo>
                  <a:pt x="0" y="2821148"/>
                </a:lnTo>
                <a:lnTo>
                  <a:pt x="0" y="0"/>
                </a:lnTo>
                <a:lnTo>
                  <a:pt x="4519863" y="0"/>
                </a:lnTo>
                <a:lnTo>
                  <a:pt x="4519863" y="282114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2" name="Group 12"/>
          <p:cNvGrpSpPr/>
          <p:nvPr/>
        </p:nvGrpSpPr>
        <p:grpSpPr>
          <a:xfrm rot="-217231">
            <a:off x="5644039" y="5912765"/>
            <a:ext cx="7097857" cy="2264970"/>
            <a:chOff x="0" y="0"/>
            <a:chExt cx="1869394" cy="59653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869394" cy="596535"/>
            </a:xfrm>
            <a:custGeom>
              <a:avLst/>
              <a:gdLst/>
              <a:ahLst/>
              <a:cxnLst/>
              <a:rect l="l" t="t" r="r" b="b"/>
              <a:pathLst>
                <a:path w="1869394" h="596535">
                  <a:moveTo>
                    <a:pt x="0" y="0"/>
                  </a:moveTo>
                  <a:lnTo>
                    <a:pt x="1869394" y="0"/>
                  </a:lnTo>
                  <a:lnTo>
                    <a:pt x="1869394" y="596535"/>
                  </a:lnTo>
                  <a:lnTo>
                    <a:pt x="0" y="596535"/>
                  </a:lnTo>
                  <a:close/>
                </a:path>
              </a:pathLst>
            </a:custGeom>
            <a:solidFill>
              <a:srgbClr val="F3DB3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869394" cy="6346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 rot="-217231">
            <a:off x="5845296" y="5953325"/>
            <a:ext cx="6689330" cy="2237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85"/>
              </a:lnSpc>
            </a:pPr>
            <a:r>
              <a:rPr lang="en-US" sz="4738">
                <a:solidFill>
                  <a:srgbClr val="2C3E50"/>
                </a:solidFill>
                <a:latin typeface="Calibri (MS)"/>
                <a:ea typeface="Calibri (MS)"/>
                <a:cs typeface="Calibri (MS)"/>
                <a:sym typeface="Calibri (MS)"/>
              </a:rPr>
              <a:t>Nod y Wers heddiw: </a:t>
            </a:r>
          </a:p>
          <a:p>
            <a:pPr algn="ctr">
              <a:lnSpc>
                <a:spcPts val="5685"/>
              </a:lnSpc>
            </a:pPr>
            <a:r>
              <a:rPr lang="en-US" sz="4738">
                <a:solidFill>
                  <a:srgbClr val="2C3E50"/>
                </a:solidFill>
                <a:latin typeface="Calibri (MS)"/>
                <a:ea typeface="Calibri (MS)"/>
                <a:cs typeface="Calibri (MS)"/>
                <a:sym typeface="Calibri (MS)"/>
              </a:rPr>
              <a:t>Trafod y tywydd yn yr amser dyfodol.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758544" y="2179013"/>
            <a:ext cx="8867629" cy="3524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132"/>
              </a:lnSpc>
            </a:pPr>
            <a:r>
              <a:rPr lang="en-US" sz="15822">
                <a:solidFill>
                  <a:srgbClr val="FCFCFB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y Tywydd</a:t>
            </a:r>
          </a:p>
        </p:txBody>
      </p:sp>
      <p:sp>
        <p:nvSpPr>
          <p:cNvPr id="17" name="Freeform 17"/>
          <p:cNvSpPr/>
          <p:nvPr/>
        </p:nvSpPr>
        <p:spPr>
          <a:xfrm>
            <a:off x="10177924" y="8320258"/>
            <a:ext cx="1603249" cy="1740298"/>
          </a:xfrm>
          <a:custGeom>
            <a:avLst/>
            <a:gdLst/>
            <a:ahLst/>
            <a:cxnLst/>
            <a:rect l="l" t="t" r="r" b="b"/>
            <a:pathLst>
              <a:path w="1603249" h="1740298">
                <a:moveTo>
                  <a:pt x="0" y="0"/>
                </a:moveTo>
                <a:lnTo>
                  <a:pt x="1603250" y="0"/>
                </a:lnTo>
                <a:lnTo>
                  <a:pt x="1603250" y="1740297"/>
                </a:lnTo>
                <a:lnTo>
                  <a:pt x="0" y="17402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391439" y="8167055"/>
            <a:ext cx="3432253" cy="1553095"/>
          </a:xfrm>
          <a:custGeom>
            <a:avLst/>
            <a:gdLst/>
            <a:ahLst/>
            <a:cxnLst/>
            <a:rect l="l" t="t" r="r" b="b"/>
            <a:pathLst>
              <a:path w="3432253" h="1553095">
                <a:moveTo>
                  <a:pt x="0" y="0"/>
                </a:moveTo>
                <a:lnTo>
                  <a:pt x="3432254" y="0"/>
                </a:lnTo>
                <a:lnTo>
                  <a:pt x="3432254" y="1553094"/>
                </a:lnTo>
                <a:lnTo>
                  <a:pt x="0" y="15530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54549">
            <a:off x="9255717" y="2760727"/>
            <a:ext cx="12530721" cy="8791548"/>
          </a:xfrm>
          <a:custGeom>
            <a:avLst/>
            <a:gdLst/>
            <a:ahLst/>
            <a:cxnLst/>
            <a:rect l="l" t="t" r="r" b="b"/>
            <a:pathLst>
              <a:path w="12530721" h="8791548">
                <a:moveTo>
                  <a:pt x="0" y="0"/>
                </a:moveTo>
                <a:lnTo>
                  <a:pt x="12530721" y="0"/>
                </a:lnTo>
                <a:lnTo>
                  <a:pt x="12530721" y="8791548"/>
                </a:lnTo>
                <a:lnTo>
                  <a:pt x="0" y="87915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028700" y="628109"/>
            <a:ext cx="1376917" cy="1452572"/>
          </a:xfrm>
          <a:custGeom>
            <a:avLst/>
            <a:gdLst/>
            <a:ahLst/>
            <a:cxnLst/>
            <a:rect l="l" t="t" r="r" b="b"/>
            <a:pathLst>
              <a:path w="1376917" h="1452572">
                <a:moveTo>
                  <a:pt x="0" y="0"/>
                </a:moveTo>
                <a:lnTo>
                  <a:pt x="1376917" y="0"/>
                </a:lnTo>
                <a:lnTo>
                  <a:pt x="1376917" y="1452572"/>
                </a:lnTo>
                <a:lnTo>
                  <a:pt x="0" y="14525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9961474" y="4100462"/>
            <a:ext cx="1103598" cy="1164235"/>
          </a:xfrm>
          <a:custGeom>
            <a:avLst/>
            <a:gdLst/>
            <a:ahLst/>
            <a:cxnLst/>
            <a:rect l="l" t="t" r="r" b="b"/>
            <a:pathLst>
              <a:path w="1103598" h="1164235">
                <a:moveTo>
                  <a:pt x="0" y="0"/>
                </a:moveTo>
                <a:lnTo>
                  <a:pt x="1103597" y="0"/>
                </a:lnTo>
                <a:lnTo>
                  <a:pt x="1103597" y="1164235"/>
                </a:lnTo>
                <a:lnTo>
                  <a:pt x="0" y="11642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825512" y="8019271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0"/>
                </a:moveTo>
                <a:lnTo>
                  <a:pt x="4519863" y="0"/>
                </a:lnTo>
                <a:lnTo>
                  <a:pt x="4519863" y="2821147"/>
                </a:lnTo>
                <a:lnTo>
                  <a:pt x="0" y="28211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 flipV="1">
            <a:off x="12604965" y="-614536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4519863" y="2821148"/>
                </a:moveTo>
                <a:lnTo>
                  <a:pt x="0" y="2821148"/>
                </a:lnTo>
                <a:lnTo>
                  <a:pt x="0" y="0"/>
                </a:lnTo>
                <a:lnTo>
                  <a:pt x="4519863" y="0"/>
                </a:lnTo>
                <a:lnTo>
                  <a:pt x="4519863" y="282114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4948837" y="382891"/>
            <a:ext cx="8390325" cy="1766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40"/>
              </a:lnSpc>
            </a:pPr>
            <a:r>
              <a:rPr lang="en-US" sz="8000">
                <a:solidFill>
                  <a:srgbClr val="FCFCFB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Adolygu - Amser Presennol</a:t>
            </a:r>
          </a:p>
        </p:txBody>
      </p:sp>
      <p:sp>
        <p:nvSpPr>
          <p:cNvPr id="8" name="Freeform 8"/>
          <p:cNvSpPr/>
          <p:nvPr/>
        </p:nvSpPr>
        <p:spPr>
          <a:xfrm>
            <a:off x="11065071" y="5264697"/>
            <a:ext cx="6827108" cy="4531493"/>
          </a:xfrm>
          <a:custGeom>
            <a:avLst/>
            <a:gdLst/>
            <a:ahLst/>
            <a:cxnLst/>
            <a:rect l="l" t="t" r="r" b="b"/>
            <a:pathLst>
              <a:path w="6827108" h="4531493">
                <a:moveTo>
                  <a:pt x="0" y="0"/>
                </a:moveTo>
                <a:lnTo>
                  <a:pt x="6827108" y="0"/>
                </a:lnTo>
                <a:lnTo>
                  <a:pt x="6827108" y="4531492"/>
                </a:lnTo>
                <a:lnTo>
                  <a:pt x="0" y="45314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flipH="1">
            <a:off x="11513591" y="2206612"/>
            <a:ext cx="4854838" cy="2475967"/>
          </a:xfrm>
          <a:custGeom>
            <a:avLst/>
            <a:gdLst/>
            <a:ahLst/>
            <a:cxnLst/>
            <a:rect l="l" t="t" r="r" b="b"/>
            <a:pathLst>
              <a:path w="4854838" h="2475967">
                <a:moveTo>
                  <a:pt x="4854838" y="0"/>
                </a:moveTo>
                <a:lnTo>
                  <a:pt x="0" y="0"/>
                </a:lnTo>
                <a:lnTo>
                  <a:pt x="0" y="2475967"/>
                </a:lnTo>
                <a:lnTo>
                  <a:pt x="4854838" y="2475967"/>
                </a:lnTo>
                <a:lnTo>
                  <a:pt x="4854838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278254" y="2602905"/>
            <a:ext cx="9560372" cy="2600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C: Sut mae’r tywydd heddiw?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78254" y="5241181"/>
            <a:ext cx="9560372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A: Mae hi’n...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442966" y="7530443"/>
            <a:ext cx="2227659" cy="2271846"/>
            <a:chOff x="0" y="0"/>
            <a:chExt cx="2970212" cy="3029128"/>
          </a:xfrm>
        </p:grpSpPr>
        <p:sp>
          <p:nvSpPr>
            <p:cNvPr id="13" name="Freeform 13"/>
            <p:cNvSpPr/>
            <p:nvPr/>
          </p:nvSpPr>
          <p:spPr>
            <a:xfrm>
              <a:off x="946761" y="0"/>
              <a:ext cx="1076690" cy="2178228"/>
            </a:xfrm>
            <a:custGeom>
              <a:avLst/>
              <a:gdLst/>
              <a:ahLst/>
              <a:cxnLst/>
              <a:rect l="l" t="t" r="r" b="b"/>
              <a:pathLst>
                <a:path w="1076690" h="2178228">
                  <a:moveTo>
                    <a:pt x="0" y="0"/>
                  </a:moveTo>
                  <a:lnTo>
                    <a:pt x="1076690" y="0"/>
                  </a:lnTo>
                  <a:lnTo>
                    <a:pt x="1076690" y="2178228"/>
                  </a:lnTo>
                  <a:lnTo>
                    <a:pt x="0" y="21782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2092503"/>
              <a:ext cx="2970212" cy="936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4200">
                  <a:solidFill>
                    <a:srgbClr val="FCFCFB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Llais uchel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4089048" y="6936631"/>
            <a:ext cx="1938784" cy="2540471"/>
            <a:chOff x="0" y="0"/>
            <a:chExt cx="2585045" cy="3387294"/>
          </a:xfrm>
        </p:grpSpPr>
        <p:sp>
          <p:nvSpPr>
            <p:cNvPr id="16" name="Freeform 16"/>
            <p:cNvSpPr/>
            <p:nvPr/>
          </p:nvSpPr>
          <p:spPr>
            <a:xfrm>
              <a:off x="358911" y="0"/>
              <a:ext cx="1867223" cy="2460455"/>
            </a:xfrm>
            <a:custGeom>
              <a:avLst/>
              <a:gdLst/>
              <a:ahLst/>
              <a:cxnLst/>
              <a:rect l="l" t="t" r="r" b="b"/>
              <a:pathLst>
                <a:path w="1867223" h="2460455">
                  <a:moveTo>
                    <a:pt x="0" y="0"/>
                  </a:moveTo>
                  <a:lnTo>
                    <a:pt x="1867223" y="0"/>
                  </a:lnTo>
                  <a:lnTo>
                    <a:pt x="1867223" y="2460455"/>
                  </a:lnTo>
                  <a:lnTo>
                    <a:pt x="0" y="2460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2450669"/>
              <a:ext cx="2585045" cy="936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4200">
                  <a:solidFill>
                    <a:srgbClr val="FCFCFB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yn dawel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7714972" y="7219106"/>
            <a:ext cx="1856780" cy="2896171"/>
            <a:chOff x="0" y="0"/>
            <a:chExt cx="2475706" cy="3861561"/>
          </a:xfrm>
        </p:grpSpPr>
        <p:sp>
          <p:nvSpPr>
            <p:cNvPr id="19" name="Freeform 19"/>
            <p:cNvSpPr/>
            <p:nvPr/>
          </p:nvSpPr>
          <p:spPr>
            <a:xfrm>
              <a:off x="58241" y="0"/>
              <a:ext cx="2359225" cy="3018793"/>
            </a:xfrm>
            <a:custGeom>
              <a:avLst/>
              <a:gdLst/>
              <a:ahLst/>
              <a:cxnLst/>
              <a:rect l="l" t="t" r="r" b="b"/>
              <a:pathLst>
                <a:path w="2359225" h="3018793">
                  <a:moveTo>
                    <a:pt x="0" y="0"/>
                  </a:moveTo>
                  <a:lnTo>
                    <a:pt x="2359225" y="0"/>
                  </a:lnTo>
                  <a:lnTo>
                    <a:pt x="2359225" y="3018793"/>
                  </a:lnTo>
                  <a:lnTo>
                    <a:pt x="0" y="3018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2924936"/>
              <a:ext cx="2475706" cy="9366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4200">
                  <a:solidFill>
                    <a:srgbClr val="FCFCFB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fel robot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9803505" y="2764830"/>
            <a:ext cx="8088674" cy="6187835"/>
            <a:chOff x="0" y="0"/>
            <a:chExt cx="10784898" cy="825044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0784898" cy="8250447"/>
            </a:xfrm>
            <a:custGeom>
              <a:avLst/>
              <a:gdLst/>
              <a:ahLst/>
              <a:cxnLst/>
              <a:rect l="l" t="t" r="r" b="b"/>
              <a:pathLst>
                <a:path w="10784898" h="8250447">
                  <a:moveTo>
                    <a:pt x="0" y="0"/>
                  </a:moveTo>
                  <a:lnTo>
                    <a:pt x="10784898" y="0"/>
                  </a:lnTo>
                  <a:lnTo>
                    <a:pt x="10784898" y="8250447"/>
                  </a:lnTo>
                  <a:lnTo>
                    <a:pt x="0" y="82504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3340764" y="1087382"/>
              <a:ext cx="3709069" cy="2800347"/>
            </a:xfrm>
            <a:custGeom>
              <a:avLst/>
              <a:gdLst/>
              <a:ahLst/>
              <a:cxnLst/>
              <a:rect l="l" t="t" r="r" b="b"/>
              <a:pathLst>
                <a:path w="3709069" h="2800347">
                  <a:moveTo>
                    <a:pt x="0" y="0"/>
                  </a:moveTo>
                  <a:lnTo>
                    <a:pt x="3709069" y="0"/>
                  </a:lnTo>
                  <a:lnTo>
                    <a:pt x="3709069" y="2800347"/>
                  </a:lnTo>
                  <a:lnTo>
                    <a:pt x="0" y="28003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 flipH="1">
              <a:off x="4013886" y="3567140"/>
              <a:ext cx="3709069" cy="2800347"/>
            </a:xfrm>
            <a:custGeom>
              <a:avLst/>
              <a:gdLst/>
              <a:ahLst/>
              <a:cxnLst/>
              <a:rect l="l" t="t" r="r" b="b"/>
              <a:pathLst>
                <a:path w="3709069" h="2800347">
                  <a:moveTo>
                    <a:pt x="3709069" y="0"/>
                  </a:moveTo>
                  <a:lnTo>
                    <a:pt x="0" y="0"/>
                  </a:lnTo>
                  <a:lnTo>
                    <a:pt x="0" y="2800346"/>
                  </a:lnTo>
                  <a:lnTo>
                    <a:pt x="3709069" y="2800346"/>
                  </a:lnTo>
                  <a:lnTo>
                    <a:pt x="3709069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4649658" y="1219531"/>
              <a:ext cx="1091282" cy="20323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5"/>
                </a:lnSpc>
              </a:pPr>
              <a:r>
                <a:rPr lang="en-US" sz="9203" b="1">
                  <a:solidFill>
                    <a:srgbClr val="455B7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C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5326154" y="3544998"/>
              <a:ext cx="1084532" cy="20323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5"/>
                </a:lnSpc>
              </a:pPr>
              <a:r>
                <a:rPr lang="en-US" sz="9203" b="1">
                  <a:solidFill>
                    <a:srgbClr val="455B7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A</a:t>
              </a:r>
            </a:p>
          </p:txBody>
        </p:sp>
        <p:sp>
          <p:nvSpPr>
            <p:cNvPr id="27" name="Freeform 27"/>
            <p:cNvSpPr/>
            <p:nvPr/>
          </p:nvSpPr>
          <p:spPr>
            <a:xfrm rot="4978899">
              <a:off x="6989379" y="736468"/>
              <a:ext cx="1268100" cy="1115928"/>
            </a:xfrm>
            <a:custGeom>
              <a:avLst/>
              <a:gdLst/>
              <a:ahLst/>
              <a:cxnLst/>
              <a:rect l="l" t="t" r="r" b="b"/>
              <a:pathLst>
                <a:path w="1268100" h="1115928">
                  <a:moveTo>
                    <a:pt x="0" y="0"/>
                  </a:moveTo>
                  <a:lnTo>
                    <a:pt x="1268100" y="0"/>
                  </a:lnTo>
                  <a:lnTo>
                    <a:pt x="1268100" y="1115928"/>
                  </a:lnTo>
                  <a:lnTo>
                    <a:pt x="0" y="11159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 rot="-5762077">
              <a:off x="3101229" y="5297596"/>
              <a:ext cx="1268100" cy="1115928"/>
            </a:xfrm>
            <a:custGeom>
              <a:avLst/>
              <a:gdLst/>
              <a:ahLst/>
              <a:cxnLst/>
              <a:rect l="l" t="t" r="r" b="b"/>
              <a:pathLst>
                <a:path w="1268100" h="1115928">
                  <a:moveTo>
                    <a:pt x="0" y="0"/>
                  </a:moveTo>
                  <a:lnTo>
                    <a:pt x="1268101" y="0"/>
                  </a:lnTo>
                  <a:lnTo>
                    <a:pt x="1268101" y="1115928"/>
                  </a:lnTo>
                  <a:lnTo>
                    <a:pt x="0" y="11159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 rot="-1923131">
              <a:off x="1168635" y="2642993"/>
              <a:ext cx="2187575" cy="7296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 rot="-668672">
              <a:off x="7626162" y="4962012"/>
              <a:ext cx="2187575" cy="7296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  <p:sp>
          <p:nvSpPr>
            <p:cNvPr id="31" name="TextBox 31"/>
            <p:cNvSpPr txBox="1"/>
            <p:nvPr/>
          </p:nvSpPr>
          <p:spPr>
            <a:xfrm rot="398255">
              <a:off x="7041182" y="1838597"/>
              <a:ext cx="2187575" cy="7296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54549">
            <a:off x="9255717" y="2760727"/>
            <a:ext cx="12530721" cy="8791548"/>
          </a:xfrm>
          <a:custGeom>
            <a:avLst/>
            <a:gdLst/>
            <a:ahLst/>
            <a:cxnLst/>
            <a:rect l="l" t="t" r="r" b="b"/>
            <a:pathLst>
              <a:path w="12530721" h="8791548">
                <a:moveTo>
                  <a:pt x="0" y="0"/>
                </a:moveTo>
                <a:lnTo>
                  <a:pt x="12530721" y="0"/>
                </a:lnTo>
                <a:lnTo>
                  <a:pt x="12530721" y="8791548"/>
                </a:lnTo>
                <a:lnTo>
                  <a:pt x="0" y="87915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028700" y="628109"/>
            <a:ext cx="1376917" cy="1452572"/>
          </a:xfrm>
          <a:custGeom>
            <a:avLst/>
            <a:gdLst/>
            <a:ahLst/>
            <a:cxnLst/>
            <a:rect l="l" t="t" r="r" b="b"/>
            <a:pathLst>
              <a:path w="1376917" h="1452572">
                <a:moveTo>
                  <a:pt x="0" y="0"/>
                </a:moveTo>
                <a:lnTo>
                  <a:pt x="1376917" y="0"/>
                </a:lnTo>
                <a:lnTo>
                  <a:pt x="1376917" y="1452572"/>
                </a:lnTo>
                <a:lnTo>
                  <a:pt x="0" y="14525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9961474" y="4100462"/>
            <a:ext cx="1103598" cy="1164235"/>
          </a:xfrm>
          <a:custGeom>
            <a:avLst/>
            <a:gdLst/>
            <a:ahLst/>
            <a:cxnLst/>
            <a:rect l="l" t="t" r="r" b="b"/>
            <a:pathLst>
              <a:path w="1103598" h="1164235">
                <a:moveTo>
                  <a:pt x="0" y="0"/>
                </a:moveTo>
                <a:lnTo>
                  <a:pt x="1103597" y="0"/>
                </a:lnTo>
                <a:lnTo>
                  <a:pt x="1103597" y="1164235"/>
                </a:lnTo>
                <a:lnTo>
                  <a:pt x="0" y="11642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825512" y="8019271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0"/>
                </a:moveTo>
                <a:lnTo>
                  <a:pt x="4519863" y="0"/>
                </a:lnTo>
                <a:lnTo>
                  <a:pt x="4519863" y="2821147"/>
                </a:lnTo>
                <a:lnTo>
                  <a:pt x="0" y="28211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 flipV="1">
            <a:off x="12604965" y="-614536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4519863" y="2821148"/>
                </a:moveTo>
                <a:lnTo>
                  <a:pt x="0" y="2821148"/>
                </a:lnTo>
                <a:lnTo>
                  <a:pt x="0" y="0"/>
                </a:lnTo>
                <a:lnTo>
                  <a:pt x="4519863" y="0"/>
                </a:lnTo>
                <a:lnTo>
                  <a:pt x="4519863" y="282114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1188896" y="4244527"/>
            <a:ext cx="7177741" cy="3247928"/>
          </a:xfrm>
          <a:custGeom>
            <a:avLst/>
            <a:gdLst/>
            <a:ahLst/>
            <a:cxnLst/>
            <a:rect l="l" t="t" r="r" b="b"/>
            <a:pathLst>
              <a:path w="7177741" h="3247928">
                <a:moveTo>
                  <a:pt x="0" y="0"/>
                </a:moveTo>
                <a:lnTo>
                  <a:pt x="7177742" y="0"/>
                </a:lnTo>
                <a:lnTo>
                  <a:pt x="7177742" y="3247928"/>
                </a:lnTo>
                <a:lnTo>
                  <a:pt x="0" y="32479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6048019" y="4767075"/>
            <a:ext cx="1076809" cy="1740298"/>
          </a:xfrm>
          <a:custGeom>
            <a:avLst/>
            <a:gdLst/>
            <a:ahLst/>
            <a:cxnLst/>
            <a:rect l="l" t="t" r="r" b="b"/>
            <a:pathLst>
              <a:path w="1076809" h="1740298">
                <a:moveTo>
                  <a:pt x="0" y="0"/>
                </a:moveTo>
                <a:lnTo>
                  <a:pt x="1076809" y="0"/>
                </a:lnTo>
                <a:lnTo>
                  <a:pt x="1076809" y="1740298"/>
                </a:lnTo>
                <a:lnTo>
                  <a:pt x="0" y="174029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278254" y="5241181"/>
            <a:ext cx="9560372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A: Roedd hi’n...</a:t>
            </a:r>
          </a:p>
        </p:txBody>
      </p:sp>
      <p:sp>
        <p:nvSpPr>
          <p:cNvPr id="10" name="Freeform 10"/>
          <p:cNvSpPr/>
          <p:nvPr/>
        </p:nvSpPr>
        <p:spPr>
          <a:xfrm>
            <a:off x="4204509" y="6622306"/>
            <a:ext cx="2422137" cy="2228366"/>
          </a:xfrm>
          <a:custGeom>
            <a:avLst/>
            <a:gdLst/>
            <a:ahLst/>
            <a:cxnLst/>
            <a:rect l="l" t="t" r="r" b="b"/>
            <a:pathLst>
              <a:path w="2422137" h="2228366">
                <a:moveTo>
                  <a:pt x="0" y="0"/>
                </a:moveTo>
                <a:lnTo>
                  <a:pt x="2422136" y="0"/>
                </a:lnTo>
                <a:lnTo>
                  <a:pt x="2422136" y="2228366"/>
                </a:lnTo>
                <a:lnTo>
                  <a:pt x="0" y="22283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7311883" y="6410644"/>
            <a:ext cx="3412348" cy="1740298"/>
          </a:xfrm>
          <a:custGeom>
            <a:avLst/>
            <a:gdLst/>
            <a:ahLst/>
            <a:cxnLst/>
            <a:rect l="l" t="t" r="r" b="b"/>
            <a:pathLst>
              <a:path w="3412348" h="1740298">
                <a:moveTo>
                  <a:pt x="0" y="0"/>
                </a:moveTo>
                <a:lnTo>
                  <a:pt x="3412348" y="0"/>
                </a:lnTo>
                <a:lnTo>
                  <a:pt x="3412348" y="1740298"/>
                </a:lnTo>
                <a:lnTo>
                  <a:pt x="0" y="174029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6777091" y="8388151"/>
            <a:ext cx="1766800" cy="1740298"/>
          </a:xfrm>
          <a:custGeom>
            <a:avLst/>
            <a:gdLst/>
            <a:ahLst/>
            <a:cxnLst/>
            <a:rect l="l" t="t" r="r" b="b"/>
            <a:pathLst>
              <a:path w="1766800" h="1740298">
                <a:moveTo>
                  <a:pt x="0" y="0"/>
                </a:moveTo>
                <a:lnTo>
                  <a:pt x="1766799" y="0"/>
                </a:lnTo>
                <a:lnTo>
                  <a:pt x="1766799" y="1740298"/>
                </a:lnTo>
                <a:lnTo>
                  <a:pt x="0" y="174029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9254660" y="8060815"/>
            <a:ext cx="2939143" cy="2057400"/>
          </a:xfrm>
          <a:custGeom>
            <a:avLst/>
            <a:gdLst/>
            <a:ahLst/>
            <a:cxnLst/>
            <a:rect l="l" t="t" r="r" b="b"/>
            <a:pathLst>
              <a:path w="2939143" h="2057400">
                <a:moveTo>
                  <a:pt x="0" y="0"/>
                </a:moveTo>
                <a:lnTo>
                  <a:pt x="2939143" y="0"/>
                </a:lnTo>
                <a:lnTo>
                  <a:pt x="293914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3026777" y="8150942"/>
            <a:ext cx="1520489" cy="1877147"/>
          </a:xfrm>
          <a:custGeom>
            <a:avLst/>
            <a:gdLst/>
            <a:ahLst/>
            <a:cxnLst/>
            <a:rect l="l" t="t" r="r" b="b"/>
            <a:pathLst>
              <a:path w="1520489" h="1877147">
                <a:moveTo>
                  <a:pt x="0" y="0"/>
                </a:moveTo>
                <a:lnTo>
                  <a:pt x="1520489" y="0"/>
                </a:lnTo>
                <a:lnTo>
                  <a:pt x="1520489" y="1877147"/>
                </a:lnTo>
                <a:lnTo>
                  <a:pt x="0" y="187714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278254" y="2602905"/>
            <a:ext cx="9560372" cy="2600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C: Sut oedd y tywydd ddoe?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948837" y="440041"/>
            <a:ext cx="8390325" cy="1766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40"/>
              </a:lnSpc>
            </a:pPr>
            <a:r>
              <a:rPr lang="en-US" sz="8000">
                <a:solidFill>
                  <a:srgbClr val="FCFCFB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Adolygu - Amser Gorffennol</a:t>
            </a:r>
          </a:p>
        </p:txBody>
      </p:sp>
      <p:grpSp>
        <p:nvGrpSpPr>
          <p:cNvPr id="17" name="Group 17"/>
          <p:cNvGrpSpPr/>
          <p:nvPr/>
        </p:nvGrpSpPr>
        <p:grpSpPr>
          <a:xfrm rot="-395626">
            <a:off x="169971" y="6916330"/>
            <a:ext cx="3396880" cy="3294973"/>
            <a:chOff x="0" y="0"/>
            <a:chExt cx="4529173" cy="439329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529173" cy="4393298"/>
            </a:xfrm>
            <a:custGeom>
              <a:avLst/>
              <a:gdLst/>
              <a:ahLst/>
              <a:cxnLst/>
              <a:rect l="l" t="t" r="r" b="b"/>
              <a:pathLst>
                <a:path w="4529173" h="4393298">
                  <a:moveTo>
                    <a:pt x="0" y="0"/>
                  </a:moveTo>
                  <a:lnTo>
                    <a:pt x="4529173" y="0"/>
                  </a:lnTo>
                  <a:lnTo>
                    <a:pt x="4529173" y="4393298"/>
                  </a:lnTo>
                  <a:lnTo>
                    <a:pt x="0" y="43932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249461" y="844180"/>
              <a:ext cx="3926707" cy="14068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086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Gorffenwch y </a:t>
              </a:r>
            </a:p>
            <a:p>
              <a:pPr algn="ctr">
                <a:lnSpc>
                  <a:spcPts val="4320"/>
                </a:lnSpc>
              </a:pPr>
              <a:r>
                <a:rPr lang="en-US" sz="3086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brawddegau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0366409" y="1610877"/>
            <a:ext cx="8088674" cy="6187835"/>
            <a:chOff x="0" y="0"/>
            <a:chExt cx="10784898" cy="825044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784898" cy="8250447"/>
            </a:xfrm>
            <a:custGeom>
              <a:avLst/>
              <a:gdLst/>
              <a:ahLst/>
              <a:cxnLst/>
              <a:rect l="l" t="t" r="r" b="b"/>
              <a:pathLst>
                <a:path w="10784898" h="8250447">
                  <a:moveTo>
                    <a:pt x="0" y="0"/>
                  </a:moveTo>
                  <a:lnTo>
                    <a:pt x="10784898" y="0"/>
                  </a:lnTo>
                  <a:lnTo>
                    <a:pt x="10784898" y="8250447"/>
                  </a:lnTo>
                  <a:lnTo>
                    <a:pt x="0" y="82504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3340764" y="1087382"/>
              <a:ext cx="3709069" cy="2800347"/>
            </a:xfrm>
            <a:custGeom>
              <a:avLst/>
              <a:gdLst/>
              <a:ahLst/>
              <a:cxnLst/>
              <a:rect l="l" t="t" r="r" b="b"/>
              <a:pathLst>
                <a:path w="3709069" h="2800347">
                  <a:moveTo>
                    <a:pt x="0" y="0"/>
                  </a:moveTo>
                  <a:lnTo>
                    <a:pt x="3709069" y="0"/>
                  </a:lnTo>
                  <a:lnTo>
                    <a:pt x="3709069" y="2800347"/>
                  </a:lnTo>
                  <a:lnTo>
                    <a:pt x="0" y="28003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 flipH="1">
              <a:off x="4013886" y="3567140"/>
              <a:ext cx="3709069" cy="2800347"/>
            </a:xfrm>
            <a:custGeom>
              <a:avLst/>
              <a:gdLst/>
              <a:ahLst/>
              <a:cxnLst/>
              <a:rect l="l" t="t" r="r" b="b"/>
              <a:pathLst>
                <a:path w="3709069" h="2800347">
                  <a:moveTo>
                    <a:pt x="3709069" y="0"/>
                  </a:moveTo>
                  <a:lnTo>
                    <a:pt x="0" y="0"/>
                  </a:lnTo>
                  <a:lnTo>
                    <a:pt x="0" y="2800346"/>
                  </a:lnTo>
                  <a:lnTo>
                    <a:pt x="3709069" y="2800346"/>
                  </a:lnTo>
                  <a:lnTo>
                    <a:pt x="3709069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4649658" y="1219531"/>
              <a:ext cx="1091282" cy="20323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5"/>
                </a:lnSpc>
              </a:pPr>
              <a:r>
                <a:rPr lang="en-US" sz="9203" b="1">
                  <a:solidFill>
                    <a:srgbClr val="455B7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C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326154" y="3544998"/>
              <a:ext cx="1084532" cy="20323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5"/>
                </a:lnSpc>
              </a:pPr>
              <a:r>
                <a:rPr lang="en-US" sz="9203" b="1">
                  <a:solidFill>
                    <a:srgbClr val="455B7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A</a:t>
              </a:r>
            </a:p>
          </p:txBody>
        </p:sp>
        <p:sp>
          <p:nvSpPr>
            <p:cNvPr id="26" name="Freeform 26"/>
            <p:cNvSpPr/>
            <p:nvPr/>
          </p:nvSpPr>
          <p:spPr>
            <a:xfrm rot="4978899">
              <a:off x="6989379" y="736468"/>
              <a:ext cx="1268100" cy="1115928"/>
            </a:xfrm>
            <a:custGeom>
              <a:avLst/>
              <a:gdLst/>
              <a:ahLst/>
              <a:cxnLst/>
              <a:rect l="l" t="t" r="r" b="b"/>
              <a:pathLst>
                <a:path w="1268100" h="1115928">
                  <a:moveTo>
                    <a:pt x="0" y="0"/>
                  </a:moveTo>
                  <a:lnTo>
                    <a:pt x="1268100" y="0"/>
                  </a:lnTo>
                  <a:lnTo>
                    <a:pt x="1268100" y="1115928"/>
                  </a:lnTo>
                  <a:lnTo>
                    <a:pt x="0" y="11159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 rot="-5762077">
              <a:off x="3101229" y="5297596"/>
              <a:ext cx="1268100" cy="1115928"/>
            </a:xfrm>
            <a:custGeom>
              <a:avLst/>
              <a:gdLst/>
              <a:ahLst/>
              <a:cxnLst/>
              <a:rect l="l" t="t" r="r" b="b"/>
              <a:pathLst>
                <a:path w="1268100" h="1115928">
                  <a:moveTo>
                    <a:pt x="0" y="0"/>
                  </a:moveTo>
                  <a:lnTo>
                    <a:pt x="1268101" y="0"/>
                  </a:lnTo>
                  <a:lnTo>
                    <a:pt x="1268101" y="1115928"/>
                  </a:lnTo>
                  <a:lnTo>
                    <a:pt x="0" y="11159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 rot="-1923131">
              <a:off x="1168635" y="2642993"/>
              <a:ext cx="2187575" cy="7296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 rot="-668672">
              <a:off x="7626162" y="4962012"/>
              <a:ext cx="2187575" cy="7296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 rot="398255">
              <a:off x="7041182" y="1838597"/>
              <a:ext cx="2187575" cy="7296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54549">
            <a:off x="9255717" y="2760727"/>
            <a:ext cx="12530721" cy="8791548"/>
          </a:xfrm>
          <a:custGeom>
            <a:avLst/>
            <a:gdLst/>
            <a:ahLst/>
            <a:cxnLst/>
            <a:rect l="l" t="t" r="r" b="b"/>
            <a:pathLst>
              <a:path w="12530721" h="8791548">
                <a:moveTo>
                  <a:pt x="0" y="0"/>
                </a:moveTo>
                <a:lnTo>
                  <a:pt x="12530721" y="0"/>
                </a:lnTo>
                <a:lnTo>
                  <a:pt x="12530721" y="8791548"/>
                </a:lnTo>
                <a:lnTo>
                  <a:pt x="0" y="87915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9961474" y="4100462"/>
            <a:ext cx="1103598" cy="1164235"/>
          </a:xfrm>
          <a:custGeom>
            <a:avLst/>
            <a:gdLst/>
            <a:ahLst/>
            <a:cxnLst/>
            <a:rect l="l" t="t" r="r" b="b"/>
            <a:pathLst>
              <a:path w="1103598" h="1164235">
                <a:moveTo>
                  <a:pt x="0" y="0"/>
                </a:moveTo>
                <a:lnTo>
                  <a:pt x="1103597" y="0"/>
                </a:lnTo>
                <a:lnTo>
                  <a:pt x="1103597" y="1164235"/>
                </a:lnTo>
                <a:lnTo>
                  <a:pt x="0" y="11642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825512" y="8019271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0"/>
                </a:moveTo>
                <a:lnTo>
                  <a:pt x="4519863" y="0"/>
                </a:lnTo>
                <a:lnTo>
                  <a:pt x="4519863" y="2821147"/>
                </a:lnTo>
                <a:lnTo>
                  <a:pt x="0" y="28211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flipH="1" flipV="1">
            <a:off x="12604965" y="-614536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4519863" y="2821148"/>
                </a:moveTo>
                <a:lnTo>
                  <a:pt x="0" y="2821148"/>
                </a:lnTo>
                <a:lnTo>
                  <a:pt x="0" y="0"/>
                </a:lnTo>
                <a:lnTo>
                  <a:pt x="4519863" y="0"/>
                </a:lnTo>
                <a:lnTo>
                  <a:pt x="4519863" y="282114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1548105" y="5600463"/>
            <a:ext cx="6979079" cy="4609014"/>
            <a:chOff x="0" y="0"/>
            <a:chExt cx="9305439" cy="6145352"/>
          </a:xfrm>
        </p:grpSpPr>
        <p:sp>
          <p:nvSpPr>
            <p:cNvPr id="7" name="Freeform 7"/>
            <p:cNvSpPr/>
            <p:nvPr/>
          </p:nvSpPr>
          <p:spPr>
            <a:xfrm>
              <a:off x="0" y="2439535"/>
              <a:ext cx="8189651" cy="3705817"/>
            </a:xfrm>
            <a:custGeom>
              <a:avLst/>
              <a:gdLst/>
              <a:ahLst/>
              <a:cxnLst/>
              <a:rect l="l" t="t" r="r" b="b"/>
              <a:pathLst>
                <a:path w="8189651" h="3705817">
                  <a:moveTo>
                    <a:pt x="0" y="0"/>
                  </a:moveTo>
                  <a:lnTo>
                    <a:pt x="8189651" y="0"/>
                  </a:lnTo>
                  <a:lnTo>
                    <a:pt x="8189651" y="3705817"/>
                  </a:lnTo>
                  <a:lnTo>
                    <a:pt x="0" y="37058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 rot="-1060382">
              <a:off x="4198873" y="556353"/>
              <a:ext cx="4447602" cy="5032647"/>
            </a:xfrm>
            <a:custGeom>
              <a:avLst/>
              <a:gdLst/>
              <a:ahLst/>
              <a:cxnLst/>
              <a:rect l="l" t="t" r="r" b="b"/>
              <a:pathLst>
                <a:path w="4447602" h="5032647">
                  <a:moveTo>
                    <a:pt x="0" y="0"/>
                  </a:moveTo>
                  <a:lnTo>
                    <a:pt x="4447602" y="0"/>
                  </a:lnTo>
                  <a:lnTo>
                    <a:pt x="4447602" y="5032647"/>
                  </a:lnTo>
                  <a:lnTo>
                    <a:pt x="0" y="50326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162615" y="219075"/>
            <a:ext cx="10938353" cy="2705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7"/>
              </a:lnSpc>
            </a:pPr>
            <a:r>
              <a:rPr lang="en-US" sz="6285">
                <a:solidFill>
                  <a:srgbClr val="FCFCFB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Pwy sy’n gallu ffeindio’r camgymeriad yn y sgwrs ffôn?</a:t>
            </a:r>
          </a:p>
          <a:p>
            <a:pPr algn="ctr">
              <a:lnSpc>
                <a:spcPts val="5217"/>
              </a:lnSpc>
            </a:pPr>
            <a:endParaRPr lang="en-US" sz="6285">
              <a:solidFill>
                <a:srgbClr val="FCFCFB"/>
              </a:solidFill>
              <a:latin typeface="Cherry Bomb One"/>
              <a:ea typeface="Cherry Bomb One"/>
              <a:cs typeface="Cherry Bomb One"/>
              <a:sym typeface="Cherry Bomb One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0" y="-40679"/>
            <a:ext cx="3274338" cy="3094250"/>
          </a:xfrm>
          <a:custGeom>
            <a:avLst/>
            <a:gdLst/>
            <a:ahLst/>
            <a:cxnLst/>
            <a:rect l="l" t="t" r="r" b="b"/>
            <a:pathLst>
              <a:path w="3274338" h="3094250">
                <a:moveTo>
                  <a:pt x="0" y="0"/>
                </a:moveTo>
                <a:lnTo>
                  <a:pt x="3274338" y="0"/>
                </a:lnTo>
                <a:lnTo>
                  <a:pt x="3274338" y="3094250"/>
                </a:lnTo>
                <a:lnTo>
                  <a:pt x="0" y="30942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337432" y="2962125"/>
            <a:ext cx="10175840" cy="6919571"/>
            <a:chOff x="0" y="0"/>
            <a:chExt cx="13567787" cy="922609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567787" cy="9226095"/>
            </a:xfrm>
            <a:custGeom>
              <a:avLst/>
              <a:gdLst/>
              <a:ahLst/>
              <a:cxnLst/>
              <a:rect l="l" t="t" r="r" b="b"/>
              <a:pathLst>
                <a:path w="13567787" h="9226095">
                  <a:moveTo>
                    <a:pt x="0" y="0"/>
                  </a:moveTo>
                  <a:lnTo>
                    <a:pt x="13567787" y="0"/>
                  </a:lnTo>
                  <a:lnTo>
                    <a:pt x="13567787" y="9226095"/>
                  </a:lnTo>
                  <a:lnTo>
                    <a:pt x="0" y="92260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589263" y="509687"/>
              <a:ext cx="12375018" cy="806266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325"/>
                </a:lnSpc>
              </a:pPr>
              <a:r>
                <a:rPr lang="en-US" sz="3804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A: Shwmae! Sut mae’r tywydd ddoe? </a:t>
              </a:r>
            </a:p>
            <a:p>
              <a:pPr algn="l">
                <a:lnSpc>
                  <a:spcPts val="5325"/>
                </a:lnSpc>
              </a:pPr>
              <a:r>
                <a:rPr lang="en-US" sz="3804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B: Mae e’n braf heddiw. Beth amdanat ti? Sut mae’r tywydd yno? </a:t>
              </a:r>
            </a:p>
            <a:p>
              <a:pPr algn="l">
                <a:lnSpc>
                  <a:spcPts val="5325"/>
                </a:lnSpc>
              </a:pPr>
              <a:r>
                <a:rPr lang="en-US" sz="3804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A: Mae hi’n gwlyb yma! Sut oedd y tywydd ddoe?</a:t>
              </a:r>
            </a:p>
            <a:p>
              <a:pPr algn="l">
                <a:lnSpc>
                  <a:spcPts val="5325"/>
                </a:lnSpc>
              </a:pPr>
              <a:r>
                <a:rPr lang="en-US" sz="3804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B: Roedd hi’n crasboeth ddoe. Sut oedd y tywydd ddoe yno?</a:t>
              </a:r>
            </a:p>
            <a:p>
              <a:pPr algn="l">
                <a:lnSpc>
                  <a:spcPts val="5325"/>
                </a:lnSpc>
              </a:pPr>
              <a:r>
                <a:rPr lang="en-US" sz="3804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A: Mae hi’n diflas hefyd! </a:t>
              </a:r>
            </a:p>
            <a:p>
              <a:pPr algn="l">
                <a:lnSpc>
                  <a:spcPts val="5325"/>
                </a:lnSpc>
              </a:pPr>
              <a:endParaRPr lang="en-US" sz="380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036754" y="1028700"/>
            <a:ext cx="7487827" cy="5183525"/>
            <a:chOff x="0" y="0"/>
            <a:chExt cx="9983770" cy="691136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983770" cy="6911367"/>
            </a:xfrm>
            <a:custGeom>
              <a:avLst/>
              <a:gdLst/>
              <a:ahLst/>
              <a:cxnLst/>
              <a:rect l="l" t="t" r="r" b="b"/>
              <a:pathLst>
                <a:path w="9983770" h="6911367">
                  <a:moveTo>
                    <a:pt x="0" y="0"/>
                  </a:moveTo>
                  <a:lnTo>
                    <a:pt x="9983770" y="0"/>
                  </a:lnTo>
                  <a:lnTo>
                    <a:pt x="9983770" y="6911367"/>
                  </a:lnTo>
                  <a:lnTo>
                    <a:pt x="0" y="69113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-529" r="-529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2852171" y="1389501"/>
              <a:ext cx="4247572" cy="36952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79"/>
                </a:lnSpc>
              </a:pPr>
              <a:r>
                <a:rPr lang="en-US" sz="31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Bant â</a:t>
              </a:r>
            </a:p>
            <a:p>
              <a:pPr algn="ctr">
                <a:lnSpc>
                  <a:spcPts val="4479"/>
                </a:lnSpc>
              </a:pPr>
              <a:r>
                <a:rPr lang="en-US" sz="31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chi!</a:t>
              </a:r>
            </a:p>
            <a:p>
              <a:pPr algn="ctr">
                <a:lnSpc>
                  <a:spcPts val="4479"/>
                </a:lnSpc>
              </a:pPr>
              <a:r>
                <a:rPr lang="en-US" sz="31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Goffynnwch: Treiglad a’r amser cywir.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780454" y="3407379"/>
            <a:ext cx="1704677" cy="693083"/>
            <a:chOff x="0" y="0"/>
            <a:chExt cx="2272903" cy="924111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2272903" cy="924111"/>
              <a:chOff x="0" y="0"/>
              <a:chExt cx="448969" cy="18254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448969" cy="182540"/>
              </a:xfrm>
              <a:custGeom>
                <a:avLst/>
                <a:gdLst/>
                <a:ahLst/>
                <a:cxnLst/>
                <a:rect l="l" t="t" r="r" b="b"/>
                <a:pathLst>
                  <a:path w="448969" h="182540">
                    <a:moveTo>
                      <a:pt x="0" y="0"/>
                    </a:moveTo>
                    <a:lnTo>
                      <a:pt x="448969" y="0"/>
                    </a:lnTo>
                    <a:lnTo>
                      <a:pt x="448969" y="182540"/>
                    </a:lnTo>
                    <a:lnTo>
                      <a:pt x="0" y="182540"/>
                    </a:lnTo>
                    <a:close/>
                  </a:path>
                </a:pathLst>
              </a:custGeom>
              <a:solidFill>
                <a:srgbClr val="F0F5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448969" cy="23016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50"/>
                  </a:lnSpc>
                </a:pPr>
                <a:endParaRPr/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0" y="5703"/>
              <a:ext cx="2272903" cy="836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20"/>
                </a:lnSpc>
                <a:spcBef>
                  <a:spcPct val="0"/>
                </a:spcBef>
              </a:pPr>
              <a:r>
                <a:rPr lang="en-US" sz="3800">
                  <a:solidFill>
                    <a:srgbClr val="FF3131"/>
                  </a:solidFill>
                  <a:latin typeface="Canva Sans"/>
                  <a:ea typeface="Canva Sans"/>
                  <a:cs typeface="Canva Sans"/>
                  <a:sym typeface="Canva Sans"/>
                </a:rPr>
                <a:t>heddiw</a:t>
              </a:r>
            </a:p>
          </p:txBody>
        </p:sp>
      </p:grpSp>
      <p:sp>
        <p:nvSpPr>
          <p:cNvPr id="22" name="AutoShape 22"/>
          <p:cNvSpPr/>
          <p:nvPr/>
        </p:nvSpPr>
        <p:spPr>
          <a:xfrm>
            <a:off x="7499862" y="4081412"/>
            <a:ext cx="1733912" cy="0"/>
          </a:xfrm>
          <a:prstGeom prst="line">
            <a:avLst/>
          </a:prstGeom>
          <a:ln w="38100" cap="flat">
            <a:solidFill>
              <a:srgbClr val="FF31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23" name="Group 23"/>
          <p:cNvGrpSpPr/>
          <p:nvPr/>
        </p:nvGrpSpPr>
        <p:grpSpPr>
          <a:xfrm>
            <a:off x="10780454" y="4100462"/>
            <a:ext cx="1704677" cy="693083"/>
            <a:chOff x="0" y="0"/>
            <a:chExt cx="2272903" cy="924111"/>
          </a:xfrm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2272903" cy="924111"/>
              <a:chOff x="0" y="0"/>
              <a:chExt cx="448969" cy="18254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448969" cy="182540"/>
              </a:xfrm>
              <a:custGeom>
                <a:avLst/>
                <a:gdLst/>
                <a:ahLst/>
                <a:cxnLst/>
                <a:rect l="l" t="t" r="r" b="b"/>
                <a:pathLst>
                  <a:path w="448969" h="182540">
                    <a:moveTo>
                      <a:pt x="0" y="0"/>
                    </a:moveTo>
                    <a:lnTo>
                      <a:pt x="448969" y="0"/>
                    </a:lnTo>
                    <a:lnTo>
                      <a:pt x="448969" y="182540"/>
                    </a:lnTo>
                    <a:lnTo>
                      <a:pt x="0" y="182540"/>
                    </a:lnTo>
                    <a:close/>
                  </a:path>
                </a:pathLst>
              </a:custGeom>
              <a:solidFill>
                <a:srgbClr val="F0F5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TextBox 26"/>
              <p:cNvSpPr txBox="1"/>
              <p:nvPr/>
            </p:nvSpPr>
            <p:spPr>
              <a:xfrm>
                <a:off x="0" y="-47625"/>
                <a:ext cx="448969" cy="23016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50"/>
                  </a:lnSpc>
                </a:pPr>
                <a:endParaRPr/>
              </a:p>
            </p:txBody>
          </p:sp>
        </p:grpSp>
        <p:sp>
          <p:nvSpPr>
            <p:cNvPr id="27" name="TextBox 27"/>
            <p:cNvSpPr txBox="1"/>
            <p:nvPr/>
          </p:nvSpPr>
          <p:spPr>
            <a:xfrm>
              <a:off x="0" y="5703"/>
              <a:ext cx="2272903" cy="836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20"/>
                </a:lnSpc>
                <a:spcBef>
                  <a:spcPct val="0"/>
                </a:spcBef>
              </a:pPr>
              <a:r>
                <a:rPr lang="en-US" sz="3800">
                  <a:solidFill>
                    <a:srgbClr val="FF3131"/>
                  </a:solidFill>
                  <a:latin typeface="Canva Sans"/>
                  <a:ea typeface="Canva Sans"/>
                  <a:cs typeface="Canva Sans"/>
                  <a:sym typeface="Canva Sans"/>
                </a:rPr>
                <a:t>hi’n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0780454" y="5378997"/>
            <a:ext cx="1704677" cy="693083"/>
            <a:chOff x="0" y="0"/>
            <a:chExt cx="2272903" cy="924111"/>
          </a:xfrm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2272903" cy="924111"/>
              <a:chOff x="0" y="0"/>
              <a:chExt cx="448969" cy="18254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448969" cy="182540"/>
              </a:xfrm>
              <a:custGeom>
                <a:avLst/>
                <a:gdLst/>
                <a:ahLst/>
                <a:cxnLst/>
                <a:rect l="l" t="t" r="r" b="b"/>
                <a:pathLst>
                  <a:path w="448969" h="182540">
                    <a:moveTo>
                      <a:pt x="0" y="0"/>
                    </a:moveTo>
                    <a:lnTo>
                      <a:pt x="448969" y="0"/>
                    </a:lnTo>
                    <a:lnTo>
                      <a:pt x="448969" y="182540"/>
                    </a:lnTo>
                    <a:lnTo>
                      <a:pt x="0" y="182540"/>
                    </a:lnTo>
                    <a:close/>
                  </a:path>
                </a:pathLst>
              </a:custGeom>
              <a:solidFill>
                <a:srgbClr val="F0F5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TextBox 31"/>
              <p:cNvSpPr txBox="1"/>
              <p:nvPr/>
            </p:nvSpPr>
            <p:spPr>
              <a:xfrm>
                <a:off x="0" y="-47625"/>
                <a:ext cx="448969" cy="23016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50"/>
                  </a:lnSpc>
                </a:pPr>
                <a:endParaRPr/>
              </a:p>
            </p:txBody>
          </p:sp>
        </p:grpSp>
        <p:sp>
          <p:nvSpPr>
            <p:cNvPr id="32" name="TextBox 32"/>
            <p:cNvSpPr txBox="1"/>
            <p:nvPr/>
          </p:nvSpPr>
          <p:spPr>
            <a:xfrm>
              <a:off x="0" y="5703"/>
              <a:ext cx="2272903" cy="836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20"/>
                </a:lnSpc>
                <a:spcBef>
                  <a:spcPct val="0"/>
                </a:spcBef>
              </a:pPr>
              <a:r>
                <a:rPr lang="en-US" sz="3800">
                  <a:solidFill>
                    <a:srgbClr val="FF3131"/>
                  </a:solidFill>
                  <a:latin typeface="Canva Sans"/>
                  <a:ea typeface="Canva Sans"/>
                  <a:cs typeface="Canva Sans"/>
                  <a:sym typeface="Canva Sans"/>
                </a:rPr>
                <a:t>wlyb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0780454" y="6809959"/>
            <a:ext cx="2600027" cy="750233"/>
            <a:chOff x="0" y="0"/>
            <a:chExt cx="3466703" cy="1000311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3466703" cy="1000311"/>
              <a:chOff x="0" y="0"/>
              <a:chExt cx="684781" cy="197592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684781" cy="197592"/>
              </a:xfrm>
              <a:custGeom>
                <a:avLst/>
                <a:gdLst/>
                <a:ahLst/>
                <a:cxnLst/>
                <a:rect l="l" t="t" r="r" b="b"/>
                <a:pathLst>
                  <a:path w="684781" h="197592">
                    <a:moveTo>
                      <a:pt x="0" y="0"/>
                    </a:moveTo>
                    <a:lnTo>
                      <a:pt x="684781" y="0"/>
                    </a:lnTo>
                    <a:lnTo>
                      <a:pt x="684781" y="197592"/>
                    </a:lnTo>
                    <a:lnTo>
                      <a:pt x="0" y="197592"/>
                    </a:lnTo>
                    <a:close/>
                  </a:path>
                </a:pathLst>
              </a:custGeom>
              <a:solidFill>
                <a:srgbClr val="F0F5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36"/>
              <p:cNvSpPr txBox="1"/>
              <p:nvPr/>
            </p:nvSpPr>
            <p:spPr>
              <a:xfrm>
                <a:off x="0" y="-47625"/>
                <a:ext cx="684781" cy="24521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50"/>
                  </a:lnSpc>
                </a:pPr>
                <a:endParaRPr/>
              </a:p>
            </p:txBody>
          </p:sp>
        </p:grpSp>
        <p:sp>
          <p:nvSpPr>
            <p:cNvPr id="37" name="TextBox 37"/>
            <p:cNvSpPr txBox="1"/>
            <p:nvPr/>
          </p:nvSpPr>
          <p:spPr>
            <a:xfrm>
              <a:off x="0" y="5703"/>
              <a:ext cx="3466703" cy="836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20"/>
                </a:lnSpc>
                <a:spcBef>
                  <a:spcPct val="0"/>
                </a:spcBef>
              </a:pPr>
              <a:r>
                <a:rPr lang="en-US" sz="3800">
                  <a:solidFill>
                    <a:srgbClr val="FF3131"/>
                  </a:solidFill>
                  <a:latin typeface="Canva Sans"/>
                  <a:ea typeface="Canva Sans"/>
                  <a:cs typeface="Canva Sans"/>
                  <a:sym typeface="Canva Sans"/>
                </a:rPr>
                <a:t>grasboeth</a:t>
              </a:r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10780454" y="8207892"/>
            <a:ext cx="1727530" cy="631656"/>
            <a:chOff x="0" y="0"/>
            <a:chExt cx="2303373" cy="842208"/>
          </a:xfrm>
        </p:grpSpPr>
        <p:grpSp>
          <p:nvGrpSpPr>
            <p:cNvPr id="39" name="Group 39"/>
            <p:cNvGrpSpPr/>
            <p:nvPr/>
          </p:nvGrpSpPr>
          <p:grpSpPr>
            <a:xfrm>
              <a:off x="0" y="0"/>
              <a:ext cx="2167495" cy="842208"/>
              <a:chOff x="0" y="0"/>
              <a:chExt cx="428147" cy="166362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428147" cy="166362"/>
              </a:xfrm>
              <a:custGeom>
                <a:avLst/>
                <a:gdLst/>
                <a:ahLst/>
                <a:cxnLst/>
                <a:rect l="l" t="t" r="r" b="b"/>
                <a:pathLst>
                  <a:path w="428147" h="166362">
                    <a:moveTo>
                      <a:pt x="0" y="0"/>
                    </a:moveTo>
                    <a:lnTo>
                      <a:pt x="428147" y="0"/>
                    </a:lnTo>
                    <a:lnTo>
                      <a:pt x="428147" y="166362"/>
                    </a:lnTo>
                    <a:lnTo>
                      <a:pt x="0" y="166362"/>
                    </a:lnTo>
                    <a:close/>
                  </a:path>
                </a:pathLst>
              </a:custGeom>
              <a:solidFill>
                <a:srgbClr val="F0F5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TextBox 41"/>
              <p:cNvSpPr txBox="1"/>
              <p:nvPr/>
            </p:nvSpPr>
            <p:spPr>
              <a:xfrm>
                <a:off x="0" y="-47625"/>
                <a:ext cx="428147" cy="21398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50"/>
                  </a:lnSpc>
                </a:pPr>
                <a:endParaRPr/>
              </a:p>
            </p:txBody>
          </p:sp>
        </p:grpSp>
        <p:sp>
          <p:nvSpPr>
            <p:cNvPr id="42" name="TextBox 42"/>
            <p:cNvSpPr txBox="1"/>
            <p:nvPr/>
          </p:nvSpPr>
          <p:spPr>
            <a:xfrm>
              <a:off x="0" y="5703"/>
              <a:ext cx="2303373" cy="836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20"/>
                </a:lnSpc>
                <a:spcBef>
                  <a:spcPct val="0"/>
                </a:spcBef>
              </a:pPr>
              <a:r>
                <a:rPr lang="en-US" sz="3800">
                  <a:solidFill>
                    <a:srgbClr val="FF3131"/>
                  </a:solidFill>
                  <a:latin typeface="Canva Sans"/>
                  <a:ea typeface="Canva Sans"/>
                  <a:cs typeface="Canva Sans"/>
                  <a:sym typeface="Canva Sans"/>
                </a:rPr>
                <a:t>Roedd </a:t>
              </a:r>
            </a:p>
          </p:txBody>
        </p:sp>
      </p:grpSp>
      <p:sp>
        <p:nvSpPr>
          <p:cNvPr id="43" name="AutoShape 43"/>
          <p:cNvSpPr/>
          <p:nvPr/>
        </p:nvSpPr>
        <p:spPr>
          <a:xfrm flipV="1">
            <a:off x="2356362" y="4682579"/>
            <a:ext cx="917976" cy="0"/>
          </a:xfrm>
          <a:prstGeom prst="line">
            <a:avLst/>
          </a:prstGeom>
          <a:ln w="38100" cap="flat">
            <a:solidFill>
              <a:srgbClr val="FF31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4" name="AutoShape 44"/>
          <p:cNvSpPr/>
          <p:nvPr/>
        </p:nvSpPr>
        <p:spPr>
          <a:xfrm>
            <a:off x="3274338" y="6072080"/>
            <a:ext cx="597042" cy="0"/>
          </a:xfrm>
          <a:prstGeom prst="line">
            <a:avLst/>
          </a:prstGeom>
          <a:ln w="38100" cap="flat">
            <a:solidFill>
              <a:srgbClr val="FF31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5" name="AutoShape 45"/>
          <p:cNvSpPr/>
          <p:nvPr/>
        </p:nvSpPr>
        <p:spPr>
          <a:xfrm>
            <a:off x="3871380" y="7387069"/>
            <a:ext cx="456316" cy="0"/>
          </a:xfrm>
          <a:prstGeom prst="line">
            <a:avLst/>
          </a:prstGeom>
          <a:ln w="38100" cap="flat">
            <a:solidFill>
              <a:srgbClr val="FF31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6" name="AutoShape 46"/>
          <p:cNvSpPr/>
          <p:nvPr/>
        </p:nvSpPr>
        <p:spPr>
          <a:xfrm>
            <a:off x="1409011" y="8693422"/>
            <a:ext cx="947351" cy="0"/>
          </a:xfrm>
          <a:prstGeom prst="line">
            <a:avLst/>
          </a:prstGeom>
          <a:ln w="38100" cap="flat">
            <a:solidFill>
              <a:srgbClr val="FF31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7" name="AutoShape 47"/>
          <p:cNvSpPr/>
          <p:nvPr/>
        </p:nvSpPr>
        <p:spPr>
          <a:xfrm>
            <a:off x="3274338" y="8712472"/>
            <a:ext cx="456316" cy="0"/>
          </a:xfrm>
          <a:prstGeom prst="line">
            <a:avLst/>
          </a:prstGeom>
          <a:ln w="38100" cap="flat">
            <a:solidFill>
              <a:srgbClr val="FF31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48" name="Group 48"/>
          <p:cNvGrpSpPr/>
          <p:nvPr/>
        </p:nvGrpSpPr>
        <p:grpSpPr>
          <a:xfrm>
            <a:off x="12517574" y="8207892"/>
            <a:ext cx="1727530" cy="631656"/>
            <a:chOff x="0" y="0"/>
            <a:chExt cx="2303373" cy="842208"/>
          </a:xfrm>
        </p:grpSpPr>
        <p:grpSp>
          <p:nvGrpSpPr>
            <p:cNvPr id="49" name="Group 49"/>
            <p:cNvGrpSpPr/>
            <p:nvPr/>
          </p:nvGrpSpPr>
          <p:grpSpPr>
            <a:xfrm>
              <a:off x="0" y="0"/>
              <a:ext cx="2167495" cy="842208"/>
              <a:chOff x="0" y="0"/>
              <a:chExt cx="428147" cy="166362"/>
            </a:xfrm>
          </p:grpSpPr>
          <p:sp>
            <p:nvSpPr>
              <p:cNvPr id="50" name="Freeform 50"/>
              <p:cNvSpPr/>
              <p:nvPr/>
            </p:nvSpPr>
            <p:spPr>
              <a:xfrm>
                <a:off x="0" y="0"/>
                <a:ext cx="428147" cy="166362"/>
              </a:xfrm>
              <a:custGeom>
                <a:avLst/>
                <a:gdLst/>
                <a:ahLst/>
                <a:cxnLst/>
                <a:rect l="l" t="t" r="r" b="b"/>
                <a:pathLst>
                  <a:path w="428147" h="166362">
                    <a:moveTo>
                      <a:pt x="0" y="0"/>
                    </a:moveTo>
                    <a:lnTo>
                      <a:pt x="428147" y="0"/>
                    </a:lnTo>
                    <a:lnTo>
                      <a:pt x="428147" y="166362"/>
                    </a:lnTo>
                    <a:lnTo>
                      <a:pt x="0" y="166362"/>
                    </a:lnTo>
                    <a:close/>
                  </a:path>
                </a:pathLst>
              </a:custGeom>
              <a:solidFill>
                <a:srgbClr val="F0F5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" name="TextBox 51"/>
              <p:cNvSpPr txBox="1"/>
              <p:nvPr/>
            </p:nvSpPr>
            <p:spPr>
              <a:xfrm>
                <a:off x="0" y="-47625"/>
                <a:ext cx="428147" cy="21398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50"/>
                  </a:lnSpc>
                </a:pPr>
                <a:endParaRPr/>
              </a:p>
            </p:txBody>
          </p:sp>
        </p:grpSp>
        <p:sp>
          <p:nvSpPr>
            <p:cNvPr id="52" name="TextBox 52"/>
            <p:cNvSpPr txBox="1"/>
            <p:nvPr/>
          </p:nvSpPr>
          <p:spPr>
            <a:xfrm>
              <a:off x="0" y="5703"/>
              <a:ext cx="2303373" cy="836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20"/>
                </a:lnSpc>
                <a:spcBef>
                  <a:spcPct val="0"/>
                </a:spcBef>
              </a:pPr>
              <a:r>
                <a:rPr lang="en-US" sz="3800">
                  <a:solidFill>
                    <a:srgbClr val="FF3131"/>
                  </a:solidFill>
                  <a:latin typeface="Canva Sans"/>
                  <a:ea typeface="Canva Sans"/>
                  <a:cs typeface="Canva Sans"/>
                  <a:sym typeface="Canva Sans"/>
                </a:rPr>
                <a:t>ddiflas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24008">
            <a:off x="-2681911" y="3589439"/>
            <a:ext cx="11635776" cy="8163655"/>
          </a:xfrm>
          <a:custGeom>
            <a:avLst/>
            <a:gdLst/>
            <a:ahLst/>
            <a:cxnLst/>
            <a:rect l="l" t="t" r="r" b="b"/>
            <a:pathLst>
              <a:path w="11635776" h="8163655">
                <a:moveTo>
                  <a:pt x="0" y="0"/>
                </a:moveTo>
                <a:lnTo>
                  <a:pt x="11635776" y="0"/>
                </a:lnTo>
                <a:lnTo>
                  <a:pt x="11635776" y="8163655"/>
                </a:lnTo>
                <a:lnTo>
                  <a:pt x="0" y="816365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-7708516">
            <a:off x="9842723" y="-2176531"/>
            <a:ext cx="12180960" cy="8546156"/>
          </a:xfrm>
          <a:custGeom>
            <a:avLst/>
            <a:gdLst/>
            <a:ahLst/>
            <a:cxnLst/>
            <a:rect l="l" t="t" r="r" b="b"/>
            <a:pathLst>
              <a:path w="12180960" h="8546156">
                <a:moveTo>
                  <a:pt x="0" y="0"/>
                </a:moveTo>
                <a:lnTo>
                  <a:pt x="12180960" y="0"/>
                </a:lnTo>
                <a:lnTo>
                  <a:pt x="12180960" y="8546156"/>
                </a:lnTo>
                <a:lnTo>
                  <a:pt x="0" y="85461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2957906" y="3678535"/>
            <a:ext cx="1376917" cy="1452572"/>
          </a:xfrm>
          <a:custGeom>
            <a:avLst/>
            <a:gdLst/>
            <a:ahLst/>
            <a:cxnLst/>
            <a:rect l="l" t="t" r="r" b="b"/>
            <a:pathLst>
              <a:path w="1376917" h="1452572">
                <a:moveTo>
                  <a:pt x="0" y="0"/>
                </a:moveTo>
                <a:lnTo>
                  <a:pt x="1376917" y="0"/>
                </a:lnTo>
                <a:lnTo>
                  <a:pt x="1376917" y="1452572"/>
                </a:lnTo>
                <a:lnTo>
                  <a:pt x="0" y="14525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518542" y="1936552"/>
            <a:ext cx="10620234" cy="8177580"/>
          </a:xfrm>
          <a:custGeom>
            <a:avLst/>
            <a:gdLst/>
            <a:ahLst/>
            <a:cxnLst/>
            <a:rect l="l" t="t" r="r" b="b"/>
            <a:pathLst>
              <a:path w="10620234" h="8177580">
                <a:moveTo>
                  <a:pt x="0" y="0"/>
                </a:moveTo>
                <a:lnTo>
                  <a:pt x="10620234" y="0"/>
                </a:lnTo>
                <a:lnTo>
                  <a:pt x="10620234" y="8177580"/>
                </a:lnTo>
                <a:lnTo>
                  <a:pt x="0" y="81775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4356132" y="4928969"/>
            <a:ext cx="1103598" cy="1164235"/>
          </a:xfrm>
          <a:custGeom>
            <a:avLst/>
            <a:gdLst/>
            <a:ahLst/>
            <a:cxnLst/>
            <a:rect l="l" t="t" r="r" b="b"/>
            <a:pathLst>
              <a:path w="1103598" h="1164235">
                <a:moveTo>
                  <a:pt x="0" y="0"/>
                </a:moveTo>
                <a:lnTo>
                  <a:pt x="1103598" y="0"/>
                </a:lnTo>
                <a:lnTo>
                  <a:pt x="1103598" y="1164235"/>
                </a:lnTo>
                <a:lnTo>
                  <a:pt x="0" y="11642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2979771" y="7292985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0"/>
                </a:moveTo>
                <a:lnTo>
                  <a:pt x="4519863" y="0"/>
                </a:lnTo>
                <a:lnTo>
                  <a:pt x="4519863" y="2821147"/>
                </a:lnTo>
                <a:lnTo>
                  <a:pt x="0" y="28211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 flipV="1">
            <a:off x="696759" y="-381874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4519863" y="2821148"/>
                </a:moveTo>
                <a:lnTo>
                  <a:pt x="0" y="2821148"/>
                </a:lnTo>
                <a:lnTo>
                  <a:pt x="0" y="0"/>
                </a:lnTo>
                <a:lnTo>
                  <a:pt x="4519863" y="0"/>
                </a:lnTo>
                <a:lnTo>
                  <a:pt x="4519863" y="282114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3374835" y="614645"/>
            <a:ext cx="10847439" cy="1209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63"/>
              </a:lnSpc>
            </a:pPr>
            <a:r>
              <a:rPr lang="en-US" sz="10438">
                <a:solidFill>
                  <a:srgbClr val="FCFCFB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Patrwm Newydd!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458614" y="755092"/>
            <a:ext cx="3431860" cy="3888793"/>
          </a:xfrm>
          <a:custGeom>
            <a:avLst/>
            <a:gdLst/>
            <a:ahLst/>
            <a:cxnLst/>
            <a:rect l="l" t="t" r="r" b="b"/>
            <a:pathLst>
              <a:path w="3431860" h="3888793">
                <a:moveTo>
                  <a:pt x="0" y="0"/>
                </a:moveTo>
                <a:lnTo>
                  <a:pt x="3431860" y="0"/>
                </a:lnTo>
                <a:lnTo>
                  <a:pt x="3431860" y="3888793"/>
                </a:lnTo>
                <a:lnTo>
                  <a:pt x="0" y="38887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433714" y="7671266"/>
            <a:ext cx="1927990" cy="2570654"/>
          </a:xfrm>
          <a:custGeom>
            <a:avLst/>
            <a:gdLst/>
            <a:ahLst/>
            <a:cxnLst/>
            <a:rect l="l" t="t" r="r" b="b"/>
            <a:pathLst>
              <a:path w="1927990" h="2570654">
                <a:moveTo>
                  <a:pt x="0" y="0"/>
                </a:moveTo>
                <a:lnTo>
                  <a:pt x="1927990" y="0"/>
                </a:lnTo>
                <a:lnTo>
                  <a:pt x="1927990" y="2570654"/>
                </a:lnTo>
                <a:lnTo>
                  <a:pt x="0" y="257065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1618746">
            <a:off x="-521623" y="5887016"/>
            <a:ext cx="7315200" cy="3255264"/>
          </a:xfrm>
          <a:custGeom>
            <a:avLst/>
            <a:gdLst/>
            <a:ahLst/>
            <a:cxnLst/>
            <a:rect l="l" t="t" r="r" b="b"/>
            <a:pathLst>
              <a:path w="7315200" h="3255264">
                <a:moveTo>
                  <a:pt x="0" y="0"/>
                </a:moveTo>
                <a:lnTo>
                  <a:pt x="7315200" y="0"/>
                </a:lnTo>
                <a:lnTo>
                  <a:pt x="7315200" y="3255264"/>
                </a:lnTo>
                <a:lnTo>
                  <a:pt x="0" y="32552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195618" y="3891810"/>
            <a:ext cx="8906410" cy="1037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69"/>
              </a:lnSpc>
            </a:pPr>
            <a:r>
              <a:rPr lang="en-US" sz="5974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C: Sut bydd y tywydd yfory?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195618" y="5061354"/>
            <a:ext cx="8947956" cy="1031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3"/>
              </a:lnSpc>
            </a:pPr>
            <a:r>
              <a:rPr lang="en-US" sz="6002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A: Bydd hi’n stormus!</a:t>
            </a:r>
          </a:p>
        </p:txBody>
      </p:sp>
      <p:grpSp>
        <p:nvGrpSpPr>
          <p:cNvPr id="15" name="Group 15"/>
          <p:cNvGrpSpPr/>
          <p:nvPr/>
        </p:nvGrpSpPr>
        <p:grpSpPr>
          <a:xfrm rot="-443729">
            <a:off x="8541900" y="4917155"/>
            <a:ext cx="7193751" cy="5503220"/>
            <a:chOff x="0" y="0"/>
            <a:chExt cx="9591668" cy="733762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9591668" cy="7337626"/>
            </a:xfrm>
            <a:custGeom>
              <a:avLst/>
              <a:gdLst/>
              <a:ahLst/>
              <a:cxnLst/>
              <a:rect l="l" t="t" r="r" b="b"/>
              <a:pathLst>
                <a:path w="9591668" h="7337626">
                  <a:moveTo>
                    <a:pt x="0" y="0"/>
                  </a:moveTo>
                  <a:lnTo>
                    <a:pt x="9591668" y="0"/>
                  </a:lnTo>
                  <a:lnTo>
                    <a:pt x="9591668" y="7337626"/>
                  </a:lnTo>
                  <a:lnTo>
                    <a:pt x="0" y="73376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2971146" y="967075"/>
              <a:ext cx="3298701" cy="2490519"/>
            </a:xfrm>
            <a:custGeom>
              <a:avLst/>
              <a:gdLst/>
              <a:ahLst/>
              <a:cxnLst/>
              <a:rect l="l" t="t" r="r" b="b"/>
              <a:pathLst>
                <a:path w="3298701" h="2490519">
                  <a:moveTo>
                    <a:pt x="0" y="0"/>
                  </a:moveTo>
                  <a:lnTo>
                    <a:pt x="3298701" y="0"/>
                  </a:lnTo>
                  <a:lnTo>
                    <a:pt x="3298701" y="2490520"/>
                  </a:lnTo>
                  <a:lnTo>
                    <a:pt x="0" y="24905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 flipH="1">
              <a:off x="3569794" y="3172475"/>
              <a:ext cx="3298701" cy="2490519"/>
            </a:xfrm>
            <a:custGeom>
              <a:avLst/>
              <a:gdLst/>
              <a:ahLst/>
              <a:cxnLst/>
              <a:rect l="l" t="t" r="r" b="b"/>
              <a:pathLst>
                <a:path w="3298701" h="2490519">
                  <a:moveTo>
                    <a:pt x="3298701" y="0"/>
                  </a:moveTo>
                  <a:lnTo>
                    <a:pt x="0" y="0"/>
                  </a:lnTo>
                  <a:lnTo>
                    <a:pt x="0" y="2490519"/>
                  </a:lnTo>
                  <a:lnTo>
                    <a:pt x="3298701" y="2490519"/>
                  </a:lnTo>
                  <a:lnTo>
                    <a:pt x="3298701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135224" y="1075160"/>
              <a:ext cx="970544" cy="18169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459"/>
                </a:lnSpc>
              </a:pPr>
              <a:r>
                <a:rPr lang="en-US" sz="8185" b="1">
                  <a:solidFill>
                    <a:srgbClr val="455B7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C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4736874" y="3143339"/>
              <a:ext cx="964541" cy="18169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459"/>
                </a:lnSpc>
              </a:pPr>
              <a:r>
                <a:rPr lang="en-US" sz="8185" b="1">
                  <a:solidFill>
                    <a:srgbClr val="455B7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A</a:t>
              </a:r>
            </a:p>
          </p:txBody>
        </p:sp>
        <p:sp>
          <p:nvSpPr>
            <p:cNvPr id="21" name="Freeform 21"/>
            <p:cNvSpPr/>
            <p:nvPr/>
          </p:nvSpPr>
          <p:spPr>
            <a:xfrm rot="4978899">
              <a:off x="6216082" y="654986"/>
              <a:ext cx="1127799" cy="992463"/>
            </a:xfrm>
            <a:custGeom>
              <a:avLst/>
              <a:gdLst/>
              <a:ahLst/>
              <a:cxnLst/>
              <a:rect l="l" t="t" r="r" b="b"/>
              <a:pathLst>
                <a:path w="1127799" h="992463">
                  <a:moveTo>
                    <a:pt x="0" y="0"/>
                  </a:moveTo>
                  <a:lnTo>
                    <a:pt x="1127798" y="0"/>
                  </a:lnTo>
                  <a:lnTo>
                    <a:pt x="1127798" y="992463"/>
                  </a:lnTo>
                  <a:lnTo>
                    <a:pt x="0" y="992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 rot="-5762077">
              <a:off x="2758113" y="4711476"/>
              <a:ext cx="1127799" cy="992463"/>
            </a:xfrm>
            <a:custGeom>
              <a:avLst/>
              <a:gdLst/>
              <a:ahLst/>
              <a:cxnLst/>
              <a:rect l="l" t="t" r="r" b="b"/>
              <a:pathLst>
                <a:path w="1127799" h="992463">
                  <a:moveTo>
                    <a:pt x="0" y="0"/>
                  </a:moveTo>
                  <a:lnTo>
                    <a:pt x="1127799" y="0"/>
                  </a:lnTo>
                  <a:lnTo>
                    <a:pt x="1127799" y="992463"/>
                  </a:lnTo>
                  <a:lnTo>
                    <a:pt x="0" y="992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 rot="-1923131">
              <a:off x="1039908" y="2352560"/>
              <a:ext cx="1945544" cy="64674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108"/>
                </a:lnSpc>
              </a:pPr>
              <a:r>
                <a:rPr lang="en-US" sz="2934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 rot="-668672">
              <a:off x="6782619" y="4415147"/>
              <a:ext cx="1945544" cy="64674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108"/>
                </a:lnSpc>
              </a:pPr>
              <a:r>
                <a:rPr lang="en-US" sz="2934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 rot="398255">
              <a:off x="6262029" y="1637319"/>
              <a:ext cx="1945544" cy="64674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108"/>
                </a:lnSpc>
              </a:pPr>
              <a:r>
                <a:rPr lang="en-US" sz="2934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Ymarfer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24008">
            <a:off x="-2681911" y="3765898"/>
            <a:ext cx="11635776" cy="8163655"/>
          </a:xfrm>
          <a:custGeom>
            <a:avLst/>
            <a:gdLst/>
            <a:ahLst/>
            <a:cxnLst/>
            <a:rect l="l" t="t" r="r" b="b"/>
            <a:pathLst>
              <a:path w="11635776" h="8163655">
                <a:moveTo>
                  <a:pt x="0" y="0"/>
                </a:moveTo>
                <a:lnTo>
                  <a:pt x="11635776" y="0"/>
                </a:lnTo>
                <a:lnTo>
                  <a:pt x="11635776" y="8163656"/>
                </a:lnTo>
                <a:lnTo>
                  <a:pt x="0" y="81636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-9429602">
            <a:off x="11799594" y="-3334913"/>
            <a:ext cx="9506600" cy="6669827"/>
          </a:xfrm>
          <a:custGeom>
            <a:avLst/>
            <a:gdLst/>
            <a:ahLst/>
            <a:cxnLst/>
            <a:rect l="l" t="t" r="r" b="b"/>
            <a:pathLst>
              <a:path w="9506600" h="6669827">
                <a:moveTo>
                  <a:pt x="0" y="0"/>
                </a:moveTo>
                <a:lnTo>
                  <a:pt x="9506600" y="0"/>
                </a:lnTo>
                <a:lnTo>
                  <a:pt x="9506600" y="6669826"/>
                </a:lnTo>
                <a:lnTo>
                  <a:pt x="0" y="66698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632098" y="436457"/>
            <a:ext cx="7359371" cy="1129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20"/>
              </a:lnSpc>
            </a:pPr>
            <a:r>
              <a:rPr lang="en-US" sz="9663">
                <a:solidFill>
                  <a:srgbClr val="FCFCFB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Y Gêm Olaf</a:t>
            </a:r>
          </a:p>
        </p:txBody>
      </p:sp>
      <p:sp>
        <p:nvSpPr>
          <p:cNvPr id="5" name="Freeform 5"/>
          <p:cNvSpPr/>
          <p:nvPr/>
        </p:nvSpPr>
        <p:spPr>
          <a:xfrm>
            <a:off x="3255181" y="8074673"/>
            <a:ext cx="1376917" cy="1452572"/>
          </a:xfrm>
          <a:custGeom>
            <a:avLst/>
            <a:gdLst/>
            <a:ahLst/>
            <a:cxnLst/>
            <a:rect l="l" t="t" r="r" b="b"/>
            <a:pathLst>
              <a:path w="1376917" h="1452572">
                <a:moveTo>
                  <a:pt x="0" y="0"/>
                </a:moveTo>
                <a:lnTo>
                  <a:pt x="1376917" y="0"/>
                </a:lnTo>
                <a:lnTo>
                  <a:pt x="1376917" y="1452572"/>
                </a:lnTo>
                <a:lnTo>
                  <a:pt x="0" y="14525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155702" y="4918465"/>
            <a:ext cx="1103598" cy="1164235"/>
          </a:xfrm>
          <a:custGeom>
            <a:avLst/>
            <a:gdLst/>
            <a:ahLst/>
            <a:cxnLst/>
            <a:rect l="l" t="t" r="r" b="b"/>
            <a:pathLst>
              <a:path w="1103598" h="1164235">
                <a:moveTo>
                  <a:pt x="0" y="0"/>
                </a:moveTo>
                <a:lnTo>
                  <a:pt x="1103598" y="0"/>
                </a:lnTo>
                <a:lnTo>
                  <a:pt x="1103598" y="1164235"/>
                </a:lnTo>
                <a:lnTo>
                  <a:pt x="0" y="11642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3768137" y="7847726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0"/>
                </a:moveTo>
                <a:lnTo>
                  <a:pt x="4519863" y="0"/>
                </a:lnTo>
                <a:lnTo>
                  <a:pt x="4519863" y="2821148"/>
                </a:lnTo>
                <a:lnTo>
                  <a:pt x="0" y="28211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V="1">
            <a:off x="876046" y="-447749"/>
            <a:ext cx="4519863" cy="2821148"/>
          </a:xfrm>
          <a:custGeom>
            <a:avLst/>
            <a:gdLst/>
            <a:ahLst/>
            <a:cxnLst/>
            <a:rect l="l" t="t" r="r" b="b"/>
            <a:pathLst>
              <a:path w="4519863" h="2821148">
                <a:moveTo>
                  <a:pt x="0" y="2821148"/>
                </a:moveTo>
                <a:lnTo>
                  <a:pt x="4519862" y="2821148"/>
                </a:lnTo>
                <a:lnTo>
                  <a:pt x="4519862" y="0"/>
                </a:lnTo>
                <a:lnTo>
                  <a:pt x="0" y="0"/>
                </a:lnTo>
                <a:lnTo>
                  <a:pt x="0" y="282114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 rot="-976821">
            <a:off x="13776706" y="1153445"/>
            <a:ext cx="3774737" cy="3173672"/>
            <a:chOff x="0" y="0"/>
            <a:chExt cx="5032982" cy="4231563"/>
          </a:xfrm>
        </p:grpSpPr>
        <p:grpSp>
          <p:nvGrpSpPr>
            <p:cNvPr id="10" name="Group 10"/>
            <p:cNvGrpSpPr/>
            <p:nvPr/>
          </p:nvGrpSpPr>
          <p:grpSpPr>
            <a:xfrm rot="5117">
              <a:off x="3141" y="3739"/>
              <a:ext cx="5026700" cy="4224085"/>
              <a:chOff x="0" y="0"/>
              <a:chExt cx="992928" cy="834387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992928" cy="834387"/>
              </a:xfrm>
              <a:custGeom>
                <a:avLst/>
                <a:gdLst/>
                <a:ahLst/>
                <a:cxnLst/>
                <a:rect l="l" t="t" r="r" b="b"/>
                <a:pathLst>
                  <a:path w="992928" h="834387">
                    <a:moveTo>
                      <a:pt x="0" y="0"/>
                    </a:moveTo>
                    <a:lnTo>
                      <a:pt x="992928" y="0"/>
                    </a:lnTo>
                    <a:lnTo>
                      <a:pt x="992928" y="834387"/>
                    </a:lnTo>
                    <a:lnTo>
                      <a:pt x="0" y="834387"/>
                    </a:lnTo>
                    <a:close/>
                  </a:path>
                </a:pathLst>
              </a:custGeom>
              <a:solidFill>
                <a:srgbClr val="C8D1D9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0" y="-38100"/>
                <a:ext cx="992928" cy="872487"/>
              </a:xfrm>
              <a:prstGeom prst="rect">
                <a:avLst/>
              </a:prstGeom>
            </p:spPr>
            <p:txBody>
              <a:bodyPr lIns="171914" tIns="171914" rIns="171914" bIns="171914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4" name="Freeform 14"/>
            <p:cNvSpPr/>
            <p:nvPr/>
          </p:nvSpPr>
          <p:spPr>
            <a:xfrm>
              <a:off x="673793" y="1370068"/>
              <a:ext cx="514251" cy="685667"/>
            </a:xfrm>
            <a:custGeom>
              <a:avLst/>
              <a:gdLst/>
              <a:ahLst/>
              <a:cxnLst/>
              <a:rect l="l" t="t" r="r" b="b"/>
              <a:pathLst>
                <a:path w="514251" h="685667">
                  <a:moveTo>
                    <a:pt x="0" y="0"/>
                  </a:moveTo>
                  <a:lnTo>
                    <a:pt x="514250" y="0"/>
                  </a:lnTo>
                  <a:lnTo>
                    <a:pt x="514250" y="685667"/>
                  </a:lnTo>
                  <a:lnTo>
                    <a:pt x="0" y="685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2168437" y="1308378"/>
              <a:ext cx="696109" cy="685667"/>
            </a:xfrm>
            <a:custGeom>
              <a:avLst/>
              <a:gdLst/>
              <a:ahLst/>
              <a:cxnLst/>
              <a:rect l="l" t="t" r="r" b="b"/>
              <a:pathLst>
                <a:path w="696109" h="685667">
                  <a:moveTo>
                    <a:pt x="0" y="0"/>
                  </a:moveTo>
                  <a:lnTo>
                    <a:pt x="696109" y="0"/>
                  </a:lnTo>
                  <a:lnTo>
                    <a:pt x="696109" y="685667"/>
                  </a:lnTo>
                  <a:lnTo>
                    <a:pt x="0" y="685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3490677" y="2316136"/>
              <a:ext cx="1352289" cy="611911"/>
            </a:xfrm>
            <a:custGeom>
              <a:avLst/>
              <a:gdLst/>
              <a:ahLst/>
              <a:cxnLst/>
              <a:rect l="l" t="t" r="r" b="b"/>
              <a:pathLst>
                <a:path w="1352289" h="611911">
                  <a:moveTo>
                    <a:pt x="0" y="0"/>
                  </a:moveTo>
                  <a:lnTo>
                    <a:pt x="1352289" y="0"/>
                  </a:lnTo>
                  <a:lnTo>
                    <a:pt x="1352289" y="611911"/>
                  </a:lnTo>
                  <a:lnTo>
                    <a:pt x="0" y="6119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673793" y="3272342"/>
              <a:ext cx="605959" cy="685667"/>
            </a:xfrm>
            <a:custGeom>
              <a:avLst/>
              <a:gdLst/>
              <a:ahLst/>
              <a:cxnLst/>
              <a:rect l="l" t="t" r="r" b="b"/>
              <a:pathLst>
                <a:path w="605959" h="685667">
                  <a:moveTo>
                    <a:pt x="0" y="0"/>
                  </a:moveTo>
                  <a:lnTo>
                    <a:pt x="605958" y="0"/>
                  </a:lnTo>
                  <a:lnTo>
                    <a:pt x="605958" y="685667"/>
                  </a:lnTo>
                  <a:lnTo>
                    <a:pt x="0" y="685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3545027" y="2287275"/>
              <a:ext cx="424257" cy="685667"/>
            </a:xfrm>
            <a:custGeom>
              <a:avLst/>
              <a:gdLst/>
              <a:ahLst/>
              <a:cxnLst/>
              <a:rect l="l" t="t" r="r" b="b"/>
              <a:pathLst>
                <a:path w="424257" h="685667">
                  <a:moveTo>
                    <a:pt x="0" y="0"/>
                  </a:moveTo>
                  <a:lnTo>
                    <a:pt x="424257" y="0"/>
                  </a:lnTo>
                  <a:lnTo>
                    <a:pt x="424257" y="685668"/>
                  </a:lnTo>
                  <a:lnTo>
                    <a:pt x="0" y="685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3788000" y="1283668"/>
              <a:ext cx="757644" cy="685667"/>
            </a:xfrm>
            <a:custGeom>
              <a:avLst/>
              <a:gdLst/>
              <a:ahLst/>
              <a:cxnLst/>
              <a:rect l="l" t="t" r="r" b="b"/>
              <a:pathLst>
                <a:path w="757644" h="685667">
                  <a:moveTo>
                    <a:pt x="0" y="0"/>
                  </a:moveTo>
                  <a:lnTo>
                    <a:pt x="757643" y="0"/>
                  </a:lnTo>
                  <a:lnTo>
                    <a:pt x="757643" y="685668"/>
                  </a:lnTo>
                  <a:lnTo>
                    <a:pt x="0" y="685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1794928" y="2279258"/>
              <a:ext cx="1344446" cy="685667"/>
            </a:xfrm>
            <a:custGeom>
              <a:avLst/>
              <a:gdLst/>
              <a:ahLst/>
              <a:cxnLst/>
              <a:rect l="l" t="t" r="r" b="b"/>
              <a:pathLst>
                <a:path w="1344446" h="685667">
                  <a:moveTo>
                    <a:pt x="0" y="0"/>
                  </a:moveTo>
                  <a:lnTo>
                    <a:pt x="1344446" y="0"/>
                  </a:lnTo>
                  <a:lnTo>
                    <a:pt x="1344446" y="685667"/>
                  </a:lnTo>
                  <a:lnTo>
                    <a:pt x="0" y="685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453764" y="2183110"/>
              <a:ext cx="954308" cy="877964"/>
            </a:xfrm>
            <a:custGeom>
              <a:avLst/>
              <a:gdLst/>
              <a:ahLst/>
              <a:cxnLst/>
              <a:rect l="l" t="t" r="r" b="b"/>
              <a:pathLst>
                <a:path w="954308" h="877964">
                  <a:moveTo>
                    <a:pt x="0" y="0"/>
                  </a:moveTo>
                  <a:lnTo>
                    <a:pt x="954308" y="0"/>
                  </a:lnTo>
                  <a:lnTo>
                    <a:pt x="954308" y="877963"/>
                  </a:lnTo>
                  <a:lnTo>
                    <a:pt x="0" y="8779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2168437" y="3209631"/>
              <a:ext cx="681314" cy="811089"/>
            </a:xfrm>
            <a:custGeom>
              <a:avLst/>
              <a:gdLst/>
              <a:ahLst/>
              <a:cxnLst/>
              <a:rect l="l" t="t" r="r" b="b"/>
              <a:pathLst>
                <a:path w="681314" h="811089">
                  <a:moveTo>
                    <a:pt x="0" y="0"/>
                  </a:moveTo>
                  <a:lnTo>
                    <a:pt x="681314" y="0"/>
                  </a:lnTo>
                  <a:lnTo>
                    <a:pt x="681314" y="811089"/>
                  </a:lnTo>
                  <a:lnTo>
                    <a:pt x="0" y="811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3490677" y="3147405"/>
              <a:ext cx="1158006" cy="810604"/>
            </a:xfrm>
            <a:custGeom>
              <a:avLst/>
              <a:gdLst/>
              <a:ahLst/>
              <a:cxnLst/>
              <a:rect l="l" t="t" r="r" b="b"/>
              <a:pathLst>
                <a:path w="1158006" h="810604">
                  <a:moveTo>
                    <a:pt x="0" y="0"/>
                  </a:moveTo>
                  <a:lnTo>
                    <a:pt x="1158006" y="0"/>
                  </a:lnTo>
                  <a:lnTo>
                    <a:pt x="1158006" y="810604"/>
                  </a:lnTo>
                  <a:lnTo>
                    <a:pt x="0" y="8106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631386" y="304475"/>
              <a:ext cx="599064" cy="739585"/>
            </a:xfrm>
            <a:custGeom>
              <a:avLst/>
              <a:gdLst/>
              <a:ahLst/>
              <a:cxnLst/>
              <a:rect l="l" t="t" r="r" b="b"/>
              <a:pathLst>
                <a:path w="599064" h="739585">
                  <a:moveTo>
                    <a:pt x="0" y="0"/>
                  </a:moveTo>
                  <a:lnTo>
                    <a:pt x="599064" y="0"/>
                  </a:lnTo>
                  <a:lnTo>
                    <a:pt x="599064" y="739586"/>
                  </a:lnTo>
                  <a:lnTo>
                    <a:pt x="0" y="739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2227552" y="260636"/>
              <a:ext cx="636993" cy="827264"/>
            </a:xfrm>
            <a:custGeom>
              <a:avLst/>
              <a:gdLst/>
              <a:ahLst/>
              <a:cxnLst/>
              <a:rect l="l" t="t" r="r" b="b"/>
              <a:pathLst>
                <a:path w="636993" h="827264">
                  <a:moveTo>
                    <a:pt x="0" y="0"/>
                  </a:moveTo>
                  <a:lnTo>
                    <a:pt x="636994" y="0"/>
                  </a:lnTo>
                  <a:lnTo>
                    <a:pt x="636994" y="827264"/>
                  </a:lnTo>
                  <a:lnTo>
                    <a:pt x="0" y="8272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3545027" y="156606"/>
              <a:ext cx="1149919" cy="954433"/>
            </a:xfrm>
            <a:custGeom>
              <a:avLst/>
              <a:gdLst/>
              <a:ahLst/>
              <a:cxnLst/>
              <a:rect l="l" t="t" r="r" b="b"/>
              <a:pathLst>
                <a:path w="1149919" h="954433">
                  <a:moveTo>
                    <a:pt x="0" y="0"/>
                  </a:moveTo>
                  <a:lnTo>
                    <a:pt x="1149919" y="0"/>
                  </a:lnTo>
                  <a:lnTo>
                    <a:pt x="1149919" y="954434"/>
                  </a:lnTo>
                  <a:lnTo>
                    <a:pt x="0" y="9544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13" name="Table 13"/>
          <p:cNvGraphicFramePr>
            <a:graphicFrameLocks noGrp="1"/>
          </p:cNvGraphicFramePr>
          <p:nvPr/>
        </p:nvGraphicFramePr>
        <p:xfrm>
          <a:off x="279121" y="497219"/>
          <a:ext cx="12216008" cy="9845458"/>
        </p:xfrm>
        <a:graphic>
          <a:graphicData uri="http://schemas.openxmlformats.org/drawingml/2006/table">
            <a:tbl>
              <a:tblPr/>
              <a:tblGrid>
                <a:gridCol w="40720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2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20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7" name="Group 27"/>
          <p:cNvGrpSpPr/>
          <p:nvPr/>
        </p:nvGrpSpPr>
        <p:grpSpPr>
          <a:xfrm rot="-1370420">
            <a:off x="388363" y="2788424"/>
            <a:ext cx="3289099" cy="1198704"/>
            <a:chOff x="0" y="0"/>
            <a:chExt cx="4385465" cy="1598272"/>
          </a:xfrm>
        </p:grpSpPr>
        <p:sp>
          <p:nvSpPr>
            <p:cNvPr id="29" name="Freeform 29"/>
            <p:cNvSpPr/>
            <p:nvPr/>
          </p:nvSpPr>
          <p:spPr>
            <a:xfrm>
              <a:off x="294186" y="196295"/>
              <a:ext cx="899762" cy="602841"/>
            </a:xfrm>
            <a:custGeom>
              <a:avLst/>
              <a:gdLst/>
              <a:ahLst/>
              <a:cxnLst/>
              <a:rect l="l" t="t" r="r" b="b"/>
              <a:pathLst>
                <a:path w="899762" h="602841">
                  <a:moveTo>
                    <a:pt x="0" y="0"/>
                  </a:moveTo>
                  <a:lnTo>
                    <a:pt x="899763" y="0"/>
                  </a:lnTo>
                  <a:lnTo>
                    <a:pt x="899763" y="602841"/>
                  </a:lnTo>
                  <a:lnTo>
                    <a:pt x="0" y="6028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3137946" y="885577"/>
              <a:ext cx="1005200" cy="5169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50"/>
                </a:lnSpc>
              </a:pPr>
              <a:r>
                <a:rPr lang="en-US" sz="2321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Bydd</a:t>
              </a:r>
            </a:p>
          </p:txBody>
        </p:sp>
        <p:sp>
          <p:nvSpPr>
            <p:cNvPr id="31" name="Freeform 31"/>
            <p:cNvSpPr/>
            <p:nvPr/>
          </p:nvSpPr>
          <p:spPr>
            <a:xfrm flipH="1">
              <a:off x="3243383" y="196295"/>
              <a:ext cx="899762" cy="602841"/>
            </a:xfrm>
            <a:custGeom>
              <a:avLst/>
              <a:gdLst/>
              <a:ahLst/>
              <a:cxnLst/>
              <a:rect l="l" t="t" r="r" b="b"/>
              <a:pathLst>
                <a:path w="899762" h="602841">
                  <a:moveTo>
                    <a:pt x="899763" y="0"/>
                  </a:moveTo>
                  <a:lnTo>
                    <a:pt x="0" y="0"/>
                  </a:lnTo>
                  <a:lnTo>
                    <a:pt x="0" y="602841"/>
                  </a:lnTo>
                  <a:lnTo>
                    <a:pt x="899763" y="602841"/>
                  </a:lnTo>
                  <a:lnTo>
                    <a:pt x="899763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 rot="5400000">
              <a:off x="1839687" y="223671"/>
              <a:ext cx="706092" cy="444838"/>
            </a:xfrm>
            <a:custGeom>
              <a:avLst/>
              <a:gdLst/>
              <a:ahLst/>
              <a:cxnLst/>
              <a:rect l="l" t="t" r="r" b="b"/>
              <a:pathLst>
                <a:path w="706092" h="444838">
                  <a:moveTo>
                    <a:pt x="0" y="0"/>
                  </a:moveTo>
                  <a:lnTo>
                    <a:pt x="706092" y="0"/>
                  </a:lnTo>
                  <a:lnTo>
                    <a:pt x="706092" y="444838"/>
                  </a:lnTo>
                  <a:lnTo>
                    <a:pt x="0" y="4448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123823" y="885577"/>
              <a:ext cx="1240489" cy="5169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50"/>
                </a:lnSpc>
              </a:pPr>
              <a:r>
                <a:rPr lang="en-US" sz="2321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Roedd</a:t>
              </a:r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1784969" y="885577"/>
              <a:ext cx="815526" cy="5169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50"/>
                </a:lnSpc>
              </a:pPr>
              <a:r>
                <a:rPr lang="en-US" sz="2321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Mae</a:t>
              </a:r>
            </a:p>
          </p:txBody>
        </p:sp>
      </p:grpSp>
      <p:graphicFrame>
        <p:nvGraphicFramePr>
          <p:cNvPr id="28" name="Table 28"/>
          <p:cNvGraphicFramePr>
            <a:graphicFrameLocks noGrp="1"/>
          </p:cNvGraphicFramePr>
          <p:nvPr/>
        </p:nvGraphicFramePr>
        <p:xfrm>
          <a:off x="0" y="0"/>
          <a:ext cx="13034782" cy="4750496"/>
        </p:xfrm>
        <a:graphic>
          <a:graphicData uri="http://schemas.openxmlformats.org/drawingml/2006/table">
            <a:tbl>
              <a:tblPr/>
              <a:tblGrid>
                <a:gridCol w="4344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4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4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0496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1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5" name="TextBox 35"/>
          <p:cNvSpPr txBox="1"/>
          <p:nvPr/>
        </p:nvSpPr>
        <p:spPr>
          <a:xfrm>
            <a:off x="3697339" y="2539281"/>
            <a:ext cx="10070798" cy="3914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06780" lvl="1" indent="-453390" algn="l">
              <a:lnSpc>
                <a:spcPts val="5040"/>
              </a:lnSpc>
              <a:buAutoNum type="arabicPeriod"/>
            </a:pPr>
            <a:r>
              <a:rPr lang="en-US" sz="4200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Mewn parau, un plentyn dewis y Cardiau Amser a’r plentyn arall yn dewis y Cardiau Tywydd.</a:t>
            </a:r>
          </a:p>
          <a:p>
            <a:pPr marL="906780" lvl="1" indent="-453390" algn="l">
              <a:lnSpc>
                <a:spcPts val="5040"/>
              </a:lnSpc>
              <a:buAutoNum type="arabicPeriod"/>
            </a:pPr>
            <a:r>
              <a:rPr lang="en-US" sz="4200">
                <a:solidFill>
                  <a:srgbClr val="FCFCFB"/>
                </a:solidFill>
                <a:latin typeface="Calibri (MS)"/>
                <a:ea typeface="Calibri (MS)"/>
                <a:cs typeface="Calibri (MS)"/>
                <a:sym typeface="Calibri (MS)"/>
              </a:rPr>
              <a:t>Defnyddio’r cardiau, creuwch y brawddegau a gweithiwch gyda'i gilydd i ofyn ac ateb y cwestiynau.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-297497"/>
            <a:ext cx="18288000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FFFF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Darllenwch y ateb a dwedwch y cwestiwn!</a:t>
            </a:r>
          </a:p>
        </p:txBody>
      </p:sp>
      <p:sp>
        <p:nvSpPr>
          <p:cNvPr id="3" name="Freeform 3"/>
          <p:cNvSpPr/>
          <p:nvPr/>
        </p:nvSpPr>
        <p:spPr>
          <a:xfrm>
            <a:off x="4709158" y="3079552"/>
            <a:ext cx="8869685" cy="6829657"/>
          </a:xfrm>
          <a:custGeom>
            <a:avLst/>
            <a:gdLst/>
            <a:ahLst/>
            <a:cxnLst/>
            <a:rect l="l" t="t" r="r" b="b"/>
            <a:pathLst>
              <a:path w="8869685" h="6829657">
                <a:moveTo>
                  <a:pt x="0" y="0"/>
                </a:moveTo>
                <a:lnTo>
                  <a:pt x="8869684" y="0"/>
                </a:lnTo>
                <a:lnTo>
                  <a:pt x="8869684" y="6829657"/>
                </a:lnTo>
                <a:lnTo>
                  <a:pt x="0" y="68296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44555" y="4810996"/>
            <a:ext cx="8398891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Roedd hi’n bwrw glaw.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-297497"/>
            <a:ext cx="18288000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FFFF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Darllenwch y ateb a dwedwch y cwestiwn!</a:t>
            </a:r>
          </a:p>
        </p:txBody>
      </p:sp>
      <p:sp>
        <p:nvSpPr>
          <p:cNvPr id="3" name="Freeform 3"/>
          <p:cNvSpPr/>
          <p:nvPr/>
        </p:nvSpPr>
        <p:spPr>
          <a:xfrm>
            <a:off x="4709158" y="3079552"/>
            <a:ext cx="8869685" cy="6829657"/>
          </a:xfrm>
          <a:custGeom>
            <a:avLst/>
            <a:gdLst/>
            <a:ahLst/>
            <a:cxnLst/>
            <a:rect l="l" t="t" r="r" b="b"/>
            <a:pathLst>
              <a:path w="8869685" h="6829657">
                <a:moveTo>
                  <a:pt x="0" y="0"/>
                </a:moveTo>
                <a:lnTo>
                  <a:pt x="8869684" y="0"/>
                </a:lnTo>
                <a:lnTo>
                  <a:pt x="8869684" y="6829657"/>
                </a:lnTo>
                <a:lnTo>
                  <a:pt x="0" y="68296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44555" y="4810996"/>
            <a:ext cx="8398891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Mae hi’n gymylog.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-297497"/>
            <a:ext cx="18288000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FFFF"/>
                </a:solidFill>
                <a:latin typeface="Cherry Bomb One"/>
                <a:ea typeface="Cherry Bomb One"/>
                <a:cs typeface="Cherry Bomb One"/>
                <a:sym typeface="Cherry Bomb One"/>
              </a:rPr>
              <a:t>Darllenwch y ateb a dwedwch y cwestiwn!</a:t>
            </a:r>
          </a:p>
        </p:txBody>
      </p:sp>
      <p:sp>
        <p:nvSpPr>
          <p:cNvPr id="3" name="Freeform 3"/>
          <p:cNvSpPr/>
          <p:nvPr/>
        </p:nvSpPr>
        <p:spPr>
          <a:xfrm>
            <a:off x="4709158" y="3079552"/>
            <a:ext cx="8869685" cy="6829657"/>
          </a:xfrm>
          <a:custGeom>
            <a:avLst/>
            <a:gdLst/>
            <a:ahLst/>
            <a:cxnLst/>
            <a:rect l="l" t="t" r="r" b="b"/>
            <a:pathLst>
              <a:path w="8869685" h="6829657">
                <a:moveTo>
                  <a:pt x="0" y="0"/>
                </a:moveTo>
                <a:lnTo>
                  <a:pt x="8869684" y="0"/>
                </a:lnTo>
                <a:lnTo>
                  <a:pt x="8869684" y="6829657"/>
                </a:lnTo>
                <a:lnTo>
                  <a:pt x="0" y="68296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44555" y="4810996"/>
            <a:ext cx="8398891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Bydd hi’n grasboeth!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/>
        </p:nvGraphicFramePr>
        <p:xfrm>
          <a:off x="2636077" y="220771"/>
          <a:ext cx="12216008" cy="9845458"/>
        </p:xfrm>
        <a:graphic>
          <a:graphicData uri="http://schemas.openxmlformats.org/drawingml/2006/table">
            <a:tbl>
              <a:tblPr/>
              <a:tblGrid>
                <a:gridCol w="40720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2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20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136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Freeform 3"/>
          <p:cNvSpPr/>
          <p:nvPr/>
        </p:nvSpPr>
        <p:spPr>
          <a:xfrm>
            <a:off x="4067114" y="3200931"/>
            <a:ext cx="1305223" cy="1740298"/>
          </a:xfrm>
          <a:custGeom>
            <a:avLst/>
            <a:gdLst/>
            <a:ahLst/>
            <a:cxnLst/>
            <a:rect l="l" t="t" r="r" b="b"/>
            <a:pathLst>
              <a:path w="1305223" h="1740298">
                <a:moveTo>
                  <a:pt x="0" y="0"/>
                </a:moveTo>
                <a:lnTo>
                  <a:pt x="1305223" y="0"/>
                </a:lnTo>
                <a:lnTo>
                  <a:pt x="1305223" y="1740298"/>
                </a:lnTo>
                <a:lnTo>
                  <a:pt x="0" y="1740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7860681" y="3044356"/>
            <a:ext cx="1766800" cy="1740298"/>
          </a:xfrm>
          <a:custGeom>
            <a:avLst/>
            <a:gdLst/>
            <a:ahLst/>
            <a:cxnLst/>
            <a:rect l="l" t="t" r="r" b="b"/>
            <a:pathLst>
              <a:path w="1766800" h="1740298">
                <a:moveTo>
                  <a:pt x="0" y="0"/>
                </a:moveTo>
                <a:lnTo>
                  <a:pt x="1766799" y="0"/>
                </a:lnTo>
                <a:lnTo>
                  <a:pt x="1766799" y="1740298"/>
                </a:lnTo>
                <a:lnTo>
                  <a:pt x="0" y="17402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1216669" y="5602155"/>
            <a:ext cx="3432253" cy="1553095"/>
          </a:xfrm>
          <a:custGeom>
            <a:avLst/>
            <a:gdLst/>
            <a:ahLst/>
            <a:cxnLst/>
            <a:rect l="l" t="t" r="r" b="b"/>
            <a:pathLst>
              <a:path w="3432253" h="1553095">
                <a:moveTo>
                  <a:pt x="0" y="0"/>
                </a:moveTo>
                <a:lnTo>
                  <a:pt x="3432254" y="0"/>
                </a:lnTo>
                <a:lnTo>
                  <a:pt x="3432254" y="1553095"/>
                </a:lnTo>
                <a:lnTo>
                  <a:pt x="0" y="15530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4067114" y="8029107"/>
            <a:ext cx="1537988" cy="1740298"/>
          </a:xfrm>
          <a:custGeom>
            <a:avLst/>
            <a:gdLst/>
            <a:ahLst/>
            <a:cxnLst/>
            <a:rect l="l" t="t" r="r" b="b"/>
            <a:pathLst>
              <a:path w="1537988" h="1740298">
                <a:moveTo>
                  <a:pt x="0" y="0"/>
                </a:moveTo>
                <a:lnTo>
                  <a:pt x="1537988" y="0"/>
                </a:lnTo>
                <a:lnTo>
                  <a:pt x="1537988" y="1740297"/>
                </a:lnTo>
                <a:lnTo>
                  <a:pt x="0" y="174029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1354615" y="5528903"/>
            <a:ext cx="1076809" cy="1740298"/>
          </a:xfrm>
          <a:custGeom>
            <a:avLst/>
            <a:gdLst/>
            <a:ahLst/>
            <a:cxnLst/>
            <a:rect l="l" t="t" r="r" b="b"/>
            <a:pathLst>
              <a:path w="1076809" h="1740298">
                <a:moveTo>
                  <a:pt x="0" y="0"/>
                </a:moveTo>
                <a:lnTo>
                  <a:pt x="1076809" y="0"/>
                </a:lnTo>
                <a:lnTo>
                  <a:pt x="1076809" y="1740297"/>
                </a:lnTo>
                <a:lnTo>
                  <a:pt x="0" y="1740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1971306" y="2981640"/>
            <a:ext cx="1922981" cy="1740298"/>
          </a:xfrm>
          <a:custGeom>
            <a:avLst/>
            <a:gdLst/>
            <a:ahLst/>
            <a:cxnLst/>
            <a:rect l="l" t="t" r="r" b="b"/>
            <a:pathLst>
              <a:path w="1922981" h="1740298">
                <a:moveTo>
                  <a:pt x="0" y="0"/>
                </a:moveTo>
                <a:lnTo>
                  <a:pt x="1922981" y="0"/>
                </a:lnTo>
                <a:lnTo>
                  <a:pt x="1922981" y="1740298"/>
                </a:lnTo>
                <a:lnTo>
                  <a:pt x="0" y="174029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6912675" y="5508554"/>
            <a:ext cx="3412348" cy="1740298"/>
          </a:xfrm>
          <a:custGeom>
            <a:avLst/>
            <a:gdLst/>
            <a:ahLst/>
            <a:cxnLst/>
            <a:rect l="l" t="t" r="r" b="b"/>
            <a:pathLst>
              <a:path w="3412348" h="1740298">
                <a:moveTo>
                  <a:pt x="0" y="0"/>
                </a:moveTo>
                <a:lnTo>
                  <a:pt x="3412348" y="0"/>
                </a:lnTo>
                <a:lnTo>
                  <a:pt x="3412348" y="1740297"/>
                </a:lnTo>
                <a:lnTo>
                  <a:pt x="0" y="174029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3508657" y="5264520"/>
            <a:ext cx="2422137" cy="2228366"/>
          </a:xfrm>
          <a:custGeom>
            <a:avLst/>
            <a:gdLst/>
            <a:ahLst/>
            <a:cxnLst/>
            <a:rect l="l" t="t" r="r" b="b"/>
            <a:pathLst>
              <a:path w="2422137" h="2228366">
                <a:moveTo>
                  <a:pt x="0" y="0"/>
                </a:moveTo>
                <a:lnTo>
                  <a:pt x="2422137" y="0"/>
                </a:lnTo>
                <a:lnTo>
                  <a:pt x="2422137" y="2228365"/>
                </a:lnTo>
                <a:lnTo>
                  <a:pt x="0" y="22283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7860681" y="7869941"/>
            <a:ext cx="1729249" cy="2058630"/>
          </a:xfrm>
          <a:custGeom>
            <a:avLst/>
            <a:gdLst/>
            <a:ahLst/>
            <a:cxnLst/>
            <a:rect l="l" t="t" r="r" b="b"/>
            <a:pathLst>
              <a:path w="1729249" h="2058630">
                <a:moveTo>
                  <a:pt x="0" y="0"/>
                </a:moveTo>
                <a:lnTo>
                  <a:pt x="1729249" y="0"/>
                </a:lnTo>
                <a:lnTo>
                  <a:pt x="1729249" y="2058629"/>
                </a:lnTo>
                <a:lnTo>
                  <a:pt x="0" y="205862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1216669" y="7712004"/>
            <a:ext cx="2939143" cy="2057400"/>
          </a:xfrm>
          <a:custGeom>
            <a:avLst/>
            <a:gdLst/>
            <a:ahLst/>
            <a:cxnLst/>
            <a:rect l="l" t="t" r="r" b="b"/>
            <a:pathLst>
              <a:path w="2939143" h="2057400">
                <a:moveTo>
                  <a:pt x="0" y="0"/>
                </a:moveTo>
                <a:lnTo>
                  <a:pt x="2939143" y="0"/>
                </a:lnTo>
                <a:lnTo>
                  <a:pt x="293914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3959481" y="496344"/>
            <a:ext cx="1520489" cy="1877147"/>
          </a:xfrm>
          <a:custGeom>
            <a:avLst/>
            <a:gdLst/>
            <a:ahLst/>
            <a:cxnLst/>
            <a:rect l="l" t="t" r="r" b="b"/>
            <a:pathLst>
              <a:path w="1520489" h="1877147">
                <a:moveTo>
                  <a:pt x="0" y="0"/>
                </a:moveTo>
                <a:lnTo>
                  <a:pt x="1520489" y="0"/>
                </a:lnTo>
                <a:lnTo>
                  <a:pt x="1520489" y="1877147"/>
                </a:lnTo>
                <a:lnTo>
                  <a:pt x="0" y="187714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8010723" y="385075"/>
            <a:ext cx="1616757" cy="2099685"/>
          </a:xfrm>
          <a:custGeom>
            <a:avLst/>
            <a:gdLst/>
            <a:ahLst/>
            <a:cxnLst/>
            <a:rect l="l" t="t" r="r" b="b"/>
            <a:pathLst>
              <a:path w="1616757" h="2099685">
                <a:moveTo>
                  <a:pt x="0" y="0"/>
                </a:moveTo>
                <a:lnTo>
                  <a:pt x="1616757" y="0"/>
                </a:lnTo>
                <a:lnTo>
                  <a:pt x="1616757" y="2099685"/>
                </a:lnTo>
                <a:lnTo>
                  <a:pt x="0" y="209968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1354615" y="121037"/>
            <a:ext cx="2918619" cy="2422454"/>
          </a:xfrm>
          <a:custGeom>
            <a:avLst/>
            <a:gdLst/>
            <a:ahLst/>
            <a:cxnLst/>
            <a:rect l="l" t="t" r="r" b="b"/>
            <a:pathLst>
              <a:path w="2918619" h="2422454">
                <a:moveTo>
                  <a:pt x="0" y="0"/>
                </a:moveTo>
                <a:lnTo>
                  <a:pt x="2918618" y="0"/>
                </a:lnTo>
                <a:lnTo>
                  <a:pt x="2918618" y="2422453"/>
                </a:lnTo>
                <a:lnTo>
                  <a:pt x="0" y="242245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7065075" y="5660954"/>
            <a:ext cx="3412348" cy="1740298"/>
          </a:xfrm>
          <a:custGeom>
            <a:avLst/>
            <a:gdLst/>
            <a:ahLst/>
            <a:cxnLst/>
            <a:rect l="l" t="t" r="r" b="b"/>
            <a:pathLst>
              <a:path w="3412348" h="1740298">
                <a:moveTo>
                  <a:pt x="0" y="0"/>
                </a:moveTo>
                <a:lnTo>
                  <a:pt x="3412348" y="0"/>
                </a:lnTo>
                <a:lnTo>
                  <a:pt x="3412348" y="1740297"/>
                </a:lnTo>
                <a:lnTo>
                  <a:pt x="0" y="174029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26609" y="2768252"/>
            <a:ext cx="13034782" cy="4750496"/>
            <a:chOff x="0" y="0"/>
            <a:chExt cx="17379710" cy="6333995"/>
          </a:xfrm>
        </p:grpSpPr>
        <p:sp>
          <p:nvSpPr>
            <p:cNvPr id="4" name="Freeform 4"/>
            <p:cNvSpPr/>
            <p:nvPr/>
          </p:nvSpPr>
          <p:spPr>
            <a:xfrm>
              <a:off x="1165868" y="777924"/>
              <a:ext cx="3565781" cy="2389073"/>
            </a:xfrm>
            <a:custGeom>
              <a:avLst/>
              <a:gdLst/>
              <a:ahLst/>
              <a:cxnLst/>
              <a:rect l="l" t="t" r="r" b="b"/>
              <a:pathLst>
                <a:path w="3565781" h="2389073">
                  <a:moveTo>
                    <a:pt x="0" y="0"/>
                  </a:moveTo>
                  <a:lnTo>
                    <a:pt x="3565782" y="0"/>
                  </a:lnTo>
                  <a:lnTo>
                    <a:pt x="3565782" y="2389073"/>
                  </a:lnTo>
                  <a:lnTo>
                    <a:pt x="0" y="2389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2435760" y="3526854"/>
              <a:ext cx="3983633" cy="20315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0"/>
                </a:lnSpc>
              </a:pPr>
              <a:r>
                <a:rPr lang="en-US" sz="92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Bydd</a:t>
              </a:r>
            </a:p>
          </p:txBody>
        </p:sp>
        <p:sp>
          <p:nvSpPr>
            <p:cNvPr id="6" name="Freeform 6"/>
            <p:cNvSpPr/>
            <p:nvPr/>
          </p:nvSpPr>
          <p:spPr>
            <a:xfrm flipH="1">
              <a:off x="12853611" y="777924"/>
              <a:ext cx="3565781" cy="2389073"/>
            </a:xfrm>
            <a:custGeom>
              <a:avLst/>
              <a:gdLst/>
              <a:ahLst/>
              <a:cxnLst/>
              <a:rect l="l" t="t" r="r" b="b"/>
              <a:pathLst>
                <a:path w="3565781" h="2389073">
                  <a:moveTo>
                    <a:pt x="3565781" y="0"/>
                  </a:moveTo>
                  <a:lnTo>
                    <a:pt x="0" y="0"/>
                  </a:lnTo>
                  <a:lnTo>
                    <a:pt x="0" y="2389073"/>
                  </a:lnTo>
                  <a:lnTo>
                    <a:pt x="3565781" y="2389073"/>
                  </a:lnTo>
                  <a:lnTo>
                    <a:pt x="3565781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 rot="5400000">
              <a:off x="7290725" y="886415"/>
              <a:ext cx="2798260" cy="1762904"/>
            </a:xfrm>
            <a:custGeom>
              <a:avLst/>
              <a:gdLst/>
              <a:ahLst/>
              <a:cxnLst/>
              <a:rect l="l" t="t" r="r" b="b"/>
              <a:pathLst>
                <a:path w="2798260" h="1762904">
                  <a:moveTo>
                    <a:pt x="0" y="0"/>
                  </a:moveTo>
                  <a:lnTo>
                    <a:pt x="2798260" y="0"/>
                  </a:lnTo>
                  <a:lnTo>
                    <a:pt x="2798260" y="1762904"/>
                  </a:lnTo>
                  <a:lnTo>
                    <a:pt x="0" y="1762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490714" y="3526854"/>
              <a:ext cx="4916091" cy="20315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0"/>
                </a:lnSpc>
              </a:pPr>
              <a:r>
                <a:rPr lang="en-US" sz="92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Roedd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7073879" y="3526854"/>
              <a:ext cx="3231952" cy="20315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80"/>
                </a:lnSpc>
              </a:pPr>
              <a:r>
                <a:rPr lang="en-US" sz="9200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Mae</a:t>
              </a:r>
            </a:p>
          </p:txBody>
        </p:sp>
      </p:grpSp>
      <p:graphicFrame>
        <p:nvGraphicFramePr>
          <p:cNvPr id="3" name="Table 3"/>
          <p:cNvGraphicFramePr>
            <a:graphicFrameLocks noGrp="1"/>
          </p:cNvGraphicFramePr>
          <p:nvPr/>
        </p:nvGraphicFramePr>
        <p:xfrm>
          <a:off x="0" y="0"/>
          <a:ext cx="13034782" cy="4750496"/>
        </p:xfrm>
        <a:graphic>
          <a:graphicData uri="http://schemas.openxmlformats.org/drawingml/2006/table">
            <a:tbl>
              <a:tblPr/>
              <a:tblGrid>
                <a:gridCol w="4344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4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4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0496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1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/>
        </p:nvGraphicFramePr>
        <p:xfrm>
          <a:off x="2626609" y="2768252"/>
          <a:ext cx="13034781" cy="4750496"/>
        </p:xfrm>
        <a:graphic>
          <a:graphicData uri="http://schemas.openxmlformats.org/drawingml/2006/table">
            <a:tbl>
              <a:tblPr/>
              <a:tblGrid>
                <a:gridCol w="4344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4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4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0496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1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F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Freeform 3"/>
          <p:cNvSpPr/>
          <p:nvPr/>
        </p:nvSpPr>
        <p:spPr>
          <a:xfrm>
            <a:off x="3974257" y="4616827"/>
            <a:ext cx="1342263" cy="899317"/>
          </a:xfrm>
          <a:custGeom>
            <a:avLst/>
            <a:gdLst/>
            <a:ahLst/>
            <a:cxnLst/>
            <a:rect l="l" t="t" r="r" b="b"/>
            <a:pathLst>
              <a:path w="1342263" h="899317">
                <a:moveTo>
                  <a:pt x="0" y="0"/>
                </a:moveTo>
                <a:lnTo>
                  <a:pt x="1342264" y="0"/>
                </a:lnTo>
                <a:lnTo>
                  <a:pt x="1342264" y="899316"/>
                </a:lnTo>
                <a:lnTo>
                  <a:pt x="0" y="8993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flipH="1">
            <a:off x="12971168" y="4693842"/>
            <a:ext cx="1342263" cy="899317"/>
          </a:xfrm>
          <a:custGeom>
            <a:avLst/>
            <a:gdLst/>
            <a:ahLst/>
            <a:cxnLst/>
            <a:rect l="l" t="t" r="r" b="b"/>
            <a:pathLst>
              <a:path w="1342263" h="899317">
                <a:moveTo>
                  <a:pt x="1342264" y="0"/>
                </a:moveTo>
                <a:lnTo>
                  <a:pt x="0" y="0"/>
                </a:lnTo>
                <a:lnTo>
                  <a:pt x="0" y="899316"/>
                </a:lnTo>
                <a:lnTo>
                  <a:pt x="1342264" y="899316"/>
                </a:lnTo>
                <a:lnTo>
                  <a:pt x="134226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5400000">
            <a:off x="8617327" y="4734681"/>
            <a:ext cx="1053346" cy="663608"/>
          </a:xfrm>
          <a:custGeom>
            <a:avLst/>
            <a:gdLst/>
            <a:ahLst/>
            <a:cxnLst/>
            <a:rect l="l" t="t" r="r" b="b"/>
            <a:pathLst>
              <a:path w="1053346" h="663608">
                <a:moveTo>
                  <a:pt x="0" y="0"/>
                </a:moveTo>
                <a:lnTo>
                  <a:pt x="1053346" y="0"/>
                </a:lnTo>
                <a:lnTo>
                  <a:pt x="1053346" y="663608"/>
                </a:lnTo>
                <a:lnTo>
                  <a:pt x="0" y="66360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2773758" y="2999070"/>
            <a:ext cx="3743262" cy="1251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Sut oedd y tywydd?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72369" y="2999070"/>
            <a:ext cx="3743262" cy="1251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Sut mae’r tywydd?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768106" y="2999070"/>
            <a:ext cx="3743262" cy="1251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Sut bydd y tywydd?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773758" y="5811418"/>
            <a:ext cx="3743262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Roedd hi’n...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72369" y="5812233"/>
            <a:ext cx="3743262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Mae hi’n...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770669" y="5811418"/>
            <a:ext cx="3743262" cy="61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Bydd hi’n...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FC97324-7367-08E1-B25E-9207C49DCF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0" y="317935"/>
            <a:ext cx="15011400" cy="965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864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603</Words>
  <Application>Microsoft Office PowerPoint</Application>
  <PresentationFormat>Custom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Calibri (MS)</vt:lpstr>
      <vt:lpstr>Cherry Bomb One</vt:lpstr>
      <vt:lpstr>Canva Sans</vt:lpstr>
      <vt:lpstr>Calibri</vt:lpstr>
      <vt:lpstr>Arial</vt:lpstr>
      <vt:lpstr>Canva Sans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 Tywydd</dc:title>
  <cp:lastModifiedBy>Tom Cannon (2606185)</cp:lastModifiedBy>
  <cp:revision>1</cp:revision>
  <dcterms:created xsi:type="dcterms:W3CDTF">2006-08-16T00:00:00Z</dcterms:created>
  <dcterms:modified xsi:type="dcterms:W3CDTF">2026-10-15T19:50:26Z</dcterms:modified>
  <dc:identifier>DAHXzXxtC18</dc:identifier>
</cp:coreProperties>
</file>