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1" r:id="rId9"/>
    <p:sldId id="268" r:id="rId10"/>
    <p:sldId id="262" r:id="rId11"/>
    <p:sldId id="269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6659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782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441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352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920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534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667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632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04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869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5159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4286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9374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5098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4127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6107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063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">
              <a:schemeClr val="bg2">
                <a:tint val="97000"/>
                <a:hueMod val="142000"/>
                <a:satMod val="200000"/>
                <a:lumMod val="118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7904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F0D6-EDD9-A35F-E031-424BDBFBCF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Broken Arrow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A43A3F-7F79-D870-A1FC-0EF56DFB5C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Was The Longbow &amp; Needle Bodkin Decisive at Agincourt</a:t>
            </a:r>
          </a:p>
          <a:p>
            <a:r>
              <a:rPr lang="en-GB" dirty="0"/>
              <a:t>By Fergus G.M. Russell MEng</a:t>
            </a:r>
          </a:p>
        </p:txBody>
      </p:sp>
    </p:spTree>
    <p:extLst>
      <p:ext uri="{BB962C8B-B14F-4D97-AF65-F5344CB8AC3E}">
        <p14:creationId xmlns:p14="http://schemas.microsoft.com/office/powerpoint/2010/main" val="34291986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202D9-6FB8-6E6E-08F7-DD323F46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192867"/>
            <a:ext cx="8534400" cy="361526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Analysis of the impact of the Longbow at the Battle of Agincourt</a:t>
            </a:r>
          </a:p>
          <a:p>
            <a:r>
              <a:rPr lang="en-GB" dirty="0"/>
              <a:t>100 Years War</a:t>
            </a:r>
          </a:p>
          <a:p>
            <a:r>
              <a:rPr lang="en-GB" dirty="0"/>
              <a:t>Henry V’s French Campaign</a:t>
            </a:r>
          </a:p>
          <a:p>
            <a:r>
              <a:rPr lang="en-GB" dirty="0"/>
              <a:t>Events of The Battle of Agincourt</a:t>
            </a:r>
          </a:p>
          <a:p>
            <a:r>
              <a:rPr lang="en-GB" dirty="0"/>
              <a:t>Modelling of Arrow Flight and Impact</a:t>
            </a:r>
          </a:p>
          <a:p>
            <a:r>
              <a:rPr lang="en-GB" dirty="0"/>
              <a:t>Academic Scientific Studies</a:t>
            </a:r>
          </a:p>
          <a:p>
            <a:r>
              <a:rPr lang="en-GB" dirty="0"/>
              <a:t>Discussion Points</a:t>
            </a:r>
          </a:p>
          <a:p>
            <a:r>
              <a:rPr lang="en-GB" dirty="0"/>
              <a:t>Summary</a:t>
            </a:r>
          </a:p>
          <a:p>
            <a:r>
              <a:rPr lang="en-GB" dirty="0"/>
              <a:t>Questions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462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/>
              <a:t>The 100 Years War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202D9-6FB8-6E6E-08F7-DD323F46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192867"/>
            <a:ext cx="8534400" cy="3615267"/>
          </a:xfrm>
        </p:spPr>
        <p:txBody>
          <a:bodyPr/>
          <a:lstStyle/>
          <a:p>
            <a:r>
              <a:rPr lang="en-GB" dirty="0"/>
              <a:t>Series of armed conflicts between England and France</a:t>
            </a:r>
          </a:p>
          <a:p>
            <a:r>
              <a:rPr lang="en-GB" dirty="0"/>
              <a:t>5 English Kings-Edward III, Richard II, Henry IV, Henry V &amp; Henry VI</a:t>
            </a:r>
          </a:p>
          <a:p>
            <a:r>
              <a:rPr lang="en-GB" dirty="0"/>
              <a:t>5 French Kings-Philip VI, John II, Charles V, Charles VI, Charles VII</a:t>
            </a:r>
          </a:p>
          <a:p>
            <a:r>
              <a:rPr lang="en-GB" dirty="0"/>
              <a:t>Dispute Started over the Throne of France between House of Plantegenet and House of Valois</a:t>
            </a:r>
          </a:p>
          <a:p>
            <a:r>
              <a:rPr lang="en-GB" dirty="0"/>
              <a:t>Three Distinct Periods of Conflict-Edwardian, Caroline and Lancastrian</a:t>
            </a:r>
          </a:p>
          <a:p>
            <a:r>
              <a:rPr lang="en-GB" dirty="0"/>
              <a:t>Battle of Agincourt-1415-Part of Lancastrian Phase </a:t>
            </a:r>
          </a:p>
        </p:txBody>
      </p:sp>
    </p:spTree>
    <p:extLst>
      <p:ext uri="{BB962C8B-B14F-4D97-AF65-F5344CB8AC3E}">
        <p14:creationId xmlns:p14="http://schemas.microsoft.com/office/powerpoint/2010/main" val="220792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42000"/>
                <a:satMod val="200000"/>
                <a:lumMod val="118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1F9602E-0F41-4EB5-9F55-26591CBE3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 dirty="0"/>
              <a:t>Henry V’s French Campaign</a:t>
            </a:r>
          </a:p>
        </p:txBody>
      </p:sp>
      <p:sp>
        <p:nvSpPr>
          <p:cNvPr id="12" name="Snip Diagonal Corner Rectangle 24">
            <a:extLst>
              <a:ext uri="{FF2B5EF4-FFF2-40B4-BE49-F238E27FC236}">
                <a16:creationId xmlns:a16="http://schemas.microsoft.com/office/drawing/2014/main" id="{F912F8CE-C418-49F0-84E6-43D454465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9A1FD1-9065-C62B-E257-860E111FAC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77" b="25585"/>
          <a:stretch/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55BCB1F-5DAC-1919-F256-CB45732D3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479419" cy="307022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Lands at Harfleur-Lays siege to town from 13</a:t>
            </a:r>
            <a:r>
              <a:rPr lang="en-GB" sz="1400" baseline="30000" dirty="0"/>
              <a:t>th</a:t>
            </a:r>
            <a:r>
              <a:rPr lang="en-GB" sz="1400" dirty="0"/>
              <a:t>  August to 22</a:t>
            </a:r>
            <a:r>
              <a:rPr lang="en-GB" sz="1400" baseline="30000" dirty="0"/>
              <a:t>nd</a:t>
            </a:r>
            <a:r>
              <a:rPr lang="en-GB" sz="1400" dirty="0"/>
              <a:t> September-Leaves 8</a:t>
            </a:r>
            <a:r>
              <a:rPr lang="en-GB" sz="1400" baseline="30000" dirty="0"/>
              <a:t>th</a:t>
            </a:r>
            <a:r>
              <a:rPr lang="en-GB" sz="1400" dirty="0"/>
              <a:t> October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Toll on Henry V’s Forces-2000 Killed, Wounded back to England, Increasing Dysentery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Exit Strategy-Bordeaux-450 miles or Calais-170 miles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French forces amassing to cut Henry V off enroute to Calais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Forces meet at Azincourt-October 24</a:t>
            </a:r>
            <a:r>
              <a:rPr lang="en-GB" sz="1400" baseline="30000" dirty="0"/>
              <a:t>th</a:t>
            </a:r>
            <a:r>
              <a:rPr lang="en-GB" sz="1400" dirty="0"/>
              <a:t> 1415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6C92E5-6825-45D3-A815-D268C854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CB98ABD-10B5-4CC0-A3BC-E38352E0C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6FBEA0B-C5B5-4913-B9D5-97D55F0D9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0D8588B-7601-424B-BF1B-D5445DDB5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0C02A2B0-3D6E-4A72-999F-18590B4F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7FBF81D-38B8-46E1-B12C-7CA04638F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97911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42000"/>
                <a:satMod val="200000"/>
                <a:lumMod val="118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F9602E-0F41-4EB5-9F55-26591CBE3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 dirty="0"/>
              <a:t>Events of battle</a:t>
            </a:r>
          </a:p>
        </p:txBody>
      </p:sp>
      <p:sp>
        <p:nvSpPr>
          <p:cNvPr id="11" name="Snip Diagonal Corner Rectangle 24">
            <a:extLst>
              <a:ext uri="{FF2B5EF4-FFF2-40B4-BE49-F238E27FC236}">
                <a16:creationId xmlns:a16="http://schemas.microsoft.com/office/drawing/2014/main" id="{F912F8CE-C418-49F0-84E6-43D454465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E62147-6662-A56A-1EF9-7865E7039D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87" r="7085" b="2"/>
          <a:stretch/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202D9-6FB8-6E6E-08F7-DD323F46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479419" cy="3070226"/>
          </a:xfrm>
        </p:spPr>
        <p:txBody>
          <a:bodyPr anchor="t">
            <a:normAutofit/>
          </a:bodyPr>
          <a:lstStyle/>
          <a:p>
            <a:r>
              <a:rPr lang="en-GB" sz="1400" dirty="0"/>
              <a:t>Rains throughout night prior to battle</a:t>
            </a:r>
          </a:p>
          <a:p>
            <a:r>
              <a:rPr lang="en-GB" sz="1400" dirty="0"/>
              <a:t>Field was freshly ploughed and sown</a:t>
            </a:r>
          </a:p>
          <a:p>
            <a:r>
              <a:rPr lang="en-GB" sz="1400" dirty="0"/>
              <a:t>In-between two forests creating a narrowing field</a:t>
            </a:r>
          </a:p>
          <a:p>
            <a:r>
              <a:rPr lang="en-GB" sz="1400" dirty="0"/>
              <a:t>English deployment-Men at Arms in centre ground mixed with longbowmen and stakes. Longbowmen deployed to flanks.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36C92E5-6825-45D3-A815-D268C854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CB98ABD-10B5-4CC0-A3BC-E38352E0C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6FBEA0B-C5B5-4913-B9D5-97D55F0D9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0D8588B-7601-424B-BF1B-D5445DDB5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C02A2B0-3D6E-4A72-999F-18590B4F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7FBF81D-38B8-46E1-B12C-7CA04638F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41501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42000"/>
                <a:satMod val="200000"/>
                <a:lumMod val="118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F9602E-0F41-4EB5-9F55-26591CBE3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 dirty="0"/>
              <a:t>Events of battle</a:t>
            </a:r>
          </a:p>
        </p:txBody>
      </p:sp>
      <p:sp>
        <p:nvSpPr>
          <p:cNvPr id="11" name="Snip Diagonal Corner Rectangle 24">
            <a:extLst>
              <a:ext uri="{FF2B5EF4-FFF2-40B4-BE49-F238E27FC236}">
                <a16:creationId xmlns:a16="http://schemas.microsoft.com/office/drawing/2014/main" id="{F912F8CE-C418-49F0-84E6-43D454465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E62147-6662-A56A-1EF9-7865E7039D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87" r="7085" b="2"/>
          <a:stretch/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202D9-6FB8-6E6E-08F7-DD323F46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479419" cy="307022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French open attack by charging on English forces-English Respond with Longbow volley-25,000 Arrows in 30 seconds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Cavalry attack horses spooked and retreat back through lines-Blue on Blue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Advancing French funnelled into small area-close quarters battle, unable to use long swords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Muddy terrain-felled men at arms difficulty returning to feet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36C92E5-6825-45D3-A815-D268C854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CB98ABD-10B5-4CC0-A3BC-E38352E0C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6FBEA0B-C5B5-4913-B9D5-97D55F0D9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0D8588B-7601-424B-BF1B-D5445DDB5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C02A2B0-3D6E-4A72-999F-18590B4F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7FBF81D-38B8-46E1-B12C-7CA04638F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62868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42000"/>
                <a:satMod val="200000"/>
                <a:lumMod val="118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F9602E-0F41-4EB5-9F55-26591CBE3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 dirty="0"/>
              <a:t>Events of battle</a:t>
            </a:r>
          </a:p>
        </p:txBody>
      </p:sp>
      <p:sp>
        <p:nvSpPr>
          <p:cNvPr id="11" name="Snip Diagonal Corner Rectangle 24">
            <a:extLst>
              <a:ext uri="{FF2B5EF4-FFF2-40B4-BE49-F238E27FC236}">
                <a16:creationId xmlns:a16="http://schemas.microsoft.com/office/drawing/2014/main" id="{F912F8CE-C418-49F0-84E6-43D454465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E62147-6662-A56A-1EF9-7865E7039D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87" r="7085" b="2"/>
          <a:stretch/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202D9-6FB8-6E6E-08F7-DD323F46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479419" cy="307022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Battle groups get closer, Longbowmen shooting distance closes to 50 yards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Retreat of first French battle group impeded by advance of second-Surrender of French men at arms-transferred to baggage train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French Skirmish on baggage train-Henry V slaughters prisoners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French forces surrender, Agincourt name suspected to have come from misinterpretation of Azincourt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36C92E5-6825-45D3-A815-D268C8543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CB98ABD-10B5-4CC0-A3BC-E38352E0C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6FBEA0B-C5B5-4913-B9D5-97D55F0D9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0D8588B-7601-424B-BF1B-D5445DDB5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C02A2B0-3D6E-4A72-999F-18590B4F7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7FBF81D-38B8-46E1-B12C-7CA04638F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05470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/>
              <a:t>Modelling Of Arrow Flight &amp; Impact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C2B4148-4415-BD53-BF30-A36B4EAB28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0529214"/>
              </p:ext>
            </p:extLst>
          </p:nvPr>
        </p:nvGraphicFramePr>
        <p:xfrm>
          <a:off x="815469" y="2051929"/>
          <a:ext cx="5937250" cy="15314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68625">
                  <a:extLst>
                    <a:ext uri="{9D8B030D-6E8A-4147-A177-3AD203B41FA5}">
                      <a16:colId xmlns:a16="http://schemas.microsoft.com/office/drawing/2014/main" val="241529308"/>
                    </a:ext>
                  </a:extLst>
                </a:gridCol>
                <a:gridCol w="2968625">
                  <a:extLst>
                    <a:ext uri="{9D8B030D-6E8A-4147-A177-3AD203B41FA5}">
                      <a16:colId xmlns:a16="http://schemas.microsoft.com/office/drawing/2014/main" val="4268583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Property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Value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288157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Type Of Ordnance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Bodkin Arrow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320596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Delivery System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Longbow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39727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Length of Bodkin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115mm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339706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Diameter of Arrow Shaft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11.11mm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373018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Mass of Arrow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0.116kg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862582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Density of Penetrator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Bodkin-6.25g/cm</a:t>
                      </a:r>
                      <a:r>
                        <a:rPr lang="en-US" sz="1100" baseline="30000" dirty="0">
                          <a:effectLst/>
                        </a:rPr>
                        <a:t>3</a:t>
                      </a:r>
                      <a:r>
                        <a:rPr lang="en-US" sz="1100" dirty="0">
                          <a:effectLst/>
                        </a:rPr>
                        <a:t>, Yew Wood-0.67g/cm</a:t>
                      </a:r>
                      <a:r>
                        <a:rPr lang="en-US" sz="1100" baseline="30000" dirty="0">
                          <a:effectLst/>
                        </a:rPr>
                        <a:t>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09318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Angle of Obliquity to Impact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30° to Normal or Greater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985847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Velocity of System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53.34m/s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5609256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FA735A8-181E-2D16-F805-0709E94209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19423"/>
              </p:ext>
            </p:extLst>
          </p:nvPr>
        </p:nvGraphicFramePr>
        <p:xfrm>
          <a:off x="815469" y="3631453"/>
          <a:ext cx="5937250" cy="12095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68625">
                  <a:extLst>
                    <a:ext uri="{9D8B030D-6E8A-4147-A177-3AD203B41FA5}">
                      <a16:colId xmlns:a16="http://schemas.microsoft.com/office/drawing/2014/main" val="2390483218"/>
                    </a:ext>
                  </a:extLst>
                </a:gridCol>
                <a:gridCol w="2968625">
                  <a:extLst>
                    <a:ext uri="{9D8B030D-6E8A-4147-A177-3AD203B41FA5}">
                      <a16:colId xmlns:a16="http://schemas.microsoft.com/office/drawing/2014/main" val="346709731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Property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Value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847829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Density of Plate Armour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Rank and File-2.85g/cm</a:t>
                      </a:r>
                      <a:r>
                        <a:rPr lang="en-US" sz="1100" baseline="30000" dirty="0">
                          <a:effectLst/>
                        </a:rPr>
                        <a:t>3</a:t>
                      </a:r>
                      <a:r>
                        <a:rPr lang="en-US" sz="1100" dirty="0">
                          <a:effectLst/>
                        </a:rPr>
                        <a:t>, Knight-5.75g/cm</a:t>
                      </a:r>
                      <a:r>
                        <a:rPr lang="en-US" sz="1100" baseline="30000" dirty="0">
                          <a:effectLst/>
                        </a:rPr>
                        <a:t>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73655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Thickness of Armour Plate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2.5mm-4mm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22159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Yield Stress of Armour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350MPa-600MPa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952439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Velocity of Target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</a:rPr>
                        <a:t>Foot Soldier-0.9m/s, Knight on Horseback-8.95m/s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2391906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26D2B98-88E8-8AFC-E2D5-D4A99D57CF6D}"/>
                  </a:ext>
                </a:extLst>
              </p:cNvPr>
              <p:cNvSpPr txBox="1"/>
              <p:nvPr/>
            </p:nvSpPr>
            <p:spPr>
              <a:xfrm>
                <a:off x="6096000" y="1516356"/>
                <a:ext cx="6108970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𝑢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26D2B98-88E8-8AFC-E2D5-D4A99D57CF6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0" y="1516356"/>
                <a:ext cx="6108970" cy="36933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8E4C11A-84CF-0A7F-8AFB-7AAD13B4E283}"/>
                  </a:ext>
                </a:extLst>
              </p:cNvPr>
              <p:cNvSpPr txBox="1"/>
              <p:nvPr/>
            </p:nvSpPr>
            <p:spPr>
              <a:xfrm>
                <a:off x="6096000" y="1808267"/>
                <a:ext cx="6106884" cy="3912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𝑢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𝑢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E8E4C11A-84CF-0A7F-8AFB-7AAD13B4E2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0" y="1808267"/>
                <a:ext cx="6106884" cy="391261"/>
              </a:xfrm>
              <a:prstGeom prst="rect">
                <a:avLst/>
              </a:prstGeom>
              <a:blipFill>
                <a:blip r:embed="rId3"/>
                <a:stretch>
                  <a:fillRect b="-31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0F37D05-FC1E-EAFE-4600-0B274B129DDC}"/>
                  </a:ext>
                </a:extLst>
              </p:cNvPr>
              <p:cNvSpPr txBox="1"/>
              <p:nvPr/>
            </p:nvSpPr>
            <p:spPr>
              <a:xfrm>
                <a:off x="5926366" y="2159617"/>
                <a:ext cx="6106884" cy="6636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2∗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𝑢</m:t>
                          </m:r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∗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𝑠𝑖𝑛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𝑔</m:t>
                          </m:r>
                        </m:den>
                      </m:f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20F37D05-FC1E-EAFE-4600-0B274B129D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6366" y="2159617"/>
                <a:ext cx="6106884" cy="66364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0802A8-944C-C3D6-BCB4-37DC6D719FFD}"/>
                  </a:ext>
                </a:extLst>
              </p:cNvPr>
              <p:cNvSpPr txBox="1"/>
              <p:nvPr/>
            </p:nvSpPr>
            <p:spPr>
              <a:xfrm>
                <a:off x="6011183" y="2789966"/>
                <a:ext cx="6106884" cy="69672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en-GB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∗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𝑠𝑖𝑛</m:t>
                          </m:r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𝑔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A80802A8-944C-C3D6-BCB4-37DC6D719F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1183" y="2789966"/>
                <a:ext cx="6106884" cy="696729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53C7986-D0AF-9583-1F6B-31C5CA01381D}"/>
                  </a:ext>
                </a:extLst>
              </p:cNvPr>
              <p:cNvSpPr txBox="1"/>
              <p:nvPr/>
            </p:nvSpPr>
            <p:spPr>
              <a:xfrm>
                <a:off x="5926366" y="3512834"/>
                <a:ext cx="6106884" cy="6636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sub>
                      </m:sSub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𝑢</m:t>
                          </m:r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∗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𝑠𝑖𝑛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𝑔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53C7986-D0AF-9583-1F6B-31C5CA0138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6366" y="3512834"/>
                <a:ext cx="6106884" cy="663643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A0FA50C8-00B9-15E4-BB87-B61868AC81E6}"/>
                  </a:ext>
                </a:extLst>
              </p:cNvPr>
              <p:cNvSpPr txBox="1"/>
              <p:nvPr/>
            </p:nvSpPr>
            <p:spPr>
              <a:xfrm>
                <a:off x="5926366" y="4201569"/>
                <a:ext cx="6106884" cy="69672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𝑢</m:t>
                              </m:r>
                            </m:e>
                            <m:sup>
                              <m:r>
                                <a:rPr lang="en-GB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∗</m:t>
                          </m:r>
                          <m:sSup>
                            <m:sSup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𝑠𝑖𝑛</m:t>
                              </m:r>
                            </m:e>
                            <m:sup>
                              <m:r>
                                <a:rPr lang="en-GB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𝜃</m:t>
                          </m:r>
                        </m:num>
                        <m:den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𝑔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A0FA50C8-00B9-15E4-BB87-B61868AC81E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6366" y="4201569"/>
                <a:ext cx="6106884" cy="696729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651E124D-C170-0295-A483-233F8392A493}"/>
                  </a:ext>
                </a:extLst>
              </p:cNvPr>
              <p:cNvSpPr txBox="1"/>
              <p:nvPr/>
            </p:nvSpPr>
            <p:spPr>
              <a:xfrm>
                <a:off x="5926366" y="4889033"/>
                <a:ext cx="6106884" cy="4357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2∗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∗</m:t>
                          </m:r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h</m:t>
                          </m:r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651E124D-C170-0295-A483-233F8392A49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6366" y="4889033"/>
                <a:ext cx="6106884" cy="435760"/>
              </a:xfrm>
              <a:prstGeom prst="rect">
                <a:avLst/>
              </a:prstGeom>
              <a:blipFill>
                <a:blip r:embed="rId8"/>
                <a:stretch>
                  <a:fillRect b="-42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24093F58-6EEB-5749-B94B-BC3582A945D7}"/>
                  </a:ext>
                </a:extLst>
              </p:cNvPr>
              <p:cNvSpPr txBox="1"/>
              <p:nvPr/>
            </p:nvSpPr>
            <p:spPr>
              <a:xfrm>
                <a:off x="5926366" y="5257755"/>
                <a:ext cx="6106884" cy="656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𝑣</m:t>
                      </m:r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bSup>
                            <m:sSubSup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sub>
                            <m:sup>
                              <m:r>
                                <a:rPr lang="en-GB" i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e>
                      </m:rad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±</m:t>
                      </m:r>
                      <m:sSubSup>
                        <m:sSubSup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  <m:sup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bSup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24093F58-6EEB-5749-B94B-BC3582A945D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6366" y="5257755"/>
                <a:ext cx="6106884" cy="656013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B9D3D1FE-15EE-7A27-90FB-3DDCC423267E}"/>
                  </a:ext>
                </a:extLst>
              </p:cNvPr>
              <p:cNvSpPr txBox="1"/>
              <p:nvPr/>
            </p:nvSpPr>
            <p:spPr>
              <a:xfrm>
                <a:off x="5926366" y="5931186"/>
                <a:ext cx="6106884" cy="7146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𝜃</m:t>
                          </m:r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𝑖𝑚𝑝𝑎𝑐𝑡</m:t>
                          </m:r>
                        </m:sub>
                      </m:sSub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𝑡𝑎𝑛</m:t>
                          </m:r>
                        </m:e>
                        <m:sup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−1</m:t>
                          </m:r>
                        </m:sup>
                      </m:sSup>
                      <m:d>
                        <m:d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𝑣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𝑣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B9D3D1FE-15EE-7A27-90FB-3DDCC42326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26366" y="5931186"/>
                <a:ext cx="6106884" cy="714683"/>
              </a:xfrm>
              <a:prstGeom prst="rect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C69CDCED-867A-0C7A-9317-BF65F5D6AD72}"/>
                  </a:ext>
                </a:extLst>
              </p:cNvPr>
              <p:cNvSpPr txBox="1"/>
              <p:nvPr/>
            </p:nvSpPr>
            <p:spPr>
              <a:xfrm>
                <a:off x="815469" y="5015793"/>
                <a:ext cx="6106884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b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C69CDCED-867A-0C7A-9317-BF65F5D6AD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469" y="5015793"/>
                <a:ext cx="6106884" cy="369332"/>
              </a:xfrm>
              <a:prstGeom prst="rect">
                <a:avLst/>
              </a:prstGeom>
              <a:blipFill>
                <a:blip r:embed="rId11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9F8EBA1E-BE05-CCBD-87DA-E8CAA958EEBC}"/>
                  </a:ext>
                </a:extLst>
              </p:cNvPr>
              <p:cNvSpPr txBox="1"/>
              <p:nvPr/>
            </p:nvSpPr>
            <p:spPr>
              <a:xfrm>
                <a:off x="1187321" y="5457071"/>
                <a:ext cx="6106884" cy="6109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𝑘</m:t>
                          </m:r>
                        </m:sub>
                      </m:sSub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∗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𝑚</m:t>
                      </m:r>
                      <m:r>
                        <a:rPr lang="en-GB" i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∗</m:t>
                      </m:r>
                      <m:sSup>
                        <m:sSup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p>
                          <m:r>
                            <a:rPr lang="en-GB" i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9F8EBA1E-BE05-CCBD-87DA-E8CAA958EEB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321" y="5457071"/>
                <a:ext cx="6106884" cy="610936"/>
              </a:xfrm>
              <a:prstGeom prst="rect">
                <a:avLst/>
              </a:prstGeom>
              <a:blipFill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17512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/>
              <a:t>Modelling Of Arrow Flight &amp; Impact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7816EDAE-BE92-B53B-201F-8A9E2B6AFF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7671609"/>
              </p:ext>
            </p:extLst>
          </p:nvPr>
        </p:nvGraphicFramePr>
        <p:xfrm>
          <a:off x="484820" y="1966074"/>
          <a:ext cx="7950053" cy="359634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14854">
                  <a:extLst>
                    <a:ext uri="{9D8B030D-6E8A-4147-A177-3AD203B41FA5}">
                      <a16:colId xmlns:a16="http://schemas.microsoft.com/office/drawing/2014/main" val="2342605225"/>
                    </a:ext>
                  </a:extLst>
                </a:gridCol>
                <a:gridCol w="386534">
                  <a:extLst>
                    <a:ext uri="{9D8B030D-6E8A-4147-A177-3AD203B41FA5}">
                      <a16:colId xmlns:a16="http://schemas.microsoft.com/office/drawing/2014/main" val="1194961736"/>
                    </a:ext>
                  </a:extLst>
                </a:gridCol>
                <a:gridCol w="449215">
                  <a:extLst>
                    <a:ext uri="{9D8B030D-6E8A-4147-A177-3AD203B41FA5}">
                      <a16:colId xmlns:a16="http://schemas.microsoft.com/office/drawing/2014/main" val="884824220"/>
                    </a:ext>
                  </a:extLst>
                </a:gridCol>
                <a:gridCol w="459662">
                  <a:extLst>
                    <a:ext uri="{9D8B030D-6E8A-4147-A177-3AD203B41FA5}">
                      <a16:colId xmlns:a16="http://schemas.microsoft.com/office/drawing/2014/main" val="4123623023"/>
                    </a:ext>
                  </a:extLst>
                </a:gridCol>
                <a:gridCol w="501448">
                  <a:extLst>
                    <a:ext uri="{9D8B030D-6E8A-4147-A177-3AD203B41FA5}">
                      <a16:colId xmlns:a16="http://schemas.microsoft.com/office/drawing/2014/main" val="2075350594"/>
                    </a:ext>
                  </a:extLst>
                </a:gridCol>
                <a:gridCol w="522343">
                  <a:extLst>
                    <a:ext uri="{9D8B030D-6E8A-4147-A177-3AD203B41FA5}">
                      <a16:colId xmlns:a16="http://schemas.microsoft.com/office/drawing/2014/main" val="1349818988"/>
                    </a:ext>
                  </a:extLst>
                </a:gridCol>
                <a:gridCol w="449215">
                  <a:extLst>
                    <a:ext uri="{9D8B030D-6E8A-4147-A177-3AD203B41FA5}">
                      <a16:colId xmlns:a16="http://schemas.microsoft.com/office/drawing/2014/main" val="3133035682"/>
                    </a:ext>
                  </a:extLst>
                </a:gridCol>
                <a:gridCol w="574576">
                  <a:extLst>
                    <a:ext uri="{9D8B030D-6E8A-4147-A177-3AD203B41FA5}">
                      <a16:colId xmlns:a16="http://schemas.microsoft.com/office/drawing/2014/main" val="135227812"/>
                    </a:ext>
                  </a:extLst>
                </a:gridCol>
                <a:gridCol w="355193">
                  <a:extLst>
                    <a:ext uri="{9D8B030D-6E8A-4147-A177-3AD203B41FA5}">
                      <a16:colId xmlns:a16="http://schemas.microsoft.com/office/drawing/2014/main" val="3646599060"/>
                    </a:ext>
                  </a:extLst>
                </a:gridCol>
                <a:gridCol w="386534">
                  <a:extLst>
                    <a:ext uri="{9D8B030D-6E8A-4147-A177-3AD203B41FA5}">
                      <a16:colId xmlns:a16="http://schemas.microsoft.com/office/drawing/2014/main" val="4231725890"/>
                    </a:ext>
                  </a:extLst>
                </a:gridCol>
                <a:gridCol w="396980">
                  <a:extLst>
                    <a:ext uri="{9D8B030D-6E8A-4147-A177-3AD203B41FA5}">
                      <a16:colId xmlns:a16="http://schemas.microsoft.com/office/drawing/2014/main" val="1685347000"/>
                    </a:ext>
                  </a:extLst>
                </a:gridCol>
                <a:gridCol w="699939">
                  <a:extLst>
                    <a:ext uri="{9D8B030D-6E8A-4147-A177-3AD203B41FA5}">
                      <a16:colId xmlns:a16="http://schemas.microsoft.com/office/drawing/2014/main" val="557973106"/>
                    </a:ext>
                  </a:extLst>
                </a:gridCol>
                <a:gridCol w="950664">
                  <a:extLst>
                    <a:ext uri="{9D8B030D-6E8A-4147-A177-3AD203B41FA5}">
                      <a16:colId xmlns:a16="http://schemas.microsoft.com/office/drawing/2014/main" val="433395559"/>
                    </a:ext>
                  </a:extLst>
                </a:gridCol>
                <a:gridCol w="501448">
                  <a:extLst>
                    <a:ext uri="{9D8B030D-6E8A-4147-A177-3AD203B41FA5}">
                      <a16:colId xmlns:a16="http://schemas.microsoft.com/office/drawing/2014/main" val="2381421220"/>
                    </a:ext>
                  </a:extLst>
                </a:gridCol>
                <a:gridCol w="501448">
                  <a:extLst>
                    <a:ext uri="{9D8B030D-6E8A-4147-A177-3AD203B41FA5}">
                      <a16:colId xmlns:a16="http://schemas.microsoft.com/office/drawing/2014/main" val="1280023084"/>
                    </a:ext>
                  </a:extLst>
                </a:gridCol>
              </a:tblGrid>
              <a:tr h="79258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Angle of Launch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U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Ux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Uy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Time of Flight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Range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Time of Max Height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Max Height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Vy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Vx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Vres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ATAN RATIO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IMPACT ANGLE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Mass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sng" strike="noStrike" dirty="0">
                          <a:effectLst/>
                        </a:rPr>
                        <a:t>KE</a:t>
                      </a:r>
                      <a:endParaRPr lang="en-GB" sz="1000" b="1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4107925997"/>
                  </a:ext>
                </a:extLst>
              </a:tr>
              <a:tr h="275895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53.137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4.64889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0.947785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50.3625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0.47389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1.1043267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4.655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53.137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52.933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0.08737634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5.006295507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0.116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162.5088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899055119"/>
                  </a:ext>
                </a:extLst>
              </a:tr>
              <a:tr h="275895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10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52.5296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9.26239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1.888358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99.19475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0.94418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4.4166663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9.309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52.53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51.698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0.175390811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10.04915321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0.116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155.0171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3495619580"/>
                  </a:ext>
                </a:extLst>
              </a:tr>
              <a:tr h="275895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20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50.1232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18.2434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3.719338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186.4252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1.85967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17.625708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18.6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50.123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46.546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0.355266765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20.35528626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0.116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125.6581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2911783722"/>
                  </a:ext>
                </a:extLst>
              </a:tr>
              <a:tr h="275895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30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46.1938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26.67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5.437309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251.1699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2.71865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39.259992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27.75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46.194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36.927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0.541018749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30.99809098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0.116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79.08797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3340913170"/>
                  </a:ext>
                </a:extLst>
              </a:tr>
              <a:tr h="275895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40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40.8608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34.2863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6.99007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285.6199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3.49503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67.912431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36.5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40.861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18.362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0.729123772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41.7757149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0.116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19.55551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141739484"/>
                  </a:ext>
                </a:extLst>
              </a:tr>
              <a:tr h="275895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50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34.2863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40.8608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8.33044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285.6199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4.16522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100.06471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44.31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34.286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28.066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0.912234381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52.26717995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0.116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45.68775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3698014703"/>
                  </a:ext>
                </a:extLst>
              </a:tr>
              <a:tr h="275895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60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26.67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46.1938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9.417695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251.1699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4.70885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129.01379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50.31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26.67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42.661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1.083361929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62.07206621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0.116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105.5578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2773543268"/>
                  </a:ext>
                </a:extLst>
              </a:tr>
              <a:tr h="275895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70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18.2434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50.1232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10.2188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186.4252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5.1094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144.57019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53.26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18.243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50.036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1.240779586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71.0914336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0.116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145.2115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2160875110"/>
                  </a:ext>
                </a:extLst>
              </a:tr>
              <a:tr h="275895"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80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53.34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9.26239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52.5296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10.70941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99.19475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5.3547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134.73532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51.42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9.2624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50.574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1.392558607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79.7877309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0.116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000" u="none" strike="noStrike" dirty="0">
                          <a:effectLst/>
                        </a:rPr>
                        <a:t>148.3475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729" marR="6729" marT="6729" marB="0" anchor="b"/>
                </a:tc>
                <a:extLst>
                  <a:ext uri="{0D108BD9-81ED-4DB2-BD59-A6C34878D82A}">
                    <a16:rowId xmlns:a16="http://schemas.microsoft.com/office/drawing/2014/main" val="4239402032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69E69B9E-9A7E-242E-C4BB-F51F39CA74E7}"/>
              </a:ext>
            </a:extLst>
          </p:cNvPr>
          <p:cNvSpPr txBox="1"/>
          <p:nvPr/>
        </p:nvSpPr>
        <p:spPr>
          <a:xfrm>
            <a:off x="630693" y="5335623"/>
            <a:ext cx="109306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ctr"/>
            <a:r>
              <a:rPr lang="en-GB" dirty="0"/>
              <a:t>Energy Imparted to Target for 30° Obliquity Impact-79.08J</a:t>
            </a:r>
          </a:p>
          <a:p>
            <a:pPr algn="ctr"/>
            <a:r>
              <a:rPr lang="en-GB" dirty="0"/>
              <a:t>9mm Parabellum-8g at 400m/s-643J</a:t>
            </a:r>
          </a:p>
          <a:p>
            <a:pPr algn="ctr"/>
            <a:r>
              <a:rPr lang="en-GB" dirty="0"/>
              <a:t>Backman and Goldsmith Projectile Impact Study</a:t>
            </a:r>
          </a:p>
        </p:txBody>
      </p:sp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4BD641CD-D1AC-AB9A-4DA3-85BBA36B1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3532" y="831870"/>
            <a:ext cx="3142267" cy="4730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127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/>
              <a:t>Academic Scientific Studies-Magier Et al</a:t>
            </a:r>
          </a:p>
        </p:txBody>
      </p:sp>
      <p:pic>
        <p:nvPicPr>
          <p:cNvPr id="4" name="Content Placeholder 3" descr="Chart&#10;&#10;Description automatically generated">
            <a:extLst>
              <a:ext uri="{FF2B5EF4-FFF2-40B4-BE49-F238E27FC236}">
                <a16:creationId xmlns:a16="http://schemas.microsoft.com/office/drawing/2014/main" id="{D058582F-8628-2483-B898-A748B65EBA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152" y="2093708"/>
            <a:ext cx="4137885" cy="31286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D980E4-8F24-8941-50A2-4DEED1D88E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1" t="899" b="6654"/>
          <a:stretch/>
        </p:blipFill>
        <p:spPr bwMode="auto">
          <a:xfrm>
            <a:off x="4293136" y="2093708"/>
            <a:ext cx="3646829" cy="287062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CC7AAF-058E-9B1A-4E38-4510BB0E16C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5" t="1778" b="1"/>
          <a:stretch/>
        </p:blipFill>
        <p:spPr bwMode="auto">
          <a:xfrm>
            <a:off x="7992745" y="2093708"/>
            <a:ext cx="3852939" cy="287062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D19E49C-0FFD-4865-7EE7-F35ABC450B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136" y="5004783"/>
            <a:ext cx="7392576" cy="1367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71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34400" cy="1507067"/>
          </a:xfrm>
        </p:spPr>
        <p:txBody>
          <a:bodyPr/>
          <a:lstStyle/>
          <a:p>
            <a:r>
              <a:rPr lang="en-GB" dirty="0"/>
              <a:t>Academic Scientific Studies-Bane</a:t>
            </a:r>
          </a:p>
        </p:txBody>
      </p:sp>
      <p:pic>
        <p:nvPicPr>
          <p:cNvPr id="9" name="Content Placeholder 8" descr="A picture containing shape&#10;&#10;Description automatically generated">
            <a:extLst>
              <a:ext uri="{FF2B5EF4-FFF2-40B4-BE49-F238E27FC236}">
                <a16:creationId xmlns:a16="http://schemas.microsoft.com/office/drawing/2014/main" id="{02DEE41A-1716-AE83-D76B-025C1A48ED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890" y="1263507"/>
            <a:ext cx="5816110" cy="1766516"/>
          </a:xfrm>
          <a:prstGeom prst="rect">
            <a:avLst/>
          </a:prstGeom>
        </p:spPr>
      </p:pic>
      <p:pic>
        <p:nvPicPr>
          <p:cNvPr id="10" name="Picture 9" descr="A picture containing shape&#10;&#10;Description automatically generated">
            <a:extLst>
              <a:ext uri="{FF2B5EF4-FFF2-40B4-BE49-F238E27FC236}">
                <a16:creationId xmlns:a16="http://schemas.microsoft.com/office/drawing/2014/main" id="{485CAD16-D68D-2F96-17C0-4062AC0936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6254" y="1282956"/>
            <a:ext cx="5675856" cy="1727619"/>
          </a:xfrm>
          <a:prstGeom prst="rect">
            <a:avLst/>
          </a:prstGeom>
        </p:spPr>
      </p:pic>
      <p:pic>
        <p:nvPicPr>
          <p:cNvPr id="11" name="Picture 10" descr="A picture containing text, different&#10;&#10;Description automatically generated">
            <a:extLst>
              <a:ext uri="{FF2B5EF4-FFF2-40B4-BE49-F238E27FC236}">
                <a16:creationId xmlns:a16="http://schemas.microsoft.com/office/drawing/2014/main" id="{5107CAF8-7B32-99C9-FEB9-7F1C9A0562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654" y="3054342"/>
            <a:ext cx="5803346" cy="1772625"/>
          </a:xfrm>
          <a:prstGeom prst="rect">
            <a:avLst/>
          </a:prstGeom>
        </p:spPr>
      </p:pic>
      <p:pic>
        <p:nvPicPr>
          <p:cNvPr id="12" name="Picture 11" descr="A picture containing shape&#10;&#10;Description automatically generated">
            <a:extLst>
              <a:ext uri="{FF2B5EF4-FFF2-40B4-BE49-F238E27FC236}">
                <a16:creationId xmlns:a16="http://schemas.microsoft.com/office/drawing/2014/main" id="{624C58B6-9C0F-3113-0E0D-D8E9B2A29E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6254" y="3054342"/>
            <a:ext cx="5675856" cy="1731864"/>
          </a:xfrm>
          <a:prstGeom prst="rect">
            <a:avLst/>
          </a:prstGeom>
        </p:spPr>
      </p:pic>
      <p:pic>
        <p:nvPicPr>
          <p:cNvPr id="13" name="Picture 12" descr="A picture containing text, different&#10;&#10;Description automatically generated">
            <a:extLst>
              <a:ext uri="{FF2B5EF4-FFF2-40B4-BE49-F238E27FC236}">
                <a16:creationId xmlns:a16="http://schemas.microsoft.com/office/drawing/2014/main" id="{478E24B6-00DE-AF0E-8BA0-D69DD7EBBC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654" y="4870735"/>
            <a:ext cx="5803346" cy="1757744"/>
          </a:xfrm>
          <a:prstGeom prst="rect">
            <a:avLst/>
          </a:prstGeom>
        </p:spPr>
      </p:pic>
      <p:pic>
        <p:nvPicPr>
          <p:cNvPr id="14" name="Picture 13" descr="A picture containing shape&#10;&#10;Description automatically generated">
            <a:extLst>
              <a:ext uri="{FF2B5EF4-FFF2-40B4-BE49-F238E27FC236}">
                <a16:creationId xmlns:a16="http://schemas.microsoft.com/office/drawing/2014/main" id="{248B6DF9-A873-221A-5DFF-E00C329718D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8400" y="4870735"/>
            <a:ext cx="5663710" cy="1729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2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/>
              <a:t>Discussion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202D9-6FB8-6E6E-08F7-DD323F46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192867"/>
            <a:ext cx="8534400" cy="3615267"/>
          </a:xfrm>
        </p:spPr>
        <p:txBody>
          <a:bodyPr/>
          <a:lstStyle/>
          <a:p>
            <a:r>
              <a:rPr lang="en-GB" dirty="0"/>
              <a:t>Modelling performed agrees with academic studies</a:t>
            </a:r>
          </a:p>
          <a:p>
            <a:r>
              <a:rPr lang="en-GB" dirty="0"/>
              <a:t>Modelling performed agrees somewhat with testing</a:t>
            </a:r>
          </a:p>
          <a:p>
            <a:r>
              <a:rPr lang="en-GB" dirty="0"/>
              <a:t>Holistic viewpoint required-Weapons Weather Terrain Tactics</a:t>
            </a:r>
          </a:p>
          <a:p>
            <a:r>
              <a:rPr lang="en-GB" dirty="0"/>
              <a:t>Spooking of horses, psychological fear held by men at arms</a:t>
            </a:r>
          </a:p>
          <a:p>
            <a:r>
              <a:rPr lang="en-GB" dirty="0"/>
              <a:t>Instrumental in Battle Tactics-Yes, Instrumental in Causing French Losses-No</a:t>
            </a:r>
          </a:p>
        </p:txBody>
      </p:sp>
    </p:spTree>
    <p:extLst>
      <p:ext uri="{BB962C8B-B14F-4D97-AF65-F5344CB8AC3E}">
        <p14:creationId xmlns:p14="http://schemas.microsoft.com/office/powerpoint/2010/main" val="906591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202D9-6FB8-6E6E-08F7-DD323F46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192867"/>
            <a:ext cx="8534400" cy="3615267"/>
          </a:xfrm>
        </p:spPr>
        <p:txBody>
          <a:bodyPr/>
          <a:lstStyle/>
          <a:p>
            <a:r>
              <a:rPr lang="en-GB" dirty="0"/>
              <a:t>Overview of 100 Years War, Henry V’s French Campaign and Battle of Agincourt</a:t>
            </a:r>
          </a:p>
          <a:p>
            <a:r>
              <a:rPr lang="en-GB" dirty="0"/>
              <a:t>Basic Modelling of Arrow Flight and Impact Performed</a:t>
            </a:r>
          </a:p>
          <a:p>
            <a:r>
              <a:rPr lang="en-GB" dirty="0"/>
              <a:t>Modelling Agrees with Scientific Modelling Studies</a:t>
            </a:r>
          </a:p>
          <a:p>
            <a:r>
              <a:rPr lang="en-GB" dirty="0"/>
              <a:t>Practical Studies somewhat agree with modelling</a:t>
            </a:r>
          </a:p>
          <a:p>
            <a:r>
              <a:rPr lang="en-GB" dirty="0"/>
              <a:t>Discussion points on weapons effectiveness</a:t>
            </a:r>
          </a:p>
          <a:p>
            <a:r>
              <a:rPr lang="en-GB" dirty="0"/>
              <a:t>Conclusion-Impactful to Battle Tactics, Not to Losses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267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F2012-DBC1-04AC-2819-0357D06EA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/>
              <a:t>What Questions Do You Have?</a:t>
            </a:r>
          </a:p>
        </p:txBody>
      </p:sp>
      <p:pic>
        <p:nvPicPr>
          <p:cNvPr id="1026" name="Picture 2" descr="David Dimbleby's 25 years on Question Time - BBC News">
            <a:extLst>
              <a:ext uri="{FF2B5EF4-FFF2-40B4-BE49-F238E27FC236}">
                <a16:creationId xmlns:a16="http://schemas.microsoft.com/office/drawing/2014/main" id="{65094B9E-557B-BFB5-B3CB-2AA1FE22A2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2" y="1894158"/>
            <a:ext cx="7326548" cy="4121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021369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AD2E03"/>
      </a:dk2>
      <a:lt2>
        <a:srgbClr val="D75626"/>
      </a:lt2>
      <a:accent1>
        <a:srgbClr val="760603"/>
      </a:accent1>
      <a:accent2>
        <a:srgbClr val="FA9C1F"/>
      </a:accent2>
      <a:accent3>
        <a:srgbClr val="D9BB55"/>
      </a:accent3>
      <a:accent4>
        <a:srgbClr val="829551"/>
      </a:accent4>
      <a:accent5>
        <a:srgbClr val="58A28B"/>
      </a:accent5>
      <a:accent6>
        <a:srgbClr val="426480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903AAAE-3EA5-424A-B142-CC51DC1F897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152</TotalTime>
  <Words>767</Words>
  <Application>Microsoft Office PowerPoint</Application>
  <PresentationFormat>Widescreen</PresentationFormat>
  <Paragraphs>254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Cambria Math</vt:lpstr>
      <vt:lpstr>Century Gothic</vt:lpstr>
      <vt:lpstr>Wingdings 3</vt:lpstr>
      <vt:lpstr>Slice</vt:lpstr>
      <vt:lpstr>Broken Arrow</vt:lpstr>
      <vt:lpstr>Introduction</vt:lpstr>
      <vt:lpstr>The 100 Years War</vt:lpstr>
      <vt:lpstr>Henry V’s French Campaign</vt:lpstr>
      <vt:lpstr>Events of battle</vt:lpstr>
      <vt:lpstr>Events of battle</vt:lpstr>
      <vt:lpstr>Events of battle</vt:lpstr>
      <vt:lpstr>Modelling Of Arrow Flight &amp; Impact</vt:lpstr>
      <vt:lpstr>Modelling Of Arrow Flight &amp; Impact</vt:lpstr>
      <vt:lpstr>Academic Scientific Studies-Magier Et al</vt:lpstr>
      <vt:lpstr>Academic Scientific Studies-Bane</vt:lpstr>
      <vt:lpstr>Discussion Points</vt:lpstr>
      <vt:lpstr>Summary</vt:lpstr>
      <vt:lpstr>What Questions Do You Have?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Broken Arrow</dc:title>
  <dc:creator>Fergus Russell (1810348)</dc:creator>
  <cp:lastModifiedBy>Fergus</cp:lastModifiedBy>
  <cp:revision>21</cp:revision>
  <dcterms:created xsi:type="dcterms:W3CDTF">2022-10-26T09:08:12Z</dcterms:created>
  <dcterms:modified xsi:type="dcterms:W3CDTF">2022-10-28T08:20:21Z</dcterms:modified>
</cp:coreProperties>
</file>