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60" r:id="rId3"/>
    <p:sldId id="261" r:id="rId4"/>
    <p:sldId id="262" r:id="rId5"/>
    <p:sldId id="259" r:id="rId6"/>
    <p:sldId id="264" r:id="rId7"/>
    <p:sldId id="268" r:id="rId8"/>
    <p:sldId id="265" r:id="rId9"/>
    <p:sldId id="269" r:id="rId10"/>
    <p:sldId id="258" r:id="rId11"/>
    <p:sldId id="267" r:id="rId12"/>
    <p:sldId id="270" r:id="rId13"/>
    <p:sldId id="271" r:id="rId14"/>
    <p:sldId id="272" r:id="rId15"/>
    <p:sldId id="273" r:id="rId16"/>
    <p:sldId id="266" r:id="rId17"/>
    <p:sldId id="263"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09"/>
    <p:restoredTop sz="49395"/>
  </p:normalViewPr>
  <p:slideViewPr>
    <p:cSldViewPr snapToGrid="0" snapToObjects="1">
      <p:cViewPr varScale="1">
        <p:scale>
          <a:sx n="52" d="100"/>
          <a:sy n="52" d="100"/>
        </p:scale>
        <p:origin x="1672"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B0671CC-9A71-8640-9E4F-8348BD7D5AB8}" type="datetimeFigureOut">
              <a:rPr lang="en-US" smtClean="0"/>
              <a:t>1/30/20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748307-E1A2-094F-AD21-F50E1FF0BC18}" type="slidenum">
              <a:rPr lang="en-US" smtClean="0"/>
              <a:t>‹#›</a:t>
            </a:fld>
            <a:endParaRPr lang="en-US"/>
          </a:p>
        </p:txBody>
      </p:sp>
    </p:spTree>
    <p:extLst>
      <p:ext uri="{BB962C8B-B14F-4D97-AF65-F5344CB8AC3E}">
        <p14:creationId xmlns:p14="http://schemas.microsoft.com/office/powerpoint/2010/main" val="26034013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Having discussed the wider picture of watershed management and flood risks, we’ll next look into the planning and development of urban areas, considering freshwater resources, habitats and flows.</a:t>
            </a:r>
          </a:p>
        </p:txBody>
      </p:sp>
      <p:sp>
        <p:nvSpPr>
          <p:cNvPr id="4" name="Slide Number Placeholder 3"/>
          <p:cNvSpPr>
            <a:spLocks noGrp="1"/>
          </p:cNvSpPr>
          <p:nvPr>
            <p:ph type="sldNum" sz="quarter" idx="5"/>
          </p:nvPr>
        </p:nvSpPr>
        <p:spPr/>
        <p:txBody>
          <a:bodyPr/>
          <a:lstStyle/>
          <a:p>
            <a:fld id="{3D748307-E1A2-094F-AD21-F50E1FF0BC18}" type="slidenum">
              <a:rPr lang="en-US" smtClean="0"/>
              <a:t>1</a:t>
            </a:fld>
            <a:endParaRPr lang="en-US"/>
          </a:p>
        </p:txBody>
      </p:sp>
    </p:spTree>
    <p:extLst>
      <p:ext uri="{BB962C8B-B14F-4D97-AF65-F5344CB8AC3E}">
        <p14:creationId xmlns:p14="http://schemas.microsoft.com/office/powerpoint/2010/main" val="1960186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Considering all we’ve discussed about run-off of water and watershed management, it’s important to realise that water systems such as rivers, canals, lakes, reservoirs and ponds are also key parts of urban landscapes which should merit careful planning and management.</a:t>
            </a:r>
          </a:p>
          <a:p>
            <a:endParaRPr lang="en-US" dirty="0"/>
          </a:p>
          <a:p>
            <a:r>
              <a:rPr lang="en-US" dirty="0"/>
              <a:t>For example, almost half of the greenspaces in the city of London are associated with elements of freshwater (Forest Research, 2020), and therefore an important resource for both people and biodiversity in London. Though this sounds like a large amount, unfortunately it’s not. Less than 2% of the UK’s land cover is estimated to be what scientists call ‘blue space’.</a:t>
            </a:r>
            <a:br>
              <a:rPr lang="en-US" dirty="0"/>
            </a:br>
            <a:r>
              <a:rPr lang="en-US" dirty="0"/>
              <a:t>In comparison, we have about 46.2% urban greenspace in the UK, which is why scientists have found it so difficult to elaborate on the potential benefits or current effects blue spaces might have on our health and well-being on a larger scale.</a:t>
            </a:r>
            <a:br>
              <a:rPr lang="en-US" dirty="0"/>
            </a:br>
            <a:br>
              <a:rPr lang="en-US" dirty="0"/>
            </a:br>
            <a:r>
              <a:rPr lang="en-US" dirty="0"/>
              <a:t>Also, as we talked about in earlier lectures, ponds too hold a great capacity and importance in urban areas, where scientists suggest these habitats hold a greater diversity of species than nearby lakes and river systems (many of which may have been heavily polluted, canalized or over-managed). These kinds of smaller, interconnected habitats holding a higher ecological value than an individual body of water.</a:t>
            </a:r>
          </a:p>
          <a:p>
            <a:endParaRPr lang="en-US" dirty="0"/>
          </a:p>
          <a:p>
            <a:endParaRPr lang="en-US" dirty="0"/>
          </a:p>
          <a:p>
            <a:r>
              <a:rPr lang="en-US" b="1" dirty="0"/>
              <a:t>References…</a:t>
            </a:r>
          </a:p>
          <a:p>
            <a:r>
              <a:rPr lang="en-US" dirty="0"/>
              <a:t>Bell </a:t>
            </a:r>
            <a:r>
              <a:rPr lang="en-US" i="1" dirty="0"/>
              <a:t>et al</a:t>
            </a:r>
            <a:r>
              <a:rPr lang="en-US" i="0" dirty="0"/>
              <a:t> (2017), </a:t>
            </a:r>
            <a:r>
              <a:rPr lang="en-US" i="1" dirty="0"/>
              <a:t>The importance of nature in mediating social and psychological benefits associated with visits to freshwater blue space</a:t>
            </a:r>
            <a:r>
              <a:rPr lang="en-US" i="0" dirty="0"/>
              <a:t>, https://</a:t>
            </a:r>
            <a:r>
              <a:rPr lang="en-US" i="0" dirty="0" err="1"/>
              <a:t>www.researchgate.net</a:t>
            </a:r>
            <a:r>
              <a:rPr lang="en-US" i="0" dirty="0"/>
              <a:t>/publication/317642778_The_importance_of_nature_in_mediating_social_and_psychological_benefits_associated_with_visits_to_freshwater_blue_space </a:t>
            </a:r>
            <a:endParaRPr lang="en-US" dirty="0"/>
          </a:p>
          <a:p>
            <a:endParaRPr lang="en-US" dirty="0"/>
          </a:p>
          <a:p>
            <a:r>
              <a:rPr lang="en-US" dirty="0"/>
              <a:t>Forest Research (2020), </a:t>
            </a:r>
            <a:r>
              <a:rPr lang="en-US" i="1" dirty="0"/>
              <a:t>Freshwater Ecosystems, </a:t>
            </a:r>
            <a:r>
              <a:rPr lang="en-US" i="0" dirty="0"/>
              <a:t>https://</a:t>
            </a:r>
            <a:r>
              <a:rPr lang="en-US" dirty="0" err="1"/>
              <a:t>www.forestresearch.gov.uk</a:t>
            </a:r>
            <a:r>
              <a:rPr lang="en-US" dirty="0"/>
              <a:t>/tools-and-resources/urban-regeneration-and-greenspace-partnership/greenspace-in-practice/benefits-of-greenspace/freshwater-ecosystems/ </a:t>
            </a:r>
          </a:p>
        </p:txBody>
      </p:sp>
      <p:sp>
        <p:nvSpPr>
          <p:cNvPr id="4" name="Slide Number Placeholder 3"/>
          <p:cNvSpPr>
            <a:spLocks noGrp="1"/>
          </p:cNvSpPr>
          <p:nvPr>
            <p:ph type="sldNum" sz="quarter" idx="5"/>
          </p:nvPr>
        </p:nvSpPr>
        <p:spPr/>
        <p:txBody>
          <a:bodyPr/>
          <a:lstStyle/>
          <a:p>
            <a:fld id="{3D748307-E1A2-094F-AD21-F50E1FF0BC18}" type="slidenum">
              <a:rPr lang="en-US" smtClean="0"/>
              <a:t>2</a:t>
            </a:fld>
            <a:endParaRPr lang="en-US"/>
          </a:p>
        </p:txBody>
      </p:sp>
    </p:spTree>
    <p:extLst>
      <p:ext uri="{BB962C8B-B14F-4D97-AF65-F5344CB8AC3E}">
        <p14:creationId xmlns:p14="http://schemas.microsoft.com/office/powerpoint/2010/main" val="37887655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developing or creating urban green infrastructure with water in mind, we can attain multiple benefits for us and the wider environment:</a:t>
            </a:r>
          </a:p>
          <a:p>
            <a:endParaRPr lang="en-US" dirty="0"/>
          </a:p>
          <a:p>
            <a:pPr marL="171450" indent="-171450">
              <a:buFont typeface="Arial" panose="020B0604020202020204" pitchFamily="34" charset="0"/>
              <a:buChar char="•"/>
            </a:pPr>
            <a:r>
              <a:rPr lang="en-US" b="1" dirty="0"/>
              <a:t>Increase the amount of habitats or the amount of space for habitats to be created.</a:t>
            </a:r>
            <a:br>
              <a:rPr lang="en-US" b="1" dirty="0"/>
            </a:br>
            <a:r>
              <a:rPr lang="en-US" b="0" dirty="0"/>
              <a:t>Through providing an area for flora and fauna to develop and utilise, we are encouraging the increase of biodiversity in an area.</a:t>
            </a:r>
            <a:br>
              <a:rPr lang="en-US" b="0" dirty="0"/>
            </a:br>
            <a:endParaRPr lang="en-US" b="0" dirty="0"/>
          </a:p>
          <a:p>
            <a:pPr marL="171450" indent="-171450">
              <a:buFont typeface="Arial" panose="020B0604020202020204" pitchFamily="34" charset="0"/>
              <a:buChar char="•"/>
            </a:pPr>
            <a:r>
              <a:rPr lang="en-US" b="1" dirty="0"/>
              <a:t>This can also Increase the amount of movement species undertake throughout an area or region.</a:t>
            </a:r>
            <a:br>
              <a:rPr lang="en-US" b="1" dirty="0"/>
            </a:br>
            <a:r>
              <a:rPr lang="en-US" b="0" dirty="0"/>
              <a:t>One example of this is the great crested newt, of which most will not travel more than about 250m from their breeding pond in their lifetime (</a:t>
            </a:r>
            <a:r>
              <a:rPr lang="en-US" b="0" dirty="0" err="1"/>
              <a:t>Froglife</a:t>
            </a:r>
            <a:r>
              <a:rPr lang="en-US" b="0" dirty="0"/>
              <a:t>, 2001). With creating </a:t>
            </a:r>
            <a:r>
              <a:rPr lang="en-US" b="0" dirty="0" err="1"/>
              <a:t>pondscapes</a:t>
            </a:r>
            <a:r>
              <a:rPr lang="en-US" b="0" dirty="0"/>
              <a:t> where ponds are in close proximity to one another, there is a greater chance of species dispersal.</a:t>
            </a:r>
            <a:br>
              <a:rPr lang="en-US" b="0" dirty="0"/>
            </a:br>
            <a:endParaRPr lang="en-US" b="0" dirty="0"/>
          </a:p>
          <a:p>
            <a:pPr marL="171450" indent="-171450">
              <a:buFont typeface="Arial" panose="020B0604020202020204" pitchFamily="34" charset="0"/>
              <a:buChar char="•"/>
            </a:pPr>
            <a:r>
              <a:rPr lang="en-US" b="1" dirty="0"/>
              <a:t>Increased populations of protected species.</a:t>
            </a:r>
            <a:br>
              <a:rPr lang="en-US" b="1" dirty="0"/>
            </a:br>
            <a:r>
              <a:rPr lang="en-US" b="0" dirty="0"/>
              <a:t>Further reinforcing that example, as a protected species, to increase the space or availability of habitat for one species, is to increase it for many others. In this way, you could call protected species such as the great crested newt, an ‘umbrella species’. This term is used when one species’ protection measures are beneficial to an overall habitat and its other inhabitants or species.</a:t>
            </a:r>
            <a:endParaRPr lang="en-GB" sz="1200" b="0" i="0" u="none" strike="noStrike" kern="1200" dirty="0">
              <a:solidFill>
                <a:schemeClr val="tx1"/>
              </a:solidFill>
              <a:effectLst/>
              <a:latin typeface="+mn-lt"/>
              <a:ea typeface="+mn-ea"/>
              <a:cs typeface="+mn-cs"/>
            </a:endParaRPr>
          </a:p>
          <a:p>
            <a:pPr marL="171450" indent="-171450">
              <a:buFont typeface="Arial" panose="020B0604020202020204" pitchFamily="34" charset="0"/>
              <a:buChar char="•"/>
            </a:pPr>
            <a:endParaRPr lang="en-GB" sz="1200" b="0" i="0" u="none" strike="noStrike" kern="1200" dirty="0">
              <a:solidFill>
                <a:schemeClr val="tx1"/>
              </a:solidFill>
              <a:effectLst/>
              <a:latin typeface="+mn-lt"/>
              <a:ea typeface="+mn-ea"/>
              <a:cs typeface="+mn-cs"/>
            </a:endParaRPr>
          </a:p>
          <a:p>
            <a:endParaRPr lang="en-US" b="0"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b="1" dirty="0"/>
              <a:t>References…</a:t>
            </a:r>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b="0" dirty="0" err="1"/>
              <a:t>Froglife</a:t>
            </a:r>
            <a:r>
              <a:rPr lang="en-US" b="0" dirty="0"/>
              <a:t> (2001), </a:t>
            </a:r>
            <a:r>
              <a:rPr lang="en-US" b="0" i="1" dirty="0"/>
              <a:t>Great Crested Newt Conservation Handbook</a:t>
            </a:r>
            <a:r>
              <a:rPr lang="en-US" b="0" i="0" dirty="0"/>
              <a:t>, https</a:t>
            </a:r>
            <a:r>
              <a:rPr lang="en-US" b="0" dirty="0"/>
              <a:t>://</a:t>
            </a:r>
            <a:r>
              <a:rPr lang="en-US" b="0" dirty="0" err="1"/>
              <a:t>www.froglife.org</a:t>
            </a:r>
            <a:r>
              <a:rPr lang="en-US" b="0" dirty="0"/>
              <a:t>/</a:t>
            </a:r>
            <a:r>
              <a:rPr lang="en-US" b="0" dirty="0" err="1"/>
              <a:t>wp</a:t>
            </a:r>
            <a:r>
              <a:rPr lang="en-US" b="0" dirty="0"/>
              <a:t>-content/uploads/2013/06/GCN-Conservation-</a:t>
            </a:r>
            <a:r>
              <a:rPr lang="en-US" b="0" dirty="0" err="1"/>
              <a:t>Handbook_compressed.pdf</a:t>
            </a:r>
            <a:endParaRPr lang="en-US" b="0"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b="0" dirty="0"/>
              <a:t>BBC (2019), </a:t>
            </a:r>
            <a:r>
              <a:rPr lang="en-GB" sz="1200" b="0" i="1" u="none" strike="noStrike" kern="1200" dirty="0">
                <a:solidFill>
                  <a:schemeClr val="tx1"/>
                </a:solidFill>
                <a:effectLst/>
                <a:latin typeface="+mn-lt"/>
                <a:ea typeface="+mn-ea"/>
                <a:cs typeface="+mn-cs"/>
              </a:rPr>
              <a:t>Why this adorable otter family took over Singapore's streets,</a:t>
            </a:r>
            <a:r>
              <a:rPr lang="en-GB" sz="1200" b="0" i="0" u="none" strike="noStrike" kern="1200" dirty="0">
                <a:solidFill>
                  <a:schemeClr val="tx1"/>
                </a:solidFill>
                <a:effectLst/>
                <a:latin typeface="+mn-lt"/>
                <a:ea typeface="+mn-ea"/>
                <a:cs typeface="+mn-cs"/>
              </a:rPr>
              <a:t> </a:t>
            </a:r>
            <a:r>
              <a:rPr lang="en-US" b="0" dirty="0"/>
              <a:t>https://</a:t>
            </a:r>
            <a:r>
              <a:rPr lang="en-US" b="0" dirty="0" err="1"/>
              <a:t>www.youtube.com</a:t>
            </a:r>
            <a:r>
              <a:rPr lang="en-US" b="0" dirty="0"/>
              <a:t>/</a:t>
            </a:r>
            <a:r>
              <a:rPr lang="en-US" b="0" dirty="0" err="1"/>
              <a:t>watch?v</a:t>
            </a:r>
            <a:r>
              <a:rPr lang="en-US" b="0" dirty="0"/>
              <a:t>=</a:t>
            </a:r>
            <a:r>
              <a:rPr lang="en-US" b="0" dirty="0" err="1"/>
              <a:t>eZwqlv</a:t>
            </a:r>
            <a:r>
              <a:rPr lang="en-US" b="0" dirty="0"/>
              <a:t>-WTHI</a:t>
            </a:r>
            <a:br>
              <a:rPr lang="en-US" b="0" dirty="0"/>
            </a:br>
            <a:endParaRPr lang="en-US" b="0" dirty="0"/>
          </a:p>
        </p:txBody>
      </p:sp>
      <p:sp>
        <p:nvSpPr>
          <p:cNvPr id="4" name="Slide Number Placeholder 3"/>
          <p:cNvSpPr>
            <a:spLocks noGrp="1"/>
          </p:cNvSpPr>
          <p:nvPr>
            <p:ph type="sldNum" sz="quarter" idx="5"/>
          </p:nvPr>
        </p:nvSpPr>
        <p:spPr/>
        <p:txBody>
          <a:bodyPr/>
          <a:lstStyle/>
          <a:p>
            <a:fld id="{3D748307-E1A2-094F-AD21-F50E1FF0BC18}" type="slidenum">
              <a:rPr lang="en-US" smtClean="0"/>
              <a:t>3</a:t>
            </a:fld>
            <a:endParaRPr lang="en-US"/>
          </a:p>
        </p:txBody>
      </p:sp>
    </p:spTree>
    <p:extLst>
      <p:ext uri="{BB962C8B-B14F-4D97-AF65-F5344CB8AC3E}">
        <p14:creationId xmlns:p14="http://schemas.microsoft.com/office/powerpoint/2010/main" val="154096412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b="0" dirty="0"/>
              <a:t>It would also </a:t>
            </a:r>
            <a:r>
              <a:rPr lang="en-US" b="1" dirty="0"/>
              <a:t>provide benefits to people’s productivity and mental health.</a:t>
            </a:r>
            <a:br>
              <a:rPr lang="en-US" b="1" dirty="0"/>
            </a:br>
            <a:r>
              <a:rPr lang="en-GB" b="0" dirty="0"/>
              <a:t>C</a:t>
            </a:r>
            <a:r>
              <a:rPr lang="en-GB" dirty="0"/>
              <a:t>ontributing directly and indirectly to our well-being through means of recreation, scenic and aesthetic value. Though most evidence of the benefits associated to the exposure of natural environments, research has been done to show how ‘</a:t>
            </a:r>
            <a:r>
              <a:rPr lang="en-GB" b="1" i="1" dirty="0"/>
              <a:t>blue space’</a:t>
            </a:r>
            <a:r>
              <a:rPr lang="en-GB" b="0" i="0" dirty="0"/>
              <a:t> plays an important role too. One such study by Bell </a:t>
            </a:r>
            <a:r>
              <a:rPr lang="en-GB" b="0" i="1" dirty="0"/>
              <a:t>et al </a:t>
            </a:r>
            <a:r>
              <a:rPr lang="en-GB" b="0" i="0" dirty="0"/>
              <a:t>(2017) linked below, suggested from their findings that </a:t>
            </a:r>
            <a:r>
              <a:rPr lang="en-GB" sz="1200" b="0" i="0" u="none" strike="noStrike" kern="1200" dirty="0">
                <a:solidFill>
                  <a:schemeClr val="tx1"/>
                </a:solidFill>
                <a:effectLst/>
                <a:latin typeface="+mn-lt"/>
                <a:ea typeface="+mn-ea"/>
                <a:cs typeface="+mn-cs"/>
              </a:rPr>
              <a:t>most people reported that spending time with their friends or family (33%) or psychological benefits (40%) was the single most important benefit they received from their visit.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endParaRPr lang="en-GB" sz="1200" b="0" i="0" u="none" strike="noStrike" kern="1200" dirty="0">
              <a:solidFill>
                <a:schemeClr val="tx1"/>
              </a:solidFill>
              <a:effectLst/>
              <a:latin typeface="+mn-lt"/>
              <a:ea typeface="+mn-ea"/>
              <a:cs typeface="+mn-cs"/>
            </a:endParaRP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b="0" dirty="0"/>
              <a:t>Ponds act as great barriers and water stores in urban environments, potentially having the capacity to somewhat </a:t>
            </a:r>
            <a:r>
              <a:rPr lang="en-US" b="1" dirty="0"/>
              <a:t>reduce urban runoff.</a:t>
            </a:r>
            <a:br>
              <a:rPr lang="en-US" b="1" dirty="0"/>
            </a:br>
            <a:r>
              <a:rPr lang="en-US" b="0" dirty="0"/>
              <a:t>While greenspaces may become saturated during periods of heavy rainfall, ponds with buffer zones to fully saturate into may reduce the risk of spilling over into roads or overflowing drainage systems. Storing the water and holding it.</a:t>
            </a:r>
            <a:br>
              <a:rPr lang="en-US" b="0" dirty="0"/>
            </a:br>
            <a:endParaRPr lang="en-US" b="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b="0" dirty="0"/>
              <a:t>Including sustainable water catching systems in housing or buildings of urban areas can also reduce the amount of water in our water systems, increase local biodiversity or even be used for our own purposes (e.g. domestic wastewater uses like flushing the toilet). The more these designs are implemented before building phases occur in development plans for new housing communities for example, the more easily they can be endorsed and implemented in the future.</a:t>
            </a:r>
            <a:br>
              <a:rPr lang="en-US" b="0" dirty="0"/>
            </a:br>
            <a:endParaRPr lang="en-US" b="0" dirty="0"/>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b="0" dirty="0"/>
              <a:t>Lastly of course the aesthetic (visual) and recreational value that urban freshwater can provide.</a:t>
            </a:r>
            <a:br>
              <a:rPr lang="en-US" b="0" dirty="0"/>
            </a:br>
            <a:r>
              <a:rPr lang="en-US" b="0" dirty="0"/>
              <a:t>Many of the UK’s canals and waterways provide ideal settings for boating, fishing, exercising and other recreational or personal activities for people.</a:t>
            </a:r>
            <a:br>
              <a:rPr lang="en-US" b="1" dirty="0"/>
            </a:br>
            <a:endParaRPr lang="en-US" b="1" dirty="0"/>
          </a:p>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US" b="1" dirty="0"/>
              <a:t>References…</a:t>
            </a:r>
            <a:br>
              <a:rPr lang="en-US" b="0" dirty="0"/>
            </a:br>
            <a:r>
              <a:rPr lang="en-US" b="0" dirty="0"/>
              <a:t>Bell </a:t>
            </a:r>
            <a:r>
              <a:rPr lang="en-US" b="0" i="1" dirty="0"/>
              <a:t>et al</a:t>
            </a:r>
            <a:r>
              <a:rPr lang="en-US" b="0" i="0" dirty="0"/>
              <a:t> (2017), </a:t>
            </a:r>
            <a:r>
              <a:rPr lang="en-US" b="0" i="1" dirty="0"/>
              <a:t>The importance of nature in mediating social and psychological benefits associated with visits to freshwater blue space</a:t>
            </a:r>
            <a:r>
              <a:rPr lang="en-US" b="0" i="0" dirty="0"/>
              <a:t>, </a:t>
            </a:r>
            <a:r>
              <a:rPr lang="en-GB" dirty="0"/>
              <a:t>https://</a:t>
            </a:r>
            <a:r>
              <a:rPr lang="en-GB" dirty="0" err="1"/>
              <a:t>www.researchgate.net</a:t>
            </a:r>
            <a:r>
              <a:rPr lang="en-GB" dirty="0"/>
              <a:t>/publication/317642778_The_importance_of_nature_in_mediating_social_and_psychological_benefits_associated_with_visits_to_freshwater_blue_space</a:t>
            </a:r>
            <a:endParaRPr lang="en-US" b="1" dirty="0"/>
          </a:p>
          <a:p>
            <a:endParaRPr lang="en-US" dirty="0"/>
          </a:p>
        </p:txBody>
      </p:sp>
      <p:sp>
        <p:nvSpPr>
          <p:cNvPr id="4" name="Slide Number Placeholder 3"/>
          <p:cNvSpPr>
            <a:spLocks noGrp="1"/>
          </p:cNvSpPr>
          <p:nvPr>
            <p:ph type="sldNum" sz="quarter" idx="5"/>
          </p:nvPr>
        </p:nvSpPr>
        <p:spPr/>
        <p:txBody>
          <a:bodyPr/>
          <a:lstStyle/>
          <a:p>
            <a:fld id="{3D748307-E1A2-094F-AD21-F50E1FF0BC18}" type="slidenum">
              <a:rPr lang="en-US" smtClean="0"/>
              <a:t>4</a:t>
            </a:fld>
            <a:endParaRPr lang="en-US"/>
          </a:p>
        </p:txBody>
      </p:sp>
    </p:spTree>
    <p:extLst>
      <p:ext uri="{BB962C8B-B14F-4D97-AF65-F5344CB8AC3E}">
        <p14:creationId xmlns:p14="http://schemas.microsoft.com/office/powerpoint/2010/main" val="266953590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It’s important to remember that any habitats (man-made or otherwise) are best maintained by the flow of water between parts of the wider landscape, taking into account the </a:t>
            </a:r>
            <a:r>
              <a:rPr lang="en-US" b="1" dirty="0"/>
              <a:t>boarder aquatic landscape and biodiversity within </a:t>
            </a:r>
            <a:r>
              <a:rPr lang="en-US" b="0" dirty="0"/>
              <a:t>them.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b="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Incorporating </a:t>
            </a:r>
            <a:r>
              <a:rPr lang="en-US" dirty="0" err="1"/>
              <a:t>SuDS</a:t>
            </a:r>
            <a:r>
              <a:rPr lang="en-US" dirty="0"/>
              <a:t> into development planning provides water features to urban landscapes which can improve the ecological levels of an area and encourage wildlife.</a:t>
            </a:r>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In natural environments, when precipitation occurs, the permeable surfaces of the ground soak up the water (infiltration). However in many urban environments, natural infiltration like this is limited, and drainage systems, pipes and culverts divert that surface water to local watercourses (usually passing through water treatment works before heading to rivers, streams, or outflows to the ocean).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Sustainable drainage systems aim to alleviate these problems by storing or re-using surface water at the source, by decreasing flow rates to those watercourses, and improving water quality.</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br>
              <a:rPr lang="en-US" dirty="0"/>
            </a:br>
            <a:r>
              <a:rPr lang="en-US" dirty="0"/>
              <a:t>Though for </a:t>
            </a:r>
            <a:r>
              <a:rPr lang="en-US" dirty="0" err="1"/>
              <a:t>SuDS</a:t>
            </a:r>
            <a:r>
              <a:rPr lang="en-US" dirty="0"/>
              <a:t> techniques to be effective the planning has to take into account these things:</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Use of appropriate ecological design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Construct SUDS in accordance with that design.</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Carry out management to ensure the SUDS are functioning correctly </a:t>
            </a:r>
          </a:p>
          <a:p>
            <a:pPr marL="171450" marR="0" lvl="0" indent="-1714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US" dirty="0"/>
              <a:t>Monitor the site to ensure high standards are maintained.</a:t>
            </a:r>
          </a:p>
        </p:txBody>
      </p:sp>
      <p:sp>
        <p:nvSpPr>
          <p:cNvPr id="4" name="Slide Number Placeholder 3"/>
          <p:cNvSpPr>
            <a:spLocks noGrp="1"/>
          </p:cNvSpPr>
          <p:nvPr>
            <p:ph type="sldNum" sz="quarter" idx="5"/>
          </p:nvPr>
        </p:nvSpPr>
        <p:spPr/>
        <p:txBody>
          <a:bodyPr/>
          <a:lstStyle/>
          <a:p>
            <a:fld id="{3D748307-E1A2-094F-AD21-F50E1FF0BC18}" type="slidenum">
              <a:rPr lang="en-US" smtClean="0"/>
              <a:t>5</a:t>
            </a:fld>
            <a:endParaRPr lang="en-US"/>
          </a:p>
        </p:txBody>
      </p:sp>
    </p:spTree>
    <p:extLst>
      <p:ext uri="{BB962C8B-B14F-4D97-AF65-F5344CB8AC3E}">
        <p14:creationId xmlns:p14="http://schemas.microsoft.com/office/powerpoint/2010/main" val="822627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Sustainable drainage systems use a sequence of techniques which together form what can be described as a ‘management train’.</a:t>
            </a:r>
          </a:p>
          <a:p>
            <a:endParaRPr lang="en-US" dirty="0"/>
          </a:p>
          <a:p>
            <a:r>
              <a:rPr lang="en-US" dirty="0"/>
              <a:t>As surface water flows through the system, the flow velocity of the water is controlled, pollutants are removed and water is stored, retained, or re-used. </a:t>
            </a:r>
            <a:br>
              <a:rPr lang="en-US" dirty="0"/>
            </a:br>
            <a:r>
              <a:rPr lang="en-US" dirty="0"/>
              <a:t>This management could include one or multiple of these techniques:</a:t>
            </a:r>
          </a:p>
          <a:p>
            <a:endParaRPr lang="en-US" dirty="0"/>
          </a:p>
          <a:p>
            <a:r>
              <a:rPr lang="en-GB" b="1" dirty="0"/>
              <a:t>Source Control</a:t>
            </a:r>
            <a:r>
              <a:rPr lang="en-GB" dirty="0"/>
              <a:t> </a:t>
            </a:r>
          </a:p>
          <a:p>
            <a:pPr marL="0" indent="0">
              <a:buNone/>
            </a:pPr>
            <a:r>
              <a:rPr lang="en-GB" dirty="0"/>
              <a:t>Decreases volume of water entering drainage/river network. </a:t>
            </a:r>
            <a:br>
              <a:rPr lang="en-GB" dirty="0"/>
            </a:br>
            <a:r>
              <a:rPr lang="en-GB" dirty="0"/>
              <a:t>Intercepts runoff water on roofs for re-use (e.g. for irrigation) or for storage and evapotranspiration (e.g. on green roofs).</a:t>
            </a:r>
          </a:p>
          <a:p>
            <a:pPr marL="0" indent="0">
              <a:buNone/>
            </a:pPr>
            <a:endParaRPr lang="en-GB" dirty="0"/>
          </a:p>
          <a:p>
            <a:endParaRPr lang="en-US" dirty="0"/>
          </a:p>
          <a:p>
            <a:r>
              <a:rPr lang="en-US" b="1" dirty="0"/>
              <a:t>Additional References…</a:t>
            </a:r>
          </a:p>
          <a:p>
            <a:r>
              <a:rPr lang="en-US" dirty="0"/>
              <a:t>Phys (2017), </a:t>
            </a:r>
            <a:r>
              <a:rPr lang="en-US" i="1" dirty="0"/>
              <a:t>How green roofs can help cities sponge away excess stormwater</a:t>
            </a:r>
            <a:r>
              <a:rPr lang="en-US" i="0" dirty="0"/>
              <a:t>, https://</a:t>
            </a:r>
            <a:r>
              <a:rPr lang="en-US" i="0" dirty="0" err="1"/>
              <a:t>phys.org</a:t>
            </a:r>
            <a:r>
              <a:rPr lang="en-US" i="0" dirty="0"/>
              <a:t>/news/2017-08-green-roofs-cities-sponge-excess.html </a:t>
            </a:r>
            <a:endParaRPr lang="en-US" dirty="0"/>
          </a:p>
        </p:txBody>
      </p:sp>
      <p:sp>
        <p:nvSpPr>
          <p:cNvPr id="4" name="Slide Number Placeholder 3"/>
          <p:cNvSpPr>
            <a:spLocks noGrp="1"/>
          </p:cNvSpPr>
          <p:nvPr>
            <p:ph type="sldNum" sz="quarter" idx="5"/>
          </p:nvPr>
        </p:nvSpPr>
        <p:spPr/>
        <p:txBody>
          <a:bodyPr/>
          <a:lstStyle/>
          <a:p>
            <a:fld id="{3D748307-E1A2-094F-AD21-F50E1FF0BC18}" type="slidenum">
              <a:rPr lang="en-US" smtClean="0"/>
              <a:t>6</a:t>
            </a:fld>
            <a:endParaRPr lang="en-US"/>
          </a:p>
        </p:txBody>
      </p:sp>
    </p:spTree>
    <p:extLst>
      <p:ext uri="{BB962C8B-B14F-4D97-AF65-F5344CB8AC3E}">
        <p14:creationId xmlns:p14="http://schemas.microsoft.com/office/powerpoint/2010/main" val="204577954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Pre-treatment</a:t>
            </a:r>
            <a:r>
              <a:rPr lang="en-GB" dirty="0"/>
              <a:t> </a:t>
            </a:r>
            <a:r>
              <a:rPr lang="en-GB" b="1" dirty="0"/>
              <a:t>Steps</a:t>
            </a:r>
          </a:p>
          <a:p>
            <a:pPr marL="0" indent="0">
              <a:buNone/>
            </a:pPr>
            <a:r>
              <a:rPr lang="en-GB" dirty="0"/>
              <a:t>Vegetated swales (ditches) or filter trenches.</a:t>
            </a:r>
            <a:br>
              <a:rPr lang="en-GB" dirty="0"/>
            </a:br>
            <a:r>
              <a:rPr lang="en-GB" dirty="0"/>
              <a:t>Removes pollutants from surface water before discharge to watercourses or aquifers.</a:t>
            </a:r>
          </a:p>
        </p:txBody>
      </p:sp>
      <p:sp>
        <p:nvSpPr>
          <p:cNvPr id="4" name="Slide Number Placeholder 3"/>
          <p:cNvSpPr>
            <a:spLocks noGrp="1"/>
          </p:cNvSpPr>
          <p:nvPr>
            <p:ph type="sldNum" sz="quarter" idx="5"/>
          </p:nvPr>
        </p:nvSpPr>
        <p:spPr/>
        <p:txBody>
          <a:bodyPr/>
          <a:lstStyle/>
          <a:p>
            <a:fld id="{3D748307-E1A2-094F-AD21-F50E1FF0BC18}" type="slidenum">
              <a:rPr lang="en-US" smtClean="0"/>
              <a:t>7</a:t>
            </a:fld>
            <a:endParaRPr lang="en-US"/>
          </a:p>
        </p:txBody>
      </p:sp>
    </p:spTree>
    <p:extLst>
      <p:ext uri="{BB962C8B-B14F-4D97-AF65-F5344CB8AC3E}">
        <p14:creationId xmlns:p14="http://schemas.microsoft.com/office/powerpoint/2010/main" val="3285901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Retention</a:t>
            </a:r>
            <a:r>
              <a:rPr lang="en-GB" dirty="0"/>
              <a:t> </a:t>
            </a:r>
            <a:r>
              <a:rPr lang="en-GB" b="1" dirty="0"/>
              <a:t>Systems</a:t>
            </a:r>
            <a:r>
              <a:rPr lang="en-GB" dirty="0"/>
              <a:t> </a:t>
            </a:r>
          </a:p>
          <a:p>
            <a:pPr marL="0" indent="0">
              <a:buNone/>
            </a:pPr>
            <a:r>
              <a:rPr lang="en-GB" dirty="0"/>
              <a:t>Delay the discharge of surface water to watercourses by providing storage in ponds, retention basins and wetlands/reedbeds. </a:t>
            </a:r>
            <a:br>
              <a:rPr lang="en-GB" dirty="0"/>
            </a:br>
            <a:endParaRPr lang="en-GB" dirty="0"/>
          </a:p>
        </p:txBody>
      </p:sp>
      <p:sp>
        <p:nvSpPr>
          <p:cNvPr id="4" name="Slide Number Placeholder 3"/>
          <p:cNvSpPr>
            <a:spLocks noGrp="1"/>
          </p:cNvSpPr>
          <p:nvPr>
            <p:ph type="sldNum" sz="quarter" idx="5"/>
          </p:nvPr>
        </p:nvSpPr>
        <p:spPr/>
        <p:txBody>
          <a:bodyPr/>
          <a:lstStyle/>
          <a:p>
            <a:fld id="{3D748307-E1A2-094F-AD21-F50E1FF0BC18}" type="slidenum">
              <a:rPr lang="en-US" smtClean="0"/>
              <a:t>8</a:t>
            </a:fld>
            <a:endParaRPr lang="en-US"/>
          </a:p>
        </p:txBody>
      </p:sp>
    </p:spTree>
    <p:extLst>
      <p:ext uri="{BB962C8B-B14F-4D97-AF65-F5344CB8AC3E}">
        <p14:creationId xmlns:p14="http://schemas.microsoft.com/office/powerpoint/2010/main" val="24573357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Infiltration</a:t>
            </a:r>
            <a:r>
              <a:rPr lang="en-GB" dirty="0"/>
              <a:t> </a:t>
            </a:r>
            <a:r>
              <a:rPr lang="en-GB" b="1" dirty="0"/>
              <a:t>systems</a:t>
            </a:r>
          </a:p>
          <a:p>
            <a:pPr marL="0" indent="0">
              <a:buNone/>
            </a:pPr>
            <a:r>
              <a:rPr lang="en-GB" dirty="0"/>
              <a:t>E.g. infiltration trenches and soakaways will mimic natural recharge, allowing water to soak into the ground.</a:t>
            </a:r>
          </a:p>
          <a:p>
            <a:endParaRPr lang="en-US" dirty="0"/>
          </a:p>
        </p:txBody>
      </p:sp>
      <p:sp>
        <p:nvSpPr>
          <p:cNvPr id="4" name="Slide Number Placeholder 3"/>
          <p:cNvSpPr>
            <a:spLocks noGrp="1"/>
          </p:cNvSpPr>
          <p:nvPr>
            <p:ph type="sldNum" sz="quarter" idx="5"/>
          </p:nvPr>
        </p:nvSpPr>
        <p:spPr/>
        <p:txBody>
          <a:bodyPr/>
          <a:lstStyle/>
          <a:p>
            <a:fld id="{3D748307-E1A2-094F-AD21-F50E1FF0BC18}" type="slidenum">
              <a:rPr lang="en-US" smtClean="0"/>
              <a:t>9</a:t>
            </a:fld>
            <a:endParaRPr lang="en-US"/>
          </a:p>
        </p:txBody>
      </p:sp>
    </p:spTree>
    <p:extLst>
      <p:ext uri="{BB962C8B-B14F-4D97-AF65-F5344CB8AC3E}">
        <p14:creationId xmlns:p14="http://schemas.microsoft.com/office/powerpoint/2010/main" val="75973675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a:t>
            </a:r>
            <a:r>
              <a:rPr lang="en-US" b="1" i="1" dirty="0"/>
              <a:t>Edinburgh Park Master Plan</a:t>
            </a:r>
            <a:r>
              <a:rPr lang="en-US" b="0" i="0" dirty="0"/>
              <a:t> aimed to create landscaping improvements to a business park in South </a:t>
            </a:r>
            <a:r>
              <a:rPr lang="en-US" b="0" i="0" dirty="0" err="1"/>
              <a:t>Gyle</a:t>
            </a:r>
            <a:r>
              <a:rPr lang="en-US" b="0" i="0" dirty="0"/>
              <a:t>, Scotland, first opened in 1995.</a:t>
            </a:r>
          </a:p>
          <a:p>
            <a:endParaRPr lang="en-US" b="0" i="0" dirty="0"/>
          </a:p>
          <a:p>
            <a:r>
              <a:rPr lang="en-US" b="0" i="0" dirty="0"/>
              <a:t>Today, Edinburgh Park is considered one of the most renowned business parks in the UK, with a commitment to quality of lifestyle in the development of the new phases of the Park.</a:t>
            </a:r>
            <a:br>
              <a:rPr lang="en-US" b="0" i="0" dirty="0"/>
            </a:br>
            <a:r>
              <a:rPr lang="en-US" b="0" i="0" dirty="0"/>
              <a:t>Developments planned include a new civic square which provides further seating, paths and water features.</a:t>
            </a:r>
          </a:p>
          <a:p>
            <a:endParaRPr lang="en-US" b="0" i="0" dirty="0"/>
          </a:p>
          <a:p>
            <a:r>
              <a:rPr lang="en-US" b="0" i="0" dirty="0"/>
              <a:t>Edinburgh Park official website - http://</a:t>
            </a:r>
            <a:r>
              <a:rPr lang="en-US" b="0" i="0" dirty="0" err="1"/>
              <a:t>www.edinburghpark.com</a:t>
            </a:r>
            <a:r>
              <a:rPr lang="en-US" b="0" i="0" dirty="0"/>
              <a:t> </a:t>
            </a:r>
          </a:p>
          <a:p>
            <a:r>
              <a:rPr lang="en-US" b="0" i="0" dirty="0" err="1"/>
              <a:t>Edinbrugh</a:t>
            </a:r>
            <a:r>
              <a:rPr lang="en-US" b="0" i="0" dirty="0"/>
              <a:t> Park Master Plan - https://</a:t>
            </a:r>
            <a:r>
              <a:rPr lang="en-US" b="0" i="0" dirty="0" err="1"/>
              <a:t>www.richardmeier.com</a:t>
            </a:r>
            <a:r>
              <a:rPr lang="en-US" b="0" i="0" dirty="0"/>
              <a:t>/?projects=</a:t>
            </a:r>
            <a:r>
              <a:rPr lang="en-US" b="0" i="0" dirty="0" err="1"/>
              <a:t>edinburgh</a:t>
            </a:r>
            <a:r>
              <a:rPr lang="en-US" b="0" i="0" dirty="0"/>
              <a:t>-park-master-plan </a:t>
            </a:r>
            <a:endParaRPr lang="en-US" dirty="0"/>
          </a:p>
        </p:txBody>
      </p:sp>
      <p:sp>
        <p:nvSpPr>
          <p:cNvPr id="4" name="Slide Number Placeholder 3"/>
          <p:cNvSpPr>
            <a:spLocks noGrp="1"/>
          </p:cNvSpPr>
          <p:nvPr>
            <p:ph type="sldNum" sz="quarter" idx="5"/>
          </p:nvPr>
        </p:nvSpPr>
        <p:spPr/>
        <p:txBody>
          <a:bodyPr/>
          <a:lstStyle/>
          <a:p>
            <a:fld id="{3D748307-E1A2-094F-AD21-F50E1FF0BC18}" type="slidenum">
              <a:rPr lang="en-US" smtClean="0"/>
              <a:t>10</a:t>
            </a:fld>
            <a:endParaRPr lang="en-US"/>
          </a:p>
        </p:txBody>
      </p:sp>
    </p:spTree>
    <p:extLst>
      <p:ext uri="{BB962C8B-B14F-4D97-AF65-F5344CB8AC3E}">
        <p14:creationId xmlns:p14="http://schemas.microsoft.com/office/powerpoint/2010/main" val="171217566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Like many metropolitan cities, </a:t>
            </a:r>
            <a:r>
              <a:rPr lang="en-US" dirty="0" err="1"/>
              <a:t>Cheonggyecheon</a:t>
            </a:r>
            <a:r>
              <a:rPr lang="en-US" dirty="0"/>
              <a:t> after urbanization during the late 1980’s experienced an urban heat phenomenon called the </a:t>
            </a:r>
            <a:r>
              <a:rPr lang="en-US" i="1" dirty="0"/>
              <a:t>urban heat island effect</a:t>
            </a:r>
            <a:r>
              <a:rPr lang="en-US" i="0" dirty="0"/>
              <a:t>, where the urban areas is significantly warmer than its surrounding rural areas due to anthropogenic activities. </a:t>
            </a:r>
            <a:r>
              <a:rPr lang="en-US" i="0" dirty="0" err="1"/>
              <a:t>Currentl</a:t>
            </a:r>
            <a:endParaRPr lang="en-US" i="0" dirty="0"/>
          </a:p>
          <a:p>
            <a:endParaRPr lang="en-US" i="0" dirty="0"/>
          </a:p>
          <a:p>
            <a:r>
              <a:rPr lang="en-US" i="0" dirty="0"/>
              <a:t>The stream that ran through the city had been covered for decades by a highway overpass, and for a number of years the old downtown area of Seoul was in decline of use.</a:t>
            </a:r>
            <a:endParaRPr lang="en-US" dirty="0"/>
          </a:p>
          <a:p>
            <a:endParaRPr lang="en-US" dirty="0"/>
          </a:p>
          <a:p>
            <a:r>
              <a:rPr lang="en-US" dirty="0"/>
              <a:t>Results from studies on this area have shown that the restored stream has had significant cooling benefits to the area.</a:t>
            </a:r>
            <a:br>
              <a:rPr lang="en-US" dirty="0"/>
            </a:br>
            <a:r>
              <a:rPr lang="en-US" dirty="0"/>
              <a:t>The project of </a:t>
            </a:r>
            <a:r>
              <a:rPr lang="en-US" dirty="0" err="1"/>
              <a:t>Cheonggyecheon’s</a:t>
            </a:r>
            <a:r>
              <a:rPr lang="en-US" dirty="0"/>
              <a:t> restoration in total created new green public spaces totaling 16.3 hectares, now hosting pedestrian and cultural activities, provides habitats for flora and fauna, and benefits the environment by lowering temperatures.</a:t>
            </a:r>
            <a:br>
              <a:rPr lang="en-US" dirty="0"/>
            </a:br>
            <a:r>
              <a:rPr lang="en-US" dirty="0"/>
              <a:t>From the citizen’s point of view reports state that the biggest contribution to the restoration was the creation of “</a:t>
            </a:r>
            <a:r>
              <a:rPr lang="en-US" i="1" dirty="0"/>
              <a:t>a pleasant place to relax”</a:t>
            </a:r>
            <a:r>
              <a:rPr lang="en-US" dirty="0"/>
              <a:t>.</a:t>
            </a:r>
            <a:br>
              <a:rPr lang="en-US" dirty="0"/>
            </a:br>
            <a:r>
              <a:rPr lang="en-US" dirty="0"/>
              <a:t>The stream was opened to the public in September 2005 and dubbed as a major success in urban renewal and beautification. </a:t>
            </a:r>
          </a:p>
          <a:p>
            <a:r>
              <a:rPr lang="en-US" dirty="0"/>
              <a:t>Thermodynamically, the nearly 6km long recreation space and stream helps to cool down the temperature of nearby areas by approximately 3.6 degrees C on average, versus other parts of Seoul.</a:t>
            </a:r>
            <a:br>
              <a:rPr lang="en-US" dirty="0"/>
            </a:br>
            <a:r>
              <a:rPr lang="en-US" dirty="0"/>
              <a:t>For transport, the number of vehicles entering downtown Soul has also decreased by 2.3%, with an increase in bus users (1.4%) and subways (4.3% with a daily average of 430,000 people), all as a result of removing high-use roads. Having a positive influence on improving the atmospheric environment in the region.</a:t>
            </a:r>
          </a:p>
          <a:p>
            <a:endParaRPr lang="en-US" dirty="0"/>
          </a:p>
          <a:p>
            <a:r>
              <a:rPr lang="en-US" b="1" dirty="0"/>
              <a:t>References…</a:t>
            </a:r>
          </a:p>
          <a:p>
            <a:r>
              <a:rPr lang="en-US" dirty="0" err="1"/>
              <a:t>Philliipp</a:t>
            </a:r>
            <a:r>
              <a:rPr lang="en-US" dirty="0"/>
              <a:t> </a:t>
            </a:r>
            <a:r>
              <a:rPr lang="en-US" i="1" dirty="0"/>
              <a:t>et al. </a:t>
            </a:r>
            <a:r>
              <a:rPr lang="en-US" dirty="0"/>
              <a:t>(2015), </a:t>
            </a:r>
            <a:r>
              <a:rPr lang="en-US" i="1" dirty="0"/>
              <a:t>Thermal impact of blue infrastructure: </a:t>
            </a:r>
            <a:r>
              <a:rPr lang="en-US" i="1" dirty="0" err="1"/>
              <a:t>Casestudy</a:t>
            </a:r>
            <a:r>
              <a:rPr lang="en-US" i="1" dirty="0"/>
              <a:t> </a:t>
            </a:r>
            <a:r>
              <a:rPr lang="en-US" i="1" dirty="0" err="1"/>
              <a:t>Cheonggyecheon</a:t>
            </a:r>
            <a:r>
              <a:rPr lang="en-US" i="1" dirty="0"/>
              <a:t>, Seoul (Korea)</a:t>
            </a:r>
            <a:r>
              <a:rPr lang="en-US" i="0" dirty="0"/>
              <a:t>, https://</a:t>
            </a:r>
            <a:r>
              <a:rPr lang="en-US" i="0" dirty="0" err="1"/>
              <a:t>www.researchgate.net</a:t>
            </a:r>
            <a:r>
              <a:rPr lang="en-US" i="0" dirty="0"/>
              <a:t>/publication/283523783_Thermal_impact_of_blue_infrastructure_Casestudy_Cheonggyecheon_Seoul_Korea </a:t>
            </a:r>
          </a:p>
          <a:p>
            <a:r>
              <a:rPr lang="en-US" i="0" dirty="0"/>
              <a:t>The World Bank (2015), </a:t>
            </a:r>
            <a:r>
              <a:rPr lang="en-US" i="1" dirty="0"/>
              <a:t>Seoul</a:t>
            </a:r>
            <a:r>
              <a:rPr lang="en-US" i="0" dirty="0"/>
              <a:t>, https://urban-</a:t>
            </a:r>
            <a:r>
              <a:rPr lang="en-US" i="0" dirty="0" err="1"/>
              <a:t>regeneration.worldbank.org</a:t>
            </a:r>
            <a:r>
              <a:rPr lang="en-US" i="0" dirty="0"/>
              <a:t>/Seoul </a:t>
            </a:r>
            <a:endParaRPr lang="en-US" dirty="0"/>
          </a:p>
        </p:txBody>
      </p:sp>
      <p:sp>
        <p:nvSpPr>
          <p:cNvPr id="4" name="Slide Number Placeholder 3"/>
          <p:cNvSpPr>
            <a:spLocks noGrp="1"/>
          </p:cNvSpPr>
          <p:nvPr>
            <p:ph type="sldNum" sz="quarter" idx="5"/>
          </p:nvPr>
        </p:nvSpPr>
        <p:spPr/>
        <p:txBody>
          <a:bodyPr/>
          <a:lstStyle/>
          <a:p>
            <a:fld id="{3D748307-E1A2-094F-AD21-F50E1FF0BC18}" type="slidenum">
              <a:rPr lang="en-US" smtClean="0"/>
              <a:t>11</a:t>
            </a:fld>
            <a:endParaRPr lang="en-US"/>
          </a:p>
        </p:txBody>
      </p:sp>
    </p:spTree>
    <p:extLst>
      <p:ext uri="{BB962C8B-B14F-4D97-AF65-F5344CB8AC3E}">
        <p14:creationId xmlns:p14="http://schemas.microsoft.com/office/powerpoint/2010/main" val="375323315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There’s a multitude of things you could think about when it comes to water use and conservation both in and around housing…</a:t>
            </a:r>
          </a:p>
          <a:p>
            <a:endParaRPr lang="en-US" dirty="0"/>
          </a:p>
          <a:p>
            <a:r>
              <a:rPr lang="en-US" dirty="0"/>
              <a:t>In terms of conserving water internally, there are a number of ways this can be achieved – though mainly through effective plumbing and design.</a:t>
            </a:r>
          </a:p>
          <a:p>
            <a:r>
              <a:rPr lang="en-US" dirty="0"/>
              <a:t>For example, </a:t>
            </a:r>
            <a:r>
              <a:rPr lang="en-US" b="1" dirty="0"/>
              <a:t>gravity hot water systems</a:t>
            </a:r>
            <a:r>
              <a:rPr lang="en-US" b="0" dirty="0"/>
              <a:t> deliver low pressure water while using less water than a mains pressure system.</a:t>
            </a:r>
            <a:br>
              <a:rPr lang="en-US" b="0" dirty="0"/>
            </a:br>
            <a:r>
              <a:rPr lang="en-US" b="0" dirty="0"/>
              <a:t>Installing </a:t>
            </a:r>
            <a:r>
              <a:rPr lang="en-US" b="1" dirty="0"/>
              <a:t>point of use water heaters</a:t>
            </a:r>
            <a:r>
              <a:rPr lang="en-US" b="0" dirty="0"/>
              <a:t> will also ensure that cold water is not wasted when someone is waiting for hot water to come through the tap.</a:t>
            </a:r>
          </a:p>
          <a:p>
            <a:br>
              <a:rPr lang="en-US" b="0" dirty="0"/>
            </a:br>
            <a:r>
              <a:rPr lang="en-US" b="0" dirty="0"/>
              <a:t>In addition to these, many other water-efficient appliances and fittings can be installed to reduce the loss of heat or wasted water.</a:t>
            </a:r>
          </a:p>
          <a:p>
            <a:r>
              <a:rPr lang="en-US" dirty="0"/>
              <a:t>Conventional flush toilets as one example are responsible for up to 40% of domestic water use. Displacement devices in the toilet cistern can reduce some water, but the most effective solution is fitting low-flush toilets which use less than 4 </a:t>
            </a:r>
            <a:r>
              <a:rPr lang="en-US" dirty="0" err="1"/>
              <a:t>litres</a:t>
            </a:r>
            <a:r>
              <a:rPr lang="en-US" dirty="0"/>
              <a:t> of water per flush.</a:t>
            </a:r>
            <a:br>
              <a:rPr lang="en-US" dirty="0"/>
            </a:br>
            <a:br>
              <a:rPr lang="en-US" dirty="0"/>
            </a:br>
            <a:r>
              <a:rPr lang="en-US" dirty="0"/>
              <a:t>Taps, which are responsible for around 8% of  domestic water usage are important to consider too, and many responsible businesses already have. You’ve probably already seen water-saving measures for taps too, including sensor taps (which prevent water from continuing to flow after use) and spray taps (which reduce flow volume).</a:t>
            </a:r>
            <a:br>
              <a:rPr lang="en-US" dirty="0"/>
            </a:br>
            <a:br>
              <a:rPr lang="en-US" dirty="0"/>
            </a:br>
            <a:r>
              <a:rPr lang="en-US" dirty="0"/>
              <a:t>Including these, our showers (20% of domestic water use), dishwashers (average of 16 </a:t>
            </a:r>
            <a:r>
              <a:rPr lang="en-US" dirty="0" err="1"/>
              <a:t>litres</a:t>
            </a:r>
            <a:r>
              <a:rPr lang="en-US" dirty="0"/>
              <a:t> of water per load), and washing machines (50-100 </a:t>
            </a:r>
            <a:r>
              <a:rPr lang="en-US" dirty="0" err="1"/>
              <a:t>litres</a:t>
            </a:r>
            <a:r>
              <a:rPr lang="en-US" dirty="0"/>
              <a:t> per load depending on age and </a:t>
            </a:r>
            <a:r>
              <a:rPr lang="en-US" dirty="0" err="1"/>
              <a:t>efficency</a:t>
            </a:r>
            <a:r>
              <a:rPr lang="en-US" dirty="0"/>
              <a:t> of the machine) all account for our domestic water usage.</a:t>
            </a:r>
          </a:p>
        </p:txBody>
      </p:sp>
      <p:sp>
        <p:nvSpPr>
          <p:cNvPr id="4" name="Slide Number Placeholder 3"/>
          <p:cNvSpPr>
            <a:spLocks noGrp="1"/>
          </p:cNvSpPr>
          <p:nvPr>
            <p:ph type="sldNum" sz="quarter" idx="5"/>
          </p:nvPr>
        </p:nvSpPr>
        <p:spPr/>
        <p:txBody>
          <a:bodyPr/>
          <a:lstStyle/>
          <a:p>
            <a:fld id="{3D748307-E1A2-094F-AD21-F50E1FF0BC18}" type="slidenum">
              <a:rPr lang="en-US" smtClean="0"/>
              <a:t>12</a:t>
            </a:fld>
            <a:endParaRPr lang="en-US"/>
          </a:p>
        </p:txBody>
      </p:sp>
    </p:spTree>
    <p:extLst>
      <p:ext uri="{BB962C8B-B14F-4D97-AF65-F5344CB8AC3E}">
        <p14:creationId xmlns:p14="http://schemas.microsoft.com/office/powerpoint/2010/main" val="221514545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dirty="0"/>
              <a:t>Rainwater Harvesting</a:t>
            </a:r>
            <a:r>
              <a:rPr lang="en-US" b="0" dirty="0"/>
              <a:t> can be a great way to retain, recycle and reuse rainwater for various uses, and generally takes only 2 years to pay back in what water usage someone may have paid for to for example, wash their clothes, flush their toilet, or water their garden for. </a:t>
            </a:r>
            <a:endParaRPr lang="en-US" b="1" dirty="0"/>
          </a:p>
          <a:p>
            <a:endParaRPr lang="en-US" b="1" dirty="0"/>
          </a:p>
          <a:p>
            <a:r>
              <a:rPr lang="en-US" b="1" dirty="0"/>
              <a:t>Additional references…</a:t>
            </a:r>
          </a:p>
          <a:p>
            <a:endParaRPr lang="en-US" b="1" dirty="0"/>
          </a:p>
          <a:p>
            <a:r>
              <a:rPr lang="en-US" b="0" dirty="0"/>
              <a:t>Circle of Blue (2010), </a:t>
            </a:r>
            <a:r>
              <a:rPr lang="en-US" b="0" i="1" dirty="0"/>
              <a:t>India Cities Focus on Rainwater Harvesting to Provide Clean Drinking Water</a:t>
            </a:r>
            <a:r>
              <a:rPr lang="en-US" b="0" i="0" dirty="0"/>
              <a:t>, https://</a:t>
            </a:r>
            <a:r>
              <a:rPr lang="en-US" b="0" i="0" dirty="0" err="1"/>
              <a:t>www.circleofblue.org</a:t>
            </a:r>
            <a:r>
              <a:rPr lang="en-US" b="0" i="0" dirty="0"/>
              <a:t>/2010/world/india-cities-focus-on-rainwater-harvesting-to-provide-clean-drinking-water/ </a:t>
            </a:r>
          </a:p>
          <a:p>
            <a:endParaRPr lang="en-US" b="0" i="0" dirty="0"/>
          </a:p>
          <a:p>
            <a:r>
              <a:rPr lang="en-US" b="0" i="0" dirty="0"/>
              <a:t>Royal Horticultural Society (2020), </a:t>
            </a:r>
            <a:r>
              <a:rPr lang="en-US" b="0" i="1" dirty="0"/>
              <a:t>Rain Gardens</a:t>
            </a:r>
            <a:r>
              <a:rPr lang="en-US" b="0" i="0" dirty="0"/>
              <a:t>, https://</a:t>
            </a:r>
            <a:r>
              <a:rPr lang="en-US" b="0" i="0" dirty="0" err="1"/>
              <a:t>www.rhs.org.uk</a:t>
            </a:r>
            <a:r>
              <a:rPr lang="en-US" b="0" i="0" dirty="0"/>
              <a:t>/advice/</a:t>
            </a:r>
            <a:r>
              <a:rPr lang="en-US" b="0" i="0" dirty="0" err="1"/>
              <a:t>profile?PID</a:t>
            </a:r>
            <a:r>
              <a:rPr lang="en-US" b="0" i="0" dirty="0"/>
              <a:t>=1009 </a:t>
            </a:r>
            <a:endParaRPr lang="en-US" b="0" dirty="0"/>
          </a:p>
        </p:txBody>
      </p:sp>
      <p:sp>
        <p:nvSpPr>
          <p:cNvPr id="4" name="Slide Number Placeholder 3"/>
          <p:cNvSpPr>
            <a:spLocks noGrp="1"/>
          </p:cNvSpPr>
          <p:nvPr>
            <p:ph type="sldNum" sz="quarter" idx="5"/>
          </p:nvPr>
        </p:nvSpPr>
        <p:spPr/>
        <p:txBody>
          <a:bodyPr/>
          <a:lstStyle/>
          <a:p>
            <a:fld id="{3D748307-E1A2-094F-AD21-F50E1FF0BC18}" type="slidenum">
              <a:rPr lang="en-US" smtClean="0"/>
              <a:t>13</a:t>
            </a:fld>
            <a:endParaRPr lang="en-US"/>
          </a:p>
        </p:txBody>
      </p:sp>
    </p:spTree>
    <p:extLst>
      <p:ext uri="{BB962C8B-B14F-4D97-AF65-F5344CB8AC3E}">
        <p14:creationId xmlns:p14="http://schemas.microsoft.com/office/powerpoint/2010/main" val="29779920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waste water recycling, there are two types of waste water you can find in domestic buildings – greywater and blackwater.</a:t>
            </a:r>
            <a:br>
              <a:rPr lang="en-US" dirty="0"/>
            </a:br>
            <a:r>
              <a:rPr lang="en-US" dirty="0"/>
              <a:t>Both types can be effectively recycled on-site with </a:t>
            </a:r>
            <a:r>
              <a:rPr lang="en-US" dirty="0" err="1"/>
              <a:t>SuDS</a:t>
            </a:r>
            <a:r>
              <a:rPr lang="en-US" dirty="0"/>
              <a:t> techniques, especially and most effectively through the use of constructed wetlands or reedbed systems.</a:t>
            </a:r>
          </a:p>
          <a:p>
            <a:endParaRPr lang="en-US" dirty="0"/>
          </a:p>
          <a:p>
            <a:r>
              <a:rPr lang="en-US" b="1" i="1" dirty="0"/>
              <a:t>Blackwater</a:t>
            </a:r>
            <a:r>
              <a:rPr lang="en-US" b="0" i="0" dirty="0"/>
              <a:t> comes from toilets and contains harmful pathogens, therefore must be treated before being discharged out into the environment.</a:t>
            </a:r>
          </a:p>
          <a:p>
            <a:endParaRPr lang="en-US" b="0" i="0" dirty="0"/>
          </a:p>
          <a:p>
            <a:r>
              <a:rPr lang="en-US" b="1" i="1" dirty="0"/>
              <a:t>Greywater</a:t>
            </a:r>
            <a:r>
              <a:rPr lang="en-US" b="0" i="0" dirty="0"/>
              <a:t> comes from baths, showers and sinks, and can be recycled and reused for watering gardens or flushing toilets as the source does not contain harmful pathogens (usually).</a:t>
            </a:r>
            <a:br>
              <a:rPr lang="en-US" b="0" i="0" dirty="0"/>
            </a:br>
            <a:r>
              <a:rPr lang="en-US" b="0" i="0" dirty="0"/>
              <a:t>Reusing greywater from flushing toilets can save up to 50% of domestic water use, but requires some treatment/filtration and disinfectant to remove bacteria and biological matter. Implementing a greywater system into a household can be done on either end of the budget scale – from advanced commercial designs, to DIY self-built models.</a:t>
            </a:r>
            <a:endParaRPr lang="en-US" b="1" i="1" dirty="0"/>
          </a:p>
        </p:txBody>
      </p:sp>
      <p:sp>
        <p:nvSpPr>
          <p:cNvPr id="4" name="Slide Number Placeholder 3"/>
          <p:cNvSpPr>
            <a:spLocks noGrp="1"/>
          </p:cNvSpPr>
          <p:nvPr>
            <p:ph type="sldNum" sz="quarter" idx="5"/>
          </p:nvPr>
        </p:nvSpPr>
        <p:spPr/>
        <p:txBody>
          <a:bodyPr/>
          <a:lstStyle/>
          <a:p>
            <a:fld id="{3D748307-E1A2-094F-AD21-F50E1FF0BC18}" type="slidenum">
              <a:rPr lang="en-US" smtClean="0"/>
              <a:t>14</a:t>
            </a:fld>
            <a:endParaRPr lang="en-US"/>
          </a:p>
        </p:txBody>
      </p:sp>
    </p:spTree>
    <p:extLst>
      <p:ext uri="{BB962C8B-B14F-4D97-AF65-F5344CB8AC3E}">
        <p14:creationId xmlns:p14="http://schemas.microsoft.com/office/powerpoint/2010/main" val="351627732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With the potential to tie in with rainwater harvesting systems, soil box systems (sometimes also called </a:t>
            </a:r>
            <a:r>
              <a:rPr lang="en-GB" sz="1200" i="1" kern="1200" dirty="0">
                <a:solidFill>
                  <a:schemeClr val="tx1"/>
                </a:solidFill>
                <a:effectLst/>
                <a:latin typeface="+mn-lt"/>
                <a:ea typeface="+mn-ea"/>
                <a:cs typeface="+mn-cs"/>
              </a:rPr>
              <a:t>biological soil boxes</a:t>
            </a:r>
            <a:r>
              <a:rPr lang="en-GB" sz="1200" kern="1200" dirty="0">
                <a:solidFill>
                  <a:schemeClr val="tx1"/>
                </a:solidFill>
                <a:effectLst/>
                <a:latin typeface="+mn-lt"/>
                <a:ea typeface="+mn-ea"/>
                <a:cs typeface="+mn-cs"/>
              </a:rPr>
              <a:t>), can be used to filter out mildly toxic elements which may be found in greywater sources. </a:t>
            </a:r>
            <a:br>
              <a:rPr lang="en-GB" sz="1200" kern="1200" dirty="0">
                <a:solidFill>
                  <a:schemeClr val="tx1"/>
                </a:solidFill>
                <a:effectLst/>
                <a:latin typeface="+mn-lt"/>
                <a:ea typeface="+mn-ea"/>
                <a:cs typeface="+mn-cs"/>
              </a:rPr>
            </a:br>
            <a:r>
              <a:rPr lang="en-GB" sz="1200" kern="1200" dirty="0">
                <a:solidFill>
                  <a:schemeClr val="tx1"/>
                </a:solidFill>
                <a:effectLst/>
                <a:latin typeface="+mn-lt"/>
                <a:ea typeface="+mn-ea"/>
                <a:cs typeface="+mn-cs"/>
              </a:rPr>
              <a:t>This prevents the water from contaminating a local area on a deeper level or further down the water flow/treatment system where it may not be as easily filtered out.</a:t>
            </a:r>
          </a:p>
        </p:txBody>
      </p:sp>
      <p:sp>
        <p:nvSpPr>
          <p:cNvPr id="4" name="Slide Number Placeholder 3"/>
          <p:cNvSpPr>
            <a:spLocks noGrp="1"/>
          </p:cNvSpPr>
          <p:nvPr>
            <p:ph type="sldNum" sz="quarter" idx="5"/>
          </p:nvPr>
        </p:nvSpPr>
        <p:spPr/>
        <p:txBody>
          <a:bodyPr/>
          <a:lstStyle/>
          <a:p>
            <a:fld id="{3D748307-E1A2-094F-AD21-F50E1FF0BC18}" type="slidenum">
              <a:rPr lang="en-US" smtClean="0"/>
              <a:t>15</a:t>
            </a:fld>
            <a:endParaRPr lang="en-US"/>
          </a:p>
        </p:txBody>
      </p:sp>
    </p:spTree>
    <p:extLst>
      <p:ext uri="{BB962C8B-B14F-4D97-AF65-F5344CB8AC3E}">
        <p14:creationId xmlns:p14="http://schemas.microsoft.com/office/powerpoint/2010/main" val="146709863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0" dirty="0"/>
              <a:t>Please in your own time undertake this self-led tutorial on urban freshwater management, to do your own research into the topic.</a:t>
            </a:r>
            <a:br>
              <a:rPr lang="en-US" b="0" dirty="0"/>
            </a:br>
            <a:r>
              <a:rPr lang="en-US" b="0" dirty="0"/>
              <a:t>Look up new or developing technologies that are being implemented today. How can we better them? What are some of the new issues we’re coming up against into the new decade?</a:t>
            </a:r>
          </a:p>
          <a:p>
            <a:endParaRPr lang="en-US" b="0" dirty="0"/>
          </a:p>
          <a:p>
            <a:endParaRPr lang="en-US" b="0" dirty="0"/>
          </a:p>
          <a:p>
            <a:r>
              <a:rPr lang="en-US" b="0" dirty="0"/>
              <a:t>Good Practices Handbook for </a:t>
            </a:r>
            <a:r>
              <a:rPr lang="en-US" b="1" dirty="0"/>
              <a:t>Integrating Urban Development and Wetland Conservation </a:t>
            </a:r>
            <a:r>
              <a:rPr lang="en-US" b="0" dirty="0"/>
              <a:t>(2018)</a:t>
            </a:r>
            <a:r>
              <a:rPr lang="en-US" b="1" dirty="0"/>
              <a:t> </a:t>
            </a:r>
            <a:r>
              <a:rPr lang="en-US" b="0" dirty="0"/>
              <a:t> - https://</a:t>
            </a:r>
            <a:r>
              <a:rPr lang="en-US" b="0" dirty="0" err="1"/>
              <a:t>www.wwtconsulting.co.uk</a:t>
            </a:r>
            <a:r>
              <a:rPr lang="en-US" b="0" dirty="0"/>
              <a:t>/</a:t>
            </a:r>
            <a:r>
              <a:rPr lang="en-US" b="0" dirty="0" err="1"/>
              <a:t>wp</a:t>
            </a:r>
            <a:r>
              <a:rPr lang="en-US" b="0" dirty="0"/>
              <a:t>-content/uploads/2018/10/Good-practices-urban-wetlands-handbook-181004-FOR-WEBSITE.pdf </a:t>
            </a:r>
          </a:p>
          <a:p>
            <a:endParaRPr lang="en-US" b="0" dirty="0"/>
          </a:p>
          <a:p>
            <a:r>
              <a:rPr lang="en-US" b="1" dirty="0"/>
              <a:t>Water-sensitive urban design: Opportunities for the UK </a:t>
            </a:r>
            <a:r>
              <a:rPr lang="en-US" b="0" dirty="0"/>
              <a:t>(2013) – http://</a:t>
            </a:r>
            <a:r>
              <a:rPr lang="en-US" b="0" dirty="0" err="1"/>
              <a:t>eprints.whiterose.ac.uk</a:t>
            </a:r>
            <a:r>
              <a:rPr lang="en-US" b="0" dirty="0"/>
              <a:t>/75856/1/Ashley%20et%20al.pdf </a:t>
            </a:r>
          </a:p>
          <a:p>
            <a:endParaRPr lang="en-US" b="0" dirty="0"/>
          </a:p>
          <a:p>
            <a:r>
              <a:rPr lang="en-US" b="1" dirty="0"/>
              <a:t>Water sensitive urban design in the UK </a:t>
            </a:r>
            <a:r>
              <a:rPr lang="en-US" b="0" dirty="0"/>
              <a:t>– http://</a:t>
            </a:r>
            <a:r>
              <a:rPr lang="en-US" b="0" dirty="0" err="1"/>
              <a:t>urbanwater-eco.services</a:t>
            </a:r>
            <a:r>
              <a:rPr lang="en-US" b="0" dirty="0"/>
              <a:t>/project/water-sensitive-urban-design-</a:t>
            </a:r>
            <a:r>
              <a:rPr lang="en-US" b="0" dirty="0" err="1"/>
              <a:t>wsud</a:t>
            </a:r>
            <a:r>
              <a:rPr lang="en-US" b="0" dirty="0"/>
              <a:t>-in-the-</a:t>
            </a:r>
            <a:r>
              <a:rPr lang="en-US" b="0" dirty="0" err="1"/>
              <a:t>uk</a:t>
            </a:r>
            <a:r>
              <a:rPr lang="en-US" b="0" dirty="0"/>
              <a:t>/ </a:t>
            </a:r>
            <a:br>
              <a:rPr lang="en-US" b="0" dirty="0"/>
            </a:br>
            <a:br>
              <a:rPr lang="en-US" b="0" dirty="0"/>
            </a:br>
            <a:r>
              <a:rPr lang="en-US" b="0" dirty="0"/>
              <a:t>CRC for Water Sensitive Cities (2018), </a:t>
            </a:r>
            <a:r>
              <a:rPr lang="en-US" b="1" dirty="0"/>
              <a:t>Designing water sensitive cities </a:t>
            </a:r>
            <a:r>
              <a:rPr lang="en-US" b="0" dirty="0"/>
              <a:t>– https://</a:t>
            </a:r>
            <a:r>
              <a:rPr lang="en-US" b="0" dirty="0" err="1"/>
              <a:t>watersensitivecities.org.au</a:t>
            </a:r>
            <a:r>
              <a:rPr lang="en-US" b="0" dirty="0"/>
              <a:t>/collaborate/collaborating-with-industry/designing-water-sensitive-cities/</a:t>
            </a:r>
          </a:p>
          <a:p>
            <a:endParaRPr lang="en-US" b="0" dirty="0"/>
          </a:p>
          <a:p>
            <a:r>
              <a:rPr lang="en-US" b="1" dirty="0"/>
              <a:t>Nature’s Way: the Environment for Success, </a:t>
            </a:r>
            <a:r>
              <a:rPr lang="en-US" b="0" dirty="0"/>
              <a:t>Practical proposals for the Government’s 25 year Environment Plan - https://</a:t>
            </a:r>
            <a:r>
              <a:rPr lang="en-US" b="0" dirty="0" err="1"/>
              <a:t>www.wwt.org.uk</a:t>
            </a:r>
            <a:r>
              <a:rPr lang="en-US" b="0" dirty="0"/>
              <a:t>/our-work/wetland-conservation-unit/publications/natures-way/ </a:t>
            </a:r>
            <a:br>
              <a:rPr lang="en-US" b="0" dirty="0"/>
            </a:br>
            <a:r>
              <a:rPr lang="en-US" b="0" dirty="0"/>
              <a:t>(May be a useful resource for exam and other modules?) </a:t>
            </a:r>
            <a:endParaRPr lang="en-US" dirty="0"/>
          </a:p>
        </p:txBody>
      </p:sp>
      <p:sp>
        <p:nvSpPr>
          <p:cNvPr id="4" name="Slide Number Placeholder 3"/>
          <p:cNvSpPr>
            <a:spLocks noGrp="1"/>
          </p:cNvSpPr>
          <p:nvPr>
            <p:ph type="sldNum" sz="quarter" idx="5"/>
          </p:nvPr>
        </p:nvSpPr>
        <p:spPr/>
        <p:txBody>
          <a:bodyPr/>
          <a:lstStyle/>
          <a:p>
            <a:fld id="{3D748307-E1A2-094F-AD21-F50E1FF0BC18}" type="slidenum">
              <a:rPr lang="en-US" smtClean="0"/>
              <a:t>16</a:t>
            </a:fld>
            <a:endParaRPr lang="en-US"/>
          </a:p>
        </p:txBody>
      </p:sp>
    </p:spTree>
    <p:extLst>
      <p:ext uri="{BB962C8B-B14F-4D97-AF65-F5344CB8AC3E}">
        <p14:creationId xmlns:p14="http://schemas.microsoft.com/office/powerpoint/2010/main" val="230665293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2BC4A0-2A70-0941-9938-C89AA02DAB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833C378F-B569-044E-9D10-23F636E547F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758ACE8-6E1C-FD47-B8F8-67A2FD6E85F4}"/>
              </a:ext>
            </a:extLst>
          </p:cNvPr>
          <p:cNvSpPr>
            <a:spLocks noGrp="1"/>
          </p:cNvSpPr>
          <p:nvPr>
            <p:ph type="dt" sz="half" idx="10"/>
          </p:nvPr>
        </p:nvSpPr>
        <p:spPr/>
        <p:txBody>
          <a:bodyPr/>
          <a:lstStyle/>
          <a:p>
            <a:fld id="{2461420F-67A0-B042-94C4-5CAE02D38595}" type="datetimeFigureOut">
              <a:rPr lang="en-US" smtClean="0"/>
              <a:t>1/30/20</a:t>
            </a:fld>
            <a:endParaRPr lang="en-US"/>
          </a:p>
        </p:txBody>
      </p:sp>
      <p:sp>
        <p:nvSpPr>
          <p:cNvPr id="5" name="Footer Placeholder 4">
            <a:extLst>
              <a:ext uri="{FF2B5EF4-FFF2-40B4-BE49-F238E27FC236}">
                <a16:creationId xmlns:a16="http://schemas.microsoft.com/office/drawing/2014/main" id="{D2AC1355-EDC1-7847-8989-9EE6B91C848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CCE5470-6C4C-3447-AE04-6D8B6ED2FAA4}"/>
              </a:ext>
            </a:extLst>
          </p:cNvPr>
          <p:cNvSpPr>
            <a:spLocks noGrp="1"/>
          </p:cNvSpPr>
          <p:nvPr>
            <p:ph type="sldNum" sz="quarter" idx="12"/>
          </p:nvPr>
        </p:nvSpPr>
        <p:spPr/>
        <p:txBody>
          <a:bodyPr/>
          <a:lstStyle/>
          <a:p>
            <a:fld id="{61C7204E-E30C-C84F-9D3A-AB9CD5808E8A}" type="slidenum">
              <a:rPr lang="en-US" smtClean="0"/>
              <a:t>‹#›</a:t>
            </a:fld>
            <a:endParaRPr lang="en-US"/>
          </a:p>
        </p:txBody>
      </p:sp>
    </p:spTree>
    <p:extLst>
      <p:ext uri="{BB962C8B-B14F-4D97-AF65-F5344CB8AC3E}">
        <p14:creationId xmlns:p14="http://schemas.microsoft.com/office/powerpoint/2010/main" val="38529376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AA1E32-EED2-F04D-9B3C-32CC013B0636}"/>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7C0A4C6-7931-B947-87F3-8C9E3BB8E373}"/>
              </a:ext>
            </a:extLst>
          </p:cNvPr>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748C306-C964-BD49-9C8D-CD2662953A6A}"/>
              </a:ext>
            </a:extLst>
          </p:cNvPr>
          <p:cNvSpPr>
            <a:spLocks noGrp="1"/>
          </p:cNvSpPr>
          <p:nvPr>
            <p:ph type="dt" sz="half" idx="10"/>
          </p:nvPr>
        </p:nvSpPr>
        <p:spPr/>
        <p:txBody>
          <a:bodyPr/>
          <a:lstStyle/>
          <a:p>
            <a:fld id="{2461420F-67A0-B042-94C4-5CAE02D38595}" type="datetimeFigureOut">
              <a:rPr lang="en-US" smtClean="0"/>
              <a:t>1/30/20</a:t>
            </a:fld>
            <a:endParaRPr lang="en-US"/>
          </a:p>
        </p:txBody>
      </p:sp>
      <p:sp>
        <p:nvSpPr>
          <p:cNvPr id="5" name="Footer Placeholder 4">
            <a:extLst>
              <a:ext uri="{FF2B5EF4-FFF2-40B4-BE49-F238E27FC236}">
                <a16:creationId xmlns:a16="http://schemas.microsoft.com/office/drawing/2014/main" id="{7A8F0FD9-40D4-B544-9E0B-94CD656B09E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184DAD7-8AFA-BD49-80CD-97045E7A5EE3}"/>
              </a:ext>
            </a:extLst>
          </p:cNvPr>
          <p:cNvSpPr>
            <a:spLocks noGrp="1"/>
          </p:cNvSpPr>
          <p:nvPr>
            <p:ph type="sldNum" sz="quarter" idx="12"/>
          </p:nvPr>
        </p:nvSpPr>
        <p:spPr/>
        <p:txBody>
          <a:bodyPr/>
          <a:lstStyle/>
          <a:p>
            <a:fld id="{61C7204E-E30C-C84F-9D3A-AB9CD5808E8A}" type="slidenum">
              <a:rPr lang="en-US" smtClean="0"/>
              <a:t>‹#›</a:t>
            </a:fld>
            <a:endParaRPr lang="en-US"/>
          </a:p>
        </p:txBody>
      </p:sp>
    </p:spTree>
    <p:extLst>
      <p:ext uri="{BB962C8B-B14F-4D97-AF65-F5344CB8AC3E}">
        <p14:creationId xmlns:p14="http://schemas.microsoft.com/office/powerpoint/2010/main" val="215959806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CCA1D9-70D1-3649-9480-4255BEC31C7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C093DE0-9649-5F42-ACB7-EEE9D7201D2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4C47891-3E04-7A41-965F-E5CDDEFFBF1B}"/>
              </a:ext>
            </a:extLst>
          </p:cNvPr>
          <p:cNvSpPr>
            <a:spLocks noGrp="1"/>
          </p:cNvSpPr>
          <p:nvPr>
            <p:ph type="dt" sz="half" idx="10"/>
          </p:nvPr>
        </p:nvSpPr>
        <p:spPr/>
        <p:txBody>
          <a:bodyPr/>
          <a:lstStyle/>
          <a:p>
            <a:fld id="{2461420F-67A0-B042-94C4-5CAE02D38595}" type="datetimeFigureOut">
              <a:rPr lang="en-US" smtClean="0"/>
              <a:t>1/30/20</a:t>
            </a:fld>
            <a:endParaRPr lang="en-US"/>
          </a:p>
        </p:txBody>
      </p:sp>
      <p:sp>
        <p:nvSpPr>
          <p:cNvPr id="5" name="Footer Placeholder 4">
            <a:extLst>
              <a:ext uri="{FF2B5EF4-FFF2-40B4-BE49-F238E27FC236}">
                <a16:creationId xmlns:a16="http://schemas.microsoft.com/office/drawing/2014/main" id="{A99B4308-C377-874D-8ED7-31651014FD6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F0A3746-08EA-B44B-8330-A2478A109A00}"/>
              </a:ext>
            </a:extLst>
          </p:cNvPr>
          <p:cNvSpPr>
            <a:spLocks noGrp="1"/>
          </p:cNvSpPr>
          <p:nvPr>
            <p:ph type="sldNum" sz="quarter" idx="12"/>
          </p:nvPr>
        </p:nvSpPr>
        <p:spPr/>
        <p:txBody>
          <a:bodyPr/>
          <a:lstStyle/>
          <a:p>
            <a:fld id="{61C7204E-E30C-C84F-9D3A-AB9CD5808E8A}" type="slidenum">
              <a:rPr lang="en-US" smtClean="0"/>
              <a:t>‹#›</a:t>
            </a:fld>
            <a:endParaRPr lang="en-US"/>
          </a:p>
        </p:txBody>
      </p:sp>
    </p:spTree>
    <p:extLst>
      <p:ext uri="{BB962C8B-B14F-4D97-AF65-F5344CB8AC3E}">
        <p14:creationId xmlns:p14="http://schemas.microsoft.com/office/powerpoint/2010/main" val="1682944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C9099C-008C-764B-BB65-C8CBA904AE2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CBB584C-4409-4048-8E44-E4913B94A7A4}"/>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F1542BB-5D7C-614C-8EEF-0AF800656593}"/>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E493F294-F3D4-A048-99A7-38412EA7DC53}"/>
              </a:ext>
            </a:extLst>
          </p:cNvPr>
          <p:cNvSpPr>
            <a:spLocks noGrp="1"/>
          </p:cNvSpPr>
          <p:nvPr>
            <p:ph type="dt" sz="half" idx="10"/>
          </p:nvPr>
        </p:nvSpPr>
        <p:spPr/>
        <p:txBody>
          <a:bodyPr/>
          <a:lstStyle/>
          <a:p>
            <a:fld id="{2461420F-67A0-B042-94C4-5CAE02D38595}" type="datetimeFigureOut">
              <a:rPr lang="en-US" smtClean="0"/>
              <a:t>1/30/20</a:t>
            </a:fld>
            <a:endParaRPr lang="en-US"/>
          </a:p>
        </p:txBody>
      </p:sp>
      <p:sp>
        <p:nvSpPr>
          <p:cNvPr id="6" name="Footer Placeholder 5">
            <a:extLst>
              <a:ext uri="{FF2B5EF4-FFF2-40B4-BE49-F238E27FC236}">
                <a16:creationId xmlns:a16="http://schemas.microsoft.com/office/drawing/2014/main" id="{D54C8C95-F830-8143-8C91-C2E73E137FF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A06FB90-91E8-DB45-B02E-65EEF4EA39A8}"/>
              </a:ext>
            </a:extLst>
          </p:cNvPr>
          <p:cNvSpPr>
            <a:spLocks noGrp="1"/>
          </p:cNvSpPr>
          <p:nvPr>
            <p:ph type="sldNum" sz="quarter" idx="12"/>
          </p:nvPr>
        </p:nvSpPr>
        <p:spPr/>
        <p:txBody>
          <a:bodyPr/>
          <a:lstStyle/>
          <a:p>
            <a:fld id="{61C7204E-E30C-C84F-9D3A-AB9CD5808E8A}" type="slidenum">
              <a:rPr lang="en-US" smtClean="0"/>
              <a:t>‹#›</a:t>
            </a:fld>
            <a:endParaRPr lang="en-US"/>
          </a:p>
        </p:txBody>
      </p:sp>
    </p:spTree>
    <p:extLst>
      <p:ext uri="{BB962C8B-B14F-4D97-AF65-F5344CB8AC3E}">
        <p14:creationId xmlns:p14="http://schemas.microsoft.com/office/powerpoint/2010/main" val="22914851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5F4E4F-5342-8A4C-8936-86389295EAF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CBFA7F4A-7746-1044-92FB-2861EB1B2A8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DD5BB501-4428-6348-9284-63699216F451}"/>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525B3CE-42DD-9444-9DB6-5FAA54B1184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624F5F36-CCC6-CF41-BE77-9B214E13399F}"/>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021AE67-820E-B442-B698-76CD4135A74C}"/>
              </a:ext>
            </a:extLst>
          </p:cNvPr>
          <p:cNvSpPr>
            <a:spLocks noGrp="1"/>
          </p:cNvSpPr>
          <p:nvPr>
            <p:ph type="dt" sz="half" idx="10"/>
          </p:nvPr>
        </p:nvSpPr>
        <p:spPr/>
        <p:txBody>
          <a:bodyPr/>
          <a:lstStyle/>
          <a:p>
            <a:fld id="{2461420F-67A0-B042-94C4-5CAE02D38595}" type="datetimeFigureOut">
              <a:rPr lang="en-US" smtClean="0"/>
              <a:t>1/30/20</a:t>
            </a:fld>
            <a:endParaRPr lang="en-US"/>
          </a:p>
        </p:txBody>
      </p:sp>
      <p:sp>
        <p:nvSpPr>
          <p:cNvPr id="8" name="Footer Placeholder 7">
            <a:extLst>
              <a:ext uri="{FF2B5EF4-FFF2-40B4-BE49-F238E27FC236}">
                <a16:creationId xmlns:a16="http://schemas.microsoft.com/office/drawing/2014/main" id="{6C8F2BF2-A191-144B-87C0-C78638A54BC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5F49283-939B-C846-8121-97F4CB2E0792}"/>
              </a:ext>
            </a:extLst>
          </p:cNvPr>
          <p:cNvSpPr>
            <a:spLocks noGrp="1"/>
          </p:cNvSpPr>
          <p:nvPr>
            <p:ph type="sldNum" sz="quarter" idx="12"/>
          </p:nvPr>
        </p:nvSpPr>
        <p:spPr/>
        <p:txBody>
          <a:bodyPr/>
          <a:lstStyle/>
          <a:p>
            <a:fld id="{61C7204E-E30C-C84F-9D3A-AB9CD5808E8A}" type="slidenum">
              <a:rPr lang="en-US" smtClean="0"/>
              <a:t>‹#›</a:t>
            </a:fld>
            <a:endParaRPr lang="en-US"/>
          </a:p>
        </p:txBody>
      </p:sp>
    </p:spTree>
    <p:extLst>
      <p:ext uri="{BB962C8B-B14F-4D97-AF65-F5344CB8AC3E}">
        <p14:creationId xmlns:p14="http://schemas.microsoft.com/office/powerpoint/2010/main" val="20295557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FD4FF4-4C7E-5F48-A47E-241F708990E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223D441-49A8-4A46-8CD9-9EEF864E315F}"/>
              </a:ext>
            </a:extLst>
          </p:cNvPr>
          <p:cNvSpPr>
            <a:spLocks noGrp="1"/>
          </p:cNvSpPr>
          <p:nvPr>
            <p:ph type="dt" sz="half" idx="10"/>
          </p:nvPr>
        </p:nvSpPr>
        <p:spPr/>
        <p:txBody>
          <a:bodyPr/>
          <a:lstStyle/>
          <a:p>
            <a:fld id="{2461420F-67A0-B042-94C4-5CAE02D38595}" type="datetimeFigureOut">
              <a:rPr lang="en-US" smtClean="0"/>
              <a:t>1/30/20</a:t>
            </a:fld>
            <a:endParaRPr lang="en-US"/>
          </a:p>
        </p:txBody>
      </p:sp>
      <p:sp>
        <p:nvSpPr>
          <p:cNvPr id="4" name="Footer Placeholder 3">
            <a:extLst>
              <a:ext uri="{FF2B5EF4-FFF2-40B4-BE49-F238E27FC236}">
                <a16:creationId xmlns:a16="http://schemas.microsoft.com/office/drawing/2014/main" id="{148FC23D-C4E8-E84B-B469-874CAE3C35A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524BF4AF-2FC7-A64B-BA1E-77CAC7F26CB8}"/>
              </a:ext>
            </a:extLst>
          </p:cNvPr>
          <p:cNvSpPr>
            <a:spLocks noGrp="1"/>
          </p:cNvSpPr>
          <p:nvPr>
            <p:ph type="sldNum" sz="quarter" idx="12"/>
          </p:nvPr>
        </p:nvSpPr>
        <p:spPr/>
        <p:txBody>
          <a:bodyPr/>
          <a:lstStyle/>
          <a:p>
            <a:fld id="{61C7204E-E30C-C84F-9D3A-AB9CD5808E8A}" type="slidenum">
              <a:rPr lang="en-US" smtClean="0"/>
              <a:t>‹#›</a:t>
            </a:fld>
            <a:endParaRPr lang="en-US"/>
          </a:p>
        </p:txBody>
      </p:sp>
    </p:spTree>
    <p:extLst>
      <p:ext uri="{BB962C8B-B14F-4D97-AF65-F5344CB8AC3E}">
        <p14:creationId xmlns:p14="http://schemas.microsoft.com/office/powerpoint/2010/main" val="382348734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877BDE0-7230-F74A-9EF2-9A07C72F62A1}"/>
              </a:ext>
            </a:extLst>
          </p:cNvPr>
          <p:cNvSpPr>
            <a:spLocks noGrp="1"/>
          </p:cNvSpPr>
          <p:nvPr>
            <p:ph type="dt" sz="half" idx="10"/>
          </p:nvPr>
        </p:nvSpPr>
        <p:spPr/>
        <p:txBody>
          <a:bodyPr/>
          <a:lstStyle/>
          <a:p>
            <a:fld id="{2461420F-67A0-B042-94C4-5CAE02D38595}" type="datetimeFigureOut">
              <a:rPr lang="en-US" smtClean="0"/>
              <a:t>1/30/20</a:t>
            </a:fld>
            <a:endParaRPr lang="en-US"/>
          </a:p>
        </p:txBody>
      </p:sp>
      <p:sp>
        <p:nvSpPr>
          <p:cNvPr id="3" name="Footer Placeholder 2">
            <a:extLst>
              <a:ext uri="{FF2B5EF4-FFF2-40B4-BE49-F238E27FC236}">
                <a16:creationId xmlns:a16="http://schemas.microsoft.com/office/drawing/2014/main" id="{036C8D26-7E65-6943-AA57-F60FA672F1B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099570C9-3312-1C4D-81AF-D3E47A816D8C}"/>
              </a:ext>
            </a:extLst>
          </p:cNvPr>
          <p:cNvSpPr>
            <a:spLocks noGrp="1"/>
          </p:cNvSpPr>
          <p:nvPr>
            <p:ph type="sldNum" sz="quarter" idx="12"/>
          </p:nvPr>
        </p:nvSpPr>
        <p:spPr/>
        <p:txBody>
          <a:bodyPr/>
          <a:lstStyle/>
          <a:p>
            <a:fld id="{61C7204E-E30C-C84F-9D3A-AB9CD5808E8A}" type="slidenum">
              <a:rPr lang="en-US" smtClean="0"/>
              <a:t>‹#›</a:t>
            </a:fld>
            <a:endParaRPr lang="en-US"/>
          </a:p>
        </p:txBody>
      </p:sp>
    </p:spTree>
    <p:extLst>
      <p:ext uri="{BB962C8B-B14F-4D97-AF65-F5344CB8AC3E}">
        <p14:creationId xmlns:p14="http://schemas.microsoft.com/office/powerpoint/2010/main" val="42803021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872E49-0017-DE4F-A7F8-2A5A10250A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1B5C22F-ABB6-864E-A936-1274247D579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EBFC6CF-73D3-EC49-A88E-B51EE289A53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195A62C1-49BC-DE49-A6AF-DE84B4DFEB73}"/>
              </a:ext>
            </a:extLst>
          </p:cNvPr>
          <p:cNvSpPr>
            <a:spLocks noGrp="1"/>
          </p:cNvSpPr>
          <p:nvPr>
            <p:ph type="dt" sz="half" idx="10"/>
          </p:nvPr>
        </p:nvSpPr>
        <p:spPr/>
        <p:txBody>
          <a:bodyPr/>
          <a:lstStyle/>
          <a:p>
            <a:fld id="{2461420F-67A0-B042-94C4-5CAE02D38595}" type="datetimeFigureOut">
              <a:rPr lang="en-US" smtClean="0"/>
              <a:t>1/30/20</a:t>
            </a:fld>
            <a:endParaRPr lang="en-US"/>
          </a:p>
        </p:txBody>
      </p:sp>
      <p:sp>
        <p:nvSpPr>
          <p:cNvPr id="6" name="Footer Placeholder 5">
            <a:extLst>
              <a:ext uri="{FF2B5EF4-FFF2-40B4-BE49-F238E27FC236}">
                <a16:creationId xmlns:a16="http://schemas.microsoft.com/office/drawing/2014/main" id="{73D35447-5149-B349-A3DC-BCF713D8103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A8A5E8F-C7A4-B94E-BC9B-2803E52F042B}"/>
              </a:ext>
            </a:extLst>
          </p:cNvPr>
          <p:cNvSpPr>
            <a:spLocks noGrp="1"/>
          </p:cNvSpPr>
          <p:nvPr>
            <p:ph type="sldNum" sz="quarter" idx="12"/>
          </p:nvPr>
        </p:nvSpPr>
        <p:spPr/>
        <p:txBody>
          <a:bodyPr/>
          <a:lstStyle/>
          <a:p>
            <a:fld id="{61C7204E-E30C-C84F-9D3A-AB9CD5808E8A}" type="slidenum">
              <a:rPr lang="en-US" smtClean="0"/>
              <a:t>‹#›</a:t>
            </a:fld>
            <a:endParaRPr lang="en-US"/>
          </a:p>
        </p:txBody>
      </p:sp>
    </p:spTree>
    <p:extLst>
      <p:ext uri="{BB962C8B-B14F-4D97-AF65-F5344CB8AC3E}">
        <p14:creationId xmlns:p14="http://schemas.microsoft.com/office/powerpoint/2010/main" val="24577199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0CEE3D-6F58-5446-B672-67F472E70D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FAEA481-09B8-484A-AB14-1A2463301C3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A40AA05-FC58-DF43-AFF3-CDAA4846FC0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F2C351CF-FC8D-7744-A48B-6F232552A584}"/>
              </a:ext>
            </a:extLst>
          </p:cNvPr>
          <p:cNvSpPr>
            <a:spLocks noGrp="1"/>
          </p:cNvSpPr>
          <p:nvPr>
            <p:ph type="dt" sz="half" idx="10"/>
          </p:nvPr>
        </p:nvSpPr>
        <p:spPr/>
        <p:txBody>
          <a:bodyPr/>
          <a:lstStyle/>
          <a:p>
            <a:fld id="{2461420F-67A0-B042-94C4-5CAE02D38595}" type="datetimeFigureOut">
              <a:rPr lang="en-US" smtClean="0"/>
              <a:t>1/30/20</a:t>
            </a:fld>
            <a:endParaRPr lang="en-US"/>
          </a:p>
        </p:txBody>
      </p:sp>
      <p:sp>
        <p:nvSpPr>
          <p:cNvPr id="6" name="Footer Placeholder 5">
            <a:extLst>
              <a:ext uri="{FF2B5EF4-FFF2-40B4-BE49-F238E27FC236}">
                <a16:creationId xmlns:a16="http://schemas.microsoft.com/office/drawing/2014/main" id="{8C147D40-1272-8446-9E69-FF75199064A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093930-5FC8-B84B-97F4-EE5EB3373426}"/>
              </a:ext>
            </a:extLst>
          </p:cNvPr>
          <p:cNvSpPr>
            <a:spLocks noGrp="1"/>
          </p:cNvSpPr>
          <p:nvPr>
            <p:ph type="sldNum" sz="quarter" idx="12"/>
          </p:nvPr>
        </p:nvSpPr>
        <p:spPr/>
        <p:txBody>
          <a:bodyPr/>
          <a:lstStyle/>
          <a:p>
            <a:fld id="{61C7204E-E30C-C84F-9D3A-AB9CD5808E8A}" type="slidenum">
              <a:rPr lang="en-US" smtClean="0"/>
              <a:t>‹#›</a:t>
            </a:fld>
            <a:endParaRPr lang="en-US"/>
          </a:p>
        </p:txBody>
      </p:sp>
    </p:spTree>
    <p:extLst>
      <p:ext uri="{BB962C8B-B14F-4D97-AF65-F5344CB8AC3E}">
        <p14:creationId xmlns:p14="http://schemas.microsoft.com/office/powerpoint/2010/main" val="17927002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F4C4E-4D9F-3E4F-9478-90F30CC72EBD}"/>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60DC251-B8E6-EA49-A84B-2DC74ADD4146}"/>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106BFF5-DA49-AD4D-A76E-220127856DF7}"/>
              </a:ext>
            </a:extLst>
          </p:cNvPr>
          <p:cNvSpPr>
            <a:spLocks noGrp="1"/>
          </p:cNvSpPr>
          <p:nvPr>
            <p:ph type="dt" sz="half" idx="10"/>
          </p:nvPr>
        </p:nvSpPr>
        <p:spPr/>
        <p:txBody>
          <a:bodyPr/>
          <a:lstStyle/>
          <a:p>
            <a:fld id="{2461420F-67A0-B042-94C4-5CAE02D38595}" type="datetimeFigureOut">
              <a:rPr lang="en-US" smtClean="0"/>
              <a:t>1/30/20</a:t>
            </a:fld>
            <a:endParaRPr lang="en-US"/>
          </a:p>
        </p:txBody>
      </p:sp>
      <p:sp>
        <p:nvSpPr>
          <p:cNvPr id="5" name="Footer Placeholder 4">
            <a:extLst>
              <a:ext uri="{FF2B5EF4-FFF2-40B4-BE49-F238E27FC236}">
                <a16:creationId xmlns:a16="http://schemas.microsoft.com/office/drawing/2014/main" id="{6984C1AF-5354-4245-9CAE-9D75EF39FB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0D00B26-6AC0-6B4E-A808-EE6BBA48055C}"/>
              </a:ext>
            </a:extLst>
          </p:cNvPr>
          <p:cNvSpPr>
            <a:spLocks noGrp="1"/>
          </p:cNvSpPr>
          <p:nvPr>
            <p:ph type="sldNum" sz="quarter" idx="12"/>
          </p:nvPr>
        </p:nvSpPr>
        <p:spPr/>
        <p:txBody>
          <a:bodyPr/>
          <a:lstStyle/>
          <a:p>
            <a:fld id="{61C7204E-E30C-C84F-9D3A-AB9CD5808E8A}" type="slidenum">
              <a:rPr lang="en-US" smtClean="0"/>
              <a:t>‹#›</a:t>
            </a:fld>
            <a:endParaRPr lang="en-US"/>
          </a:p>
        </p:txBody>
      </p:sp>
    </p:spTree>
    <p:extLst>
      <p:ext uri="{BB962C8B-B14F-4D97-AF65-F5344CB8AC3E}">
        <p14:creationId xmlns:p14="http://schemas.microsoft.com/office/powerpoint/2010/main" val="338128027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FBECC78-D119-FA4E-BE0A-4349BA19C6C4}"/>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AE1335D4-29E4-7440-8DC9-E4A5088A2EC2}"/>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668911-C926-0342-8F89-53A0D2ACEEEB}"/>
              </a:ext>
            </a:extLst>
          </p:cNvPr>
          <p:cNvSpPr>
            <a:spLocks noGrp="1"/>
          </p:cNvSpPr>
          <p:nvPr>
            <p:ph type="dt" sz="half" idx="10"/>
          </p:nvPr>
        </p:nvSpPr>
        <p:spPr/>
        <p:txBody>
          <a:bodyPr/>
          <a:lstStyle/>
          <a:p>
            <a:fld id="{2461420F-67A0-B042-94C4-5CAE02D38595}" type="datetimeFigureOut">
              <a:rPr lang="en-US" smtClean="0"/>
              <a:t>1/30/20</a:t>
            </a:fld>
            <a:endParaRPr lang="en-US"/>
          </a:p>
        </p:txBody>
      </p:sp>
      <p:sp>
        <p:nvSpPr>
          <p:cNvPr id="5" name="Footer Placeholder 4">
            <a:extLst>
              <a:ext uri="{FF2B5EF4-FFF2-40B4-BE49-F238E27FC236}">
                <a16:creationId xmlns:a16="http://schemas.microsoft.com/office/drawing/2014/main" id="{14D45471-71B9-7F42-8B40-50197BB2E43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7B99BE8-D2BA-0E47-AD52-BBC5607BB751}"/>
              </a:ext>
            </a:extLst>
          </p:cNvPr>
          <p:cNvSpPr>
            <a:spLocks noGrp="1"/>
          </p:cNvSpPr>
          <p:nvPr>
            <p:ph type="sldNum" sz="quarter" idx="12"/>
          </p:nvPr>
        </p:nvSpPr>
        <p:spPr/>
        <p:txBody>
          <a:bodyPr/>
          <a:lstStyle/>
          <a:p>
            <a:fld id="{61C7204E-E30C-C84F-9D3A-AB9CD5808E8A}" type="slidenum">
              <a:rPr lang="en-US" smtClean="0"/>
              <a:t>‹#›</a:t>
            </a:fld>
            <a:endParaRPr lang="en-US"/>
          </a:p>
        </p:txBody>
      </p:sp>
    </p:spTree>
    <p:extLst>
      <p:ext uri="{BB962C8B-B14F-4D97-AF65-F5344CB8AC3E}">
        <p14:creationId xmlns:p14="http://schemas.microsoft.com/office/powerpoint/2010/main" val="196418029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6DC5AF-9979-4949-A02B-3E51BA6DD8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8ED488E-F519-B349-969B-6E076213880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C04A3D2-328A-CC4D-B83A-C3001EC39721}"/>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461420F-67A0-B042-94C4-5CAE02D38595}" type="datetimeFigureOut">
              <a:rPr lang="en-US" smtClean="0"/>
              <a:t>1/30/20</a:t>
            </a:fld>
            <a:endParaRPr lang="en-US"/>
          </a:p>
        </p:txBody>
      </p:sp>
      <p:sp>
        <p:nvSpPr>
          <p:cNvPr id="5" name="Footer Placeholder 4">
            <a:extLst>
              <a:ext uri="{FF2B5EF4-FFF2-40B4-BE49-F238E27FC236}">
                <a16:creationId xmlns:a16="http://schemas.microsoft.com/office/drawing/2014/main" id="{E1196751-F67B-E547-8EA9-271B834FA70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C8E14766-1709-ED44-A851-F93C2E0ED73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1C7204E-E30C-C84F-9D3A-AB9CD5808E8A}" type="slidenum">
              <a:rPr lang="en-US" smtClean="0"/>
              <a:t>‹#›</a:t>
            </a:fld>
            <a:endParaRPr lang="en-US"/>
          </a:p>
        </p:txBody>
      </p:sp>
    </p:spTree>
    <p:extLst>
      <p:ext uri="{BB962C8B-B14F-4D97-AF65-F5344CB8AC3E}">
        <p14:creationId xmlns:p14="http://schemas.microsoft.com/office/powerpoint/2010/main" val="6653333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tiff"/><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tiff"/></Relationships>
</file>

<file path=ppt/slides/_rels/slide2.xml.rels><?xml version="1.0" encoding="UTF-8" standalone="yes"?>
<Relationships xmlns="http://schemas.openxmlformats.org/package/2006/relationships"><Relationship Id="rId3" Type="http://schemas.openxmlformats.org/officeDocument/2006/relationships/image" Target="../media/image3.tiff"/><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tiff"/><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tiff"/><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6.tiff"/></Relationships>
</file>

<file path=ppt/slides/_rels/slide5.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8.tiff"/><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tiff"/></Relationships>
</file>

<file path=ppt/slides/_rels/slide7.xml.rels><?xml version="1.0" encoding="UTF-8" standalone="yes"?>
<Relationships xmlns="http://schemas.openxmlformats.org/package/2006/relationships"><Relationship Id="rId3" Type="http://schemas.openxmlformats.org/officeDocument/2006/relationships/image" Target="../media/image10.tiff"/><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1.tiff"/></Relationships>
</file>

<file path=ppt/slides/_rels/slide8.xml.rels><?xml version="1.0" encoding="UTF-8" standalone="yes"?>
<Relationships xmlns="http://schemas.openxmlformats.org/package/2006/relationships"><Relationship Id="rId3" Type="http://schemas.openxmlformats.org/officeDocument/2006/relationships/image" Target="../media/image12.tiff"/><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13.tiff"/></Relationships>
</file>

<file path=ppt/slides/_rels/slide9.xml.rels><?xml version="1.0" encoding="UTF-8" standalone="yes"?>
<Relationships xmlns="http://schemas.openxmlformats.org/package/2006/relationships"><Relationship Id="rId3" Type="http://schemas.openxmlformats.org/officeDocument/2006/relationships/image" Target="../media/image14.tiff"/><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15.tiff"/></Relationships>
</file>

<file path=ppt/slides/_rels/slide10.xml.rels><?xml version="1.0" encoding="UTF-8" standalone="yes"?>
<Relationships xmlns="http://schemas.openxmlformats.org/package/2006/relationships"><Relationship Id="rId3" Type="http://schemas.openxmlformats.org/officeDocument/2006/relationships/image" Target="../media/image16.tiff"/><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7.tiff"/></Relationships>
</file>

<file path=ppt/slides/_rels/slide11.xml.rels><?xml version="1.0" encoding="UTF-8" standalone="yes"?>
<Relationships xmlns="http://schemas.openxmlformats.org/package/2006/relationships"><Relationship Id="rId3" Type="http://schemas.openxmlformats.org/officeDocument/2006/relationships/image" Target="../media/image18.tif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9.tiff"/><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image" Target="../media/image20.tiff"/></Relationships>
</file>

<file path=ppt/slides/_rels/slide13.xml.rels><?xml version="1.0" encoding="UTF-8" standalone="yes"?>
<Relationships xmlns="http://schemas.openxmlformats.org/package/2006/relationships"><Relationship Id="rId3" Type="http://schemas.openxmlformats.org/officeDocument/2006/relationships/image" Target="../media/image21.tiff"/><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22.tiff"/></Relationships>
</file>

<file path=ppt/slides/_rels/slide14.xml.rels><?xml version="1.0" encoding="UTF-8" standalone="yes"?>
<Relationships xmlns="http://schemas.openxmlformats.org/package/2006/relationships"><Relationship Id="rId3" Type="http://schemas.openxmlformats.org/officeDocument/2006/relationships/image" Target="../media/image23.tiff"/><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4.tiff"/></Relationships>
</file>

<file path=ppt/slides/_rels/slide15.xml.rels><?xml version="1.0" encoding="UTF-8" standalone="yes"?>
<Relationships xmlns="http://schemas.openxmlformats.org/package/2006/relationships"><Relationship Id="rId3" Type="http://schemas.openxmlformats.org/officeDocument/2006/relationships/image" Target="../media/image25.tiff"/><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esajournals.onlinelibrary.wiley.com/doi/full/10.1002/ecs2.2810"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06AEC-B60F-A347-A890-F2AEB91648D7}"/>
              </a:ext>
            </a:extLst>
          </p:cNvPr>
          <p:cNvSpPr>
            <a:spLocks noGrp="1"/>
          </p:cNvSpPr>
          <p:nvPr>
            <p:ph type="ctrTitle"/>
          </p:nvPr>
        </p:nvSpPr>
        <p:spPr>
          <a:xfrm>
            <a:off x="1523999" y="502024"/>
            <a:ext cx="9144000" cy="2312894"/>
          </a:xfrm>
        </p:spPr>
        <p:txBody>
          <a:bodyPr/>
          <a:lstStyle/>
          <a:p>
            <a:r>
              <a:rPr lang="en-US" b="1" dirty="0"/>
              <a:t>Urban Planning and Freshwater Environments</a:t>
            </a:r>
          </a:p>
        </p:txBody>
      </p:sp>
      <p:pic>
        <p:nvPicPr>
          <p:cNvPr id="8" name="Picture 7">
            <a:extLst>
              <a:ext uri="{FF2B5EF4-FFF2-40B4-BE49-F238E27FC236}">
                <a16:creationId xmlns:a16="http://schemas.microsoft.com/office/drawing/2014/main" id="{D00C6B8E-8229-C04A-9564-E9DC4C2541A5}"/>
              </a:ext>
            </a:extLst>
          </p:cNvPr>
          <p:cNvPicPr>
            <a:picLocks noChangeAspect="1"/>
          </p:cNvPicPr>
          <p:nvPr/>
        </p:nvPicPr>
        <p:blipFill>
          <a:blip r:embed="rId3"/>
          <a:stretch>
            <a:fillRect/>
          </a:stretch>
        </p:blipFill>
        <p:spPr>
          <a:xfrm>
            <a:off x="0" y="1925544"/>
            <a:ext cx="6502400" cy="5194300"/>
          </a:xfrm>
          <a:prstGeom prst="rect">
            <a:avLst/>
          </a:prstGeom>
        </p:spPr>
      </p:pic>
      <p:pic>
        <p:nvPicPr>
          <p:cNvPr id="9" name="Picture 8">
            <a:extLst>
              <a:ext uri="{FF2B5EF4-FFF2-40B4-BE49-F238E27FC236}">
                <a16:creationId xmlns:a16="http://schemas.microsoft.com/office/drawing/2014/main" id="{DD757011-1F37-C04B-992F-CA114EA97358}"/>
              </a:ext>
            </a:extLst>
          </p:cNvPr>
          <p:cNvPicPr>
            <a:picLocks noChangeAspect="1"/>
          </p:cNvPicPr>
          <p:nvPr/>
        </p:nvPicPr>
        <p:blipFill>
          <a:blip r:embed="rId3"/>
          <a:stretch>
            <a:fillRect/>
          </a:stretch>
        </p:blipFill>
        <p:spPr>
          <a:xfrm>
            <a:off x="5689600" y="1925544"/>
            <a:ext cx="6502400" cy="5194300"/>
          </a:xfrm>
          <a:prstGeom prst="rect">
            <a:avLst/>
          </a:prstGeom>
        </p:spPr>
      </p:pic>
      <p:pic>
        <p:nvPicPr>
          <p:cNvPr id="10" name="Picture 9">
            <a:extLst>
              <a:ext uri="{FF2B5EF4-FFF2-40B4-BE49-F238E27FC236}">
                <a16:creationId xmlns:a16="http://schemas.microsoft.com/office/drawing/2014/main" id="{773CDCFA-A73B-8B43-A3D0-5884D32FD580}"/>
              </a:ext>
            </a:extLst>
          </p:cNvPr>
          <p:cNvPicPr>
            <a:picLocks noChangeAspect="1"/>
          </p:cNvPicPr>
          <p:nvPr/>
        </p:nvPicPr>
        <p:blipFill>
          <a:blip r:embed="rId4"/>
          <a:stretch>
            <a:fillRect/>
          </a:stretch>
        </p:blipFill>
        <p:spPr>
          <a:xfrm>
            <a:off x="-23907" y="5952565"/>
            <a:ext cx="12215907" cy="905436"/>
          </a:xfrm>
          <a:prstGeom prst="rect">
            <a:avLst/>
          </a:prstGeom>
        </p:spPr>
      </p:pic>
    </p:spTree>
    <p:extLst>
      <p:ext uri="{BB962C8B-B14F-4D97-AF65-F5344CB8AC3E}">
        <p14:creationId xmlns:p14="http://schemas.microsoft.com/office/powerpoint/2010/main" val="5778677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702AF-AD6C-864E-B0EE-8E72DAD701A2}"/>
              </a:ext>
            </a:extLst>
          </p:cNvPr>
          <p:cNvSpPr>
            <a:spLocks noGrp="1"/>
          </p:cNvSpPr>
          <p:nvPr>
            <p:ph type="title"/>
          </p:nvPr>
        </p:nvSpPr>
        <p:spPr>
          <a:xfrm>
            <a:off x="838200" y="143449"/>
            <a:ext cx="10515600" cy="1325563"/>
          </a:xfrm>
        </p:spPr>
        <p:txBody>
          <a:bodyPr/>
          <a:lstStyle/>
          <a:p>
            <a:r>
              <a:rPr lang="en-US" b="1" dirty="0"/>
              <a:t>Importance of Urban Freshwater</a:t>
            </a:r>
          </a:p>
        </p:txBody>
      </p:sp>
      <p:sp>
        <p:nvSpPr>
          <p:cNvPr id="3" name="Content Placeholder 2">
            <a:extLst>
              <a:ext uri="{FF2B5EF4-FFF2-40B4-BE49-F238E27FC236}">
                <a16:creationId xmlns:a16="http://schemas.microsoft.com/office/drawing/2014/main" id="{9E37F4C5-C49F-7147-B9C4-EAA24789D37C}"/>
              </a:ext>
            </a:extLst>
          </p:cNvPr>
          <p:cNvSpPr>
            <a:spLocks noGrp="1"/>
          </p:cNvSpPr>
          <p:nvPr>
            <p:ph idx="1"/>
          </p:nvPr>
        </p:nvSpPr>
        <p:spPr>
          <a:xfrm>
            <a:off x="838200" y="1825625"/>
            <a:ext cx="5410200" cy="4351338"/>
          </a:xfrm>
        </p:spPr>
        <p:txBody>
          <a:bodyPr/>
          <a:lstStyle/>
          <a:p>
            <a:r>
              <a:rPr lang="en-US" dirty="0"/>
              <a:t>50% of London greenspaces associated with freshwater environments.</a:t>
            </a:r>
            <a:br>
              <a:rPr lang="en-US" dirty="0"/>
            </a:br>
            <a:endParaRPr lang="en-US" dirty="0"/>
          </a:p>
          <a:p>
            <a:r>
              <a:rPr lang="en-US" dirty="0"/>
              <a:t>Less than 2% of land cover in the UK </a:t>
            </a:r>
            <a:r>
              <a:rPr lang="en-GB" sz="2200" dirty="0"/>
              <a:t>(Gascon et al., 2015; White, </a:t>
            </a:r>
            <a:r>
              <a:rPr lang="en-GB" sz="2200" dirty="0" err="1"/>
              <a:t>Alcock</a:t>
            </a:r>
            <a:r>
              <a:rPr lang="en-GB" sz="2200" dirty="0"/>
              <a:t>, Wheeler, &amp; </a:t>
            </a:r>
            <a:r>
              <a:rPr lang="en-GB" sz="2200" dirty="0" err="1"/>
              <a:t>Depledge</a:t>
            </a:r>
            <a:r>
              <a:rPr lang="en-GB" sz="2200" dirty="0"/>
              <a:t>, 2013).</a:t>
            </a:r>
            <a:br>
              <a:rPr lang="en-GB" sz="2200" dirty="0"/>
            </a:br>
            <a:endParaRPr lang="en-US" dirty="0"/>
          </a:p>
          <a:p>
            <a:r>
              <a:rPr lang="en-US" dirty="0"/>
              <a:t>Small freshwater habitats and ‘</a:t>
            </a:r>
            <a:r>
              <a:rPr lang="en-US" dirty="0" err="1"/>
              <a:t>pondscapes</a:t>
            </a:r>
            <a:r>
              <a:rPr lang="en-US" dirty="0"/>
              <a:t>’</a:t>
            </a:r>
          </a:p>
        </p:txBody>
      </p:sp>
      <p:pic>
        <p:nvPicPr>
          <p:cNvPr id="4" name="Picture 3">
            <a:extLst>
              <a:ext uri="{FF2B5EF4-FFF2-40B4-BE49-F238E27FC236}">
                <a16:creationId xmlns:a16="http://schemas.microsoft.com/office/drawing/2014/main" id="{EAEE388C-9D2E-B54F-882B-193026AF3C5F}"/>
              </a:ext>
            </a:extLst>
          </p:cNvPr>
          <p:cNvPicPr>
            <a:picLocks noChangeAspect="1"/>
          </p:cNvPicPr>
          <p:nvPr/>
        </p:nvPicPr>
        <p:blipFill>
          <a:blip r:embed="rId3"/>
          <a:stretch>
            <a:fillRect/>
          </a:stretch>
        </p:blipFill>
        <p:spPr>
          <a:xfrm>
            <a:off x="6273800" y="1281185"/>
            <a:ext cx="5080000" cy="5080000"/>
          </a:xfrm>
          <a:prstGeom prst="rect">
            <a:avLst/>
          </a:prstGeom>
        </p:spPr>
      </p:pic>
      <p:sp>
        <p:nvSpPr>
          <p:cNvPr id="5" name="TextBox 4">
            <a:extLst>
              <a:ext uri="{FF2B5EF4-FFF2-40B4-BE49-F238E27FC236}">
                <a16:creationId xmlns:a16="http://schemas.microsoft.com/office/drawing/2014/main" id="{310C0432-DE2A-334E-9BA4-A8532561706E}"/>
              </a:ext>
            </a:extLst>
          </p:cNvPr>
          <p:cNvSpPr txBox="1"/>
          <p:nvPr/>
        </p:nvSpPr>
        <p:spPr>
          <a:xfrm>
            <a:off x="9257145" y="6361185"/>
            <a:ext cx="2219262" cy="323165"/>
          </a:xfrm>
          <a:prstGeom prst="rect">
            <a:avLst/>
          </a:prstGeom>
          <a:noFill/>
        </p:spPr>
        <p:txBody>
          <a:bodyPr wrap="none" rtlCol="0">
            <a:spAutoFit/>
          </a:bodyPr>
          <a:lstStyle/>
          <a:p>
            <a:r>
              <a:rPr lang="en-US" sz="1500" dirty="0"/>
              <a:t>King’s Cross Pond, London</a:t>
            </a:r>
          </a:p>
        </p:txBody>
      </p:sp>
    </p:spTree>
    <p:extLst>
      <p:ext uri="{BB962C8B-B14F-4D97-AF65-F5344CB8AC3E}">
        <p14:creationId xmlns:p14="http://schemas.microsoft.com/office/powerpoint/2010/main" val="36868325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66E694-89A8-E545-A080-559DE1EDFC76}"/>
              </a:ext>
            </a:extLst>
          </p:cNvPr>
          <p:cNvSpPr>
            <a:spLocks noGrp="1"/>
          </p:cNvSpPr>
          <p:nvPr>
            <p:ph type="title"/>
          </p:nvPr>
        </p:nvSpPr>
        <p:spPr/>
        <p:txBody>
          <a:bodyPr/>
          <a:lstStyle/>
          <a:p>
            <a:r>
              <a:rPr lang="en-US" b="1" dirty="0"/>
              <a:t>Benefits</a:t>
            </a:r>
          </a:p>
        </p:txBody>
      </p:sp>
      <p:sp>
        <p:nvSpPr>
          <p:cNvPr id="3" name="Content Placeholder 2">
            <a:extLst>
              <a:ext uri="{FF2B5EF4-FFF2-40B4-BE49-F238E27FC236}">
                <a16:creationId xmlns:a16="http://schemas.microsoft.com/office/drawing/2014/main" id="{EAD8AF19-9DD3-3B44-948F-282C9C914A82}"/>
              </a:ext>
            </a:extLst>
          </p:cNvPr>
          <p:cNvSpPr>
            <a:spLocks noGrp="1"/>
          </p:cNvSpPr>
          <p:nvPr>
            <p:ph idx="1"/>
          </p:nvPr>
        </p:nvSpPr>
        <p:spPr>
          <a:xfrm>
            <a:off x="609639" y="1853334"/>
            <a:ext cx="4865176" cy="4351338"/>
          </a:xfrm>
        </p:spPr>
        <p:txBody>
          <a:bodyPr/>
          <a:lstStyle/>
          <a:p>
            <a:pPr marL="0" indent="0">
              <a:buNone/>
            </a:pPr>
            <a:r>
              <a:rPr lang="en-US" b="1" dirty="0"/>
              <a:t>Biodiversity Benefits…</a:t>
            </a:r>
            <a:br>
              <a:rPr lang="en-US" b="1" dirty="0"/>
            </a:br>
            <a:endParaRPr lang="en-US" b="1" dirty="0"/>
          </a:p>
          <a:p>
            <a:r>
              <a:rPr lang="en-US" sz="2600" dirty="0"/>
              <a:t>Increase habitats</a:t>
            </a:r>
            <a:br>
              <a:rPr lang="en-US" sz="2600" dirty="0"/>
            </a:br>
            <a:endParaRPr lang="en-US" sz="2600" dirty="0"/>
          </a:p>
          <a:p>
            <a:r>
              <a:rPr lang="en-US" sz="2600" dirty="0"/>
              <a:t>Increased species movement </a:t>
            </a:r>
            <a:br>
              <a:rPr lang="en-US" sz="2600" dirty="0"/>
            </a:br>
            <a:endParaRPr lang="en-US" sz="2600" dirty="0"/>
          </a:p>
          <a:p>
            <a:r>
              <a:rPr lang="en-US" sz="2600" dirty="0"/>
              <a:t>Increased populations of protected species</a:t>
            </a:r>
          </a:p>
          <a:p>
            <a:pPr marL="0" indent="0">
              <a:buNone/>
            </a:pPr>
            <a:endParaRPr lang="en-US" dirty="0"/>
          </a:p>
        </p:txBody>
      </p:sp>
      <p:pic>
        <p:nvPicPr>
          <p:cNvPr id="4" name="Picture 3">
            <a:extLst>
              <a:ext uri="{FF2B5EF4-FFF2-40B4-BE49-F238E27FC236}">
                <a16:creationId xmlns:a16="http://schemas.microsoft.com/office/drawing/2014/main" id="{9B34728F-EDA4-6744-8B05-51759E61C29F}"/>
              </a:ext>
            </a:extLst>
          </p:cNvPr>
          <p:cNvPicPr>
            <a:picLocks noChangeAspect="1"/>
          </p:cNvPicPr>
          <p:nvPr/>
        </p:nvPicPr>
        <p:blipFill>
          <a:blip r:embed="rId3"/>
          <a:stretch>
            <a:fillRect/>
          </a:stretch>
        </p:blipFill>
        <p:spPr>
          <a:xfrm>
            <a:off x="5093853" y="1014051"/>
            <a:ext cx="6668655" cy="5001491"/>
          </a:xfrm>
          <a:prstGeom prst="rect">
            <a:avLst/>
          </a:prstGeom>
        </p:spPr>
      </p:pic>
      <p:sp>
        <p:nvSpPr>
          <p:cNvPr id="5" name="TextBox 4">
            <a:extLst>
              <a:ext uri="{FF2B5EF4-FFF2-40B4-BE49-F238E27FC236}">
                <a16:creationId xmlns:a16="http://schemas.microsoft.com/office/drawing/2014/main" id="{49716DAF-FC48-A240-AD91-4FD2F27827DC}"/>
              </a:ext>
            </a:extLst>
          </p:cNvPr>
          <p:cNvSpPr txBox="1"/>
          <p:nvPr/>
        </p:nvSpPr>
        <p:spPr>
          <a:xfrm>
            <a:off x="5093853" y="6042313"/>
            <a:ext cx="4328749" cy="553998"/>
          </a:xfrm>
          <a:prstGeom prst="rect">
            <a:avLst/>
          </a:prstGeom>
          <a:noFill/>
        </p:spPr>
        <p:txBody>
          <a:bodyPr wrap="none" rtlCol="0">
            <a:spAutoFit/>
          </a:bodyPr>
          <a:lstStyle/>
          <a:p>
            <a:r>
              <a:rPr lang="en-US" sz="1500" b="1" i="1" dirty="0"/>
              <a:t>Cities: Nature’s New Wild | Series 1, Episode 1 | BBC</a:t>
            </a:r>
            <a:br>
              <a:rPr lang="en-US" sz="1500" dirty="0"/>
            </a:br>
            <a:r>
              <a:rPr lang="en-US" sz="1500" dirty="0"/>
              <a:t>Singapore</a:t>
            </a:r>
          </a:p>
        </p:txBody>
      </p:sp>
    </p:spTree>
    <p:extLst>
      <p:ext uri="{BB962C8B-B14F-4D97-AF65-F5344CB8AC3E}">
        <p14:creationId xmlns:p14="http://schemas.microsoft.com/office/powerpoint/2010/main" val="30100302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3B787EAC-21EE-1E44-B52C-AB23BD0B878E}"/>
              </a:ext>
            </a:extLst>
          </p:cNvPr>
          <p:cNvSpPr/>
          <p:nvPr/>
        </p:nvSpPr>
        <p:spPr>
          <a:xfrm>
            <a:off x="5621686" y="1013372"/>
            <a:ext cx="6231231" cy="5355312"/>
          </a:xfrm>
          <a:prstGeom prst="rect">
            <a:avLst/>
          </a:prstGeom>
        </p:spPr>
        <p:txBody>
          <a:bodyPr wrap="square">
            <a:spAutoFit/>
          </a:bodyPr>
          <a:lstStyle/>
          <a:p>
            <a:r>
              <a:rPr lang="en-US" sz="2800" b="1" dirty="0"/>
              <a:t>Anthropogenic Benefits…</a:t>
            </a:r>
            <a:br>
              <a:rPr lang="en-US" sz="2800" b="1" dirty="0"/>
            </a:br>
            <a:endParaRPr lang="en-US" sz="2800" b="1" dirty="0"/>
          </a:p>
          <a:p>
            <a:pPr marL="457200" indent="-457200">
              <a:buFont typeface="Arial" panose="020B0604020202020204" pitchFamily="34" charset="0"/>
              <a:buChar char="•"/>
            </a:pPr>
            <a:r>
              <a:rPr lang="en-US" sz="2600" dirty="0"/>
              <a:t>Improve productivity and mental health for people.</a:t>
            </a:r>
            <a:br>
              <a:rPr lang="en-US" sz="2600" dirty="0"/>
            </a:br>
            <a:endParaRPr lang="en-US" sz="2600" dirty="0"/>
          </a:p>
          <a:p>
            <a:pPr marL="457200" indent="-457200">
              <a:buFont typeface="Arial" panose="020B0604020202020204" pitchFamily="34" charset="0"/>
              <a:buChar char="•"/>
            </a:pPr>
            <a:r>
              <a:rPr lang="en-US" sz="2600" dirty="0"/>
              <a:t>Reduce urban runoff </a:t>
            </a:r>
            <a:br>
              <a:rPr lang="en-US" sz="2600" dirty="0"/>
            </a:br>
            <a:endParaRPr lang="en-US" sz="2600" dirty="0"/>
          </a:p>
          <a:p>
            <a:pPr marL="457200" indent="-457200">
              <a:buFont typeface="Arial" panose="020B0604020202020204" pitchFamily="34" charset="0"/>
              <a:buChar char="•"/>
            </a:pPr>
            <a:r>
              <a:rPr lang="en-US" sz="2600" dirty="0"/>
              <a:t>Endorse infrastructure designs which </a:t>
            </a:r>
            <a:r>
              <a:rPr lang="en-US" sz="2600" i="1" dirty="0"/>
              <a:t>‘close the loop’ </a:t>
            </a:r>
            <a:r>
              <a:rPr lang="en-US" sz="2600" dirty="0"/>
              <a:t>concerning environmental problems.</a:t>
            </a:r>
            <a:br>
              <a:rPr lang="en-US" sz="2600" dirty="0"/>
            </a:br>
            <a:endParaRPr lang="en-US" sz="2600" dirty="0"/>
          </a:p>
          <a:p>
            <a:pPr marL="457200" indent="-457200">
              <a:buFont typeface="Arial" panose="020B0604020202020204" pitchFamily="34" charset="0"/>
              <a:buChar char="•"/>
            </a:pPr>
            <a:r>
              <a:rPr lang="en-US" sz="2600" dirty="0"/>
              <a:t>Aesthetic and recreational value.</a:t>
            </a:r>
          </a:p>
          <a:p>
            <a:pPr marL="457200" indent="-457200">
              <a:buFont typeface="Arial" panose="020B0604020202020204" pitchFamily="34" charset="0"/>
              <a:buChar char="•"/>
            </a:pPr>
            <a:endParaRPr lang="en-US" sz="2600" dirty="0"/>
          </a:p>
        </p:txBody>
      </p:sp>
      <p:sp>
        <p:nvSpPr>
          <p:cNvPr id="5" name="Title 1">
            <a:extLst>
              <a:ext uri="{FF2B5EF4-FFF2-40B4-BE49-F238E27FC236}">
                <a16:creationId xmlns:a16="http://schemas.microsoft.com/office/drawing/2014/main" id="{636F93C5-F8E5-E143-A1C6-816FF68E4A5A}"/>
              </a:ext>
            </a:extLst>
          </p:cNvPr>
          <p:cNvSpPr>
            <a:spLocks noGrp="1"/>
          </p:cNvSpPr>
          <p:nvPr>
            <p:ph type="title"/>
          </p:nvPr>
        </p:nvSpPr>
        <p:spPr>
          <a:xfrm>
            <a:off x="824345" y="143452"/>
            <a:ext cx="10515600" cy="1325563"/>
          </a:xfrm>
        </p:spPr>
        <p:txBody>
          <a:bodyPr/>
          <a:lstStyle/>
          <a:p>
            <a:r>
              <a:rPr lang="en-US" b="1" dirty="0"/>
              <a:t>Benefits</a:t>
            </a:r>
          </a:p>
        </p:txBody>
      </p:sp>
      <p:pic>
        <p:nvPicPr>
          <p:cNvPr id="2" name="Picture 1">
            <a:extLst>
              <a:ext uri="{FF2B5EF4-FFF2-40B4-BE49-F238E27FC236}">
                <a16:creationId xmlns:a16="http://schemas.microsoft.com/office/drawing/2014/main" id="{38F7377E-45B4-9048-A873-5D72DE739C9D}"/>
              </a:ext>
            </a:extLst>
          </p:cNvPr>
          <p:cNvPicPr>
            <a:picLocks noChangeAspect="1"/>
          </p:cNvPicPr>
          <p:nvPr/>
        </p:nvPicPr>
        <p:blipFill>
          <a:blip r:embed="rId3"/>
          <a:stretch>
            <a:fillRect/>
          </a:stretch>
        </p:blipFill>
        <p:spPr>
          <a:xfrm>
            <a:off x="1254516" y="1469015"/>
            <a:ext cx="3937000" cy="2616200"/>
          </a:xfrm>
          <a:prstGeom prst="rect">
            <a:avLst/>
          </a:prstGeom>
        </p:spPr>
      </p:pic>
      <p:sp>
        <p:nvSpPr>
          <p:cNvPr id="3" name="TextBox 2">
            <a:extLst>
              <a:ext uri="{FF2B5EF4-FFF2-40B4-BE49-F238E27FC236}">
                <a16:creationId xmlns:a16="http://schemas.microsoft.com/office/drawing/2014/main" id="{646F9990-5034-C143-9A8A-5F21B1E914A9}"/>
              </a:ext>
            </a:extLst>
          </p:cNvPr>
          <p:cNvSpPr txBox="1"/>
          <p:nvPr/>
        </p:nvSpPr>
        <p:spPr>
          <a:xfrm>
            <a:off x="2347628" y="3762050"/>
            <a:ext cx="2940870" cy="323165"/>
          </a:xfrm>
          <a:prstGeom prst="rect">
            <a:avLst/>
          </a:prstGeom>
          <a:noFill/>
        </p:spPr>
        <p:txBody>
          <a:bodyPr wrap="none" rtlCol="0">
            <a:spAutoFit/>
          </a:bodyPr>
          <a:lstStyle/>
          <a:p>
            <a:r>
              <a:rPr lang="en-US" sz="1500" dirty="0">
                <a:solidFill>
                  <a:schemeClr val="bg1"/>
                </a:solidFill>
              </a:rPr>
              <a:t>La </a:t>
            </a:r>
            <a:r>
              <a:rPr lang="en-US" sz="1500" dirty="0" err="1">
                <a:solidFill>
                  <a:schemeClr val="bg1"/>
                </a:solidFill>
              </a:rPr>
              <a:t>Baignade</a:t>
            </a:r>
            <a:r>
              <a:rPr lang="en-US" sz="1500" dirty="0">
                <a:solidFill>
                  <a:schemeClr val="bg1"/>
                </a:solidFill>
              </a:rPr>
              <a:t>, Canal de </a:t>
            </a:r>
            <a:r>
              <a:rPr lang="en-US" sz="1500" dirty="0" err="1">
                <a:solidFill>
                  <a:schemeClr val="bg1"/>
                </a:solidFill>
              </a:rPr>
              <a:t>L’ourcq</a:t>
            </a:r>
            <a:r>
              <a:rPr lang="en-US" sz="1500" dirty="0">
                <a:solidFill>
                  <a:schemeClr val="bg1"/>
                </a:solidFill>
              </a:rPr>
              <a:t>, Paris</a:t>
            </a:r>
          </a:p>
        </p:txBody>
      </p:sp>
      <p:pic>
        <p:nvPicPr>
          <p:cNvPr id="6" name="Picture 5">
            <a:extLst>
              <a:ext uri="{FF2B5EF4-FFF2-40B4-BE49-F238E27FC236}">
                <a16:creationId xmlns:a16="http://schemas.microsoft.com/office/drawing/2014/main" id="{D96DD420-FF5A-0C49-891F-092A9B21960E}"/>
              </a:ext>
            </a:extLst>
          </p:cNvPr>
          <p:cNvPicPr>
            <a:picLocks noChangeAspect="1"/>
          </p:cNvPicPr>
          <p:nvPr/>
        </p:nvPicPr>
        <p:blipFill>
          <a:blip r:embed="rId4"/>
          <a:stretch>
            <a:fillRect/>
          </a:stretch>
        </p:blipFill>
        <p:spPr>
          <a:xfrm>
            <a:off x="1240661" y="4148101"/>
            <a:ext cx="3964709" cy="2164731"/>
          </a:xfrm>
          <a:prstGeom prst="rect">
            <a:avLst/>
          </a:prstGeom>
        </p:spPr>
      </p:pic>
    </p:spTree>
    <p:extLst>
      <p:ext uri="{BB962C8B-B14F-4D97-AF65-F5344CB8AC3E}">
        <p14:creationId xmlns:p14="http://schemas.microsoft.com/office/powerpoint/2010/main" val="10500853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63720A-2A1F-4B46-86EE-03C4B741BF12}"/>
              </a:ext>
            </a:extLst>
          </p:cNvPr>
          <p:cNvSpPr>
            <a:spLocks noGrp="1"/>
          </p:cNvSpPr>
          <p:nvPr>
            <p:ph type="title"/>
          </p:nvPr>
        </p:nvSpPr>
        <p:spPr>
          <a:xfrm>
            <a:off x="838200" y="365125"/>
            <a:ext cx="6490855" cy="1325563"/>
          </a:xfrm>
        </p:spPr>
        <p:txBody>
          <a:bodyPr>
            <a:normAutofit/>
          </a:bodyPr>
          <a:lstStyle/>
          <a:p>
            <a:r>
              <a:rPr lang="en-US" sz="4000" b="1" dirty="0" err="1"/>
              <a:t>SuDS</a:t>
            </a:r>
            <a:r>
              <a:rPr lang="en-US" sz="4000" b="1" dirty="0"/>
              <a:t> and infrastructure design</a:t>
            </a:r>
          </a:p>
        </p:txBody>
      </p:sp>
      <p:sp>
        <p:nvSpPr>
          <p:cNvPr id="3" name="Content Placeholder 2">
            <a:extLst>
              <a:ext uri="{FF2B5EF4-FFF2-40B4-BE49-F238E27FC236}">
                <a16:creationId xmlns:a16="http://schemas.microsoft.com/office/drawing/2014/main" id="{1EF8A92B-EDDA-5E4A-BDA7-4F2B2D1916B5}"/>
              </a:ext>
            </a:extLst>
          </p:cNvPr>
          <p:cNvSpPr>
            <a:spLocks noGrp="1"/>
          </p:cNvSpPr>
          <p:nvPr>
            <p:ph idx="1"/>
          </p:nvPr>
        </p:nvSpPr>
        <p:spPr>
          <a:xfrm>
            <a:off x="838200" y="1825625"/>
            <a:ext cx="6116782" cy="4699866"/>
          </a:xfrm>
        </p:spPr>
        <p:txBody>
          <a:bodyPr>
            <a:normAutofit lnSpcReduction="10000"/>
          </a:bodyPr>
          <a:lstStyle/>
          <a:p>
            <a:pPr marL="0" indent="0">
              <a:buNone/>
            </a:pPr>
            <a:br>
              <a:rPr lang="en-US" dirty="0"/>
            </a:br>
            <a:r>
              <a:rPr lang="en-US" b="1" dirty="0" err="1"/>
              <a:t>SuDS</a:t>
            </a:r>
            <a:r>
              <a:rPr lang="en-US" b="1" dirty="0"/>
              <a:t> – </a:t>
            </a:r>
            <a:r>
              <a:rPr lang="en-US" b="1" i="1" dirty="0"/>
              <a:t>Sustainable Drainage Systems</a:t>
            </a:r>
          </a:p>
          <a:p>
            <a:pPr marL="0" indent="0">
              <a:buNone/>
            </a:pPr>
            <a:endParaRPr lang="en-US" b="1" dirty="0"/>
          </a:p>
          <a:p>
            <a:pPr marL="0" indent="0">
              <a:buNone/>
            </a:pPr>
            <a:r>
              <a:rPr lang="en-US" dirty="0"/>
              <a:t>Considers the broader aquatic landscape and biodiversity within.</a:t>
            </a:r>
          </a:p>
          <a:p>
            <a:pPr marL="0" indent="0">
              <a:buNone/>
            </a:pPr>
            <a:r>
              <a:rPr lang="en-US" dirty="0"/>
              <a:t>Aims to alleviate drainage issues by:</a:t>
            </a:r>
          </a:p>
          <a:p>
            <a:pPr marL="0" indent="0">
              <a:buNone/>
            </a:pPr>
            <a:endParaRPr lang="en-US" dirty="0"/>
          </a:p>
          <a:p>
            <a:r>
              <a:rPr lang="en-US" dirty="0"/>
              <a:t>Re-using surface water at source</a:t>
            </a:r>
          </a:p>
          <a:p>
            <a:r>
              <a:rPr lang="en-US" dirty="0"/>
              <a:t>Decreasing flow rates </a:t>
            </a:r>
          </a:p>
          <a:p>
            <a:r>
              <a:rPr lang="en-US" dirty="0"/>
              <a:t>Improving water quality</a:t>
            </a:r>
          </a:p>
        </p:txBody>
      </p:sp>
      <p:pic>
        <p:nvPicPr>
          <p:cNvPr id="4" name="Picture 3">
            <a:extLst>
              <a:ext uri="{FF2B5EF4-FFF2-40B4-BE49-F238E27FC236}">
                <a16:creationId xmlns:a16="http://schemas.microsoft.com/office/drawing/2014/main" id="{304E3EC1-4816-004B-BDD9-46393D74894A}"/>
              </a:ext>
            </a:extLst>
          </p:cNvPr>
          <p:cNvPicPr>
            <a:picLocks noChangeAspect="1"/>
          </p:cNvPicPr>
          <p:nvPr/>
        </p:nvPicPr>
        <p:blipFill>
          <a:blip r:embed="rId3"/>
          <a:stretch>
            <a:fillRect/>
          </a:stretch>
        </p:blipFill>
        <p:spPr>
          <a:xfrm>
            <a:off x="7574397" y="295850"/>
            <a:ext cx="4187484" cy="6287366"/>
          </a:xfrm>
          <a:prstGeom prst="rect">
            <a:avLst/>
          </a:prstGeom>
        </p:spPr>
      </p:pic>
    </p:spTree>
    <p:extLst>
      <p:ext uri="{BB962C8B-B14F-4D97-AF65-F5344CB8AC3E}">
        <p14:creationId xmlns:p14="http://schemas.microsoft.com/office/powerpoint/2010/main" val="32409594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DABAE-CAD0-F145-8447-9BF504D19830}"/>
              </a:ext>
            </a:extLst>
          </p:cNvPr>
          <p:cNvSpPr>
            <a:spLocks noGrp="1"/>
          </p:cNvSpPr>
          <p:nvPr>
            <p:ph type="title"/>
          </p:nvPr>
        </p:nvSpPr>
        <p:spPr/>
        <p:txBody>
          <a:bodyPr/>
          <a:lstStyle/>
          <a:p>
            <a:r>
              <a:rPr lang="en-US" dirty="0"/>
              <a:t>How do </a:t>
            </a:r>
            <a:r>
              <a:rPr lang="en-US" dirty="0" err="1"/>
              <a:t>SuDS</a:t>
            </a:r>
            <a:r>
              <a:rPr lang="en-US" dirty="0"/>
              <a:t> work?</a:t>
            </a:r>
          </a:p>
        </p:txBody>
      </p:sp>
      <p:sp>
        <p:nvSpPr>
          <p:cNvPr id="3" name="Content Placeholder 2">
            <a:extLst>
              <a:ext uri="{FF2B5EF4-FFF2-40B4-BE49-F238E27FC236}">
                <a16:creationId xmlns:a16="http://schemas.microsoft.com/office/drawing/2014/main" id="{8A03AE4E-C1DA-5A48-9923-46C4041E8362}"/>
              </a:ext>
            </a:extLst>
          </p:cNvPr>
          <p:cNvSpPr>
            <a:spLocks noGrp="1"/>
          </p:cNvSpPr>
          <p:nvPr>
            <p:ph idx="1"/>
          </p:nvPr>
        </p:nvSpPr>
        <p:spPr>
          <a:xfrm>
            <a:off x="838201" y="1690688"/>
            <a:ext cx="5701144" cy="4871477"/>
          </a:xfrm>
        </p:spPr>
        <p:txBody>
          <a:bodyPr>
            <a:normAutofit/>
          </a:bodyPr>
          <a:lstStyle/>
          <a:p>
            <a:r>
              <a:rPr lang="en-GB" b="1" dirty="0"/>
              <a:t>Source Control</a:t>
            </a:r>
            <a:r>
              <a:rPr lang="en-GB" dirty="0"/>
              <a:t> </a:t>
            </a:r>
            <a:br>
              <a:rPr lang="en-GB" dirty="0"/>
            </a:br>
            <a:endParaRPr lang="en-GB" dirty="0"/>
          </a:p>
          <a:p>
            <a:pPr marL="0" indent="0">
              <a:buNone/>
            </a:pPr>
            <a:r>
              <a:rPr lang="en-GB" dirty="0"/>
              <a:t>Decreases volume of water entering drainage/river network. </a:t>
            </a:r>
            <a:br>
              <a:rPr lang="en-GB" dirty="0"/>
            </a:br>
            <a:br>
              <a:rPr lang="en-GB" dirty="0"/>
            </a:br>
            <a:r>
              <a:rPr lang="en-GB" dirty="0"/>
              <a:t>Intercepts runoff water on roofs for re-use (e.g. for irrigation) or for storage and evapotranspiration (e.g. on green roofs).</a:t>
            </a:r>
          </a:p>
        </p:txBody>
      </p:sp>
      <p:pic>
        <p:nvPicPr>
          <p:cNvPr id="4" name="Picture 3">
            <a:extLst>
              <a:ext uri="{FF2B5EF4-FFF2-40B4-BE49-F238E27FC236}">
                <a16:creationId xmlns:a16="http://schemas.microsoft.com/office/drawing/2014/main" id="{7C4049AF-E519-4A42-936A-D8E607AA8B39}"/>
              </a:ext>
            </a:extLst>
          </p:cNvPr>
          <p:cNvPicPr>
            <a:picLocks noChangeAspect="1"/>
          </p:cNvPicPr>
          <p:nvPr/>
        </p:nvPicPr>
        <p:blipFill>
          <a:blip r:embed="rId3"/>
          <a:stretch>
            <a:fillRect/>
          </a:stretch>
        </p:blipFill>
        <p:spPr>
          <a:xfrm>
            <a:off x="7260147" y="365125"/>
            <a:ext cx="4331856" cy="3248893"/>
          </a:xfrm>
          <a:prstGeom prst="rect">
            <a:avLst/>
          </a:prstGeom>
        </p:spPr>
      </p:pic>
      <p:sp>
        <p:nvSpPr>
          <p:cNvPr id="5" name="TextBox 4">
            <a:extLst>
              <a:ext uri="{FF2B5EF4-FFF2-40B4-BE49-F238E27FC236}">
                <a16:creationId xmlns:a16="http://schemas.microsoft.com/office/drawing/2014/main" id="{6F3FC973-F316-0D48-9055-3D0D728B6297}"/>
              </a:ext>
            </a:extLst>
          </p:cNvPr>
          <p:cNvSpPr txBox="1"/>
          <p:nvPr/>
        </p:nvSpPr>
        <p:spPr>
          <a:xfrm>
            <a:off x="9942577" y="3290853"/>
            <a:ext cx="1649426" cy="323165"/>
          </a:xfrm>
          <a:prstGeom prst="rect">
            <a:avLst/>
          </a:prstGeom>
          <a:noFill/>
        </p:spPr>
        <p:txBody>
          <a:bodyPr wrap="none" rtlCol="0">
            <a:spAutoFit/>
          </a:bodyPr>
          <a:lstStyle/>
          <a:p>
            <a:r>
              <a:rPr lang="en-US" sz="1500" dirty="0">
                <a:solidFill>
                  <a:schemeClr val="bg1"/>
                </a:solidFill>
              </a:rPr>
              <a:t>Old Street, London</a:t>
            </a:r>
          </a:p>
        </p:txBody>
      </p:sp>
      <p:pic>
        <p:nvPicPr>
          <p:cNvPr id="7" name="Picture 6">
            <a:extLst>
              <a:ext uri="{FF2B5EF4-FFF2-40B4-BE49-F238E27FC236}">
                <a16:creationId xmlns:a16="http://schemas.microsoft.com/office/drawing/2014/main" id="{3C326015-04A0-EA48-8D34-34D7D9B3B936}"/>
              </a:ext>
            </a:extLst>
          </p:cNvPr>
          <p:cNvPicPr>
            <a:picLocks noChangeAspect="1"/>
          </p:cNvPicPr>
          <p:nvPr/>
        </p:nvPicPr>
        <p:blipFill>
          <a:blip r:embed="rId4"/>
          <a:stretch>
            <a:fillRect/>
          </a:stretch>
        </p:blipFill>
        <p:spPr>
          <a:xfrm>
            <a:off x="6539345" y="3837709"/>
            <a:ext cx="5143427" cy="2533783"/>
          </a:xfrm>
          <a:prstGeom prst="rect">
            <a:avLst/>
          </a:prstGeom>
        </p:spPr>
      </p:pic>
      <p:sp>
        <p:nvSpPr>
          <p:cNvPr id="8" name="TextBox 7">
            <a:extLst>
              <a:ext uri="{FF2B5EF4-FFF2-40B4-BE49-F238E27FC236}">
                <a16:creationId xmlns:a16="http://schemas.microsoft.com/office/drawing/2014/main" id="{F4B54C54-4565-1144-9A73-90C8BC1D4E06}"/>
              </a:ext>
            </a:extLst>
          </p:cNvPr>
          <p:cNvSpPr txBox="1"/>
          <p:nvPr/>
        </p:nvSpPr>
        <p:spPr>
          <a:xfrm>
            <a:off x="8139583" y="3789406"/>
            <a:ext cx="3605987" cy="323165"/>
          </a:xfrm>
          <a:prstGeom prst="rect">
            <a:avLst/>
          </a:prstGeom>
          <a:noFill/>
        </p:spPr>
        <p:txBody>
          <a:bodyPr wrap="none" rtlCol="0">
            <a:spAutoFit/>
          </a:bodyPr>
          <a:lstStyle/>
          <a:p>
            <a:r>
              <a:rPr lang="en-US" sz="1500" dirty="0" err="1"/>
              <a:t>Acros</a:t>
            </a:r>
            <a:r>
              <a:rPr lang="en-US" sz="1500" dirty="0"/>
              <a:t> Fukuoka eco-building, Fukuoka, Japan</a:t>
            </a:r>
          </a:p>
        </p:txBody>
      </p:sp>
    </p:spTree>
    <p:extLst>
      <p:ext uri="{BB962C8B-B14F-4D97-AF65-F5344CB8AC3E}">
        <p14:creationId xmlns:p14="http://schemas.microsoft.com/office/powerpoint/2010/main" val="5339642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21B515A-813A-0749-8928-3F66D87483B4}"/>
              </a:ext>
            </a:extLst>
          </p:cNvPr>
          <p:cNvSpPr>
            <a:spLocks noGrp="1"/>
          </p:cNvSpPr>
          <p:nvPr>
            <p:ph idx="1"/>
          </p:nvPr>
        </p:nvSpPr>
        <p:spPr>
          <a:xfrm>
            <a:off x="741218" y="1884218"/>
            <a:ext cx="5285509" cy="3974090"/>
          </a:xfrm>
        </p:spPr>
        <p:txBody>
          <a:bodyPr/>
          <a:lstStyle/>
          <a:p>
            <a:r>
              <a:rPr lang="en-GB" b="1" dirty="0"/>
              <a:t>Pre-treatment</a:t>
            </a:r>
            <a:r>
              <a:rPr lang="en-GB" dirty="0"/>
              <a:t> </a:t>
            </a:r>
            <a:r>
              <a:rPr lang="en-GB" b="1" dirty="0"/>
              <a:t>Steps</a:t>
            </a:r>
            <a:br>
              <a:rPr lang="en-GB" b="1" dirty="0"/>
            </a:br>
            <a:endParaRPr lang="en-GB" b="1" dirty="0"/>
          </a:p>
          <a:p>
            <a:pPr marL="0" indent="0">
              <a:buNone/>
            </a:pPr>
            <a:r>
              <a:rPr lang="en-GB" dirty="0"/>
              <a:t>Vegetated swales (ditches) or filter trenches.</a:t>
            </a:r>
            <a:br>
              <a:rPr lang="en-GB" dirty="0"/>
            </a:br>
            <a:br>
              <a:rPr lang="en-GB" dirty="0"/>
            </a:br>
            <a:r>
              <a:rPr lang="en-GB" dirty="0"/>
              <a:t>Removes pollutants from surface water before discharge to watercourses or aquifers.</a:t>
            </a:r>
          </a:p>
          <a:p>
            <a:endParaRPr lang="en-US" dirty="0"/>
          </a:p>
        </p:txBody>
      </p:sp>
      <p:pic>
        <p:nvPicPr>
          <p:cNvPr id="4" name="Picture 3">
            <a:extLst>
              <a:ext uri="{FF2B5EF4-FFF2-40B4-BE49-F238E27FC236}">
                <a16:creationId xmlns:a16="http://schemas.microsoft.com/office/drawing/2014/main" id="{ACCEC9A0-4164-854A-A39A-C287243B0F03}"/>
              </a:ext>
            </a:extLst>
          </p:cNvPr>
          <p:cNvPicPr>
            <a:picLocks noChangeAspect="1"/>
          </p:cNvPicPr>
          <p:nvPr/>
        </p:nvPicPr>
        <p:blipFill>
          <a:blip r:embed="rId3"/>
          <a:stretch>
            <a:fillRect/>
          </a:stretch>
        </p:blipFill>
        <p:spPr>
          <a:xfrm>
            <a:off x="6123709" y="108167"/>
            <a:ext cx="5190836" cy="3893127"/>
          </a:xfrm>
          <a:prstGeom prst="rect">
            <a:avLst/>
          </a:prstGeom>
        </p:spPr>
      </p:pic>
      <p:pic>
        <p:nvPicPr>
          <p:cNvPr id="5" name="Picture 4">
            <a:extLst>
              <a:ext uri="{FF2B5EF4-FFF2-40B4-BE49-F238E27FC236}">
                <a16:creationId xmlns:a16="http://schemas.microsoft.com/office/drawing/2014/main" id="{D07CCACA-16C5-B646-AC2F-517B6C02AAAF}"/>
              </a:ext>
            </a:extLst>
          </p:cNvPr>
          <p:cNvPicPr>
            <a:picLocks noChangeAspect="1"/>
          </p:cNvPicPr>
          <p:nvPr/>
        </p:nvPicPr>
        <p:blipFill>
          <a:blip r:embed="rId4"/>
          <a:stretch>
            <a:fillRect/>
          </a:stretch>
        </p:blipFill>
        <p:spPr>
          <a:xfrm>
            <a:off x="6242628" y="4229872"/>
            <a:ext cx="5071917" cy="2347573"/>
          </a:xfrm>
          <a:prstGeom prst="rect">
            <a:avLst/>
          </a:prstGeom>
        </p:spPr>
      </p:pic>
    </p:spTree>
    <p:extLst>
      <p:ext uri="{BB962C8B-B14F-4D97-AF65-F5344CB8AC3E}">
        <p14:creationId xmlns:p14="http://schemas.microsoft.com/office/powerpoint/2010/main" val="228607880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A03AE4E-C1DA-5A48-9923-46C4041E8362}"/>
              </a:ext>
            </a:extLst>
          </p:cNvPr>
          <p:cNvSpPr>
            <a:spLocks noGrp="1"/>
          </p:cNvSpPr>
          <p:nvPr>
            <p:ph idx="1"/>
          </p:nvPr>
        </p:nvSpPr>
        <p:spPr>
          <a:xfrm>
            <a:off x="561110" y="2022763"/>
            <a:ext cx="5327073" cy="4290020"/>
          </a:xfrm>
        </p:spPr>
        <p:txBody>
          <a:bodyPr>
            <a:normAutofit/>
          </a:bodyPr>
          <a:lstStyle/>
          <a:p>
            <a:r>
              <a:rPr lang="en-GB" b="1" dirty="0"/>
              <a:t>Retention</a:t>
            </a:r>
            <a:r>
              <a:rPr lang="en-GB" dirty="0"/>
              <a:t> </a:t>
            </a:r>
            <a:r>
              <a:rPr lang="en-GB" b="1" dirty="0"/>
              <a:t>Systems</a:t>
            </a:r>
            <a:r>
              <a:rPr lang="en-GB" dirty="0"/>
              <a:t> </a:t>
            </a:r>
          </a:p>
          <a:p>
            <a:pPr marL="0" indent="0">
              <a:buNone/>
            </a:pPr>
            <a:endParaRPr lang="en-GB" dirty="0"/>
          </a:p>
          <a:p>
            <a:pPr marL="0" indent="0">
              <a:buNone/>
            </a:pPr>
            <a:r>
              <a:rPr lang="en-GB" dirty="0"/>
              <a:t>Delay the discharge of surface water to watercourses by providing storage in ponds, retention basins and wetlands/reedbeds. </a:t>
            </a:r>
            <a:br>
              <a:rPr lang="en-GB" dirty="0"/>
            </a:br>
            <a:endParaRPr lang="en-GB" dirty="0"/>
          </a:p>
        </p:txBody>
      </p:sp>
      <p:pic>
        <p:nvPicPr>
          <p:cNvPr id="6" name="Picture 5">
            <a:extLst>
              <a:ext uri="{FF2B5EF4-FFF2-40B4-BE49-F238E27FC236}">
                <a16:creationId xmlns:a16="http://schemas.microsoft.com/office/drawing/2014/main" id="{2807CB51-ED7C-D542-9A13-B92999136297}"/>
              </a:ext>
            </a:extLst>
          </p:cNvPr>
          <p:cNvPicPr>
            <a:picLocks noChangeAspect="1"/>
          </p:cNvPicPr>
          <p:nvPr/>
        </p:nvPicPr>
        <p:blipFill>
          <a:blip r:embed="rId3"/>
          <a:stretch>
            <a:fillRect/>
          </a:stretch>
        </p:blipFill>
        <p:spPr>
          <a:xfrm>
            <a:off x="6906488" y="3530599"/>
            <a:ext cx="4620493" cy="3080328"/>
          </a:xfrm>
          <a:prstGeom prst="rect">
            <a:avLst/>
          </a:prstGeom>
        </p:spPr>
      </p:pic>
      <p:pic>
        <p:nvPicPr>
          <p:cNvPr id="7" name="Picture 6">
            <a:extLst>
              <a:ext uri="{FF2B5EF4-FFF2-40B4-BE49-F238E27FC236}">
                <a16:creationId xmlns:a16="http://schemas.microsoft.com/office/drawing/2014/main" id="{FE740E03-9058-0B47-9FED-8056A4F8F57F}"/>
              </a:ext>
            </a:extLst>
          </p:cNvPr>
          <p:cNvPicPr>
            <a:picLocks noChangeAspect="1"/>
          </p:cNvPicPr>
          <p:nvPr/>
        </p:nvPicPr>
        <p:blipFill>
          <a:blip r:embed="rId4"/>
          <a:stretch>
            <a:fillRect/>
          </a:stretch>
        </p:blipFill>
        <p:spPr>
          <a:xfrm>
            <a:off x="6096001" y="208265"/>
            <a:ext cx="4849090" cy="3628996"/>
          </a:xfrm>
          <a:prstGeom prst="rect">
            <a:avLst/>
          </a:prstGeom>
        </p:spPr>
      </p:pic>
      <p:sp>
        <p:nvSpPr>
          <p:cNvPr id="8" name="TextBox 7">
            <a:extLst>
              <a:ext uri="{FF2B5EF4-FFF2-40B4-BE49-F238E27FC236}">
                <a16:creationId xmlns:a16="http://schemas.microsoft.com/office/drawing/2014/main" id="{445BEED7-FED5-944E-94A5-E312882A9603}"/>
              </a:ext>
            </a:extLst>
          </p:cNvPr>
          <p:cNvSpPr txBox="1"/>
          <p:nvPr/>
        </p:nvSpPr>
        <p:spPr>
          <a:xfrm>
            <a:off x="6483928" y="208265"/>
            <a:ext cx="4569200" cy="323165"/>
          </a:xfrm>
          <a:prstGeom prst="rect">
            <a:avLst/>
          </a:prstGeom>
          <a:noFill/>
        </p:spPr>
        <p:txBody>
          <a:bodyPr wrap="none" rtlCol="0">
            <a:spAutoFit/>
          </a:bodyPr>
          <a:lstStyle/>
          <a:p>
            <a:r>
              <a:rPr lang="en-US" sz="1500" dirty="0"/>
              <a:t>Wildfowl &amp; Wetlands Trust Slimbridge, rainwater garden</a:t>
            </a:r>
          </a:p>
        </p:txBody>
      </p:sp>
    </p:spTree>
    <p:extLst>
      <p:ext uri="{BB962C8B-B14F-4D97-AF65-F5344CB8AC3E}">
        <p14:creationId xmlns:p14="http://schemas.microsoft.com/office/powerpoint/2010/main" val="18656705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2F3E4AC-53D5-634C-989D-534751BFBC04}"/>
              </a:ext>
            </a:extLst>
          </p:cNvPr>
          <p:cNvSpPr>
            <a:spLocks noGrp="1"/>
          </p:cNvSpPr>
          <p:nvPr>
            <p:ph idx="1"/>
          </p:nvPr>
        </p:nvSpPr>
        <p:spPr>
          <a:xfrm>
            <a:off x="838200" y="1985963"/>
            <a:ext cx="4246418" cy="4190999"/>
          </a:xfrm>
        </p:spPr>
        <p:txBody>
          <a:bodyPr/>
          <a:lstStyle/>
          <a:p>
            <a:r>
              <a:rPr lang="en-GB" b="1" dirty="0"/>
              <a:t>Infiltration</a:t>
            </a:r>
            <a:r>
              <a:rPr lang="en-GB" dirty="0"/>
              <a:t> </a:t>
            </a:r>
            <a:r>
              <a:rPr lang="en-GB" b="1" dirty="0"/>
              <a:t>systems</a:t>
            </a:r>
            <a:br>
              <a:rPr lang="en-GB" b="1" dirty="0"/>
            </a:br>
            <a:endParaRPr lang="en-GB" b="1" dirty="0"/>
          </a:p>
          <a:p>
            <a:pPr marL="0" indent="0">
              <a:buNone/>
            </a:pPr>
            <a:r>
              <a:rPr lang="en-GB" dirty="0"/>
              <a:t>E.g. infiltration trenches and soakaways will mimic natural recharge, allowing water to soak into the ground.</a:t>
            </a:r>
          </a:p>
          <a:p>
            <a:endParaRPr lang="en-US" dirty="0"/>
          </a:p>
        </p:txBody>
      </p:sp>
      <p:pic>
        <p:nvPicPr>
          <p:cNvPr id="6" name="Picture 5">
            <a:extLst>
              <a:ext uri="{FF2B5EF4-FFF2-40B4-BE49-F238E27FC236}">
                <a16:creationId xmlns:a16="http://schemas.microsoft.com/office/drawing/2014/main" id="{239AA440-6B7C-C147-B132-F4387EED4BFC}"/>
              </a:ext>
            </a:extLst>
          </p:cNvPr>
          <p:cNvPicPr>
            <a:picLocks noChangeAspect="1"/>
          </p:cNvPicPr>
          <p:nvPr/>
        </p:nvPicPr>
        <p:blipFill>
          <a:blip r:embed="rId3"/>
          <a:stretch>
            <a:fillRect/>
          </a:stretch>
        </p:blipFill>
        <p:spPr>
          <a:xfrm>
            <a:off x="5241781" y="770405"/>
            <a:ext cx="4285673" cy="3214255"/>
          </a:xfrm>
          <a:prstGeom prst="rect">
            <a:avLst/>
          </a:prstGeom>
        </p:spPr>
      </p:pic>
      <p:pic>
        <p:nvPicPr>
          <p:cNvPr id="5" name="Picture 4">
            <a:extLst>
              <a:ext uri="{FF2B5EF4-FFF2-40B4-BE49-F238E27FC236}">
                <a16:creationId xmlns:a16="http://schemas.microsoft.com/office/drawing/2014/main" id="{D5C714CA-BB19-8645-8DE7-E043DE6344ED}"/>
              </a:ext>
            </a:extLst>
          </p:cNvPr>
          <p:cNvPicPr>
            <a:picLocks noChangeAspect="1"/>
          </p:cNvPicPr>
          <p:nvPr/>
        </p:nvPicPr>
        <p:blipFill>
          <a:blip r:embed="rId4"/>
          <a:stretch>
            <a:fillRect/>
          </a:stretch>
        </p:blipFill>
        <p:spPr>
          <a:xfrm>
            <a:off x="7945745" y="1557337"/>
            <a:ext cx="3640986" cy="4854647"/>
          </a:xfrm>
          <a:prstGeom prst="rect">
            <a:avLst/>
          </a:prstGeom>
        </p:spPr>
      </p:pic>
    </p:spTree>
    <p:extLst>
      <p:ext uri="{BB962C8B-B14F-4D97-AF65-F5344CB8AC3E}">
        <p14:creationId xmlns:p14="http://schemas.microsoft.com/office/powerpoint/2010/main" val="17801912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1B1F7-2ACC-B040-AE4C-CC2B1028803C}"/>
              </a:ext>
            </a:extLst>
          </p:cNvPr>
          <p:cNvSpPr>
            <a:spLocks noGrp="1"/>
          </p:cNvSpPr>
          <p:nvPr>
            <p:ph type="title"/>
          </p:nvPr>
        </p:nvSpPr>
        <p:spPr/>
        <p:txBody>
          <a:bodyPr/>
          <a:lstStyle/>
          <a:p>
            <a:r>
              <a:rPr lang="en-US" dirty="0"/>
              <a:t>Case study – </a:t>
            </a:r>
            <a:r>
              <a:rPr lang="en-US" b="1" i="1" dirty="0"/>
              <a:t>Edinburgh Business Park</a:t>
            </a:r>
          </a:p>
        </p:txBody>
      </p:sp>
      <p:pic>
        <p:nvPicPr>
          <p:cNvPr id="4" name="Picture 3">
            <a:extLst>
              <a:ext uri="{FF2B5EF4-FFF2-40B4-BE49-F238E27FC236}">
                <a16:creationId xmlns:a16="http://schemas.microsoft.com/office/drawing/2014/main" id="{1F2D0D81-F0E1-E547-BFD4-068F5E1B99D6}"/>
              </a:ext>
            </a:extLst>
          </p:cNvPr>
          <p:cNvPicPr>
            <a:picLocks noChangeAspect="1"/>
          </p:cNvPicPr>
          <p:nvPr/>
        </p:nvPicPr>
        <p:blipFill>
          <a:blip r:embed="rId3"/>
          <a:stretch>
            <a:fillRect/>
          </a:stretch>
        </p:blipFill>
        <p:spPr>
          <a:xfrm>
            <a:off x="4377530" y="1504951"/>
            <a:ext cx="7215188" cy="4810125"/>
          </a:xfrm>
          <a:prstGeom prst="rect">
            <a:avLst/>
          </a:prstGeom>
        </p:spPr>
      </p:pic>
      <p:pic>
        <p:nvPicPr>
          <p:cNvPr id="8" name="Picture 7">
            <a:extLst>
              <a:ext uri="{FF2B5EF4-FFF2-40B4-BE49-F238E27FC236}">
                <a16:creationId xmlns:a16="http://schemas.microsoft.com/office/drawing/2014/main" id="{2A3B807E-9D51-B048-8D12-6A712EA33CC8}"/>
              </a:ext>
            </a:extLst>
          </p:cNvPr>
          <p:cNvPicPr>
            <a:picLocks noChangeAspect="1"/>
          </p:cNvPicPr>
          <p:nvPr/>
        </p:nvPicPr>
        <p:blipFill>
          <a:blip r:embed="rId4"/>
          <a:stretch>
            <a:fillRect/>
          </a:stretch>
        </p:blipFill>
        <p:spPr>
          <a:xfrm>
            <a:off x="477043" y="3206751"/>
            <a:ext cx="4957240" cy="3294062"/>
          </a:xfrm>
          <a:prstGeom prst="rect">
            <a:avLst/>
          </a:prstGeom>
        </p:spPr>
      </p:pic>
    </p:spTree>
    <p:extLst>
      <p:ext uri="{BB962C8B-B14F-4D97-AF65-F5344CB8AC3E}">
        <p14:creationId xmlns:p14="http://schemas.microsoft.com/office/powerpoint/2010/main" val="30543946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B3973B-0A60-D444-BFAB-D5F6F42664A0}"/>
              </a:ext>
            </a:extLst>
          </p:cNvPr>
          <p:cNvSpPr>
            <a:spLocks noGrp="1"/>
          </p:cNvSpPr>
          <p:nvPr>
            <p:ph type="title"/>
          </p:nvPr>
        </p:nvSpPr>
        <p:spPr>
          <a:xfrm>
            <a:off x="838199" y="226580"/>
            <a:ext cx="10515600" cy="1325563"/>
          </a:xfrm>
        </p:spPr>
        <p:txBody>
          <a:bodyPr/>
          <a:lstStyle/>
          <a:p>
            <a:r>
              <a:rPr lang="en-US" dirty="0"/>
              <a:t>Case study – </a:t>
            </a:r>
            <a:r>
              <a:rPr lang="en-US" b="1" i="1" dirty="0" err="1"/>
              <a:t>Cheonggyecheon</a:t>
            </a:r>
            <a:r>
              <a:rPr lang="en-US" b="1" i="1" dirty="0"/>
              <a:t>, Seoul</a:t>
            </a:r>
          </a:p>
        </p:txBody>
      </p:sp>
      <p:sp>
        <p:nvSpPr>
          <p:cNvPr id="3" name="Content Placeholder 2">
            <a:extLst>
              <a:ext uri="{FF2B5EF4-FFF2-40B4-BE49-F238E27FC236}">
                <a16:creationId xmlns:a16="http://schemas.microsoft.com/office/drawing/2014/main" id="{64625013-7671-8C42-A5E1-B064F37614A6}"/>
              </a:ext>
            </a:extLst>
          </p:cNvPr>
          <p:cNvSpPr>
            <a:spLocks noGrp="1"/>
          </p:cNvSpPr>
          <p:nvPr>
            <p:ph idx="1"/>
          </p:nvPr>
        </p:nvSpPr>
        <p:spPr>
          <a:xfrm>
            <a:off x="838200" y="5070763"/>
            <a:ext cx="10515600" cy="1634835"/>
          </a:xfrm>
        </p:spPr>
        <p:txBody>
          <a:bodyPr>
            <a:normAutofit/>
          </a:bodyPr>
          <a:lstStyle/>
          <a:p>
            <a:r>
              <a:rPr lang="en-US" sz="2600" dirty="0"/>
              <a:t>Thermal impact of blue infrastructure in </a:t>
            </a:r>
            <a:r>
              <a:rPr lang="en-GB" sz="2600" dirty="0" err="1"/>
              <a:t>Cheonggyecheon</a:t>
            </a:r>
            <a:r>
              <a:rPr lang="en-US" sz="2600" dirty="0"/>
              <a:t>, Seoul (Korea)</a:t>
            </a:r>
          </a:p>
          <a:p>
            <a:r>
              <a:rPr lang="en-US" sz="2600" b="1" dirty="0"/>
              <a:t>Urban Heat Island Effect </a:t>
            </a:r>
            <a:r>
              <a:rPr lang="en-US" sz="2600" dirty="0"/>
              <a:t>– higher population densities in metropolitan urban areas experiencing relatively hotter surface temperatures.</a:t>
            </a:r>
            <a:endParaRPr lang="en-GB" sz="2600" dirty="0"/>
          </a:p>
        </p:txBody>
      </p:sp>
      <p:pic>
        <p:nvPicPr>
          <p:cNvPr id="4" name="Picture 3">
            <a:extLst>
              <a:ext uri="{FF2B5EF4-FFF2-40B4-BE49-F238E27FC236}">
                <a16:creationId xmlns:a16="http://schemas.microsoft.com/office/drawing/2014/main" id="{49F78B31-8FB9-5447-904D-B82278C63CED}"/>
              </a:ext>
            </a:extLst>
          </p:cNvPr>
          <p:cNvPicPr>
            <a:picLocks noChangeAspect="1"/>
          </p:cNvPicPr>
          <p:nvPr/>
        </p:nvPicPr>
        <p:blipFill>
          <a:blip r:embed="rId3"/>
          <a:stretch>
            <a:fillRect/>
          </a:stretch>
        </p:blipFill>
        <p:spPr>
          <a:xfrm>
            <a:off x="1109806" y="1438020"/>
            <a:ext cx="9972387" cy="3261557"/>
          </a:xfrm>
          <a:prstGeom prst="rect">
            <a:avLst/>
          </a:prstGeom>
        </p:spPr>
      </p:pic>
    </p:spTree>
    <p:extLst>
      <p:ext uri="{BB962C8B-B14F-4D97-AF65-F5344CB8AC3E}">
        <p14:creationId xmlns:p14="http://schemas.microsoft.com/office/powerpoint/2010/main" val="11464384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0B475F-CF59-B045-A1E1-8B9CB00E65ED}"/>
              </a:ext>
            </a:extLst>
          </p:cNvPr>
          <p:cNvSpPr>
            <a:spLocks noGrp="1"/>
          </p:cNvSpPr>
          <p:nvPr>
            <p:ph type="title"/>
          </p:nvPr>
        </p:nvSpPr>
        <p:spPr/>
        <p:txBody>
          <a:bodyPr/>
          <a:lstStyle/>
          <a:p>
            <a:r>
              <a:rPr lang="en-US" b="1" dirty="0"/>
              <a:t>Housing/community developments</a:t>
            </a:r>
          </a:p>
        </p:txBody>
      </p:sp>
      <p:sp>
        <p:nvSpPr>
          <p:cNvPr id="3" name="Content Placeholder 2">
            <a:extLst>
              <a:ext uri="{FF2B5EF4-FFF2-40B4-BE49-F238E27FC236}">
                <a16:creationId xmlns:a16="http://schemas.microsoft.com/office/drawing/2014/main" id="{C492D8E4-EF0F-C84E-84B6-2A8A43C0543C}"/>
              </a:ext>
            </a:extLst>
          </p:cNvPr>
          <p:cNvSpPr>
            <a:spLocks noGrp="1"/>
          </p:cNvSpPr>
          <p:nvPr>
            <p:ph idx="1"/>
          </p:nvPr>
        </p:nvSpPr>
        <p:spPr>
          <a:xfrm>
            <a:off x="838200" y="2100263"/>
            <a:ext cx="5519738" cy="4076700"/>
          </a:xfrm>
        </p:spPr>
        <p:txBody>
          <a:bodyPr/>
          <a:lstStyle/>
          <a:p>
            <a:pPr marL="0" indent="0">
              <a:buNone/>
            </a:pPr>
            <a:r>
              <a:rPr lang="en-US" b="1" dirty="0"/>
              <a:t>Internal Considerations </a:t>
            </a:r>
            <a:br>
              <a:rPr lang="en-US" b="1" dirty="0"/>
            </a:br>
            <a:r>
              <a:rPr lang="en-US" dirty="0"/>
              <a:t>Effective plumbing design</a:t>
            </a:r>
            <a:br>
              <a:rPr lang="en-US" b="1" dirty="0"/>
            </a:br>
            <a:endParaRPr lang="en-US" b="1" dirty="0"/>
          </a:p>
          <a:p>
            <a:r>
              <a:rPr lang="en-US" dirty="0"/>
              <a:t>Gravity hot water systems</a:t>
            </a:r>
          </a:p>
          <a:p>
            <a:r>
              <a:rPr lang="en-US" dirty="0"/>
              <a:t>Point of use water heaters</a:t>
            </a:r>
          </a:p>
          <a:p>
            <a:r>
              <a:rPr lang="en-US" dirty="0"/>
              <a:t>Water-efficient appliances and fittings</a:t>
            </a:r>
          </a:p>
        </p:txBody>
      </p:sp>
      <p:pic>
        <p:nvPicPr>
          <p:cNvPr id="6" name="Picture 5">
            <a:extLst>
              <a:ext uri="{FF2B5EF4-FFF2-40B4-BE49-F238E27FC236}">
                <a16:creationId xmlns:a16="http://schemas.microsoft.com/office/drawing/2014/main" id="{0935731A-CEC2-5F42-86B8-4CF9DAF77722}"/>
              </a:ext>
            </a:extLst>
          </p:cNvPr>
          <p:cNvPicPr>
            <a:picLocks noChangeAspect="1"/>
          </p:cNvPicPr>
          <p:nvPr/>
        </p:nvPicPr>
        <p:blipFill>
          <a:blip r:embed="rId3"/>
          <a:stretch>
            <a:fillRect/>
          </a:stretch>
        </p:blipFill>
        <p:spPr>
          <a:xfrm>
            <a:off x="7205662" y="1563687"/>
            <a:ext cx="4476751" cy="2984501"/>
          </a:xfrm>
          <a:prstGeom prst="rect">
            <a:avLst/>
          </a:prstGeom>
        </p:spPr>
      </p:pic>
      <p:pic>
        <p:nvPicPr>
          <p:cNvPr id="5" name="Picture 4">
            <a:extLst>
              <a:ext uri="{FF2B5EF4-FFF2-40B4-BE49-F238E27FC236}">
                <a16:creationId xmlns:a16="http://schemas.microsoft.com/office/drawing/2014/main" id="{7F8ABE92-561D-0E4B-87A9-178F25123A02}"/>
              </a:ext>
            </a:extLst>
          </p:cNvPr>
          <p:cNvPicPr>
            <a:picLocks noChangeAspect="1"/>
          </p:cNvPicPr>
          <p:nvPr/>
        </p:nvPicPr>
        <p:blipFill>
          <a:blip r:embed="rId4"/>
          <a:stretch>
            <a:fillRect/>
          </a:stretch>
        </p:blipFill>
        <p:spPr>
          <a:xfrm>
            <a:off x="5867400" y="3386138"/>
            <a:ext cx="3200400" cy="3200400"/>
          </a:xfrm>
          <a:prstGeom prst="rect">
            <a:avLst/>
          </a:prstGeom>
        </p:spPr>
      </p:pic>
    </p:spTree>
    <p:extLst>
      <p:ext uri="{BB962C8B-B14F-4D97-AF65-F5344CB8AC3E}">
        <p14:creationId xmlns:p14="http://schemas.microsoft.com/office/powerpoint/2010/main" val="391218388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D518D4-5CAD-D444-8698-07ECCAFE6FBD}"/>
              </a:ext>
            </a:extLst>
          </p:cNvPr>
          <p:cNvSpPr>
            <a:spLocks noGrp="1"/>
          </p:cNvSpPr>
          <p:nvPr>
            <p:ph type="title"/>
          </p:nvPr>
        </p:nvSpPr>
        <p:spPr>
          <a:xfrm>
            <a:off x="795948" y="163676"/>
            <a:ext cx="10515600" cy="1325563"/>
          </a:xfrm>
        </p:spPr>
        <p:txBody>
          <a:bodyPr/>
          <a:lstStyle/>
          <a:p>
            <a:r>
              <a:rPr lang="en-US" b="1" dirty="0"/>
              <a:t>Rainwater harvesting</a:t>
            </a:r>
          </a:p>
        </p:txBody>
      </p:sp>
      <p:sp>
        <p:nvSpPr>
          <p:cNvPr id="3" name="Content Placeholder 2">
            <a:extLst>
              <a:ext uri="{FF2B5EF4-FFF2-40B4-BE49-F238E27FC236}">
                <a16:creationId xmlns:a16="http://schemas.microsoft.com/office/drawing/2014/main" id="{87DB8CFB-86B7-F042-A54B-F1409D363CC8}"/>
              </a:ext>
            </a:extLst>
          </p:cNvPr>
          <p:cNvSpPr>
            <a:spLocks noGrp="1"/>
          </p:cNvSpPr>
          <p:nvPr>
            <p:ph idx="1"/>
          </p:nvPr>
        </p:nvSpPr>
        <p:spPr>
          <a:xfrm>
            <a:off x="795948" y="1699104"/>
            <a:ext cx="5819775" cy="3990975"/>
          </a:xfrm>
        </p:spPr>
        <p:txBody>
          <a:bodyPr>
            <a:normAutofit/>
          </a:bodyPr>
          <a:lstStyle/>
          <a:p>
            <a:r>
              <a:rPr lang="en-US" sz="2600" dirty="0"/>
              <a:t>Collection of rainwater from rooftops</a:t>
            </a:r>
            <a:br>
              <a:rPr lang="en-US" sz="2600" dirty="0"/>
            </a:br>
            <a:endParaRPr lang="en-US" sz="2600" dirty="0"/>
          </a:p>
          <a:p>
            <a:r>
              <a:rPr lang="en-US" sz="2600" dirty="0"/>
              <a:t>Recycled for – toilet flushing, filling washing machines &amp; watering gardens.</a:t>
            </a:r>
            <a:br>
              <a:rPr lang="en-US" sz="2600" dirty="0"/>
            </a:br>
            <a:endParaRPr lang="en-US" sz="2600" dirty="0"/>
          </a:p>
          <a:p>
            <a:r>
              <a:rPr lang="en-US" sz="2600" dirty="0"/>
              <a:t>Rainwater butt storage</a:t>
            </a:r>
            <a:br>
              <a:rPr lang="en-US" sz="2600" dirty="0"/>
            </a:br>
            <a:endParaRPr lang="en-US" sz="2600" dirty="0"/>
          </a:p>
          <a:p>
            <a:r>
              <a:rPr lang="en-US" sz="2600" dirty="0"/>
              <a:t>Payback cost estimate:</a:t>
            </a:r>
            <a:br>
              <a:rPr lang="en-US" sz="2600" dirty="0"/>
            </a:br>
            <a:r>
              <a:rPr lang="en-US" sz="2600" b="1" dirty="0"/>
              <a:t>2 years</a:t>
            </a:r>
          </a:p>
        </p:txBody>
      </p:sp>
      <p:pic>
        <p:nvPicPr>
          <p:cNvPr id="5" name="Picture 4">
            <a:extLst>
              <a:ext uri="{FF2B5EF4-FFF2-40B4-BE49-F238E27FC236}">
                <a16:creationId xmlns:a16="http://schemas.microsoft.com/office/drawing/2014/main" id="{622B945D-74B5-A448-A80D-D4969DE6C7DC}"/>
              </a:ext>
            </a:extLst>
          </p:cNvPr>
          <p:cNvPicPr>
            <a:picLocks noChangeAspect="1"/>
          </p:cNvPicPr>
          <p:nvPr/>
        </p:nvPicPr>
        <p:blipFill>
          <a:blip r:embed="rId3"/>
          <a:stretch>
            <a:fillRect/>
          </a:stretch>
        </p:blipFill>
        <p:spPr>
          <a:xfrm>
            <a:off x="4262322" y="3951767"/>
            <a:ext cx="3771989" cy="2572601"/>
          </a:xfrm>
          <a:prstGeom prst="rect">
            <a:avLst/>
          </a:prstGeom>
        </p:spPr>
      </p:pic>
      <p:pic>
        <p:nvPicPr>
          <p:cNvPr id="6" name="Picture 5">
            <a:extLst>
              <a:ext uri="{FF2B5EF4-FFF2-40B4-BE49-F238E27FC236}">
                <a16:creationId xmlns:a16="http://schemas.microsoft.com/office/drawing/2014/main" id="{9FD29070-58BA-7344-9EC9-D2D3DEE83C77}"/>
              </a:ext>
            </a:extLst>
          </p:cNvPr>
          <p:cNvPicPr>
            <a:picLocks noChangeAspect="1"/>
          </p:cNvPicPr>
          <p:nvPr/>
        </p:nvPicPr>
        <p:blipFill>
          <a:blip r:embed="rId4"/>
          <a:stretch>
            <a:fillRect/>
          </a:stretch>
        </p:blipFill>
        <p:spPr>
          <a:xfrm>
            <a:off x="8108726" y="493712"/>
            <a:ext cx="3568465" cy="5022615"/>
          </a:xfrm>
          <a:prstGeom prst="rect">
            <a:avLst/>
          </a:prstGeom>
        </p:spPr>
      </p:pic>
    </p:spTree>
    <p:extLst>
      <p:ext uri="{BB962C8B-B14F-4D97-AF65-F5344CB8AC3E}">
        <p14:creationId xmlns:p14="http://schemas.microsoft.com/office/powerpoint/2010/main" val="401083849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61760C-4F09-B04E-B80D-81D0D68F7577}"/>
              </a:ext>
            </a:extLst>
          </p:cNvPr>
          <p:cNvSpPr>
            <a:spLocks noGrp="1"/>
          </p:cNvSpPr>
          <p:nvPr>
            <p:ph type="title"/>
          </p:nvPr>
        </p:nvSpPr>
        <p:spPr>
          <a:xfrm>
            <a:off x="809624" y="137186"/>
            <a:ext cx="10515600" cy="1325563"/>
          </a:xfrm>
        </p:spPr>
        <p:txBody>
          <a:bodyPr/>
          <a:lstStyle/>
          <a:p>
            <a:r>
              <a:rPr lang="en-US" b="1" dirty="0"/>
              <a:t>Greywater &amp; Blackwater</a:t>
            </a:r>
          </a:p>
        </p:txBody>
      </p:sp>
      <p:sp>
        <p:nvSpPr>
          <p:cNvPr id="3" name="Content Placeholder 2">
            <a:extLst>
              <a:ext uri="{FF2B5EF4-FFF2-40B4-BE49-F238E27FC236}">
                <a16:creationId xmlns:a16="http://schemas.microsoft.com/office/drawing/2014/main" id="{DFD3BF50-9ECF-8F4F-B451-7EC2979C96C8}"/>
              </a:ext>
            </a:extLst>
          </p:cNvPr>
          <p:cNvSpPr>
            <a:spLocks noGrp="1"/>
          </p:cNvSpPr>
          <p:nvPr>
            <p:ph idx="1"/>
          </p:nvPr>
        </p:nvSpPr>
        <p:spPr>
          <a:xfrm>
            <a:off x="652462" y="1447435"/>
            <a:ext cx="4748213" cy="2700337"/>
          </a:xfrm>
        </p:spPr>
        <p:txBody>
          <a:bodyPr>
            <a:normAutofit/>
          </a:bodyPr>
          <a:lstStyle/>
          <a:p>
            <a:r>
              <a:rPr lang="en-US" sz="3000" b="1" dirty="0"/>
              <a:t>Blackwater </a:t>
            </a:r>
            <a:r>
              <a:rPr lang="en-US" sz="3000" dirty="0"/>
              <a:t>– toilet water, harmful pathogens.</a:t>
            </a:r>
          </a:p>
          <a:p>
            <a:pPr marL="0" indent="0">
              <a:buNone/>
            </a:pPr>
            <a:endParaRPr lang="en-US" sz="3000" dirty="0"/>
          </a:p>
          <a:p>
            <a:r>
              <a:rPr lang="en-US" sz="3000" b="1" dirty="0"/>
              <a:t>Greywater </a:t>
            </a:r>
            <a:r>
              <a:rPr lang="en-US" sz="3000" dirty="0"/>
              <a:t>– baths, showers, sinks.</a:t>
            </a:r>
            <a:endParaRPr lang="en-US" sz="3000" b="1" dirty="0"/>
          </a:p>
        </p:txBody>
      </p:sp>
      <p:pic>
        <p:nvPicPr>
          <p:cNvPr id="5" name="Picture 4">
            <a:extLst>
              <a:ext uri="{FF2B5EF4-FFF2-40B4-BE49-F238E27FC236}">
                <a16:creationId xmlns:a16="http://schemas.microsoft.com/office/drawing/2014/main" id="{9104A2A0-1D40-0C43-9772-7D33D1D0C117}"/>
              </a:ext>
            </a:extLst>
          </p:cNvPr>
          <p:cNvPicPr>
            <a:picLocks noChangeAspect="1"/>
          </p:cNvPicPr>
          <p:nvPr/>
        </p:nvPicPr>
        <p:blipFill>
          <a:blip r:embed="rId3"/>
          <a:stretch>
            <a:fillRect/>
          </a:stretch>
        </p:blipFill>
        <p:spPr>
          <a:xfrm>
            <a:off x="5557837" y="1180494"/>
            <a:ext cx="6243638" cy="5316195"/>
          </a:xfrm>
          <a:prstGeom prst="rect">
            <a:avLst/>
          </a:prstGeom>
        </p:spPr>
      </p:pic>
      <p:pic>
        <p:nvPicPr>
          <p:cNvPr id="7" name="Picture 6">
            <a:extLst>
              <a:ext uri="{FF2B5EF4-FFF2-40B4-BE49-F238E27FC236}">
                <a16:creationId xmlns:a16="http://schemas.microsoft.com/office/drawing/2014/main" id="{754092DE-15EB-AC4F-AE5D-8620EAA8AC81}"/>
              </a:ext>
            </a:extLst>
          </p:cNvPr>
          <p:cNvPicPr>
            <a:picLocks noChangeAspect="1"/>
          </p:cNvPicPr>
          <p:nvPr/>
        </p:nvPicPr>
        <p:blipFill>
          <a:blip r:embed="rId4"/>
          <a:stretch>
            <a:fillRect/>
          </a:stretch>
        </p:blipFill>
        <p:spPr>
          <a:xfrm>
            <a:off x="519112" y="4251756"/>
            <a:ext cx="4695825" cy="2269649"/>
          </a:xfrm>
          <a:prstGeom prst="rect">
            <a:avLst/>
          </a:prstGeom>
        </p:spPr>
      </p:pic>
    </p:spTree>
    <p:extLst>
      <p:ext uri="{BB962C8B-B14F-4D97-AF65-F5344CB8AC3E}">
        <p14:creationId xmlns:p14="http://schemas.microsoft.com/office/powerpoint/2010/main" val="57596282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93D2F-5EB4-3E4E-A47D-03249D78DCAC}"/>
              </a:ext>
            </a:extLst>
          </p:cNvPr>
          <p:cNvSpPr>
            <a:spLocks noGrp="1"/>
          </p:cNvSpPr>
          <p:nvPr>
            <p:ph type="title"/>
          </p:nvPr>
        </p:nvSpPr>
        <p:spPr>
          <a:xfrm>
            <a:off x="838200" y="365125"/>
            <a:ext cx="10515600" cy="1692275"/>
          </a:xfrm>
        </p:spPr>
        <p:txBody>
          <a:bodyPr/>
          <a:lstStyle/>
          <a:p>
            <a:r>
              <a:rPr lang="en-US" dirty="0"/>
              <a:t>Eco options for </a:t>
            </a:r>
            <a:br>
              <a:rPr lang="en-US" dirty="0"/>
            </a:br>
            <a:r>
              <a:rPr lang="en-US" dirty="0"/>
              <a:t>Greywater Recycling</a:t>
            </a:r>
          </a:p>
        </p:txBody>
      </p:sp>
      <p:sp>
        <p:nvSpPr>
          <p:cNvPr id="3" name="Content Placeholder 2">
            <a:extLst>
              <a:ext uri="{FF2B5EF4-FFF2-40B4-BE49-F238E27FC236}">
                <a16:creationId xmlns:a16="http://schemas.microsoft.com/office/drawing/2014/main" id="{FB59E933-E436-2A40-808B-3A06991F5542}"/>
              </a:ext>
            </a:extLst>
          </p:cNvPr>
          <p:cNvSpPr>
            <a:spLocks noGrp="1"/>
          </p:cNvSpPr>
          <p:nvPr>
            <p:ph idx="1"/>
          </p:nvPr>
        </p:nvSpPr>
        <p:spPr>
          <a:xfrm>
            <a:off x="838200" y="2285999"/>
            <a:ext cx="5348288" cy="4067053"/>
          </a:xfrm>
        </p:spPr>
        <p:txBody>
          <a:bodyPr>
            <a:normAutofit/>
          </a:bodyPr>
          <a:lstStyle/>
          <a:p>
            <a:r>
              <a:rPr lang="en-US" b="1" dirty="0"/>
              <a:t>Planter </a:t>
            </a:r>
            <a:r>
              <a:rPr lang="en-US" b="1" dirty="0" err="1"/>
              <a:t>soilbox</a:t>
            </a:r>
            <a:r>
              <a:rPr lang="en-US" b="1" dirty="0"/>
              <a:t> system</a:t>
            </a:r>
            <a:br>
              <a:rPr lang="en-US" b="1" dirty="0"/>
            </a:br>
            <a:br>
              <a:rPr lang="en-US" b="1" dirty="0"/>
            </a:br>
            <a:r>
              <a:rPr lang="en-US" dirty="0"/>
              <a:t>In place of septic tanks which are capable of contaminating soils at a deeper level. </a:t>
            </a:r>
            <a:br>
              <a:rPr lang="en-US" dirty="0"/>
            </a:br>
            <a:br>
              <a:rPr lang="en-US" dirty="0"/>
            </a:br>
            <a:r>
              <a:rPr lang="en-US" dirty="0"/>
              <a:t>Avoids contaminating deeper soil through plants removing toxic elements (heavy metals, </a:t>
            </a:r>
            <a:r>
              <a:rPr lang="en-US" dirty="0" err="1"/>
              <a:t>etc</a:t>
            </a:r>
            <a:r>
              <a:rPr lang="en-US" dirty="0"/>
              <a:t>).</a:t>
            </a:r>
          </a:p>
        </p:txBody>
      </p:sp>
      <p:pic>
        <p:nvPicPr>
          <p:cNvPr id="4" name="Picture 3">
            <a:extLst>
              <a:ext uri="{FF2B5EF4-FFF2-40B4-BE49-F238E27FC236}">
                <a16:creationId xmlns:a16="http://schemas.microsoft.com/office/drawing/2014/main" id="{CD9D0827-D46C-2A4F-BA94-BF4F4D84AA2D}"/>
              </a:ext>
            </a:extLst>
          </p:cNvPr>
          <p:cNvPicPr>
            <a:picLocks noChangeAspect="1"/>
          </p:cNvPicPr>
          <p:nvPr/>
        </p:nvPicPr>
        <p:blipFill>
          <a:blip r:embed="rId3"/>
          <a:stretch>
            <a:fillRect/>
          </a:stretch>
        </p:blipFill>
        <p:spPr>
          <a:xfrm>
            <a:off x="6710362" y="595311"/>
            <a:ext cx="4491038" cy="5757741"/>
          </a:xfrm>
          <a:prstGeom prst="rect">
            <a:avLst/>
          </a:prstGeom>
        </p:spPr>
      </p:pic>
    </p:spTree>
    <p:extLst>
      <p:ext uri="{BB962C8B-B14F-4D97-AF65-F5344CB8AC3E}">
        <p14:creationId xmlns:p14="http://schemas.microsoft.com/office/powerpoint/2010/main" val="221121715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7398C2-93D6-BA49-B0ED-3A2D53D8B5A6}"/>
              </a:ext>
            </a:extLst>
          </p:cNvPr>
          <p:cNvSpPr>
            <a:spLocks noGrp="1"/>
          </p:cNvSpPr>
          <p:nvPr>
            <p:ph type="title"/>
          </p:nvPr>
        </p:nvSpPr>
        <p:spPr/>
        <p:txBody>
          <a:bodyPr>
            <a:normAutofit/>
          </a:bodyPr>
          <a:lstStyle/>
          <a:p>
            <a:r>
              <a:rPr lang="en-GB" sz="5400" b="1" dirty="0"/>
              <a:t>Self- Led Tutorial</a:t>
            </a:r>
            <a:br>
              <a:rPr lang="en-GB" b="1" dirty="0"/>
            </a:br>
            <a:r>
              <a:rPr lang="en-GB" sz="2200" b="1" dirty="0"/>
              <a:t>Urban area planning developments &amp; water management</a:t>
            </a:r>
            <a:endParaRPr lang="en-US" sz="2200" dirty="0"/>
          </a:p>
        </p:txBody>
      </p:sp>
      <p:sp>
        <p:nvSpPr>
          <p:cNvPr id="3" name="Content Placeholder 2">
            <a:extLst>
              <a:ext uri="{FF2B5EF4-FFF2-40B4-BE49-F238E27FC236}">
                <a16:creationId xmlns:a16="http://schemas.microsoft.com/office/drawing/2014/main" id="{E3EA492B-0D15-B740-89AB-F5BC3BB03DC7}"/>
              </a:ext>
            </a:extLst>
          </p:cNvPr>
          <p:cNvSpPr>
            <a:spLocks noGrp="1"/>
          </p:cNvSpPr>
          <p:nvPr>
            <p:ph idx="1"/>
          </p:nvPr>
        </p:nvSpPr>
        <p:spPr>
          <a:xfrm>
            <a:off x="838200" y="2022846"/>
            <a:ext cx="10515600" cy="4351338"/>
          </a:xfrm>
        </p:spPr>
        <p:txBody>
          <a:bodyPr>
            <a:normAutofit lnSpcReduction="10000"/>
          </a:bodyPr>
          <a:lstStyle/>
          <a:p>
            <a:pPr marL="0" indent="0">
              <a:buNone/>
            </a:pPr>
            <a:r>
              <a:rPr lang="en-GB" b="1" dirty="0"/>
              <a:t>Look up the following and take notes in detail of our progress on creating effective urban water solutions for people, communities and the wider biodiversity of the area…</a:t>
            </a:r>
            <a:br>
              <a:rPr lang="en-GB" b="1" dirty="0"/>
            </a:br>
            <a:endParaRPr lang="en-GB" b="1" dirty="0"/>
          </a:p>
          <a:p>
            <a:r>
              <a:rPr lang="en-GB" b="1" dirty="0"/>
              <a:t>Water-saving technologies &amp; techniques</a:t>
            </a:r>
            <a:br>
              <a:rPr lang="en-GB" b="1" dirty="0"/>
            </a:br>
            <a:r>
              <a:rPr lang="en-GB" sz="2700" dirty="0"/>
              <a:t>Rainwater harvesting, compost toilets, low flush toilets, percussion taps and waterless urinals and other uses.</a:t>
            </a:r>
            <a:br>
              <a:rPr lang="en-GB" dirty="0"/>
            </a:br>
            <a:endParaRPr lang="en-GB" dirty="0"/>
          </a:p>
          <a:p>
            <a:r>
              <a:rPr lang="en-GB" b="1" dirty="0"/>
              <a:t>Changing the way we design &amp; plan our urban developments </a:t>
            </a:r>
            <a:br>
              <a:rPr lang="en-GB" b="1" dirty="0"/>
            </a:br>
            <a:r>
              <a:rPr lang="en-GB" sz="2500" dirty="0"/>
              <a:t>How, where and costs. Water Sensitive Urban Design (WSUD) and </a:t>
            </a:r>
            <a:br>
              <a:rPr lang="en-GB" sz="2500" dirty="0"/>
            </a:br>
            <a:r>
              <a:rPr lang="en-GB" sz="2500" dirty="0"/>
              <a:t>Sustainable Urban Drainage Systems (</a:t>
            </a:r>
            <a:r>
              <a:rPr lang="en-GB" sz="2500" dirty="0" err="1"/>
              <a:t>SuDs</a:t>
            </a:r>
            <a:r>
              <a:rPr lang="en-GB" sz="2500" dirty="0"/>
              <a:t>).</a:t>
            </a:r>
          </a:p>
        </p:txBody>
      </p:sp>
    </p:spTree>
    <p:extLst>
      <p:ext uri="{BB962C8B-B14F-4D97-AF65-F5344CB8AC3E}">
        <p14:creationId xmlns:p14="http://schemas.microsoft.com/office/powerpoint/2010/main" val="9489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3B56B8-DFB3-1246-BB58-C7204B7181AD}"/>
              </a:ext>
            </a:extLst>
          </p:cNvPr>
          <p:cNvSpPr>
            <a:spLocks noGrp="1"/>
          </p:cNvSpPr>
          <p:nvPr>
            <p:ph type="title"/>
          </p:nvPr>
        </p:nvSpPr>
        <p:spPr/>
        <p:txBody>
          <a:bodyPr/>
          <a:lstStyle/>
          <a:p>
            <a:r>
              <a:rPr lang="en-US" dirty="0"/>
              <a:t>Other helpful reading…</a:t>
            </a:r>
          </a:p>
        </p:txBody>
      </p:sp>
      <p:sp>
        <p:nvSpPr>
          <p:cNvPr id="3" name="Content Placeholder 2">
            <a:extLst>
              <a:ext uri="{FF2B5EF4-FFF2-40B4-BE49-F238E27FC236}">
                <a16:creationId xmlns:a16="http://schemas.microsoft.com/office/drawing/2014/main" id="{6D8C42F2-8162-FF47-982C-C438534FEE6B}"/>
              </a:ext>
            </a:extLst>
          </p:cNvPr>
          <p:cNvSpPr>
            <a:spLocks noGrp="1"/>
          </p:cNvSpPr>
          <p:nvPr>
            <p:ph idx="1"/>
          </p:nvPr>
        </p:nvSpPr>
        <p:spPr/>
        <p:txBody>
          <a:bodyPr/>
          <a:lstStyle/>
          <a:p>
            <a:r>
              <a:rPr lang="en-US" dirty="0" err="1"/>
              <a:t>Oertli</a:t>
            </a:r>
            <a:r>
              <a:rPr lang="en-US" dirty="0"/>
              <a:t> &amp; Parris (2019), </a:t>
            </a:r>
            <a:r>
              <a:rPr lang="en-US" b="1" i="1" dirty="0"/>
              <a:t>Review: Toward management of urban ponds for freshwater biodiversity</a:t>
            </a:r>
            <a:r>
              <a:rPr lang="en-US" dirty="0"/>
              <a:t>, </a:t>
            </a:r>
            <a:r>
              <a:rPr lang="en-US" dirty="0">
                <a:hlinkClick r:id="rId2"/>
              </a:rPr>
              <a:t>https://esajournals.onlinelibrary.wiley.com/doi/full/10.1002/ecs2.2810</a:t>
            </a:r>
            <a:r>
              <a:rPr lang="en-US" dirty="0"/>
              <a:t> </a:t>
            </a:r>
          </a:p>
          <a:p>
            <a:endParaRPr lang="en-US" dirty="0"/>
          </a:p>
        </p:txBody>
      </p:sp>
    </p:spTree>
    <p:extLst>
      <p:ext uri="{BB962C8B-B14F-4D97-AF65-F5344CB8AC3E}">
        <p14:creationId xmlns:p14="http://schemas.microsoft.com/office/powerpoint/2010/main" val="681124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307</TotalTime>
  <Words>3390</Words>
  <Application>Microsoft Macintosh PowerPoint</Application>
  <PresentationFormat>Widescreen</PresentationFormat>
  <Paragraphs>182</Paragraphs>
  <Slides>17</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17</vt:i4>
      </vt:variant>
    </vt:vector>
  </HeadingPairs>
  <TitlesOfParts>
    <vt:vector size="21" baseType="lpstr">
      <vt:lpstr>Arial</vt:lpstr>
      <vt:lpstr>Calibri</vt:lpstr>
      <vt:lpstr>Calibri Light</vt:lpstr>
      <vt:lpstr>Office Theme</vt:lpstr>
      <vt:lpstr>Urban Planning and Freshwater Environments</vt:lpstr>
      <vt:lpstr>Importance of Urban Freshwater</vt:lpstr>
      <vt:lpstr>Benefits</vt:lpstr>
      <vt:lpstr>Benefits</vt:lpstr>
      <vt:lpstr>SuDS and infrastructure design</vt:lpstr>
      <vt:lpstr>How do SuDS work?</vt:lpstr>
      <vt:lpstr>PowerPoint Presentation</vt:lpstr>
      <vt:lpstr>PowerPoint Presentation</vt:lpstr>
      <vt:lpstr>PowerPoint Presentation</vt:lpstr>
      <vt:lpstr>Case study – Edinburgh Business Park</vt:lpstr>
      <vt:lpstr>Case study – Cheonggyecheon, Seoul</vt:lpstr>
      <vt:lpstr>Housing/community developments</vt:lpstr>
      <vt:lpstr>Rainwater harvesting</vt:lpstr>
      <vt:lpstr>Greywater &amp; Blackwater</vt:lpstr>
      <vt:lpstr>Eco options for  Greywater Recycling</vt:lpstr>
      <vt:lpstr>Self- Led Tutorial Urban area planning developments &amp; water management</vt:lpstr>
      <vt:lpstr>Other helpful reading…</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Urban planning and Freshwater Environments</dc:title>
  <dc:creator>Sam! Sam!</dc:creator>
  <cp:lastModifiedBy>Sam! Sam!</cp:lastModifiedBy>
  <cp:revision>48</cp:revision>
  <dcterms:created xsi:type="dcterms:W3CDTF">2020-01-29T21:32:06Z</dcterms:created>
  <dcterms:modified xsi:type="dcterms:W3CDTF">2020-01-30T13:02:55Z</dcterms:modified>
</cp:coreProperties>
</file>