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66" r:id="rId2"/>
    <p:sldId id="267" r:id="rId3"/>
    <p:sldId id="270" r:id="rId4"/>
    <p:sldId id="269" r:id="rId5"/>
    <p:sldId id="271" r:id="rId6"/>
    <p:sldId id="272" r:id="rId7"/>
    <p:sldId id="257" r:id="rId8"/>
    <p:sldId id="260" r:id="rId9"/>
    <p:sldId id="258" r:id="rId10"/>
    <p:sldId id="263" r:id="rId11"/>
    <p:sldId id="268" r:id="rId12"/>
    <p:sldId id="264" r:id="rId13"/>
    <p:sldId id="262" r:id="rId14"/>
    <p:sldId id="259"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F5EA"/>
    <a:srgbClr val="FAEC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Среден стил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Среден стил 2 - Акцент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FD0F851-EC5A-4D38-B0AD-8093EC10F338}" styleName="Светъл стил 1 - Акцент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2D5ABB26-0587-4C30-8999-92F81FD0307C}" styleName="Без стил, без мрежа">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72308" autoAdjust="0"/>
  </p:normalViewPr>
  <p:slideViewPr>
    <p:cSldViewPr snapToGrid="0">
      <p:cViewPr varScale="1">
        <p:scale>
          <a:sx n="66" d="100"/>
          <a:sy n="66" d="100"/>
        </p:scale>
        <p:origin x="1320" y="43"/>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9" d="100"/>
          <a:sy n="69" d="100"/>
        </p:scale>
        <p:origin x="1378"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84D1A-BCC6-4B39-BCC9-AC730B7A8446}" type="datetimeFigureOut">
              <a:rPr lang="en-GB" smtClean="0"/>
              <a:t>23/07/2022</a:t>
            </a:fld>
            <a:endParaRPr lang="en-GB"/>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DD55B3-6BB7-44F1-B38E-403BC1400049}" type="slidenum">
              <a:rPr lang="en-GB" smtClean="0"/>
              <a:t>‹#›</a:t>
            </a:fld>
            <a:endParaRPr lang="en-GB"/>
          </a:p>
        </p:txBody>
      </p:sp>
    </p:spTree>
    <p:extLst>
      <p:ext uri="{BB962C8B-B14F-4D97-AF65-F5344CB8AC3E}">
        <p14:creationId xmlns:p14="http://schemas.microsoft.com/office/powerpoint/2010/main" val="2595494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a:t>
            </a:fld>
            <a:endParaRPr lang="en-GB"/>
          </a:p>
        </p:txBody>
      </p:sp>
    </p:spTree>
    <p:extLst>
      <p:ext uri="{BB962C8B-B14F-4D97-AF65-F5344CB8AC3E}">
        <p14:creationId xmlns:p14="http://schemas.microsoft.com/office/powerpoint/2010/main" val="18002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2</a:t>
            </a:fld>
            <a:endParaRPr lang="en-GB"/>
          </a:p>
        </p:txBody>
      </p:sp>
    </p:spTree>
    <p:extLst>
      <p:ext uri="{BB962C8B-B14F-4D97-AF65-F5344CB8AC3E}">
        <p14:creationId xmlns:p14="http://schemas.microsoft.com/office/powerpoint/2010/main" val="509891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6</a:t>
            </a:fld>
            <a:endParaRPr lang="en-GB"/>
          </a:p>
        </p:txBody>
      </p:sp>
    </p:spTree>
    <p:extLst>
      <p:ext uri="{BB962C8B-B14F-4D97-AF65-F5344CB8AC3E}">
        <p14:creationId xmlns:p14="http://schemas.microsoft.com/office/powerpoint/2010/main" val="116660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2800" b="0" i="0" dirty="0">
                <a:solidFill>
                  <a:srgbClr val="303030"/>
                </a:solidFill>
                <a:effectLst/>
                <a:latin typeface="Acumin Pro"/>
              </a:rPr>
              <a:t>Communication in health and social care  plays essential  role and is an important aspect of working relationships. Being able to communicate effectively is a skill that has a lot of benefits, perhaps most importantly that it helps you to deliver person-centred, high-quality care. </a:t>
            </a:r>
            <a:endParaRPr lang="en-GB" sz="1800" b="0" i="0" u="none" strike="noStrike" baseline="0" dirty="0">
              <a:latin typeface="TTE265D2E8t0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555555"/>
                </a:solidFill>
                <a:effectLst/>
                <a:latin typeface="robotoregular"/>
              </a:rPr>
              <a:t>Communication skills are foundational for individual, team, and organizational success (Kinnick &amp; Parton, 2005).</a:t>
            </a:r>
            <a:br>
              <a:rPr lang="en-GB" sz="1800" dirty="0"/>
            </a:br>
            <a:r>
              <a:rPr lang="en-GB" sz="1800" b="0" i="0" u="none" strike="noStrike" baseline="0" dirty="0">
                <a:latin typeface="TTE265D2E8t00"/>
              </a:rPr>
              <a:t>Effective communication skills are acknowledged as an essential prerequisite for providing high quality healthcare and person-centred care (Lewin et al, 2009) a</a:t>
            </a:r>
            <a:r>
              <a:rPr lang="en-GB" sz="1800" b="0" i="0" u="none" strike="noStrike" baseline="0" dirty="0">
                <a:latin typeface="TradeGothicLTStd-Light"/>
              </a:rPr>
              <a:t>nd all nurses are likely to experience difficulty communicating</a:t>
            </a:r>
            <a:r>
              <a:rPr lang="bg-BG" sz="1800" b="0" i="0" u="none" strike="noStrike" baseline="0" dirty="0">
                <a:latin typeface="TradeGothicLTStd-Light"/>
              </a:rPr>
              <a:t> </a:t>
            </a:r>
            <a:r>
              <a:rPr lang="en-GB" sz="1800" b="0" i="0" u="none" strike="noStrike" baseline="0" dirty="0">
                <a:latin typeface="TradeGothicLTStd-Light"/>
              </a:rPr>
              <a:t>with a patient at some point in their working lives (Bryan et al. 2002).</a:t>
            </a:r>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7</a:t>
            </a:fld>
            <a:endParaRPr lang="en-GB"/>
          </a:p>
        </p:txBody>
      </p:sp>
    </p:spTree>
    <p:extLst>
      <p:ext uri="{BB962C8B-B14F-4D97-AF65-F5344CB8AC3E}">
        <p14:creationId xmlns:p14="http://schemas.microsoft.com/office/powerpoint/2010/main" val="2535670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dirty="0"/>
              <a:t>Communication is the transfer of message(information) from sender to receiver through the channel(format in which the message is being sent). In healthcare setting it can be complicated process and being able to communicate effectively is fundamental .Barriers between NHS organisation and their stakeholders could have negative impact on quality of  patient's care.</a:t>
            </a:r>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8</a:t>
            </a:fld>
            <a:endParaRPr lang="en-GB"/>
          </a:p>
        </p:txBody>
      </p:sp>
    </p:spTree>
    <p:extLst>
      <p:ext uri="{BB962C8B-B14F-4D97-AF65-F5344CB8AC3E}">
        <p14:creationId xmlns:p14="http://schemas.microsoft.com/office/powerpoint/2010/main" val="2022263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1800" b="0" i="0" u="none" strike="noStrike" baseline="0" dirty="0">
                <a:latin typeface="BfkvnrKgymlhTimesLTStd-Roman"/>
              </a:rPr>
              <a:t>Health care professionals needs:</a:t>
            </a:r>
          </a:p>
          <a:p>
            <a:pPr algn="l"/>
            <a:r>
              <a:rPr lang="en-GB" sz="1800" b="0" i="0" u="none" strike="noStrike" baseline="0" dirty="0">
                <a:latin typeface="BfkvnrKgymlhTimesLTStd-Roman"/>
              </a:rPr>
              <a:t>To observe individually, paying attention to body language ,eye contact ,tone of voice, facial expressions</a:t>
            </a:r>
          </a:p>
          <a:p>
            <a:pPr algn="l"/>
            <a:r>
              <a:rPr lang="en-GB" sz="1800" b="0" i="0" u="none" strike="noStrike" baseline="0" dirty="0">
                <a:latin typeface="BfkvnrKgymlhTimesLTStd-Roman"/>
              </a:rPr>
              <a:t>Talk slow with patient</a:t>
            </a:r>
          </a:p>
          <a:p>
            <a:pPr algn="l"/>
            <a:r>
              <a:rPr lang="en-GB" sz="1800" b="0" i="0" u="none" strike="noStrike" baseline="0" dirty="0">
                <a:latin typeface="BfkvnrKgymlhTimesLTStd-Roman"/>
              </a:rPr>
              <a:t>Use feedback to encourage two-way communication </a:t>
            </a:r>
          </a:p>
          <a:p>
            <a:pPr algn="l"/>
            <a:r>
              <a:rPr lang="en-GB" sz="1800" b="0" i="0" u="none" strike="noStrike" baseline="0" dirty="0">
                <a:latin typeface="BfkvnrKgymlhTimesLTStd-Roman"/>
              </a:rPr>
              <a:t>Limit numbers of messages, use short sentences</a:t>
            </a:r>
          </a:p>
          <a:p>
            <a:pPr algn="l"/>
            <a:r>
              <a:rPr lang="en-GB" sz="1800" b="0" i="0" u="none" strike="noStrike" baseline="0" dirty="0">
                <a:latin typeface="BfkvnrKgymlhTimesLTStd-Roman"/>
              </a:rPr>
              <a:t>Evaluate the patients understanding</a:t>
            </a:r>
          </a:p>
          <a:p>
            <a:pPr algn="l"/>
            <a:r>
              <a:rPr lang="en-GB" sz="1800" b="0" i="0" u="none" strike="noStrike" baseline="0" dirty="0">
                <a:latin typeface="BfkvnrKgymlhTimesLTStd-Roman"/>
              </a:rPr>
              <a:t>Giving simple written instructions with drawings also decreases the barriers of cognitive overload and deficient working memory during patient education in a brief clinical encounter</a:t>
            </a:r>
            <a:r>
              <a:rPr lang="en-GB" sz="1200" b="0" i="0" u="none" strike="noStrike" baseline="0" dirty="0">
                <a:latin typeface="TTE265D2E8t00"/>
              </a:rPr>
              <a:t> Connelly, Rosina &amp; Turner, Teri., 2017). </a:t>
            </a:r>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9</a:t>
            </a:fld>
            <a:endParaRPr lang="en-GB"/>
          </a:p>
        </p:txBody>
      </p:sp>
    </p:spTree>
    <p:extLst>
      <p:ext uri="{BB962C8B-B14F-4D97-AF65-F5344CB8AC3E}">
        <p14:creationId xmlns:p14="http://schemas.microsoft.com/office/powerpoint/2010/main" val="769265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10</a:t>
            </a:fld>
            <a:endParaRPr lang="en-GB"/>
          </a:p>
        </p:txBody>
      </p:sp>
    </p:spTree>
    <p:extLst>
      <p:ext uri="{BB962C8B-B14F-4D97-AF65-F5344CB8AC3E}">
        <p14:creationId xmlns:p14="http://schemas.microsoft.com/office/powerpoint/2010/main" val="3507369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11</a:t>
            </a:fld>
            <a:endParaRPr lang="en-GB"/>
          </a:p>
        </p:txBody>
      </p:sp>
    </p:spTree>
    <p:extLst>
      <p:ext uri="{BB962C8B-B14F-4D97-AF65-F5344CB8AC3E}">
        <p14:creationId xmlns:p14="http://schemas.microsoft.com/office/powerpoint/2010/main" val="1791930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12</a:t>
            </a:fld>
            <a:endParaRPr lang="en-GB"/>
          </a:p>
        </p:txBody>
      </p:sp>
    </p:spTree>
    <p:extLst>
      <p:ext uri="{BB962C8B-B14F-4D97-AF65-F5344CB8AC3E}">
        <p14:creationId xmlns:p14="http://schemas.microsoft.com/office/powerpoint/2010/main" val="2326470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13</a:t>
            </a:fld>
            <a:endParaRPr lang="en-GB"/>
          </a:p>
        </p:txBody>
      </p:sp>
    </p:spTree>
    <p:extLst>
      <p:ext uri="{BB962C8B-B14F-4D97-AF65-F5344CB8AC3E}">
        <p14:creationId xmlns:p14="http://schemas.microsoft.com/office/powerpoint/2010/main" val="626255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1800" b="0" i="0" u="none" strike="noStrike" baseline="0" dirty="0">
                <a:latin typeface="TradeGothicLTStd-Light"/>
              </a:rPr>
              <a:t>Bryan, K., Axelrod, L., Maxim, J., Bell, L. and Jordan, L. (2002) Working with older</a:t>
            </a:r>
            <a:r>
              <a:rPr lang="bg-BG" sz="1800" b="0" i="0" u="none" strike="noStrike" baseline="0" dirty="0">
                <a:latin typeface="TradeGothicLTStd-Light"/>
              </a:rPr>
              <a:t> </a:t>
            </a:r>
            <a:r>
              <a:rPr lang="en-GB" sz="1800" b="0" i="0" u="none" strike="noStrike" baseline="0" dirty="0">
                <a:latin typeface="TradeGothicLTStd-Light"/>
              </a:rPr>
              <a:t>people with communication </a:t>
            </a:r>
            <a:r>
              <a:rPr lang="en-GB" sz="1800" b="0" i="0" u="none" strike="noStrike" baseline="0" dirty="0" err="1">
                <a:latin typeface="TradeGothicLTStd-Light"/>
              </a:rPr>
              <a:t>diffi</a:t>
            </a:r>
            <a:r>
              <a:rPr lang="en-GB" sz="1800" b="0" i="0" u="none" strike="noStrike" baseline="0" dirty="0">
                <a:latin typeface="TradeGothicLTStd-Light"/>
              </a:rPr>
              <a:t> </a:t>
            </a:r>
            <a:r>
              <a:rPr lang="en-GB" sz="1800" b="0" i="0" u="none" strike="noStrike" baseline="0" dirty="0" err="1">
                <a:latin typeface="TradeGothicLTStd-Light"/>
              </a:rPr>
              <a:t>culties</a:t>
            </a:r>
            <a:r>
              <a:rPr lang="en-GB" sz="1800" b="0" i="0" u="none" strike="noStrike" baseline="0" dirty="0">
                <a:latin typeface="TradeGothicLTStd-Light"/>
              </a:rPr>
              <a:t>: an evaluation of care worker training.</a:t>
            </a:r>
            <a:r>
              <a:rPr lang="bg-BG" sz="1800" b="0" i="0" u="none" strike="noStrike" baseline="0" dirty="0">
                <a:latin typeface="TradeGothicLTStd-Light"/>
              </a:rPr>
              <a:t> </a:t>
            </a:r>
            <a:r>
              <a:rPr lang="en-GB" sz="1800" b="0" i="1" u="none" strike="noStrike" baseline="0" dirty="0">
                <a:latin typeface="TradeGothicLTStd-LightObl"/>
              </a:rPr>
              <a:t>Aging and Mental Health </a:t>
            </a:r>
            <a:r>
              <a:rPr lang="en-GB" sz="1800" b="0" i="0" u="none" strike="noStrike" baseline="0" dirty="0">
                <a:latin typeface="TradeGothicLTStd-Light"/>
              </a:rPr>
              <a:t>6(3), 248–254.</a:t>
            </a:r>
            <a:endParaRPr lang="tr-TR" sz="1800" b="0" i="0" u="none" strike="noStrike" baseline="0" dirty="0">
              <a:latin typeface="TradeGothicLTStd-Light"/>
            </a:endParaRPr>
          </a:p>
          <a:p>
            <a:pPr algn="l"/>
            <a:endParaRPr lang="tr-TR" sz="1800" b="0" i="0" u="none" strike="noStrike" baseline="0" dirty="0">
              <a:latin typeface="TradeGothicLTStd-Light"/>
            </a:endParaRPr>
          </a:p>
          <a:p>
            <a:pPr algn="l"/>
            <a:endParaRPr lang="en-GB" sz="1800" b="0" i="0" u="none" strike="noStrike" baseline="0" dirty="0">
              <a:latin typeface="TTE265D2E8t00"/>
            </a:endParaRPr>
          </a:p>
          <a:p>
            <a:pPr algn="l"/>
            <a:r>
              <a:rPr lang="en-GB" sz="1800" b="0" i="0" u="none" strike="noStrike" baseline="0" dirty="0">
                <a:latin typeface="TTE265D2E8t00"/>
              </a:rPr>
              <a:t>Connelly, Rosina &amp; Turner, Teri. (2017). Health Literacy and Child Health Outcomes: Promoting Effective Health Communication Strategies to Improve Quality of Care. 10.1007/978-3-319-50799-6. </a:t>
            </a:r>
            <a:endParaRPr lang="tr-TR" sz="1800" b="0" i="0" u="none" strike="noStrike" baseline="0" dirty="0">
              <a:latin typeface="TTE265D2E8t00"/>
            </a:endParaRPr>
          </a:p>
          <a:p>
            <a:pPr algn="l"/>
            <a:endParaRPr lang="tr-TR" sz="1800" b="0" i="0" u="none" strike="noStrike" baseline="0" dirty="0">
              <a:latin typeface="TTE265D2E8t00"/>
            </a:endParaRPr>
          </a:p>
          <a:p>
            <a:pPr algn="l"/>
            <a:r>
              <a:rPr lang="en-GB" sz="1800" b="0" i="0" dirty="0">
                <a:solidFill>
                  <a:srgbClr val="555555"/>
                </a:solidFill>
                <a:effectLst/>
                <a:latin typeface="robotoregular"/>
              </a:rPr>
              <a:t>Griffith, Brian A., and Ethan B. Dunham. </a:t>
            </a:r>
            <a:r>
              <a:rPr lang="en-GB" sz="1800" b="0" i="1" dirty="0">
                <a:solidFill>
                  <a:srgbClr val="555555"/>
                </a:solidFill>
                <a:effectLst/>
                <a:latin typeface="robotoregular"/>
              </a:rPr>
              <a:t>Working in Teams : Moving from High Potential to High Performance</a:t>
            </a:r>
            <a:r>
              <a:rPr lang="en-GB" sz="1800" b="0" i="0" dirty="0">
                <a:solidFill>
                  <a:srgbClr val="555555"/>
                </a:solidFill>
                <a:effectLst/>
                <a:latin typeface="robotoregular"/>
              </a:rPr>
              <a:t>, SAGE Publications, Incorporated, 2014.</a:t>
            </a:r>
            <a:r>
              <a:rPr lang="en-GB" sz="1800" b="0" i="1" dirty="0">
                <a:solidFill>
                  <a:srgbClr val="555555"/>
                </a:solidFill>
                <a:effectLst/>
                <a:latin typeface="robotoregular"/>
              </a:rPr>
              <a:t> ProQuest </a:t>
            </a:r>
            <a:r>
              <a:rPr lang="en-GB" sz="1800" b="0" i="1" dirty="0" err="1">
                <a:solidFill>
                  <a:srgbClr val="555555"/>
                </a:solidFill>
                <a:effectLst/>
                <a:latin typeface="robotoregular"/>
              </a:rPr>
              <a:t>Ebook</a:t>
            </a:r>
            <a:r>
              <a:rPr lang="en-GB" sz="1800" b="0" i="1" dirty="0">
                <a:solidFill>
                  <a:srgbClr val="555555"/>
                </a:solidFill>
                <a:effectLst/>
                <a:latin typeface="robotoregular"/>
              </a:rPr>
              <a:t> Central</a:t>
            </a:r>
            <a:r>
              <a:rPr lang="en-GB" sz="1800" b="0" i="0" dirty="0">
                <a:solidFill>
                  <a:srgbClr val="555555"/>
                </a:solidFill>
                <a:effectLst/>
                <a:latin typeface="robotoregular"/>
              </a:rPr>
              <a:t>, http://ebookcentral.proquest.com/lib/trinity/detail.action?docID=5165231.</a:t>
            </a:r>
          </a:p>
          <a:p>
            <a:pPr algn="l"/>
            <a:endParaRPr lang="en-GB" sz="1800" b="0" i="0" dirty="0">
              <a:solidFill>
                <a:srgbClr val="555555"/>
              </a:solidFill>
              <a:effectLst/>
              <a:latin typeface="robotoregular"/>
            </a:endParaRPr>
          </a:p>
          <a:p>
            <a:pPr algn="l"/>
            <a:br>
              <a:rPr lang="en-GB" sz="1800" dirty="0"/>
            </a:br>
            <a:endParaRPr lang="bg-BG" sz="1800" b="0" i="0" u="none" strike="noStrike" baseline="0" dirty="0">
              <a:latin typeface="TradeGothicLTStd-Light"/>
            </a:endParaRPr>
          </a:p>
          <a:p>
            <a:pPr algn="l"/>
            <a:endParaRPr lang="bg-BG" sz="1800" b="0" i="0" u="none" strike="noStrike" baseline="0" dirty="0">
              <a:latin typeface="TTE265D2E8t00"/>
            </a:endParaRPr>
          </a:p>
          <a:p>
            <a:pPr algn="l"/>
            <a:r>
              <a:rPr lang="en-GB" sz="1800" b="0" i="0" u="none" strike="noStrike" baseline="0" dirty="0">
                <a:latin typeface="TTE265D2E8t00"/>
              </a:rPr>
              <a:t>Lewin S., </a:t>
            </a:r>
            <a:r>
              <a:rPr lang="en-GB" sz="1800" b="0" i="0" u="none" strike="noStrike" baseline="0" dirty="0" err="1">
                <a:latin typeface="TTE265D2E8t00"/>
              </a:rPr>
              <a:t>Skea</a:t>
            </a:r>
            <a:r>
              <a:rPr lang="en-GB" sz="1800" b="0" i="0" u="none" strike="noStrike" baseline="0" dirty="0">
                <a:latin typeface="TTE265D2E8t00"/>
              </a:rPr>
              <a:t>., Entwistle VA.</a:t>
            </a:r>
            <a:r>
              <a:rPr lang="bg-BG" sz="1800" b="0" i="0" u="none" strike="noStrike" baseline="0" dirty="0">
                <a:latin typeface="TTE265D2E8t00"/>
              </a:rPr>
              <a:t>,</a:t>
            </a:r>
            <a:r>
              <a:rPr lang="de-DE" sz="1800" b="0" i="0" u="none" strike="noStrike" baseline="0" dirty="0" err="1">
                <a:latin typeface="TTE265D2E8t00"/>
              </a:rPr>
              <a:t>Zwarenstein</a:t>
            </a:r>
            <a:r>
              <a:rPr lang="de-DE" sz="1800" b="0" i="0" u="none" strike="noStrike" baseline="0" dirty="0">
                <a:latin typeface="TTE265D2E8t00"/>
              </a:rPr>
              <a:t> M. and Dick J.</a:t>
            </a:r>
            <a:r>
              <a:rPr lang="en-GB" sz="1800" b="0" i="0" u="none" strike="noStrike" baseline="0" dirty="0">
                <a:latin typeface="TTE265D2E8t00"/>
              </a:rPr>
              <a:t>(2009).</a:t>
            </a:r>
            <a:r>
              <a:rPr lang="en-GB" sz="1800" b="0" i="0" u="none" strike="noStrike" baseline="0" dirty="0">
                <a:latin typeface="TTE1C0AC50t00"/>
              </a:rPr>
              <a:t>Interventions for providers to</a:t>
            </a:r>
            <a:r>
              <a:rPr lang="bg-BG" sz="1800" b="0" i="0" u="none" strike="noStrike" baseline="0" dirty="0">
                <a:latin typeface="TTE1C0AC50t00"/>
              </a:rPr>
              <a:t> </a:t>
            </a:r>
            <a:r>
              <a:rPr lang="en-GB" sz="1800" b="0" i="0" u="none" strike="noStrike" baseline="0" dirty="0">
                <a:latin typeface="TTE1C0AC50t00"/>
              </a:rPr>
              <a:t>promote a patient-centred</a:t>
            </a:r>
            <a:r>
              <a:rPr lang="bg-BG" sz="1800" b="0" i="0" u="none" strike="noStrike" baseline="0" dirty="0">
                <a:latin typeface="TTE1C0AC50t00"/>
              </a:rPr>
              <a:t> </a:t>
            </a:r>
            <a:r>
              <a:rPr lang="en-GB" sz="1800" b="0" i="0" u="none" strike="noStrike" baseline="0" dirty="0">
                <a:latin typeface="TTE1C0AC50t00"/>
              </a:rPr>
              <a:t>approach in clinical</a:t>
            </a:r>
            <a:r>
              <a:rPr lang="bg-BG" sz="1800" b="0" i="0" u="none" strike="noStrike" baseline="0" dirty="0">
                <a:latin typeface="TTE1C0AC50t00"/>
              </a:rPr>
              <a:t> </a:t>
            </a:r>
            <a:r>
              <a:rPr lang="en-GB" sz="1800" b="0" i="0" u="none" strike="noStrike" baseline="0" dirty="0">
                <a:latin typeface="TTE1C0AC50t00"/>
              </a:rPr>
              <a:t>consultations (Review).</a:t>
            </a:r>
            <a:r>
              <a:rPr lang="bg-BG" sz="1800" b="0" i="0" u="none" strike="noStrike" baseline="0" dirty="0">
                <a:latin typeface="TTE1C0AC50t00"/>
              </a:rPr>
              <a:t> </a:t>
            </a:r>
            <a:r>
              <a:rPr lang="en-GB" sz="1800" b="0" i="0" u="none" strike="noStrike" baseline="0" dirty="0">
                <a:latin typeface="TTE265D2E8t00"/>
              </a:rPr>
              <a:t>The Cochrane Collaboration.</a:t>
            </a:r>
            <a:r>
              <a:rPr lang="bg-BG" sz="1800" b="0" i="0" u="none" strike="noStrike" baseline="0" dirty="0">
                <a:latin typeface="TTE265D2E8t00"/>
              </a:rPr>
              <a:t> </a:t>
            </a:r>
            <a:r>
              <a:rPr lang="en-GB" sz="1800" b="0" i="0" u="none" strike="noStrike" baseline="0" dirty="0">
                <a:latin typeface="TTE265D2E8t00"/>
              </a:rPr>
              <a:t>John Wiley &amp; Sons, Ltd.</a:t>
            </a:r>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14</a:t>
            </a:fld>
            <a:endParaRPr lang="en-GB"/>
          </a:p>
        </p:txBody>
      </p:sp>
    </p:spTree>
    <p:extLst>
      <p:ext uri="{BB962C8B-B14F-4D97-AF65-F5344CB8AC3E}">
        <p14:creationId xmlns:p14="http://schemas.microsoft.com/office/powerpoint/2010/main" val="2494883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Заглавен слайд">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bg-BG"/>
              <a:t>Редакт. стил загл. образец</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bg-BG"/>
              <a:t>Редакт. стил загл. образец</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1141410" y="3073397"/>
            <a:ext cx="4878391" cy="2717801"/>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6172200" y="3073397"/>
            <a:ext cx="4875210" cy="2717801"/>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bg-BG"/>
              <a:t>Редакт. стил загл. образец</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 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bg-BG"/>
              <a:t>Редакт. стил загл. образец</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колони">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bg-BG"/>
              <a:t>Редакт. стил загл. образец</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7/23/2022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колони с картини">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bg-BG"/>
              <a:t>Редакт. стил загл. образец</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7/23/2022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7/23/2022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ebookcentral.proquest.com/lib/trinity/detail.action?docID=516523" TargetMode="External"/><Relationship Id="rId5" Type="http://schemas.openxmlformats.org/officeDocument/2006/relationships/image" Target="../media/image8.jpe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 контейнер 2">
            <a:extLst>
              <a:ext uri="{FF2B5EF4-FFF2-40B4-BE49-F238E27FC236}">
                <a16:creationId xmlns:a16="http://schemas.microsoft.com/office/drawing/2014/main" id="{BCDCC7F9-65D6-8400-0868-A479B2A54845}"/>
              </a:ext>
            </a:extLst>
          </p:cNvPr>
          <p:cNvSpPr>
            <a:spLocks noGrp="1"/>
          </p:cNvSpPr>
          <p:nvPr>
            <p:ph type="body" sz="half" idx="2"/>
          </p:nvPr>
        </p:nvSpPr>
        <p:spPr>
          <a:xfrm>
            <a:off x="1141410" y="2106592"/>
            <a:ext cx="9904459" cy="3684607"/>
          </a:xfrm>
        </p:spPr>
        <p:txBody>
          <a:bodyPr>
            <a:normAutofit fontScale="92500" lnSpcReduction="20000"/>
          </a:bodyPr>
          <a:lstStyle/>
          <a:p>
            <a:endParaRPr lang="en-GB" sz="1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Group presentation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name and ID  :Rose Moreen Simon Nee Knight  2121411</a:t>
            </a:r>
          </a:p>
          <a:p>
            <a:r>
              <a:rPr lang="en-GB" dirty="0">
                <a:latin typeface="Arial" panose="020B0604020202020204" pitchFamily="34" charset="0"/>
                <a:cs typeface="Arial" panose="020B0604020202020204" pitchFamily="34" charset="0"/>
              </a:rPr>
              <a:t>Student name and ID :Tamanna Chowdhury 2020854</a:t>
            </a:r>
          </a:p>
          <a:p>
            <a:r>
              <a:rPr lang="en-GB" dirty="0">
                <a:latin typeface="Arial" panose="020B0604020202020204" pitchFamily="34" charset="0"/>
                <a:cs typeface="Arial" panose="020B0604020202020204" pitchFamily="34" charset="0"/>
              </a:rPr>
              <a:t>Student name and ID : Sevdalina Velinova  2017540</a:t>
            </a:r>
          </a:p>
          <a:p>
            <a:r>
              <a:rPr lang="en-GB" dirty="0">
                <a:latin typeface="Arial" panose="020B0604020202020204" pitchFamily="34" charset="0"/>
                <a:cs typeface="Arial" panose="020B0604020202020204" pitchFamily="34" charset="0"/>
              </a:rPr>
              <a:t>Student name and ID : Zainab Sesay 2119599</a:t>
            </a:r>
          </a:p>
          <a:p>
            <a:r>
              <a:rPr lang="en-GB" dirty="0">
                <a:latin typeface="Arial" panose="020B0604020202020204" pitchFamily="34" charset="0"/>
                <a:cs typeface="Arial" panose="020B0604020202020204" pitchFamily="34" charset="0"/>
              </a:rPr>
              <a:t>Module Name and code : Effective teamworking and communication BMSW4002</a:t>
            </a:r>
          </a:p>
          <a:p>
            <a:r>
              <a:rPr lang="en-GB" dirty="0">
                <a:latin typeface="Arial" panose="020B0604020202020204" pitchFamily="34" charset="0"/>
                <a:cs typeface="Arial" panose="020B0604020202020204" pitchFamily="34" charset="0"/>
              </a:rPr>
              <a:t>Lecture`s name : Dr. Obinna Nkwocha</a:t>
            </a:r>
          </a:p>
          <a:p>
            <a:endParaRPr lang="en-GB" dirty="0"/>
          </a:p>
        </p:txBody>
      </p:sp>
      <p:sp>
        <p:nvSpPr>
          <p:cNvPr id="4" name="Текстов контейнер 2">
            <a:extLst>
              <a:ext uri="{FF2B5EF4-FFF2-40B4-BE49-F238E27FC236}">
                <a16:creationId xmlns:a16="http://schemas.microsoft.com/office/drawing/2014/main" id="{35DD9B35-62C5-E4A0-52D5-BBB720D8FAC1}"/>
              </a:ext>
            </a:extLst>
          </p:cNvPr>
          <p:cNvSpPr>
            <a:spLocks noGrp="1"/>
          </p:cNvSpPr>
          <p:nvPr>
            <p:ph type="title"/>
          </p:nvPr>
        </p:nvSpPr>
        <p:spPr>
          <a:xfrm>
            <a:off x="1141411" y="971550"/>
            <a:ext cx="9906002" cy="1239838"/>
          </a:xfrm>
        </p:spPr>
        <p:txBody>
          <a:bodyPr>
            <a:normAutofit/>
          </a:bodyPr>
          <a:lstStyle/>
          <a:p>
            <a:pPr algn="l"/>
            <a:br>
              <a:rPr lang="en-GB" sz="1800" b="0" i="0" u="none" strike="noStrike" baseline="0" dirty="0">
                <a:solidFill>
                  <a:srgbClr val="000000"/>
                </a:solidFill>
                <a:latin typeface="Arial" panose="020B0604020202020204" pitchFamily="34" charset="0"/>
              </a:rPr>
            </a:br>
            <a:r>
              <a:rPr lang="en-GB" sz="1800" b="0" i="0" u="none" strike="noStrike" baseline="0" dirty="0">
                <a:solidFill>
                  <a:srgbClr val="000000"/>
                </a:solidFill>
                <a:latin typeface="Arial" panose="020B0604020202020204" pitchFamily="34" charset="0"/>
              </a:rPr>
              <a:t> </a:t>
            </a:r>
            <a:r>
              <a:rPr lang="en-GB" sz="1800" b="1" i="0" u="none" strike="noStrike" baseline="0" dirty="0">
                <a:solidFill>
                  <a:schemeClr val="tx1">
                    <a:lumMod val="95000"/>
                  </a:schemeClr>
                </a:solidFill>
                <a:latin typeface="Arial" panose="020B0604020202020204" pitchFamily="34" charset="0"/>
                <a:cs typeface="Arial" panose="020B0604020202020204" pitchFamily="34" charset="0"/>
              </a:rPr>
              <a:t>Strategies for Effective Communication in NHS </a:t>
            </a:r>
            <a:r>
              <a:rPr lang="en-GB" sz="1800" b="0" i="0" u="none" strike="noStrike" baseline="0" dirty="0">
                <a:solidFill>
                  <a:srgbClr val="000000"/>
                </a:solidFill>
                <a:latin typeface="Arial" panose="020B0604020202020204" pitchFamily="34" charset="0"/>
                <a:cs typeface="Arial" panose="020B0604020202020204" pitchFamily="34" charset="0"/>
              </a:rPr>
              <a:t>	</a:t>
            </a:r>
            <a:br>
              <a:rPr lang="en-GB" sz="1800" b="0" i="0" u="none" strike="noStrike" baseline="0" dirty="0">
                <a:solidFill>
                  <a:srgbClr val="000000"/>
                </a:solidFill>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377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Текстов контейнер 11">
            <a:extLst>
              <a:ext uri="{FF2B5EF4-FFF2-40B4-BE49-F238E27FC236}">
                <a16:creationId xmlns:a16="http://schemas.microsoft.com/office/drawing/2014/main" id="{F00464DE-B301-C61B-652E-427074CC5D80}"/>
              </a:ext>
            </a:extLst>
          </p:cNvPr>
          <p:cNvSpPr>
            <a:spLocks noGrp="1"/>
          </p:cNvSpPr>
          <p:nvPr>
            <p:ph sz="half" idx="1"/>
          </p:nvPr>
        </p:nvSpPr>
        <p:spPr>
          <a:xfrm>
            <a:off x="2639028" y="150472"/>
            <a:ext cx="3380771" cy="648182"/>
          </a:xfrm>
        </p:spPr>
        <p:txBody>
          <a:bodyPr>
            <a:normAutofit/>
          </a:bodyPr>
          <a:lstStyle/>
          <a:p>
            <a:r>
              <a:rPr lang="en-GB" sz="1800" b="1" dirty="0">
                <a:latin typeface="Arial" panose="020B0604020202020204" pitchFamily="34" charset="0"/>
                <a:cs typeface="Arial" panose="020B0604020202020204" pitchFamily="34" charset="0"/>
              </a:rPr>
              <a:t>Contents</a:t>
            </a:r>
          </a:p>
        </p:txBody>
      </p:sp>
      <p:sp>
        <p:nvSpPr>
          <p:cNvPr id="14" name="Контейнер за съдържание 13">
            <a:extLst>
              <a:ext uri="{FF2B5EF4-FFF2-40B4-BE49-F238E27FC236}">
                <a16:creationId xmlns:a16="http://schemas.microsoft.com/office/drawing/2014/main" id="{2B3BFC91-DE58-8026-8C43-35DBD76C794C}"/>
              </a:ext>
            </a:extLst>
          </p:cNvPr>
          <p:cNvSpPr>
            <a:spLocks noGrp="1"/>
          </p:cNvSpPr>
          <p:nvPr>
            <p:ph sz="half" idx="2"/>
          </p:nvPr>
        </p:nvSpPr>
        <p:spPr>
          <a:xfrm>
            <a:off x="659758" y="798654"/>
            <a:ext cx="10387654" cy="4992546"/>
          </a:xfrm>
        </p:spPr>
        <p:txBody>
          <a:bodyPr/>
          <a:lstStyle/>
          <a:p>
            <a:r>
              <a:rPr lang="en-GB" dirty="0"/>
              <a:t>Introduction...............................................................................................3</a:t>
            </a:r>
          </a:p>
          <a:p>
            <a:r>
              <a:rPr lang="en-GB" dirty="0"/>
              <a:t>Overview of the organisation(NHS)....................................................4</a:t>
            </a:r>
          </a:p>
          <a:p>
            <a:r>
              <a:rPr lang="en-GB" dirty="0"/>
              <a:t>Benefits of effective communication....................................................5</a:t>
            </a:r>
          </a:p>
          <a:p>
            <a:r>
              <a:rPr lang="en-GB" dirty="0"/>
              <a:t>The theories relating to models of communication............................6</a:t>
            </a:r>
          </a:p>
          <a:p>
            <a:r>
              <a:rPr lang="en-GB" dirty="0"/>
              <a:t>Barriers that can prevent effective communication...........................7</a:t>
            </a:r>
          </a:p>
          <a:p>
            <a:r>
              <a:rPr lang="en-GB" dirty="0"/>
              <a:t>Channels of communication to improve communication..................10</a:t>
            </a:r>
          </a:p>
          <a:p>
            <a:r>
              <a:rPr lang="en-GB" dirty="0"/>
              <a:t>Conclusion................................................................................................13</a:t>
            </a:r>
          </a:p>
          <a:p>
            <a:r>
              <a:rPr lang="en-GB" dirty="0"/>
              <a:t>References...............................................................................................14</a:t>
            </a:r>
          </a:p>
        </p:txBody>
      </p:sp>
    </p:spTree>
    <p:extLst>
      <p:ext uri="{BB962C8B-B14F-4D97-AF65-F5344CB8AC3E}">
        <p14:creationId xmlns:p14="http://schemas.microsoft.com/office/powerpoint/2010/main" val="634897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3861AC6B-2B03-C0D2-7B1A-A91538DE3180}"/>
              </a:ext>
            </a:extLst>
          </p:cNvPr>
          <p:cNvSpPr>
            <a:spLocks noGrp="1"/>
          </p:cNvSpPr>
          <p:nvPr>
            <p:ph sz="half" idx="1"/>
          </p:nvPr>
        </p:nvSpPr>
        <p:spPr>
          <a:xfrm>
            <a:off x="1141410" y="462988"/>
            <a:ext cx="4878389" cy="937550"/>
          </a:xfrm>
        </p:spPr>
        <p:txBody>
          <a:bodyPr/>
          <a:lstStyle/>
          <a:p>
            <a:r>
              <a:rPr lang="en-GB" dirty="0"/>
              <a:t>  Introduction</a:t>
            </a:r>
          </a:p>
        </p:txBody>
      </p:sp>
      <p:sp>
        <p:nvSpPr>
          <p:cNvPr id="4" name="Контейнер за съдържание 3">
            <a:extLst>
              <a:ext uri="{FF2B5EF4-FFF2-40B4-BE49-F238E27FC236}">
                <a16:creationId xmlns:a16="http://schemas.microsoft.com/office/drawing/2014/main" id="{F04937E0-7CD8-B227-0049-8FE3A119CF30}"/>
              </a:ext>
            </a:extLst>
          </p:cNvPr>
          <p:cNvSpPr>
            <a:spLocks noGrp="1"/>
          </p:cNvSpPr>
          <p:nvPr>
            <p:ph sz="half" idx="2"/>
          </p:nvPr>
        </p:nvSpPr>
        <p:spPr>
          <a:xfrm>
            <a:off x="1403430" y="1400538"/>
            <a:ext cx="9175831" cy="4328930"/>
          </a:xfrm>
        </p:spPr>
        <p:txBody>
          <a:bodyPr/>
          <a:lstStyle/>
          <a:p>
            <a:pPr marL="0" indent="0">
              <a:buNone/>
            </a:pPr>
            <a:r>
              <a:rPr lang="en-GB" dirty="0"/>
              <a:t>The presentation desires to achieve the following outcomes:</a:t>
            </a:r>
          </a:p>
          <a:p>
            <a:pPr>
              <a:buFont typeface="Wingdings" panose="05000000000000000000" pitchFamily="2" charset="2"/>
              <a:buChar char="ü"/>
            </a:pPr>
            <a:r>
              <a:rPr lang="en-GB" dirty="0"/>
              <a:t>Benefits of effective communication in NHS </a:t>
            </a:r>
          </a:p>
          <a:p>
            <a:pPr>
              <a:buFont typeface="Wingdings" panose="05000000000000000000" pitchFamily="2" charset="2"/>
              <a:buChar char="ü"/>
            </a:pPr>
            <a:r>
              <a:rPr lang="en-GB" dirty="0"/>
              <a:t>How NHS use theories relating to models of communication</a:t>
            </a:r>
          </a:p>
          <a:p>
            <a:pPr>
              <a:buFont typeface="Wingdings" panose="05000000000000000000" pitchFamily="2" charset="2"/>
              <a:buChar char="ü"/>
            </a:pPr>
            <a:r>
              <a:rPr lang="en-GB" dirty="0"/>
              <a:t>Which are types of barriers that can prevent effective communication between NHS and their residents </a:t>
            </a:r>
          </a:p>
          <a:p>
            <a:pPr>
              <a:buFont typeface="Wingdings" panose="05000000000000000000" pitchFamily="2" charset="2"/>
              <a:buChar char="ü"/>
            </a:pPr>
            <a:r>
              <a:rPr lang="en-GB" dirty="0"/>
              <a:t>What are channels of communication used by NHS  and which channels can be used to improve communication </a:t>
            </a:r>
          </a:p>
        </p:txBody>
      </p:sp>
    </p:spTree>
    <p:extLst>
      <p:ext uri="{BB962C8B-B14F-4D97-AF65-F5344CB8AC3E}">
        <p14:creationId xmlns:p14="http://schemas.microsoft.com/office/powerpoint/2010/main" val="3386469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FD6E9EDC-B7FB-3747-7F5A-8F594D7B3BEE}"/>
              </a:ext>
            </a:extLst>
          </p:cNvPr>
          <p:cNvSpPr>
            <a:spLocks noGrp="1"/>
          </p:cNvSpPr>
          <p:nvPr>
            <p:ph idx="1"/>
          </p:nvPr>
        </p:nvSpPr>
        <p:spPr>
          <a:xfrm>
            <a:off x="972274" y="1481558"/>
            <a:ext cx="10075136" cy="4309641"/>
          </a:xfrm>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The NHS Long Term Plan sets out how  will transform models of care over the next five years to provide more co-ordinated, proactive and personalised care and better health outcomes. This will mean supporting and enabling health professionals to work in new ways that make better use of the full range of their skills.(</a:t>
            </a:r>
            <a:r>
              <a:rPr lang="en-GB" sz="2400" b="0" i="0" dirty="0">
                <a:solidFill>
                  <a:srgbClr val="FFFFFF"/>
                </a:solidFill>
                <a:effectLst/>
                <a:latin typeface="Arial" panose="020B0604020202020204" pitchFamily="34" charset="0"/>
                <a:cs typeface="Arial" panose="020B0604020202020204" pitchFamily="34" charset="0"/>
              </a:rPr>
              <a:t>Interim NHS People Plan,2019).Working in care is relationship ,making contact with others and being understood . It is not possible to provide care without building relationship –personal or professional. </a:t>
            </a:r>
          </a:p>
          <a:p>
            <a:pPr marL="0" indent="0">
              <a:buNone/>
            </a:pPr>
            <a:r>
              <a:rPr lang="en-GB" sz="2400" dirty="0">
                <a:solidFill>
                  <a:srgbClr val="FFFFFF"/>
                </a:solidFill>
                <a:latin typeface="Arial" panose="020B0604020202020204" pitchFamily="34" charset="0"/>
                <a:cs typeface="Arial" panose="020B0604020202020204" pitchFamily="34" charset="0"/>
              </a:rPr>
              <a:t>Effective communication is essential skill  in health and social care . It is important to know communicate effectively and overcome barriers to communication to provide high quality care.</a:t>
            </a:r>
            <a:endParaRPr lang="en-GB" sz="2400" dirty="0">
              <a:latin typeface="Arial" panose="020B0604020202020204" pitchFamily="34" charset="0"/>
              <a:cs typeface="Arial" panose="020B0604020202020204" pitchFamily="34" charset="0"/>
            </a:endParaRPr>
          </a:p>
          <a:p>
            <a:endParaRPr lang="en-GB" dirty="0"/>
          </a:p>
        </p:txBody>
      </p:sp>
      <p:sp>
        <p:nvSpPr>
          <p:cNvPr id="4" name="Текстов контейнер 3">
            <a:extLst>
              <a:ext uri="{FF2B5EF4-FFF2-40B4-BE49-F238E27FC236}">
                <a16:creationId xmlns:a16="http://schemas.microsoft.com/office/drawing/2014/main" id="{BCC63FEB-BF3B-0D2F-5180-37FAF038865B}"/>
              </a:ext>
            </a:extLst>
          </p:cNvPr>
          <p:cNvSpPr>
            <a:spLocks noGrp="1"/>
          </p:cNvSpPr>
          <p:nvPr>
            <p:ph type="body" sz="half" idx="2"/>
          </p:nvPr>
        </p:nvSpPr>
        <p:spPr>
          <a:xfrm>
            <a:off x="1146705" y="592666"/>
            <a:ext cx="3856037" cy="1050939"/>
          </a:xfrm>
        </p:spPr>
        <p:txBody>
          <a:bodyPr>
            <a:norm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Overview of NHS</a:t>
            </a:r>
          </a:p>
        </p:txBody>
      </p:sp>
    </p:spTree>
    <p:extLst>
      <p:ext uri="{BB962C8B-B14F-4D97-AF65-F5344CB8AC3E}">
        <p14:creationId xmlns:p14="http://schemas.microsoft.com/office/powerpoint/2010/main" val="2217136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Контейнер за съдържание 4">
            <a:extLst>
              <a:ext uri="{FF2B5EF4-FFF2-40B4-BE49-F238E27FC236}">
                <a16:creationId xmlns:a16="http://schemas.microsoft.com/office/drawing/2014/main" id="{4D392516-951F-9093-2A9D-2745FC324F47}"/>
              </a:ext>
            </a:extLst>
          </p:cNvPr>
          <p:cNvSpPr>
            <a:spLocks noGrp="1"/>
          </p:cNvSpPr>
          <p:nvPr>
            <p:ph idx="1"/>
          </p:nvPr>
        </p:nvSpPr>
        <p:spPr>
          <a:xfrm>
            <a:off x="1365814" y="1643605"/>
            <a:ext cx="9479664" cy="4633732"/>
          </a:xfrm>
        </p:spPr>
        <p:txBody>
          <a:bodyPr/>
          <a:lstStyle/>
          <a:p>
            <a:pPr marL="0" indent="0">
              <a:buNone/>
            </a:pPr>
            <a:r>
              <a:rPr lang="en-GB" sz="1800" b="1" i="1" dirty="0">
                <a:latin typeface="Arial" panose="020B0604020202020204" pitchFamily="34" charset="0"/>
                <a:cs typeface="Arial" panose="020B0604020202020204" pitchFamily="34" charset="0"/>
              </a:rPr>
              <a:t>Effective communication is very important for numbers of reasons , Including</a:t>
            </a:r>
            <a:r>
              <a:rPr lang="en-GB" sz="1800" b="1" dirty="0">
                <a:latin typeface="Arial" panose="020B0604020202020204" pitchFamily="34" charset="0"/>
                <a:cs typeface="Arial" panose="020B0604020202020204" pitchFamily="34" charset="0"/>
              </a:rPr>
              <a:t>:</a:t>
            </a:r>
          </a:p>
          <a:p>
            <a:pPr marL="0" indent="0">
              <a:buNone/>
            </a:pPr>
            <a:endParaRPr lang="en-GB" sz="1800" b="1"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Trust and confidence</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Work effectively </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Help people feel sage and in control</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Reduce or prevent anxiety , stress</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Avoid errors or misunderstanding</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Reputation</a:t>
            </a:r>
          </a:p>
          <a:p>
            <a:pPr>
              <a:buFont typeface="Wingdings" panose="05000000000000000000" pitchFamily="2" charset="2"/>
              <a:buChar char="Ø"/>
            </a:pP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p>
          <a:p>
            <a:pPr marL="0" indent="0">
              <a:buNone/>
            </a:pPr>
            <a:endParaRPr lang="en-GB" dirty="0"/>
          </a:p>
          <a:p>
            <a:pPr>
              <a:buFont typeface="Wingdings" panose="05000000000000000000" pitchFamily="2" charset="2"/>
              <a:buChar char="Ø"/>
            </a:pPr>
            <a:endParaRPr lang="en-GB" dirty="0"/>
          </a:p>
        </p:txBody>
      </p:sp>
      <p:sp>
        <p:nvSpPr>
          <p:cNvPr id="3" name="Текстов контейнер 2">
            <a:extLst>
              <a:ext uri="{FF2B5EF4-FFF2-40B4-BE49-F238E27FC236}">
                <a16:creationId xmlns:a16="http://schemas.microsoft.com/office/drawing/2014/main" id="{6A4E29CD-6462-7D57-B882-7D7000634B66}"/>
              </a:ext>
            </a:extLst>
          </p:cNvPr>
          <p:cNvSpPr>
            <a:spLocks noGrp="1"/>
          </p:cNvSpPr>
          <p:nvPr>
            <p:ph type="body" sz="half" idx="2"/>
          </p:nvPr>
        </p:nvSpPr>
        <p:spPr>
          <a:xfrm>
            <a:off x="1146705" y="370391"/>
            <a:ext cx="6110622" cy="439838"/>
          </a:xfrm>
        </p:spPr>
        <p:txBody>
          <a:bodyPr>
            <a:no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     Benefits of effective communication</a:t>
            </a:r>
          </a:p>
        </p:txBody>
      </p:sp>
    </p:spTree>
    <p:extLst>
      <p:ext uri="{BB962C8B-B14F-4D97-AF65-F5344CB8AC3E}">
        <p14:creationId xmlns:p14="http://schemas.microsoft.com/office/powerpoint/2010/main" val="3439849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 контейнер 2">
            <a:extLst>
              <a:ext uri="{FF2B5EF4-FFF2-40B4-BE49-F238E27FC236}">
                <a16:creationId xmlns:a16="http://schemas.microsoft.com/office/drawing/2014/main" id="{8AE8047A-F135-6D00-F141-F2FE4C7EA3B9}"/>
              </a:ext>
            </a:extLst>
          </p:cNvPr>
          <p:cNvSpPr>
            <a:spLocks noGrp="1"/>
          </p:cNvSpPr>
          <p:nvPr>
            <p:ph type="body" sz="half" idx="2"/>
          </p:nvPr>
        </p:nvSpPr>
        <p:spPr>
          <a:xfrm>
            <a:off x="1141410" y="162046"/>
            <a:ext cx="9904459" cy="6308202"/>
          </a:xfrm>
        </p:spPr>
        <p:txBody>
          <a:bodyPr>
            <a:normAutofit/>
          </a:bodyPr>
          <a:lstStyle/>
          <a:p>
            <a:endParaRPr lang="en-GB" dirty="0">
              <a:latin typeface="Arial" panose="020B0604020202020204" pitchFamily="34" charset="0"/>
              <a:cs typeface="Arial" panose="020B0604020202020204" pitchFamily="34" charset="0"/>
            </a:endParaRPr>
          </a:p>
          <a:p>
            <a:endParaRPr lang="en-GB" sz="72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The theories relating to models of communication</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Tuckman model of team development</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Wheelan`s model of team development</a:t>
            </a:r>
          </a:p>
          <a:p>
            <a:pPr marL="285750" indent="-285750">
              <a:buFont typeface="Wingdings" panose="05000000000000000000" pitchFamily="2" charset="2"/>
              <a:buChar char="ü"/>
            </a:pPr>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sz="7200" b="1" dirty="0">
              <a:latin typeface="Arial" panose="020B0604020202020204" pitchFamily="34" charset="0"/>
              <a:cs typeface="Arial" panose="020B0604020202020204" pitchFamily="34" charset="0"/>
            </a:endParaRPr>
          </a:p>
          <a:p>
            <a:endParaRPr lang="en-GB" sz="7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3118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42" name="Picture 3" descr="3D abstract blue and gold cube illustration">
            <a:extLst>
              <a:ext uri="{FF2B5EF4-FFF2-40B4-BE49-F238E27FC236}">
                <a16:creationId xmlns:a16="http://schemas.microsoft.com/office/drawing/2014/main" id="{B808C4C5-2FFB-5C41-1C5F-080E87D4D85E}"/>
              </a:ext>
            </a:extLst>
          </p:cNvPr>
          <p:cNvPicPr>
            <a:picLocks noChangeAspect="1"/>
          </p:cNvPicPr>
          <p:nvPr/>
        </p:nvPicPr>
        <p:blipFill rotWithShape="1">
          <a:blip r:embed="rId4"/>
          <a:srcRect l="14874" r="31744"/>
          <a:stretch/>
        </p:blipFill>
        <p:spPr>
          <a:xfrm>
            <a:off x="5121986" y="592666"/>
            <a:ext cx="6101597" cy="5396691"/>
          </a:xfrm>
          <a:prstGeom prst="rect">
            <a:avLst/>
          </a:prstGeom>
        </p:spPr>
      </p:pic>
      <p:sp>
        <p:nvSpPr>
          <p:cNvPr id="65" name="Контейнер за съдържание 64">
            <a:extLst>
              <a:ext uri="{FF2B5EF4-FFF2-40B4-BE49-F238E27FC236}">
                <a16:creationId xmlns:a16="http://schemas.microsoft.com/office/drawing/2014/main" id="{4AB09F6A-24D3-B9A7-07B0-7C83C18CA2BC}"/>
              </a:ext>
            </a:extLst>
          </p:cNvPr>
          <p:cNvSpPr>
            <a:spLocks noGrp="1"/>
          </p:cNvSpPr>
          <p:nvPr>
            <p:ph idx="1"/>
          </p:nvPr>
        </p:nvSpPr>
        <p:spPr>
          <a:xfrm>
            <a:off x="833378" y="592666"/>
            <a:ext cx="3565002" cy="1120387"/>
          </a:xfrm>
        </p:spPr>
        <p:txBody>
          <a:bodyPr/>
          <a:lstStyle/>
          <a:p>
            <a:r>
              <a:rPr lang="en-GB" dirty="0"/>
              <a:t>Barriers that can prevent effective communication</a:t>
            </a:r>
          </a:p>
        </p:txBody>
      </p:sp>
      <p:sp>
        <p:nvSpPr>
          <p:cNvPr id="3" name="Текстов контейнер 2">
            <a:extLst>
              <a:ext uri="{FF2B5EF4-FFF2-40B4-BE49-F238E27FC236}">
                <a16:creationId xmlns:a16="http://schemas.microsoft.com/office/drawing/2014/main" id="{002E5FAE-7872-5D7F-4AE7-BA7DBA29233E}"/>
              </a:ext>
            </a:extLst>
          </p:cNvPr>
          <p:cNvSpPr>
            <a:spLocks noGrp="1"/>
          </p:cNvSpPr>
          <p:nvPr>
            <p:ph type="body" sz="half" idx="2"/>
          </p:nvPr>
        </p:nvSpPr>
        <p:spPr/>
        <p:txBody>
          <a:bodyPr/>
          <a:lstStyle/>
          <a:p>
            <a:endParaRPr lang="en-GB" dirty="0"/>
          </a:p>
          <a:p>
            <a:endParaRPr lang="en-GB" dirty="0"/>
          </a:p>
          <a:p>
            <a:endParaRPr lang="en-GB" dirty="0"/>
          </a:p>
        </p:txBody>
      </p:sp>
    </p:spTree>
    <p:extLst>
      <p:ext uri="{BB962C8B-B14F-4D97-AF65-F5344CB8AC3E}">
        <p14:creationId xmlns:p14="http://schemas.microsoft.com/office/powerpoint/2010/main" val="1145268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Стрелка: V-образна 5">
            <a:extLst>
              <a:ext uri="{FF2B5EF4-FFF2-40B4-BE49-F238E27FC236}">
                <a16:creationId xmlns:a16="http://schemas.microsoft.com/office/drawing/2014/main" id="{11EDE15C-0CFF-801D-6388-D8FA0332022B}"/>
              </a:ext>
            </a:extLst>
          </p:cNvPr>
          <p:cNvSpPr/>
          <p:nvPr/>
        </p:nvSpPr>
        <p:spPr>
          <a:xfrm>
            <a:off x="2118167" y="1539433"/>
            <a:ext cx="45719" cy="45719"/>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Овал 6">
            <a:extLst>
              <a:ext uri="{FF2B5EF4-FFF2-40B4-BE49-F238E27FC236}">
                <a16:creationId xmlns:a16="http://schemas.microsoft.com/office/drawing/2014/main" id="{208F6162-FF64-C4E0-6812-BA8E2A332E52}"/>
              </a:ext>
            </a:extLst>
          </p:cNvPr>
          <p:cNvSpPr/>
          <p:nvPr/>
        </p:nvSpPr>
        <p:spPr>
          <a:xfrm>
            <a:off x="6669132" y="-24928"/>
            <a:ext cx="2573794" cy="1827351"/>
          </a:xfrm>
          <a:prstGeom prst="ellipse">
            <a:avLst/>
          </a:prstGeom>
          <a:solidFill>
            <a:srgbClr val="FAEC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Attitude</a:t>
            </a:r>
          </a:p>
        </p:txBody>
      </p:sp>
      <p:sp>
        <p:nvSpPr>
          <p:cNvPr id="11" name="Овал 10">
            <a:extLst>
              <a:ext uri="{FF2B5EF4-FFF2-40B4-BE49-F238E27FC236}">
                <a16:creationId xmlns:a16="http://schemas.microsoft.com/office/drawing/2014/main" id="{23BAA6A2-0642-72B1-E224-1E6B5EF21053}"/>
              </a:ext>
            </a:extLst>
          </p:cNvPr>
          <p:cNvSpPr/>
          <p:nvPr/>
        </p:nvSpPr>
        <p:spPr>
          <a:xfrm>
            <a:off x="908539" y="2100887"/>
            <a:ext cx="3010318" cy="1827351"/>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Poor listening</a:t>
            </a:r>
          </a:p>
        </p:txBody>
      </p:sp>
      <p:sp>
        <p:nvSpPr>
          <p:cNvPr id="12" name="Овал 11">
            <a:extLst>
              <a:ext uri="{FF2B5EF4-FFF2-40B4-BE49-F238E27FC236}">
                <a16:creationId xmlns:a16="http://schemas.microsoft.com/office/drawing/2014/main" id="{8F339DC0-488F-D25C-39F3-23029B331E2F}"/>
              </a:ext>
            </a:extLst>
          </p:cNvPr>
          <p:cNvSpPr/>
          <p:nvPr/>
        </p:nvSpPr>
        <p:spPr>
          <a:xfrm>
            <a:off x="9242926" y="2100887"/>
            <a:ext cx="2688228" cy="1827351"/>
          </a:xfrm>
          <a:prstGeom prst="ellipse">
            <a:avLst/>
          </a:prstGeom>
          <a:solidFill>
            <a:schemeClr val="accent2">
              <a:lumMod val="75000"/>
              <a:alpha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Language</a:t>
            </a:r>
          </a:p>
        </p:txBody>
      </p:sp>
      <p:sp>
        <p:nvSpPr>
          <p:cNvPr id="13" name="Овал 12">
            <a:extLst>
              <a:ext uri="{FF2B5EF4-FFF2-40B4-BE49-F238E27FC236}">
                <a16:creationId xmlns:a16="http://schemas.microsoft.com/office/drawing/2014/main" id="{0AA25B05-19E4-5085-0F54-8C053344ACDF}"/>
              </a:ext>
            </a:extLst>
          </p:cNvPr>
          <p:cNvSpPr/>
          <p:nvPr/>
        </p:nvSpPr>
        <p:spPr>
          <a:xfrm>
            <a:off x="3017521" y="4680554"/>
            <a:ext cx="2573794" cy="182958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Information</a:t>
            </a:r>
          </a:p>
          <a:p>
            <a:pPr algn="ctr"/>
            <a:r>
              <a:rPr lang="en-GB" sz="2400" dirty="0">
                <a:solidFill>
                  <a:srgbClr val="FF0000"/>
                </a:solidFill>
                <a:latin typeface="Arial" panose="020B0604020202020204" pitchFamily="34" charset="0"/>
                <a:cs typeface="Arial" panose="020B0604020202020204" pitchFamily="34" charset="0"/>
              </a:rPr>
              <a:t>overload</a:t>
            </a:r>
          </a:p>
        </p:txBody>
      </p:sp>
      <p:sp>
        <p:nvSpPr>
          <p:cNvPr id="14" name="Овал 13">
            <a:extLst>
              <a:ext uri="{FF2B5EF4-FFF2-40B4-BE49-F238E27FC236}">
                <a16:creationId xmlns:a16="http://schemas.microsoft.com/office/drawing/2014/main" id="{A31109D2-877A-A233-90FF-20091AAAA67D}"/>
              </a:ext>
            </a:extLst>
          </p:cNvPr>
          <p:cNvSpPr/>
          <p:nvPr/>
        </p:nvSpPr>
        <p:spPr>
          <a:xfrm>
            <a:off x="6669133" y="4680555"/>
            <a:ext cx="2573794" cy="1827352"/>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Cultural background</a:t>
            </a:r>
          </a:p>
        </p:txBody>
      </p:sp>
      <p:sp>
        <p:nvSpPr>
          <p:cNvPr id="15" name="Овал 14">
            <a:extLst>
              <a:ext uri="{FF2B5EF4-FFF2-40B4-BE49-F238E27FC236}">
                <a16:creationId xmlns:a16="http://schemas.microsoft.com/office/drawing/2014/main" id="{90A94CCB-3ACF-681B-E49E-56C57B922598}"/>
              </a:ext>
            </a:extLst>
          </p:cNvPr>
          <p:cNvSpPr/>
          <p:nvPr/>
        </p:nvSpPr>
        <p:spPr>
          <a:xfrm>
            <a:off x="3276599" y="24307"/>
            <a:ext cx="2460172" cy="2010230"/>
          </a:xfrm>
          <a:prstGeom prst="ellipse">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Physical</a:t>
            </a:r>
            <a:endParaRPr lang="en-GB" sz="2400" dirty="0"/>
          </a:p>
        </p:txBody>
      </p:sp>
      <p:sp>
        <p:nvSpPr>
          <p:cNvPr id="16" name="Правоъгълник: със заоблени ъгли 15">
            <a:extLst>
              <a:ext uri="{FF2B5EF4-FFF2-40B4-BE49-F238E27FC236}">
                <a16:creationId xmlns:a16="http://schemas.microsoft.com/office/drawing/2014/main" id="{4A77D97F-E1C7-8D28-B2A7-9939BB2FC049}"/>
              </a:ext>
            </a:extLst>
          </p:cNvPr>
          <p:cNvSpPr/>
          <p:nvPr/>
        </p:nvSpPr>
        <p:spPr>
          <a:xfrm>
            <a:off x="4304418" y="2152278"/>
            <a:ext cx="4271058" cy="2296162"/>
          </a:xfrm>
          <a:prstGeom prst="roundRect">
            <a:avLst/>
          </a:prstGeom>
          <a:solidFill>
            <a:srgbClr val="FF0000">
              <a:alpha val="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rgbClr val="FF0000"/>
                </a:solidFill>
                <a:latin typeface="Arial" panose="020B0604020202020204" pitchFamily="34" charset="0"/>
                <a:cs typeface="Arial" panose="020B0604020202020204" pitchFamily="34" charset="0"/>
              </a:rPr>
              <a:t>Barriers to effective communication</a:t>
            </a:r>
          </a:p>
        </p:txBody>
      </p:sp>
      <p:sp>
        <p:nvSpPr>
          <p:cNvPr id="3" name="Текстов контейнер 2">
            <a:extLst>
              <a:ext uri="{FF2B5EF4-FFF2-40B4-BE49-F238E27FC236}">
                <a16:creationId xmlns:a16="http://schemas.microsoft.com/office/drawing/2014/main" id="{B81ADB49-473C-5885-1C72-2B3A6FB0257D}"/>
              </a:ext>
            </a:extLst>
          </p:cNvPr>
          <p:cNvSpPr>
            <a:spLocks noGrp="1"/>
          </p:cNvSpPr>
          <p:nvPr>
            <p:ph type="body" sz="half" idx="2"/>
          </p:nvPr>
        </p:nvSpPr>
        <p:spPr>
          <a:xfrm>
            <a:off x="1018572" y="6331352"/>
            <a:ext cx="10027297" cy="502340"/>
          </a:xfrm>
        </p:spPr>
        <p:txBody>
          <a:bodyPr>
            <a:normAutofit/>
          </a:bodyPr>
          <a:lstStyle/>
          <a:p>
            <a:r>
              <a:rPr lang="en-GB" dirty="0"/>
              <a:t>(Sevdalina Velinova,2022) </a:t>
            </a:r>
          </a:p>
        </p:txBody>
      </p:sp>
    </p:spTree>
    <p:extLst>
      <p:ext uri="{BB962C8B-B14F-4D97-AF65-F5344CB8AC3E}">
        <p14:creationId xmlns:p14="http://schemas.microsoft.com/office/powerpoint/2010/main" val="3462188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4" name="Picture 3" descr="A 3D pattern of ring shapes connected by lines">
            <a:extLst>
              <a:ext uri="{FF2B5EF4-FFF2-40B4-BE49-F238E27FC236}">
                <a16:creationId xmlns:a16="http://schemas.microsoft.com/office/drawing/2014/main" id="{BF663D84-2F09-4094-1CEE-B7C91884CB12}"/>
              </a:ext>
            </a:extLst>
          </p:cNvPr>
          <p:cNvPicPr>
            <a:picLocks noChangeAspect="1"/>
          </p:cNvPicPr>
          <p:nvPr/>
        </p:nvPicPr>
        <p:blipFill rotWithShape="1">
          <a:blip r:embed="rId4"/>
          <a:srcRect l="14628" r="47351"/>
          <a:stretch/>
        </p:blipFill>
        <p:spPr>
          <a:xfrm>
            <a:off x="-5597" y="10"/>
            <a:ext cx="4635583" cy="6857990"/>
          </a:xfrm>
          <a:prstGeom prst="rect">
            <a:avLst/>
          </a:prstGeom>
        </p:spPr>
      </p:pic>
      <p:sp>
        <p:nvSpPr>
          <p:cNvPr id="3" name="Стрелка надолу 2">
            <a:extLst>
              <a:ext uri="{FF2B5EF4-FFF2-40B4-BE49-F238E27FC236}">
                <a16:creationId xmlns:a16="http://schemas.microsoft.com/office/drawing/2014/main" id="{E32DD4D5-C229-1491-10CA-2E13673D84D7}"/>
              </a:ext>
            </a:extLst>
          </p:cNvPr>
          <p:cNvSpPr/>
          <p:nvPr/>
        </p:nvSpPr>
        <p:spPr>
          <a:xfrm>
            <a:off x="5528423" y="231381"/>
            <a:ext cx="5760290" cy="2846782"/>
          </a:xfrm>
          <a:prstGeom prst="downArrow">
            <a:avLst>
              <a:gd name="adj1" fmla="val 50000"/>
              <a:gd name="adj2" fmla="val 50548"/>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rgbClr val="FF0000"/>
                </a:solidFill>
                <a:latin typeface="Arial" panose="020B0604020202020204" pitchFamily="34" charset="0"/>
                <a:cs typeface="Arial" panose="020B0604020202020204" pitchFamily="34" charset="0"/>
              </a:rPr>
              <a:t>Ways to overcome the barriers</a:t>
            </a:r>
          </a:p>
        </p:txBody>
      </p:sp>
      <p:sp>
        <p:nvSpPr>
          <p:cNvPr id="5" name="Петно: 8 пункта 4">
            <a:extLst>
              <a:ext uri="{FF2B5EF4-FFF2-40B4-BE49-F238E27FC236}">
                <a16:creationId xmlns:a16="http://schemas.microsoft.com/office/drawing/2014/main" id="{805157E0-69C8-7867-B30F-456E91DF733C}"/>
              </a:ext>
            </a:extLst>
          </p:cNvPr>
          <p:cNvSpPr/>
          <p:nvPr/>
        </p:nvSpPr>
        <p:spPr>
          <a:xfrm>
            <a:off x="4425480" y="1889918"/>
            <a:ext cx="2373815" cy="2460626"/>
          </a:xfrm>
          <a:prstGeom prst="irregularSeal1">
            <a:avLst/>
          </a:prstGeom>
          <a:solidFill>
            <a:schemeClr val="tx2">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Active listening</a:t>
            </a:r>
          </a:p>
        </p:txBody>
      </p:sp>
      <p:sp>
        <p:nvSpPr>
          <p:cNvPr id="139" name="Петно: 8 пункта 138">
            <a:extLst>
              <a:ext uri="{FF2B5EF4-FFF2-40B4-BE49-F238E27FC236}">
                <a16:creationId xmlns:a16="http://schemas.microsoft.com/office/drawing/2014/main" id="{65E91647-B528-DDB2-0745-8655A5494658}"/>
              </a:ext>
            </a:extLst>
          </p:cNvPr>
          <p:cNvSpPr/>
          <p:nvPr/>
        </p:nvSpPr>
        <p:spPr>
          <a:xfrm>
            <a:off x="4652195" y="4945460"/>
            <a:ext cx="2726938" cy="2002631"/>
          </a:xfrm>
          <a:prstGeom prst="irregularSeal1">
            <a:avLst/>
          </a:prstGeom>
          <a:solidFill>
            <a:schemeClr val="tx1">
              <a:lumMod val="6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Build empathy</a:t>
            </a:r>
          </a:p>
        </p:txBody>
      </p:sp>
      <p:sp>
        <p:nvSpPr>
          <p:cNvPr id="140" name="Петно: 8 пункта 139">
            <a:extLst>
              <a:ext uri="{FF2B5EF4-FFF2-40B4-BE49-F238E27FC236}">
                <a16:creationId xmlns:a16="http://schemas.microsoft.com/office/drawing/2014/main" id="{EFD35318-1533-3BF4-58BB-E4EB97FF908A}"/>
              </a:ext>
            </a:extLst>
          </p:cNvPr>
          <p:cNvSpPr/>
          <p:nvPr/>
        </p:nvSpPr>
        <p:spPr>
          <a:xfrm>
            <a:off x="7221660" y="3132027"/>
            <a:ext cx="2373815" cy="2544762"/>
          </a:xfrm>
          <a:prstGeom prst="irregularSeal1">
            <a:avLst/>
          </a:prstGeom>
          <a:solidFill>
            <a:schemeClr val="accent4">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 Appropriate environment </a:t>
            </a:r>
          </a:p>
        </p:txBody>
      </p:sp>
      <p:sp>
        <p:nvSpPr>
          <p:cNvPr id="142" name="Петно: 8 пункта 141">
            <a:extLst>
              <a:ext uri="{FF2B5EF4-FFF2-40B4-BE49-F238E27FC236}">
                <a16:creationId xmlns:a16="http://schemas.microsoft.com/office/drawing/2014/main" id="{408A0DB5-06A1-0F6C-3FDF-0475174DC27F}"/>
              </a:ext>
            </a:extLst>
          </p:cNvPr>
          <p:cNvSpPr/>
          <p:nvPr/>
        </p:nvSpPr>
        <p:spPr>
          <a:xfrm>
            <a:off x="9858961" y="2030412"/>
            <a:ext cx="2373815" cy="2460626"/>
          </a:xfrm>
          <a:prstGeom prst="irregularSeal1">
            <a:avLst/>
          </a:prstGeom>
          <a:solidFill>
            <a:schemeClr val="accent6">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Observe non-verbal  message</a:t>
            </a:r>
          </a:p>
        </p:txBody>
      </p:sp>
      <p:sp>
        <p:nvSpPr>
          <p:cNvPr id="143" name="Петно: 8 пункта 142">
            <a:extLst>
              <a:ext uri="{FF2B5EF4-FFF2-40B4-BE49-F238E27FC236}">
                <a16:creationId xmlns:a16="http://schemas.microsoft.com/office/drawing/2014/main" id="{373C0FAF-62D9-838D-C32C-23D8D1F8BC6F}"/>
              </a:ext>
            </a:extLst>
          </p:cNvPr>
          <p:cNvSpPr/>
          <p:nvPr/>
        </p:nvSpPr>
        <p:spPr>
          <a:xfrm>
            <a:off x="9368761" y="4085863"/>
            <a:ext cx="2634974" cy="2695629"/>
          </a:xfrm>
          <a:prstGeom prst="irregularSeal1">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Speak clearly  ask open questions</a:t>
            </a:r>
          </a:p>
        </p:txBody>
      </p:sp>
      <p:sp>
        <p:nvSpPr>
          <p:cNvPr id="6" name="Текстов контейнер 5">
            <a:extLst>
              <a:ext uri="{FF2B5EF4-FFF2-40B4-BE49-F238E27FC236}">
                <a16:creationId xmlns:a16="http://schemas.microsoft.com/office/drawing/2014/main" id="{C9701DA6-E5E1-1BCE-C1BB-B788298359A0}"/>
              </a:ext>
            </a:extLst>
          </p:cNvPr>
          <p:cNvSpPr>
            <a:spLocks noGrp="1"/>
          </p:cNvSpPr>
          <p:nvPr>
            <p:ph type="body" sz="half" idx="2"/>
          </p:nvPr>
        </p:nvSpPr>
        <p:spPr>
          <a:xfrm>
            <a:off x="7379133" y="6270626"/>
            <a:ext cx="3666736" cy="528234"/>
          </a:xfrm>
        </p:spPr>
        <p:txBody>
          <a:bodyPr/>
          <a:lstStyle/>
          <a:p>
            <a:r>
              <a:rPr lang="en-GB" dirty="0"/>
              <a:t>(Sevdalina Velinova ,2022)</a:t>
            </a:r>
          </a:p>
        </p:txBody>
      </p:sp>
    </p:spTree>
    <p:extLst>
      <p:ext uri="{BB962C8B-B14F-4D97-AF65-F5344CB8AC3E}">
        <p14:creationId xmlns:p14="http://schemas.microsoft.com/office/powerpoint/2010/main" val="710002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a:extLst>
              <a:ext uri="{FF2B5EF4-FFF2-40B4-BE49-F238E27FC236}">
                <a16:creationId xmlns:a16="http://schemas.microsoft.com/office/drawing/2014/main" id="{DB25473B-6742-C738-5E63-DE16B3B58719}"/>
              </a:ext>
            </a:extLst>
          </p:cNvPr>
          <p:cNvPicPr>
            <a:picLocks noChangeAspect="1"/>
          </p:cNvPicPr>
          <p:nvPr/>
        </p:nvPicPr>
        <p:blipFill>
          <a:blip r:embed="rId3"/>
          <a:stretch>
            <a:fillRect/>
          </a:stretch>
        </p:blipFill>
        <p:spPr>
          <a:xfrm>
            <a:off x="997351" y="579119"/>
            <a:ext cx="10197297" cy="5537393"/>
          </a:xfrm>
          <a:prstGeom prst="rect">
            <a:avLst/>
          </a:prstGeom>
        </p:spPr>
      </p:pic>
      <p:sp>
        <p:nvSpPr>
          <p:cNvPr id="12" name="Заглавие 9">
            <a:extLst>
              <a:ext uri="{FF2B5EF4-FFF2-40B4-BE49-F238E27FC236}">
                <a16:creationId xmlns:a16="http://schemas.microsoft.com/office/drawing/2014/main" id="{01104D6D-EA15-2D84-C0FD-69615751ADEA}"/>
              </a:ext>
            </a:extLst>
          </p:cNvPr>
          <p:cNvSpPr>
            <a:spLocks noGrp="1"/>
          </p:cNvSpPr>
          <p:nvPr>
            <p:ph idx="1"/>
          </p:nvPr>
        </p:nvSpPr>
        <p:spPr>
          <a:xfrm>
            <a:off x="1330325" y="133350"/>
            <a:ext cx="9717088" cy="527050"/>
          </a:xfrm>
        </p:spPr>
        <p:txBody>
          <a:bodyPr/>
          <a:lstStyle/>
          <a:p>
            <a:r>
              <a:rPr lang="en-GB" dirty="0"/>
              <a:t>Channels of communication to improve communication</a:t>
            </a:r>
          </a:p>
        </p:txBody>
      </p:sp>
    </p:spTree>
    <p:extLst>
      <p:ext uri="{BB962C8B-B14F-4D97-AF65-F5344CB8AC3E}">
        <p14:creationId xmlns:p14="http://schemas.microsoft.com/office/powerpoint/2010/main" val="1222378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Контейнер за съдържание 7" descr="Картина, която съдържа текст&#10;&#10;Описанието е генерирано автоматично">
            <a:extLst>
              <a:ext uri="{FF2B5EF4-FFF2-40B4-BE49-F238E27FC236}">
                <a16:creationId xmlns:a16="http://schemas.microsoft.com/office/drawing/2014/main" id="{6301DEF9-0089-BC84-523A-F3501CA87D4A}"/>
              </a:ext>
            </a:extLst>
          </p:cNvPr>
          <p:cNvPicPr>
            <a:picLocks noGrp="1" noChangeAspect="1"/>
          </p:cNvPicPr>
          <p:nvPr>
            <p:ph idx="1"/>
          </p:nvPr>
        </p:nvPicPr>
        <p:blipFill>
          <a:blip r:embed="rId3"/>
          <a:stretch>
            <a:fillRect/>
          </a:stretch>
        </p:blipFill>
        <p:spPr>
          <a:xfrm>
            <a:off x="1180618" y="92597"/>
            <a:ext cx="10081549" cy="6643870"/>
          </a:xfrm>
        </p:spPr>
      </p:pic>
    </p:spTree>
    <p:extLst>
      <p:ext uri="{BB962C8B-B14F-4D97-AF65-F5344CB8AC3E}">
        <p14:creationId xmlns:p14="http://schemas.microsoft.com/office/powerpoint/2010/main" val="1560631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descr="Картина, която съдържа текст&#10;&#10;Описанието е генерирано автоматично">
            <a:extLst>
              <a:ext uri="{FF2B5EF4-FFF2-40B4-BE49-F238E27FC236}">
                <a16:creationId xmlns:a16="http://schemas.microsoft.com/office/drawing/2014/main" id="{D4DFFCFA-A68A-3DAC-2F5D-AF4AE5283022}"/>
              </a:ext>
            </a:extLst>
          </p:cNvPr>
          <p:cNvPicPr>
            <a:picLocks noChangeAspect="1"/>
          </p:cNvPicPr>
          <p:nvPr/>
        </p:nvPicPr>
        <p:blipFill>
          <a:blip r:embed="rId3"/>
          <a:stretch>
            <a:fillRect/>
          </a:stretch>
        </p:blipFill>
        <p:spPr>
          <a:xfrm>
            <a:off x="1203767" y="0"/>
            <a:ext cx="10162571" cy="6771190"/>
          </a:xfrm>
          <a:prstGeom prst="rect">
            <a:avLst/>
          </a:prstGeom>
        </p:spPr>
      </p:pic>
    </p:spTree>
    <p:extLst>
      <p:ext uri="{BB962C8B-B14F-4D97-AF65-F5344CB8AC3E}">
        <p14:creationId xmlns:p14="http://schemas.microsoft.com/office/powerpoint/2010/main" val="3398889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Текстов контейнер 4">
            <a:extLst>
              <a:ext uri="{FF2B5EF4-FFF2-40B4-BE49-F238E27FC236}">
                <a16:creationId xmlns:a16="http://schemas.microsoft.com/office/drawing/2014/main" id="{1E9A597E-498F-7905-7D4B-11E69BD40880}"/>
              </a:ext>
            </a:extLst>
          </p:cNvPr>
          <p:cNvSpPr>
            <a:spLocks noGrp="1"/>
          </p:cNvSpPr>
          <p:nvPr>
            <p:ph type="body" sz="half" idx="2"/>
          </p:nvPr>
        </p:nvSpPr>
        <p:spPr>
          <a:xfrm>
            <a:off x="1141410" y="-138897"/>
            <a:ext cx="9904459" cy="5335929"/>
          </a:xfrm>
        </p:spPr>
        <p:txBody>
          <a:bodyPr>
            <a:norm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Conclusion</a:t>
            </a:r>
          </a:p>
          <a:p>
            <a:endParaRPr lang="en-GB" sz="1800"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It is most important to health and social professionals to establish a service user`s needs and preferences to ensure communicate with them in the most appropriate way . </a:t>
            </a:r>
            <a:r>
              <a:rPr lang="en-GB" sz="1800" dirty="0">
                <a:latin typeface="Arial" panose="020B0604020202020204" pitchFamily="34" charset="0"/>
                <a:cs typeface="Arial" panose="020B0604020202020204" pitchFamily="34" charset="0"/>
              </a:rPr>
              <a:t>Communication work two ways and requires the carers and service user to ensure is effective.</a:t>
            </a:r>
          </a:p>
          <a:p>
            <a:r>
              <a:rPr lang="en-GB" dirty="0">
                <a:latin typeface="Arial" panose="020B0604020202020204" pitchFamily="34" charset="0"/>
                <a:cs typeface="Arial" panose="020B0604020202020204" pitchFamily="34" charset="0"/>
              </a:rPr>
              <a:t>Recording information is important and including the message give out from body language and a professional care worker need able to respond to a different ways of communication . While discover likely communication barriers empathy is crucial to overcome them. </a:t>
            </a:r>
          </a:p>
          <a:p>
            <a:r>
              <a:rPr lang="en-GB" dirty="0">
                <a:latin typeface="Arial" panose="020B0604020202020204" pitchFamily="34" charset="0"/>
                <a:cs typeface="Arial" panose="020B0604020202020204" pitchFamily="34" charset="0"/>
              </a:rPr>
              <a:t>Ensuring environment is comfortable ,being clear and checking understanding are other sides building  effective communication. </a:t>
            </a:r>
          </a:p>
        </p:txBody>
      </p:sp>
    </p:spTree>
    <p:extLst>
      <p:ext uri="{BB962C8B-B14F-4D97-AF65-F5344CB8AC3E}">
        <p14:creationId xmlns:p14="http://schemas.microsoft.com/office/powerpoint/2010/main" val="3750603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38"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39" name="Group 9">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1"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2"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5"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0"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3"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2"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5"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40" name="Group 65">
            <a:extLst>
              <a:ext uri="{FF2B5EF4-FFF2-40B4-BE49-F238E27FC236}">
                <a16:creationId xmlns:a16="http://schemas.microsoft.com/office/drawing/2014/main" id="{6C68F39D-867D-4AFF-94C4-C3829AD5C5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41" name="Rectangle 66">
              <a:extLst>
                <a:ext uri="{FF2B5EF4-FFF2-40B4-BE49-F238E27FC236}">
                  <a16:creationId xmlns:a16="http://schemas.microsoft.com/office/drawing/2014/main" id="{8EC3C6AD-76A6-4B9E-9700-E70BCEA5B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2">
              <a:extLst>
                <a:ext uri="{FF2B5EF4-FFF2-40B4-BE49-F238E27FC236}">
                  <a16:creationId xmlns:a16="http://schemas.microsoft.com/office/drawing/2014/main" id="{DC213DD1-BF02-41F7-80A7-E6A5694F573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142" name="Picture 3" descr="Files in folders">
            <a:extLst>
              <a:ext uri="{FF2B5EF4-FFF2-40B4-BE49-F238E27FC236}">
                <a16:creationId xmlns:a16="http://schemas.microsoft.com/office/drawing/2014/main" id="{3458A3D0-9ABC-2A0B-9EAA-154D94F6F350}"/>
              </a:ext>
            </a:extLst>
          </p:cNvPr>
          <p:cNvPicPr>
            <a:picLocks noChangeAspect="1"/>
          </p:cNvPicPr>
          <p:nvPr/>
        </p:nvPicPr>
        <p:blipFill rotWithShape="1">
          <a:blip r:embed="rId5"/>
          <a:srcRect l="28261" r="26620" b="-1"/>
          <a:stretch/>
        </p:blipFill>
        <p:spPr>
          <a:xfrm>
            <a:off x="-5597" y="10"/>
            <a:ext cx="4635583" cy="6857990"/>
          </a:xfrm>
          <a:prstGeom prst="rect">
            <a:avLst/>
          </a:prstGeom>
        </p:spPr>
      </p:pic>
      <p:grpSp>
        <p:nvGrpSpPr>
          <p:cNvPr id="143" name="Group 69">
            <a:extLst>
              <a:ext uri="{FF2B5EF4-FFF2-40B4-BE49-F238E27FC236}">
                <a16:creationId xmlns:a16="http://schemas.microsoft.com/office/drawing/2014/main" id="{4466CCD0-FEF9-460D-9FB6-11613A492B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1" name="Rectangle 5">
              <a:extLst>
                <a:ext uri="{FF2B5EF4-FFF2-40B4-BE49-F238E27FC236}">
                  <a16:creationId xmlns:a16="http://schemas.microsoft.com/office/drawing/2014/main" id="{F642B7E9-F9AF-4BC0-B586-E7B0E8E878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2" name="Freeform 6">
              <a:extLst>
                <a:ext uri="{FF2B5EF4-FFF2-40B4-BE49-F238E27FC236}">
                  <a16:creationId xmlns:a16="http://schemas.microsoft.com/office/drawing/2014/main" id="{16CE5EA6-3C76-4E5C-9257-D6A61A31C5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3" name="Freeform 7">
              <a:extLst>
                <a:ext uri="{FF2B5EF4-FFF2-40B4-BE49-F238E27FC236}">
                  <a16:creationId xmlns:a16="http://schemas.microsoft.com/office/drawing/2014/main" id="{DD7BCC42-B325-4F92-B500-14A2933DA3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4" name="Rectangle 8">
              <a:extLst>
                <a:ext uri="{FF2B5EF4-FFF2-40B4-BE49-F238E27FC236}">
                  <a16:creationId xmlns:a16="http://schemas.microsoft.com/office/drawing/2014/main" id="{197BF445-29BA-4C54-A1B4-A4390F0225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5" name="Freeform 9">
              <a:extLst>
                <a:ext uri="{FF2B5EF4-FFF2-40B4-BE49-F238E27FC236}">
                  <a16:creationId xmlns:a16="http://schemas.microsoft.com/office/drawing/2014/main" id="{B10C1630-E8C0-489C-8FFB-C9BBAEDE7A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6" name="Freeform 10">
              <a:extLst>
                <a:ext uri="{FF2B5EF4-FFF2-40B4-BE49-F238E27FC236}">
                  <a16:creationId xmlns:a16="http://schemas.microsoft.com/office/drawing/2014/main" id="{B8778BE5-6D1F-4629-A045-8A87E2C75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7" name="Freeform 11">
              <a:extLst>
                <a:ext uri="{FF2B5EF4-FFF2-40B4-BE49-F238E27FC236}">
                  <a16:creationId xmlns:a16="http://schemas.microsoft.com/office/drawing/2014/main" id="{A7885ADB-F1C4-4FF3-93CD-7C9337E87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8" name="Freeform 12">
              <a:extLst>
                <a:ext uri="{FF2B5EF4-FFF2-40B4-BE49-F238E27FC236}">
                  <a16:creationId xmlns:a16="http://schemas.microsoft.com/office/drawing/2014/main" id="{59FC4F71-6E39-414E-9F39-CE1479FF81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9" name="Freeform 13">
              <a:extLst>
                <a:ext uri="{FF2B5EF4-FFF2-40B4-BE49-F238E27FC236}">
                  <a16:creationId xmlns:a16="http://schemas.microsoft.com/office/drawing/2014/main" id="{3FC9614F-1D2C-4CAC-8CE9-32DC7D863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0" name="Freeform 14">
              <a:extLst>
                <a:ext uri="{FF2B5EF4-FFF2-40B4-BE49-F238E27FC236}">
                  <a16:creationId xmlns:a16="http://schemas.microsoft.com/office/drawing/2014/main" id="{2A872F50-76EA-4A5B-AA68-3CE2E2673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1" name="Freeform 15">
              <a:extLst>
                <a:ext uri="{FF2B5EF4-FFF2-40B4-BE49-F238E27FC236}">
                  <a16:creationId xmlns:a16="http://schemas.microsoft.com/office/drawing/2014/main" id="{CE389546-6A1F-4203-ACD1-BC17DDBFB0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2" name="Freeform 16">
              <a:extLst>
                <a:ext uri="{FF2B5EF4-FFF2-40B4-BE49-F238E27FC236}">
                  <a16:creationId xmlns:a16="http://schemas.microsoft.com/office/drawing/2014/main" id="{1BA89DC9-FE9A-4228-A4BE-D3A37F8656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3" name="Freeform 17">
              <a:extLst>
                <a:ext uri="{FF2B5EF4-FFF2-40B4-BE49-F238E27FC236}">
                  <a16:creationId xmlns:a16="http://schemas.microsoft.com/office/drawing/2014/main" id="{FA3E79A5-9B81-48B5-B96F-8D55B02FD5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4" name="Freeform 18">
              <a:extLst>
                <a:ext uri="{FF2B5EF4-FFF2-40B4-BE49-F238E27FC236}">
                  <a16:creationId xmlns:a16="http://schemas.microsoft.com/office/drawing/2014/main" id="{A76D4D27-C537-45E4-96DE-C5FD2C9A37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5" name="Freeform 19">
              <a:extLst>
                <a:ext uri="{FF2B5EF4-FFF2-40B4-BE49-F238E27FC236}">
                  <a16:creationId xmlns:a16="http://schemas.microsoft.com/office/drawing/2014/main" id="{C1B158DD-2DCB-42FF-B1FE-3C947FEF0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6" name="Freeform 20">
              <a:extLst>
                <a:ext uri="{FF2B5EF4-FFF2-40B4-BE49-F238E27FC236}">
                  <a16:creationId xmlns:a16="http://schemas.microsoft.com/office/drawing/2014/main" id="{3307DC3E-0C6E-4E70-AFA2-96538CE3CD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7" name="Freeform 21">
              <a:extLst>
                <a:ext uri="{FF2B5EF4-FFF2-40B4-BE49-F238E27FC236}">
                  <a16:creationId xmlns:a16="http://schemas.microsoft.com/office/drawing/2014/main" id="{53A9F721-7EE3-4844-BB91-0B995BAC15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8" name="Freeform 22">
              <a:extLst>
                <a:ext uri="{FF2B5EF4-FFF2-40B4-BE49-F238E27FC236}">
                  <a16:creationId xmlns:a16="http://schemas.microsoft.com/office/drawing/2014/main" id="{8F057800-5B8F-4775-805B-89727A78A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9" name="Freeform 23">
              <a:extLst>
                <a:ext uri="{FF2B5EF4-FFF2-40B4-BE49-F238E27FC236}">
                  <a16:creationId xmlns:a16="http://schemas.microsoft.com/office/drawing/2014/main" id="{FC6DF692-3394-4FDD-92BA-CA0C41EBC3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0" name="Freeform 24">
              <a:extLst>
                <a:ext uri="{FF2B5EF4-FFF2-40B4-BE49-F238E27FC236}">
                  <a16:creationId xmlns:a16="http://schemas.microsoft.com/office/drawing/2014/main" id="{B825CD97-262B-4A33-B1E5-55F0D81F40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1" name="Freeform 25">
              <a:extLst>
                <a:ext uri="{FF2B5EF4-FFF2-40B4-BE49-F238E27FC236}">
                  <a16:creationId xmlns:a16="http://schemas.microsoft.com/office/drawing/2014/main" id="{F00EA2FE-C735-4E1E-B9DC-636C49061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2" name="Freeform 26">
              <a:extLst>
                <a:ext uri="{FF2B5EF4-FFF2-40B4-BE49-F238E27FC236}">
                  <a16:creationId xmlns:a16="http://schemas.microsoft.com/office/drawing/2014/main" id="{95B50260-0DDF-4260-8DC1-D504B0643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3" name="Freeform 27">
              <a:extLst>
                <a:ext uri="{FF2B5EF4-FFF2-40B4-BE49-F238E27FC236}">
                  <a16:creationId xmlns:a16="http://schemas.microsoft.com/office/drawing/2014/main" id="{BBB491EB-35C1-4159-94B2-A367ADC134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4" name="Freeform 28">
              <a:extLst>
                <a:ext uri="{FF2B5EF4-FFF2-40B4-BE49-F238E27FC236}">
                  <a16:creationId xmlns:a16="http://schemas.microsoft.com/office/drawing/2014/main" id="{7EAA4E1C-EC83-44E0-A4AB-4B0F509A8C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5" name="Freeform 29">
              <a:extLst>
                <a:ext uri="{FF2B5EF4-FFF2-40B4-BE49-F238E27FC236}">
                  <a16:creationId xmlns:a16="http://schemas.microsoft.com/office/drawing/2014/main" id="{BE561717-C43F-46C1-BBCE-C830DE4A1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6" name="Freeform 30">
              <a:extLst>
                <a:ext uri="{FF2B5EF4-FFF2-40B4-BE49-F238E27FC236}">
                  <a16:creationId xmlns:a16="http://schemas.microsoft.com/office/drawing/2014/main" id="{CC840BC4-F1CE-4A1B-A1DE-BB922689E2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7" name="Freeform 31">
              <a:extLst>
                <a:ext uri="{FF2B5EF4-FFF2-40B4-BE49-F238E27FC236}">
                  <a16:creationId xmlns:a16="http://schemas.microsoft.com/office/drawing/2014/main" id="{03B586C7-6126-46E0-9BEF-522798686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8" name="Freeform 32">
              <a:extLst>
                <a:ext uri="{FF2B5EF4-FFF2-40B4-BE49-F238E27FC236}">
                  <a16:creationId xmlns:a16="http://schemas.microsoft.com/office/drawing/2014/main" id="{45C5C565-0EB6-4E0C-9752-84084CDBB8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9" name="Rectangle 33">
              <a:extLst>
                <a:ext uri="{FF2B5EF4-FFF2-40B4-BE49-F238E27FC236}">
                  <a16:creationId xmlns:a16="http://schemas.microsoft.com/office/drawing/2014/main" id="{5CABC7BF-500C-4275-9EAA-9563EF43C62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00" name="Freeform 34">
              <a:extLst>
                <a:ext uri="{FF2B5EF4-FFF2-40B4-BE49-F238E27FC236}">
                  <a16:creationId xmlns:a16="http://schemas.microsoft.com/office/drawing/2014/main" id="{C7AA982B-BB49-4311-A724-81AAF8ABC3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1" name="Freeform 35">
              <a:extLst>
                <a:ext uri="{FF2B5EF4-FFF2-40B4-BE49-F238E27FC236}">
                  <a16:creationId xmlns:a16="http://schemas.microsoft.com/office/drawing/2014/main" id="{89D49DD1-C07D-4ADD-BD4A-D6AA72575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2" name="Freeform 36">
              <a:extLst>
                <a:ext uri="{FF2B5EF4-FFF2-40B4-BE49-F238E27FC236}">
                  <a16:creationId xmlns:a16="http://schemas.microsoft.com/office/drawing/2014/main" id="{4359B9DB-1A95-4934-A839-A76774D79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3" name="Freeform 37">
              <a:extLst>
                <a:ext uri="{FF2B5EF4-FFF2-40B4-BE49-F238E27FC236}">
                  <a16:creationId xmlns:a16="http://schemas.microsoft.com/office/drawing/2014/main" id="{2B7EEF08-F28B-48E9-BA1D-E61AC62013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4" name="Freeform 38">
              <a:extLst>
                <a:ext uri="{FF2B5EF4-FFF2-40B4-BE49-F238E27FC236}">
                  <a16:creationId xmlns:a16="http://schemas.microsoft.com/office/drawing/2014/main" id="{E846B9B0-7D1C-4E1B-9256-7F25E8E887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5" name="Freeform 39">
              <a:extLst>
                <a:ext uri="{FF2B5EF4-FFF2-40B4-BE49-F238E27FC236}">
                  <a16:creationId xmlns:a16="http://schemas.microsoft.com/office/drawing/2014/main" id="{E31B0CE6-7913-4D1C-AC18-2ED44DF92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6" name="Freeform 40">
              <a:extLst>
                <a:ext uri="{FF2B5EF4-FFF2-40B4-BE49-F238E27FC236}">
                  <a16:creationId xmlns:a16="http://schemas.microsoft.com/office/drawing/2014/main" id="{0F3517CE-D006-4218-9BB0-65269371EF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7" name="Freeform 41">
              <a:extLst>
                <a:ext uri="{FF2B5EF4-FFF2-40B4-BE49-F238E27FC236}">
                  <a16:creationId xmlns:a16="http://schemas.microsoft.com/office/drawing/2014/main" id="{DE7DB798-CAAE-42A3-BDFE-D6AD0E0DA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42">
              <a:extLst>
                <a:ext uri="{FF2B5EF4-FFF2-40B4-BE49-F238E27FC236}">
                  <a16:creationId xmlns:a16="http://schemas.microsoft.com/office/drawing/2014/main" id="{07A53F87-B4E0-4C4E-B913-D336D8993D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43">
              <a:extLst>
                <a:ext uri="{FF2B5EF4-FFF2-40B4-BE49-F238E27FC236}">
                  <a16:creationId xmlns:a16="http://schemas.microsoft.com/office/drawing/2014/main" id="{587D3AD0-B188-4D2E-A497-5180C1F225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0" name="Freeform 44">
              <a:extLst>
                <a:ext uri="{FF2B5EF4-FFF2-40B4-BE49-F238E27FC236}">
                  <a16:creationId xmlns:a16="http://schemas.microsoft.com/office/drawing/2014/main" id="{E8B4429B-56DB-4ED5-8296-1C4EB6AE04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1" name="Rectangle 45">
              <a:extLst>
                <a:ext uri="{FF2B5EF4-FFF2-40B4-BE49-F238E27FC236}">
                  <a16:creationId xmlns:a16="http://schemas.microsoft.com/office/drawing/2014/main" id="{ABBE178E-641F-4008-8760-5134D226AA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12" name="Freeform 46">
              <a:extLst>
                <a:ext uri="{FF2B5EF4-FFF2-40B4-BE49-F238E27FC236}">
                  <a16:creationId xmlns:a16="http://schemas.microsoft.com/office/drawing/2014/main" id="{BB7A09DD-4AE2-4235-BCBA-B52CB7986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3" name="Freeform 47">
              <a:extLst>
                <a:ext uri="{FF2B5EF4-FFF2-40B4-BE49-F238E27FC236}">
                  <a16:creationId xmlns:a16="http://schemas.microsoft.com/office/drawing/2014/main" id="{64DBEF94-3525-4008-AD35-D566A238B9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4" name="Freeform 48">
              <a:extLst>
                <a:ext uri="{FF2B5EF4-FFF2-40B4-BE49-F238E27FC236}">
                  <a16:creationId xmlns:a16="http://schemas.microsoft.com/office/drawing/2014/main" id="{1C0CEBA3-32C8-4D37-BBD0-8863B008E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5" name="Freeform 49">
              <a:extLst>
                <a:ext uri="{FF2B5EF4-FFF2-40B4-BE49-F238E27FC236}">
                  <a16:creationId xmlns:a16="http://schemas.microsoft.com/office/drawing/2014/main" id="{D12DBC8B-AE05-43C6-BF30-3F9CDADE9B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6" name="Freeform 50">
              <a:extLst>
                <a:ext uri="{FF2B5EF4-FFF2-40B4-BE49-F238E27FC236}">
                  <a16:creationId xmlns:a16="http://schemas.microsoft.com/office/drawing/2014/main" id="{47D642DC-B097-481B-8F32-671DE6AB56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7" name="Freeform 51">
              <a:extLst>
                <a:ext uri="{FF2B5EF4-FFF2-40B4-BE49-F238E27FC236}">
                  <a16:creationId xmlns:a16="http://schemas.microsoft.com/office/drawing/2014/main" id="{0D7CD8F4-0787-4106-9E76-FF0AFA0ACE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8" name="Freeform 52">
              <a:extLst>
                <a:ext uri="{FF2B5EF4-FFF2-40B4-BE49-F238E27FC236}">
                  <a16:creationId xmlns:a16="http://schemas.microsoft.com/office/drawing/2014/main" id="{3ED06726-52C5-468C-BEA2-0194993F8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9" name="Freeform 53">
              <a:extLst>
                <a:ext uri="{FF2B5EF4-FFF2-40B4-BE49-F238E27FC236}">
                  <a16:creationId xmlns:a16="http://schemas.microsoft.com/office/drawing/2014/main" id="{1541CE8F-816C-4189-8522-7AAA7EABD8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0" name="Freeform 54">
              <a:extLst>
                <a:ext uri="{FF2B5EF4-FFF2-40B4-BE49-F238E27FC236}">
                  <a16:creationId xmlns:a16="http://schemas.microsoft.com/office/drawing/2014/main" id="{3D0F8D98-15AC-458C-B872-777F4BBF3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1" name="Freeform 55">
              <a:extLst>
                <a:ext uri="{FF2B5EF4-FFF2-40B4-BE49-F238E27FC236}">
                  <a16:creationId xmlns:a16="http://schemas.microsoft.com/office/drawing/2014/main" id="{C9DE1ACE-C20F-4504-B0A1-5A37CA0D1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2" name="Freeform 56">
              <a:extLst>
                <a:ext uri="{FF2B5EF4-FFF2-40B4-BE49-F238E27FC236}">
                  <a16:creationId xmlns:a16="http://schemas.microsoft.com/office/drawing/2014/main" id="{E4BDEE62-868F-49A1-B97A-DE8EDC86F9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3" name="Freeform 57">
              <a:extLst>
                <a:ext uri="{FF2B5EF4-FFF2-40B4-BE49-F238E27FC236}">
                  <a16:creationId xmlns:a16="http://schemas.microsoft.com/office/drawing/2014/main" id="{B71AB3E3-099B-47DC-AD0D-215F18FD3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4" name="Freeform 58">
              <a:extLst>
                <a:ext uri="{FF2B5EF4-FFF2-40B4-BE49-F238E27FC236}">
                  <a16:creationId xmlns:a16="http://schemas.microsoft.com/office/drawing/2014/main" id="{7D4B7844-C6A2-45AA-9147-C1CEC0CB8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44" name="Group 125">
            <a:extLst>
              <a:ext uri="{FF2B5EF4-FFF2-40B4-BE49-F238E27FC236}">
                <a16:creationId xmlns:a16="http://schemas.microsoft.com/office/drawing/2014/main" id="{176E1971-1C4C-46C8-A821-6376642801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27" name="Freeform 32">
              <a:extLst>
                <a:ext uri="{FF2B5EF4-FFF2-40B4-BE49-F238E27FC236}">
                  <a16:creationId xmlns:a16="http://schemas.microsoft.com/office/drawing/2014/main" id="{35FAC14F-8CA0-40F3-ADE4-31DBF8BD7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8" name="Freeform 33">
              <a:extLst>
                <a:ext uri="{FF2B5EF4-FFF2-40B4-BE49-F238E27FC236}">
                  <a16:creationId xmlns:a16="http://schemas.microsoft.com/office/drawing/2014/main" id="{778F8CB9-0C96-4B66-B943-C5BF1A1B5D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9" name="Freeform 34">
              <a:extLst>
                <a:ext uri="{FF2B5EF4-FFF2-40B4-BE49-F238E27FC236}">
                  <a16:creationId xmlns:a16="http://schemas.microsoft.com/office/drawing/2014/main" id="{DB1C8E93-74F9-42A0-B326-E06DC9C584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0" name="Freeform 35">
              <a:extLst>
                <a:ext uri="{FF2B5EF4-FFF2-40B4-BE49-F238E27FC236}">
                  <a16:creationId xmlns:a16="http://schemas.microsoft.com/office/drawing/2014/main" id="{EC6EA429-8E16-49E0-82D7-5846CDA76C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1" name="Freeform 36">
              <a:extLst>
                <a:ext uri="{FF2B5EF4-FFF2-40B4-BE49-F238E27FC236}">
                  <a16:creationId xmlns:a16="http://schemas.microsoft.com/office/drawing/2014/main" id="{8F64C508-2357-44C9-93D8-FC81B85AE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2" name="Freeform 37">
              <a:extLst>
                <a:ext uri="{FF2B5EF4-FFF2-40B4-BE49-F238E27FC236}">
                  <a16:creationId xmlns:a16="http://schemas.microsoft.com/office/drawing/2014/main" id="{82F6F3F7-8F51-41B4-AC2B-699593A1F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3" name="Freeform 38">
              <a:extLst>
                <a:ext uri="{FF2B5EF4-FFF2-40B4-BE49-F238E27FC236}">
                  <a16:creationId xmlns:a16="http://schemas.microsoft.com/office/drawing/2014/main" id="{6F2FC65A-DA31-4602-B324-E53F76BD93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4" name="Freeform 39">
              <a:extLst>
                <a:ext uri="{FF2B5EF4-FFF2-40B4-BE49-F238E27FC236}">
                  <a16:creationId xmlns:a16="http://schemas.microsoft.com/office/drawing/2014/main" id="{0E9B7CF9-E3CC-495E-A513-A8A1C2422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5" name="Freeform 40">
              <a:extLst>
                <a:ext uri="{FF2B5EF4-FFF2-40B4-BE49-F238E27FC236}">
                  <a16:creationId xmlns:a16="http://schemas.microsoft.com/office/drawing/2014/main" id="{35C09477-23EA-4E6A-A8C2-5B447B25E9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6" name="Rectangle 41">
              <a:extLst>
                <a:ext uri="{FF2B5EF4-FFF2-40B4-BE49-F238E27FC236}">
                  <a16:creationId xmlns:a16="http://schemas.microsoft.com/office/drawing/2014/main" id="{80A5D070-0FE6-4F72-8077-E259B2D35AE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sp>
        <p:nvSpPr>
          <p:cNvPr id="137" name="Текстово поле 136">
            <a:extLst>
              <a:ext uri="{FF2B5EF4-FFF2-40B4-BE49-F238E27FC236}">
                <a16:creationId xmlns:a16="http://schemas.microsoft.com/office/drawing/2014/main" id="{7E026D1E-BCAE-CF29-F347-2C0295852CA7}"/>
              </a:ext>
            </a:extLst>
          </p:cNvPr>
          <p:cNvSpPr txBox="1"/>
          <p:nvPr/>
        </p:nvSpPr>
        <p:spPr>
          <a:xfrm>
            <a:off x="4629985" y="142240"/>
            <a:ext cx="7752515" cy="6278642"/>
          </a:xfrm>
          <a:prstGeom prst="rect">
            <a:avLst/>
          </a:prstGeom>
          <a:noFill/>
        </p:spPr>
        <p:txBody>
          <a:bodyPr wrap="square">
            <a:spAutoFit/>
          </a:bodyPr>
          <a:lstStyle/>
          <a:p>
            <a:pPr marL="285750" indent="-285750" algn="l">
              <a:buFont typeface="Arial" panose="020B0604020202020204" pitchFamily="34" charset="0"/>
              <a:buChar char="•"/>
            </a:pPr>
            <a:r>
              <a:rPr lang="en-GB" sz="1600" b="1" i="0" u="none" strike="noStrike" baseline="0" dirty="0">
                <a:latin typeface="Arial" panose="020B0604020202020204" pitchFamily="34" charset="0"/>
                <a:cs typeface="Arial" panose="020B0604020202020204" pitchFamily="34" charset="0"/>
              </a:rPr>
              <a:t>References:</a:t>
            </a:r>
          </a:p>
          <a:p>
            <a:pPr algn="l"/>
            <a:r>
              <a:rPr lang="en-GB" sz="1600" b="0" i="0" u="none" strike="noStrike" baseline="0" dirty="0">
                <a:latin typeface="Arial" panose="020B0604020202020204" pitchFamily="34" charset="0"/>
                <a:cs typeface="Arial" panose="020B0604020202020204" pitchFamily="34" charset="0"/>
              </a:rPr>
              <a:t>Bryan, K., Axelrod, L., Maxim, J., Bell, L. and Jordan, L. (2002) Working with older</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people with communication </a:t>
            </a:r>
            <a:r>
              <a:rPr lang="en-GB" sz="1600" b="0" i="0" u="none" strike="noStrike" baseline="0" dirty="0" err="1">
                <a:latin typeface="Arial" panose="020B0604020202020204" pitchFamily="34" charset="0"/>
                <a:cs typeface="Arial" panose="020B0604020202020204" pitchFamily="34" charset="0"/>
              </a:rPr>
              <a:t>diffi</a:t>
            </a:r>
            <a:r>
              <a:rPr lang="en-GB" sz="1600" b="0" i="0" u="none" strike="noStrike" baseline="0" dirty="0">
                <a:latin typeface="Arial" panose="020B0604020202020204" pitchFamily="34" charset="0"/>
                <a:cs typeface="Arial" panose="020B0604020202020204" pitchFamily="34" charset="0"/>
              </a:rPr>
              <a:t> </a:t>
            </a:r>
            <a:r>
              <a:rPr lang="en-GB" sz="1600" b="0" i="0" u="none" strike="noStrike" baseline="0" dirty="0" err="1">
                <a:latin typeface="Arial" panose="020B0604020202020204" pitchFamily="34" charset="0"/>
                <a:cs typeface="Arial" panose="020B0604020202020204" pitchFamily="34" charset="0"/>
              </a:rPr>
              <a:t>culties</a:t>
            </a:r>
            <a:r>
              <a:rPr lang="en-GB" sz="1600" b="0" i="0" u="none" strike="noStrike" baseline="0" dirty="0">
                <a:latin typeface="Arial" panose="020B0604020202020204" pitchFamily="34" charset="0"/>
                <a:cs typeface="Arial" panose="020B0604020202020204" pitchFamily="34" charset="0"/>
              </a:rPr>
              <a:t>: an evaluation of care worker training.</a:t>
            </a:r>
            <a:r>
              <a:rPr lang="bg-BG" sz="1600" b="0" i="0" u="none" strike="noStrike" baseline="0" dirty="0">
                <a:latin typeface="Arial" panose="020B0604020202020204" pitchFamily="34" charset="0"/>
                <a:cs typeface="Arial" panose="020B0604020202020204" pitchFamily="34" charset="0"/>
              </a:rPr>
              <a:t> </a:t>
            </a:r>
            <a:r>
              <a:rPr lang="en-GB" sz="1600" b="0" i="1" u="none" strike="noStrike" baseline="0" dirty="0">
                <a:latin typeface="Arial" panose="020B0604020202020204" pitchFamily="34" charset="0"/>
                <a:cs typeface="Arial" panose="020B0604020202020204" pitchFamily="34" charset="0"/>
              </a:rPr>
              <a:t>Aging and Mental Health </a:t>
            </a:r>
            <a:r>
              <a:rPr lang="en-GB" sz="1600" b="0" i="0" u="none" strike="noStrike" baseline="0" dirty="0">
                <a:latin typeface="Arial" panose="020B0604020202020204" pitchFamily="34" charset="0"/>
                <a:cs typeface="Arial" panose="020B0604020202020204" pitchFamily="34" charset="0"/>
              </a:rPr>
              <a:t>6(3), 248–254.</a:t>
            </a:r>
            <a:endParaRPr lang="tr-TR" sz="1600" b="0" i="0" u="none" strike="noStrike" baseline="0" dirty="0">
              <a:latin typeface="Arial" panose="020B0604020202020204" pitchFamily="34" charset="0"/>
              <a:cs typeface="Arial" panose="020B0604020202020204" pitchFamily="34" charset="0"/>
            </a:endParaRPr>
          </a:p>
          <a:p>
            <a:r>
              <a:rPr lang="en-GB" sz="1600" b="0" i="0" u="none" strike="noStrike" baseline="0" dirty="0">
                <a:latin typeface="Arial" panose="020B0604020202020204" pitchFamily="34" charset="0"/>
                <a:cs typeface="Arial" panose="020B0604020202020204" pitchFamily="34" charset="0"/>
              </a:rPr>
              <a:t>Connelly, Rosina &amp; Turner, Teri. (2017). Health Literacy and Child Health Outcomes: Promoting Effective Health Communication Strategies to Improve Quality of Care. 10.1007/978-3-319-50799-6. </a:t>
            </a:r>
            <a:endParaRPr lang="tr-TR" sz="1600" b="0" i="0" u="none" strike="noStrike" baseline="0" dirty="0">
              <a:latin typeface="Arial" panose="020B0604020202020204" pitchFamily="34" charset="0"/>
              <a:cs typeface="Arial" panose="020B0604020202020204" pitchFamily="34" charset="0"/>
            </a:endParaRPr>
          </a:p>
          <a:p>
            <a:pPr algn="l"/>
            <a:r>
              <a:rPr lang="en-GB" sz="1600" b="0" i="0" dirty="0">
                <a:solidFill>
                  <a:schemeClr val="tx1">
                    <a:lumMod val="95000"/>
                  </a:schemeClr>
                </a:solidFill>
                <a:effectLst/>
                <a:latin typeface="Arial" panose="020B0604020202020204" pitchFamily="34" charset="0"/>
                <a:cs typeface="Arial" panose="020B0604020202020204" pitchFamily="34" charset="0"/>
              </a:rPr>
              <a:t>Griffith, Brian A., and Ethan B. Dunham. </a:t>
            </a:r>
            <a:r>
              <a:rPr lang="en-GB" sz="1600" b="0" i="1" dirty="0">
                <a:solidFill>
                  <a:schemeClr val="tx1">
                    <a:lumMod val="95000"/>
                  </a:schemeClr>
                </a:solidFill>
                <a:effectLst/>
                <a:latin typeface="Arial" panose="020B0604020202020204" pitchFamily="34" charset="0"/>
                <a:cs typeface="Arial" panose="020B0604020202020204" pitchFamily="34" charset="0"/>
              </a:rPr>
              <a:t>Working in Teams : Moving from High Potential to High Performance</a:t>
            </a:r>
            <a:r>
              <a:rPr lang="en-GB" sz="1600" b="0" i="0" dirty="0">
                <a:solidFill>
                  <a:schemeClr val="tx1">
                    <a:lumMod val="95000"/>
                  </a:schemeClr>
                </a:solidFill>
                <a:effectLst/>
                <a:latin typeface="Arial" panose="020B0604020202020204" pitchFamily="34" charset="0"/>
                <a:cs typeface="Arial" panose="020B0604020202020204" pitchFamily="34" charset="0"/>
              </a:rPr>
              <a:t>, SAGE Publications, Incorporated, 2014.</a:t>
            </a:r>
            <a:r>
              <a:rPr lang="en-GB" sz="1600" b="0" i="1" dirty="0">
                <a:solidFill>
                  <a:schemeClr val="tx1">
                    <a:lumMod val="95000"/>
                  </a:schemeClr>
                </a:solidFill>
                <a:effectLst/>
                <a:latin typeface="Arial" panose="020B0604020202020204" pitchFamily="34" charset="0"/>
                <a:cs typeface="Arial" panose="020B0604020202020204" pitchFamily="34" charset="0"/>
              </a:rPr>
              <a:t> ProQuest </a:t>
            </a:r>
            <a:r>
              <a:rPr lang="en-GB" sz="1600" b="0" i="1" dirty="0" err="1">
                <a:solidFill>
                  <a:schemeClr val="tx1">
                    <a:lumMod val="95000"/>
                  </a:schemeClr>
                </a:solidFill>
                <a:effectLst/>
                <a:latin typeface="Arial" panose="020B0604020202020204" pitchFamily="34" charset="0"/>
                <a:cs typeface="Arial" panose="020B0604020202020204" pitchFamily="34" charset="0"/>
              </a:rPr>
              <a:t>Ebook</a:t>
            </a:r>
            <a:r>
              <a:rPr lang="en-GB" sz="1600" b="0" i="1" dirty="0">
                <a:solidFill>
                  <a:schemeClr val="tx1">
                    <a:lumMod val="95000"/>
                  </a:schemeClr>
                </a:solidFill>
                <a:effectLst/>
                <a:latin typeface="Arial" panose="020B0604020202020204" pitchFamily="34" charset="0"/>
                <a:cs typeface="Arial" panose="020B0604020202020204" pitchFamily="34" charset="0"/>
              </a:rPr>
              <a:t> Central</a:t>
            </a:r>
            <a:r>
              <a:rPr lang="en-GB" sz="1600" b="0" i="0" dirty="0">
                <a:solidFill>
                  <a:schemeClr val="tx1">
                    <a:lumMod val="95000"/>
                  </a:schemeClr>
                </a:solidFill>
                <a:effectLst/>
                <a:latin typeface="Arial" panose="020B0604020202020204" pitchFamily="34" charset="0"/>
                <a:cs typeface="Arial" panose="020B0604020202020204" pitchFamily="34" charset="0"/>
              </a:rPr>
              <a:t>, </a:t>
            </a:r>
            <a:r>
              <a:rPr lang="en-GB" sz="1600" b="0" i="0" dirty="0">
                <a:solidFill>
                  <a:schemeClr val="tx1">
                    <a:lumMod val="95000"/>
                  </a:schemeClr>
                </a:solidFill>
                <a:effectLst/>
                <a:latin typeface="Arial" panose="020B0604020202020204" pitchFamily="34" charset="0"/>
                <a:cs typeface="Arial" panose="020B0604020202020204" pitchFamily="34" charset="0"/>
                <a:hlinkClick r:id="rId6"/>
              </a:rPr>
              <a:t>http://ebookcentral.proquest.com/lib/trinity/detail.action?docID=516523</a:t>
            </a:r>
            <a:endParaRPr lang="en-GB" sz="1600" b="0" i="0" dirty="0">
              <a:solidFill>
                <a:schemeClr val="tx1">
                  <a:lumMod val="95000"/>
                </a:schemeClr>
              </a:solidFill>
              <a:effectLst/>
              <a:latin typeface="Arial" panose="020B0604020202020204" pitchFamily="34" charset="0"/>
              <a:cs typeface="Arial" panose="020B0604020202020204" pitchFamily="34" charset="0"/>
            </a:endParaRPr>
          </a:p>
          <a:p>
            <a:pPr algn="l"/>
            <a:r>
              <a:rPr lang="en-GB" sz="1600" b="0" i="0" dirty="0">
                <a:solidFill>
                  <a:schemeClr val="tx1">
                    <a:lumMod val="95000"/>
                  </a:schemeClr>
                </a:solidFill>
                <a:effectLst/>
                <a:latin typeface="Arial" panose="020B0604020202020204" pitchFamily="34" charset="0"/>
                <a:cs typeface="Arial" panose="020B0604020202020204" pitchFamily="34" charset="0"/>
              </a:rPr>
              <a:t>1.</a:t>
            </a:r>
          </a:p>
          <a:p>
            <a:pPr algn="l"/>
            <a:r>
              <a:rPr lang="en-GB" sz="1600" b="0" i="0" dirty="0">
                <a:solidFill>
                  <a:srgbClr val="FFFFFF"/>
                </a:solidFill>
                <a:effectLst/>
                <a:latin typeface="Arial" panose="020B0604020202020204" pitchFamily="34" charset="0"/>
                <a:cs typeface="Arial" panose="020B0604020202020204" pitchFamily="34" charset="0"/>
              </a:rPr>
              <a:t>Interim-NHS-People-Plan_June2019. available at https://www.longtermplan.nhs.uk/publication/interim-nhs-people-plan/</a:t>
            </a:r>
            <a:br>
              <a:rPr lang="en-GB" sz="1600" dirty="0">
                <a:latin typeface="Arial" panose="020B0604020202020204" pitchFamily="34" charset="0"/>
                <a:cs typeface="Arial" panose="020B0604020202020204" pitchFamily="34" charset="0"/>
              </a:rPr>
            </a:br>
            <a:r>
              <a:rPr lang="en-GB" sz="1600" b="0" i="0" u="none" strike="noStrike" baseline="0" dirty="0">
                <a:latin typeface="Arial" panose="020B0604020202020204" pitchFamily="34" charset="0"/>
                <a:cs typeface="Arial" panose="020B0604020202020204" pitchFamily="34" charset="0"/>
              </a:rPr>
              <a:t>Lewin S., </a:t>
            </a:r>
            <a:r>
              <a:rPr lang="en-GB" sz="1600" b="0" i="0" u="none" strike="noStrike" baseline="0" dirty="0" err="1">
                <a:latin typeface="Arial" panose="020B0604020202020204" pitchFamily="34" charset="0"/>
                <a:cs typeface="Arial" panose="020B0604020202020204" pitchFamily="34" charset="0"/>
              </a:rPr>
              <a:t>Skea</a:t>
            </a:r>
            <a:r>
              <a:rPr lang="en-GB" sz="1600" b="0" i="0" u="none" strike="noStrike" baseline="0" dirty="0">
                <a:latin typeface="Arial" panose="020B0604020202020204" pitchFamily="34" charset="0"/>
                <a:cs typeface="Arial" panose="020B0604020202020204" pitchFamily="34" charset="0"/>
              </a:rPr>
              <a:t>., Entwistle VA.</a:t>
            </a:r>
            <a:r>
              <a:rPr lang="bg-BG" sz="1600" b="0" i="0" u="none" strike="noStrike" baseline="0" dirty="0">
                <a:latin typeface="Arial" panose="020B0604020202020204" pitchFamily="34" charset="0"/>
                <a:cs typeface="Arial" panose="020B0604020202020204" pitchFamily="34" charset="0"/>
              </a:rPr>
              <a:t>,</a:t>
            </a:r>
            <a:r>
              <a:rPr lang="de-DE" sz="1600" b="0" i="0" u="none" strike="noStrike" baseline="0" dirty="0" err="1">
                <a:latin typeface="Arial" panose="020B0604020202020204" pitchFamily="34" charset="0"/>
                <a:cs typeface="Arial" panose="020B0604020202020204" pitchFamily="34" charset="0"/>
              </a:rPr>
              <a:t>Zwarenstein</a:t>
            </a:r>
            <a:r>
              <a:rPr lang="de-DE" sz="1600" b="0" i="0" u="none" strike="noStrike" baseline="0" dirty="0">
                <a:latin typeface="Arial" panose="020B0604020202020204" pitchFamily="34" charset="0"/>
                <a:cs typeface="Arial" panose="020B0604020202020204" pitchFamily="34" charset="0"/>
              </a:rPr>
              <a:t> M. and Dick J.</a:t>
            </a:r>
            <a:r>
              <a:rPr lang="en-GB" sz="1600" b="0" i="0" u="none" strike="noStrike" baseline="0" dirty="0">
                <a:latin typeface="Arial" panose="020B0604020202020204" pitchFamily="34" charset="0"/>
                <a:cs typeface="Arial" panose="020B0604020202020204" pitchFamily="34" charset="0"/>
              </a:rPr>
              <a:t>(2009).Interventions for providers to</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promote a patient-centred</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approach in clinical</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consultations (Review).</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The Cochrane Collaboration.</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John Wiley &amp; Sons, Ltd.</a:t>
            </a:r>
          </a:p>
          <a:p>
            <a:pPr algn="l"/>
            <a:r>
              <a:rPr lang="en-GB" sz="1600" b="0" i="0" dirty="0">
                <a:effectLst/>
                <a:latin typeface="Arial" panose="020B0604020202020204" pitchFamily="34" charset="0"/>
                <a:cs typeface="Arial" panose="020B0604020202020204" pitchFamily="34" charset="0"/>
              </a:rPr>
              <a:t>Taylor, Anne. &amp; Wilson, David H. &amp; Dal Grande, E. &amp; South Australian Health Commission. Behavioural Epidemiology Unit. &amp; South Australian Health Commission. Country Health Services Division. &amp; Social Environmental Risk Context Information System (S.A.).  (1996).  </a:t>
            </a:r>
            <a:r>
              <a:rPr lang="en-GB" sz="1600" b="0" i="1" dirty="0">
                <a:effectLst/>
                <a:latin typeface="Arial" panose="020B0604020202020204" pitchFamily="34" charset="0"/>
                <a:cs typeface="Arial" panose="020B0604020202020204" pitchFamily="34" charset="0"/>
              </a:rPr>
              <a:t>SA country health survey, March- April 1996</a:t>
            </a:r>
            <a:r>
              <a:rPr lang="en-GB" sz="1600" b="0" i="0" dirty="0">
                <a:effectLst/>
                <a:latin typeface="Arial" panose="020B0604020202020204" pitchFamily="34" charset="0"/>
                <a:cs typeface="Arial" panose="020B0604020202020204" pitchFamily="34" charset="0"/>
              </a:rPr>
              <a:t>.  [Adelaide] :  South Australian Health Commission, Behavioural Epidemiology Unit</a:t>
            </a:r>
          </a:p>
          <a:p>
            <a:pPr algn="l"/>
            <a:r>
              <a:rPr lang="en-GB" sz="1600" b="0" i="0" dirty="0">
                <a:effectLst/>
                <a:latin typeface="Arial" panose="020B0604020202020204" pitchFamily="34" charset="0"/>
                <a:cs typeface="Arial" panose="020B0604020202020204" pitchFamily="34" charset="0"/>
              </a:rPr>
              <a:t>MLA Citation</a:t>
            </a:r>
          </a:p>
          <a:p>
            <a:pPr algn="l"/>
            <a:endParaRPr lang="en-GB" sz="1800" b="0" i="0" u="none" strike="noStrike" baseline="0" dirty="0">
              <a:latin typeface="TTE265D2E8t00"/>
            </a:endParaRPr>
          </a:p>
        </p:txBody>
      </p:sp>
    </p:spTree>
    <p:extLst>
      <p:ext uri="{BB962C8B-B14F-4D97-AF65-F5344CB8AC3E}">
        <p14:creationId xmlns:p14="http://schemas.microsoft.com/office/powerpoint/2010/main" val="3174371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descr="Картина, която съдържа маса&#10;&#10;Описанието е генерирано автоматично">
            <a:extLst>
              <a:ext uri="{FF2B5EF4-FFF2-40B4-BE49-F238E27FC236}">
                <a16:creationId xmlns:a16="http://schemas.microsoft.com/office/drawing/2014/main" id="{8C18D60E-9C17-F843-95D1-47875F0EC32F}"/>
              </a:ext>
            </a:extLst>
          </p:cNvPr>
          <p:cNvPicPr>
            <a:picLocks noChangeAspect="1"/>
          </p:cNvPicPr>
          <p:nvPr/>
        </p:nvPicPr>
        <p:blipFill>
          <a:blip r:embed="rId2"/>
          <a:stretch>
            <a:fillRect/>
          </a:stretch>
        </p:blipFill>
        <p:spPr>
          <a:xfrm>
            <a:off x="833377" y="295224"/>
            <a:ext cx="10660283" cy="6267552"/>
          </a:xfrm>
          <a:prstGeom prst="rect">
            <a:avLst/>
          </a:prstGeom>
        </p:spPr>
      </p:pic>
    </p:spTree>
    <p:extLst>
      <p:ext uri="{BB962C8B-B14F-4D97-AF65-F5344CB8AC3E}">
        <p14:creationId xmlns:p14="http://schemas.microsoft.com/office/powerpoint/2010/main" val="36098190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Верига">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TM04033919[[fn=Верига]]</Template>
  <TotalTime>3222</TotalTime>
  <Words>1243</Words>
  <Application>Microsoft Office PowerPoint</Application>
  <PresentationFormat>Широк екран</PresentationFormat>
  <Paragraphs>112</Paragraphs>
  <Slides>15</Slides>
  <Notes>11</Notes>
  <HiddenSlides>0</HiddenSlides>
  <MMClips>0</MMClips>
  <ScaleCrop>false</ScaleCrop>
  <HeadingPairs>
    <vt:vector size="6" baseType="variant">
      <vt:variant>
        <vt:lpstr>Използвани шрифтове</vt:lpstr>
      </vt:variant>
      <vt:variant>
        <vt:i4>11</vt:i4>
      </vt:variant>
      <vt:variant>
        <vt:lpstr>Тема</vt:lpstr>
      </vt:variant>
      <vt:variant>
        <vt:i4>1</vt:i4>
      </vt:variant>
      <vt:variant>
        <vt:lpstr>Заглавия на слайдовете</vt:lpstr>
      </vt:variant>
      <vt:variant>
        <vt:i4>15</vt:i4>
      </vt:variant>
    </vt:vector>
  </HeadingPairs>
  <TitlesOfParts>
    <vt:vector size="27" baseType="lpstr">
      <vt:lpstr>Acumin Pro</vt:lpstr>
      <vt:lpstr>Arial</vt:lpstr>
      <vt:lpstr>BfkvnrKgymlhTimesLTStd-Roman</vt:lpstr>
      <vt:lpstr>Calibri</vt:lpstr>
      <vt:lpstr>robotoregular</vt:lpstr>
      <vt:lpstr>TradeGothicLTStd-Light</vt:lpstr>
      <vt:lpstr>TradeGothicLTStd-LightObl</vt:lpstr>
      <vt:lpstr>TTE1C0AC50t00</vt:lpstr>
      <vt:lpstr>TTE265D2E8t00</vt:lpstr>
      <vt:lpstr>Tw Cen MT</vt:lpstr>
      <vt:lpstr>Wingdings</vt:lpstr>
      <vt:lpstr>Верига</vt:lpstr>
      <vt:lpstr>  Strategies for Effective Communication in NHS    </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sevdalina velinova</dc:creator>
  <cp:lastModifiedBy>sevdalina velinova</cp:lastModifiedBy>
  <cp:revision>54</cp:revision>
  <dcterms:created xsi:type="dcterms:W3CDTF">2022-07-21T13:33:43Z</dcterms:created>
  <dcterms:modified xsi:type="dcterms:W3CDTF">2022-07-24T11:58:46Z</dcterms:modified>
</cp:coreProperties>
</file>