
<file path=[Content_Types].xml><?xml version="1.0" encoding="utf-8"?>
<Types xmlns="http://schemas.openxmlformats.org/package/2006/content-types">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17.xml" ContentType="application/vnd.openxmlformats-officedocument.presentationml.slideLayout+xml"/>
  <Override PartName="/ppt/slides/slide1.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0.xml" ContentType="application/vnd.openxmlformats-officedocument.presentationml.slideLayout+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4" r:id="rId1"/>
  </p:sldMasterIdLst>
  <p:sldIdLst>
    <p:sldId id="256" r:id="rId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xmlns="">
          <a:srgbClr val="FF0000"/>
        </p14:laserClr>
      </p:ext>
      <p:ext uri="{2FDB2607-1784-4EEB-B798-7EB5836EED8A}">
        <p14:showMediaCtrls xmlns:p14="http://schemas.microsoft.com/office/powerpoint/2010/main" xmlns="" val="1"/>
      </p:ext>
    </p:extLst>
  </p:showPr>
  <p:extLst>
    <p:ext uri="{E76CE94A-603C-4142-B9EB-6D1370010A27}">
      <p14:discardImageEditData xmlns:p14="http://schemas.microsoft.com/office/powerpoint/2010/main" xmlns="" val="0"/>
    </p:ext>
    <p:ext uri="{D31A062A-798A-4329-ABDD-BBA856620510}">
      <p14:defaultImageDpi xmlns:p14="http://schemas.microsoft.com/office/powerpoint/2010/main" xmlns="" val="32767"/>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snapVertSplitter="1" vertBarState="minimized" horzBarState="maximized">
    <p:restoredLeft sz="15620"/>
    <p:restoredTop sz="94660"/>
  </p:normalViewPr>
  <p:slideViewPr>
    <p:cSldViewPr snapToGrid="0">
      <p:cViewPr varScale="1">
        <p:scale>
          <a:sx n="122" d="100"/>
          <a:sy n="122" d="100"/>
        </p:scale>
        <p:origin x="-1014" y="54"/>
      </p:cViewPr>
      <p:guideLst>
        <p:guide orient="horz" pos="2160"/>
        <p:guide pos="384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A0C0817-A112-4847-8014-A94B7D2A4EA3}" type="datetime1">
              <a:rPr lang="en-US" smtClean="0"/>
              <a:pPr/>
              <a:t>10/25/2019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pPr/>
              <a:t>‹#›</a:t>
            </a:fld>
            <a:endParaRPr lang="en-US" dirty="0"/>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xmlns="" val="21703772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FA2B21-3FCD-4721-B95C-427943F61125}" type="datetime1">
              <a:rPr lang="en-US" smtClean="0"/>
              <a:pPr/>
              <a:t>10/25/2019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pPr/>
              <a:t>‹#›</a:t>
            </a:fld>
            <a:endParaRPr lang="en-US"/>
          </a:p>
        </p:txBody>
      </p:sp>
    </p:spTree>
    <p:extLst>
      <p:ext uri="{BB962C8B-B14F-4D97-AF65-F5344CB8AC3E}">
        <p14:creationId xmlns:p14="http://schemas.microsoft.com/office/powerpoint/2010/main" xmlns="" val="382940893"/>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pPr/>
              <a:t>10/25/2019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pPr/>
              <a:t>‹#›</a:t>
            </a:fld>
            <a:endParaRPr lang="en-US"/>
          </a:p>
        </p:txBody>
      </p:sp>
    </p:spTree>
    <p:extLst>
      <p:ext uri="{BB962C8B-B14F-4D97-AF65-F5344CB8AC3E}">
        <p14:creationId xmlns:p14="http://schemas.microsoft.com/office/powerpoint/2010/main" xmlns="" val="600133998"/>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6FA2B21-3FCD-4721-B95C-427943F61125}" type="datetime1">
              <a:rPr lang="en-US" smtClean="0"/>
              <a:pPr/>
              <a:t>10/25/2019</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pPr/>
              <a:t>‹#›</a:t>
            </a:fld>
            <a:endParaRPr lang="en-US"/>
          </a:p>
        </p:txBody>
      </p:sp>
    </p:spTree>
    <p:extLst>
      <p:ext uri="{BB962C8B-B14F-4D97-AF65-F5344CB8AC3E}">
        <p14:creationId xmlns:p14="http://schemas.microsoft.com/office/powerpoint/2010/main" xmlns="" val="2840912327"/>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6FA2B21-3FCD-4721-B95C-427943F61125}" type="datetime1">
              <a:rPr lang="en-US" smtClean="0"/>
              <a:pPr/>
              <a:t>10/25/2019</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pPr/>
              <a:t>‹#›</a:t>
            </a:fld>
            <a:endParaRPr lang="en-US"/>
          </a:p>
        </p:txBody>
      </p:sp>
    </p:spTree>
    <p:extLst>
      <p:ext uri="{BB962C8B-B14F-4D97-AF65-F5344CB8AC3E}">
        <p14:creationId xmlns:p14="http://schemas.microsoft.com/office/powerpoint/2010/main" xmlns="" val="634682936"/>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6FA2B21-3FCD-4721-B95C-427943F61125}" type="datetime1">
              <a:rPr lang="en-US" smtClean="0"/>
              <a:pPr/>
              <a:t>10/25/2019</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pPr/>
              <a:t>‹#›</a:t>
            </a:fld>
            <a:endParaRPr lang="en-US"/>
          </a:p>
        </p:txBody>
      </p:sp>
    </p:spTree>
    <p:extLst>
      <p:ext uri="{BB962C8B-B14F-4D97-AF65-F5344CB8AC3E}">
        <p14:creationId xmlns:p14="http://schemas.microsoft.com/office/powerpoint/2010/main" xmlns="" val="1777013525"/>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6FA2B21-3FCD-4721-B95C-427943F61125}" type="datetime1">
              <a:rPr lang="en-US" smtClean="0"/>
              <a:pPr/>
              <a:t>10/25/2019</a:t>
            </a:fld>
            <a:endParaRPr lang="en-US"/>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4B7E4EF-A1BD-40F4-AB7B-04F084DD991D}" type="slidenum">
              <a:rPr lang="en-US" smtClean="0"/>
              <a:pPr/>
              <a:t>‹#›</a:t>
            </a:fld>
            <a:endParaRPr lang="en-US"/>
          </a:p>
        </p:txBody>
      </p:sp>
    </p:spTree>
    <p:extLst>
      <p:ext uri="{BB962C8B-B14F-4D97-AF65-F5344CB8AC3E}">
        <p14:creationId xmlns:p14="http://schemas.microsoft.com/office/powerpoint/2010/main" xmlns="" val="3301115321"/>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6FA2B21-3FCD-4721-B95C-427943F61125}" type="datetime1">
              <a:rPr lang="en-US" smtClean="0"/>
              <a:pPr/>
              <a:t>10/25/2019</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pPr/>
              <a:t>‹#›</a:t>
            </a:fld>
            <a:endParaRPr lang="en-US"/>
          </a:p>
        </p:txBody>
      </p:sp>
    </p:spTree>
    <p:extLst>
      <p:ext uri="{BB962C8B-B14F-4D97-AF65-F5344CB8AC3E}">
        <p14:creationId xmlns:p14="http://schemas.microsoft.com/office/powerpoint/2010/main" xmlns="" val="4023120324"/>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6FA2B21-3FCD-4721-B95C-427943F61125}" type="datetime1">
              <a:rPr lang="en-US" smtClean="0"/>
              <a:pPr/>
              <a:t>10/25/2019</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pPr/>
              <a:t>‹#›</a:t>
            </a:fld>
            <a:endParaRPr lang="en-US"/>
          </a:p>
        </p:txBody>
      </p:sp>
    </p:spTree>
    <p:extLst>
      <p:ext uri="{BB962C8B-B14F-4D97-AF65-F5344CB8AC3E}">
        <p14:creationId xmlns:p14="http://schemas.microsoft.com/office/powerpoint/2010/main" xmlns="" val="4019834268"/>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F6FA2B21-3FCD-4721-B95C-427943F61125}" type="datetime1">
              <a:rPr lang="en-US" smtClean="0"/>
              <a:pPr/>
              <a:t>10/25/2019</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pPr/>
              <a:t>‹#›</a:t>
            </a:fld>
            <a:endParaRPr lang="en-US"/>
          </a:p>
        </p:txBody>
      </p:sp>
    </p:spTree>
    <p:extLst>
      <p:ext uri="{BB962C8B-B14F-4D97-AF65-F5344CB8AC3E}">
        <p14:creationId xmlns:p14="http://schemas.microsoft.com/office/powerpoint/2010/main" xmlns="" val="1962893132"/>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pPr/>
              <a:t>10/25/2019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pPr/>
              <a:t>‹#›</a:t>
            </a:fld>
            <a:endParaRPr lang="en-US"/>
          </a:p>
        </p:txBody>
      </p:sp>
    </p:spTree>
    <p:extLst>
      <p:ext uri="{BB962C8B-B14F-4D97-AF65-F5344CB8AC3E}">
        <p14:creationId xmlns:p14="http://schemas.microsoft.com/office/powerpoint/2010/main" xmlns="" val="137945930"/>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pPr/>
              <a:t>10/25/2019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pPr/>
              <a:t>‹#›</a:t>
            </a:fld>
            <a:endParaRPr lang="en-US"/>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xmlns="" val="2980313133"/>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pPr/>
              <a:t>10/25/2019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pPr/>
              <a:t>‹#›</a:t>
            </a:fld>
            <a:endParaRPr lang="en-US"/>
          </a:p>
        </p:txBody>
      </p:sp>
    </p:spTree>
    <p:extLst>
      <p:ext uri="{BB962C8B-B14F-4D97-AF65-F5344CB8AC3E}">
        <p14:creationId xmlns:p14="http://schemas.microsoft.com/office/powerpoint/2010/main" xmlns="" val="808370099"/>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pPr/>
              <a:t>10/25/2019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pPr/>
              <a:t>‹#›</a:t>
            </a:fld>
            <a:endParaRPr lang="en-US"/>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xmlns="" val="479702524"/>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pPr/>
              <a:t>10/25/2019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pPr/>
              <a:t>‹#›</a:t>
            </a:fld>
            <a:endParaRPr lang="en-US"/>
          </a:p>
        </p:txBody>
      </p:sp>
    </p:spTree>
    <p:extLst>
      <p:ext uri="{BB962C8B-B14F-4D97-AF65-F5344CB8AC3E}">
        <p14:creationId xmlns:p14="http://schemas.microsoft.com/office/powerpoint/2010/main" xmlns="" val="248575609"/>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FA2B21-3FCD-4721-B95C-427943F61125}" type="datetime1">
              <a:rPr lang="en-US" smtClean="0"/>
              <a:pPr/>
              <a:t>10/25/2019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pPr/>
              <a:t>‹#›</a:t>
            </a:fld>
            <a:endParaRPr lang="en-US"/>
          </a:p>
        </p:txBody>
      </p:sp>
    </p:spTree>
    <p:extLst>
      <p:ext uri="{BB962C8B-B14F-4D97-AF65-F5344CB8AC3E}">
        <p14:creationId xmlns:p14="http://schemas.microsoft.com/office/powerpoint/2010/main" xmlns="" val="3524400753"/>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FA2B21-3FCD-4721-B95C-427943F61125}" type="datetime1">
              <a:rPr lang="en-US" smtClean="0"/>
              <a:pPr/>
              <a:t>10/25/2019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pPr/>
              <a:t>‹#›</a:t>
            </a:fld>
            <a:endParaRPr lang="en-US"/>
          </a:p>
        </p:txBody>
      </p:sp>
    </p:spTree>
    <p:extLst>
      <p:ext uri="{BB962C8B-B14F-4D97-AF65-F5344CB8AC3E}">
        <p14:creationId xmlns:p14="http://schemas.microsoft.com/office/powerpoint/2010/main" xmlns="" val="3737363179"/>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F6FA2B21-3FCD-4721-B95C-427943F61125}" type="datetime1">
              <a:rPr lang="en-US" smtClean="0"/>
              <a:pPr/>
              <a:t>10/25/2019</a:t>
            </a:fld>
            <a:endParaRPr lang="en-US"/>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US" dirty="0"/>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34B7E4EF-A1BD-40F4-AB7B-04F084DD991D}" type="slidenum">
              <a:rPr lang="en-US" smtClean="0"/>
              <a:pPr/>
              <a:t>‹#›</a:t>
            </a:fld>
            <a:endParaRPr lang="en-US"/>
          </a:p>
        </p:txBody>
      </p:sp>
    </p:spTree>
    <p:extLst>
      <p:ext uri="{BB962C8B-B14F-4D97-AF65-F5344CB8AC3E}">
        <p14:creationId xmlns:p14="http://schemas.microsoft.com/office/powerpoint/2010/main" xmlns="" val="590126788"/>
      </p:ext>
    </p:extLst>
  </p:cSld>
  <p:clrMap bg1="dk1" tx1="lt1" bg2="dk2" tx2="lt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 id="2147483686" r:id="rId12"/>
    <p:sldLayoutId id="2147483687" r:id="rId13"/>
    <p:sldLayoutId id="2147483688" r:id="rId14"/>
    <p:sldLayoutId id="2147483689" r:id="rId15"/>
    <p:sldLayoutId id="2147483690" r:id="rId16"/>
    <p:sldLayoutId id="2147483691" r:id="rId17"/>
  </p:sldLayoutIdLst>
  <p:hf sldNum="0" hdr="0" ftr="0" dt="0"/>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xmlns="" id="{5204EBEB-4E79-443B-AB82-8EFD884E32C5}"/>
              </a:ext>
            </a:extLst>
          </p:cNvPr>
          <p:cNvSpPr/>
          <p:nvPr/>
        </p:nvSpPr>
        <p:spPr>
          <a:xfrm>
            <a:off x="4493108" y="172278"/>
            <a:ext cx="3488787" cy="328837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TextBox 20">
            <a:extLst>
              <a:ext uri="{FF2B5EF4-FFF2-40B4-BE49-F238E27FC236}">
                <a16:creationId xmlns:a16="http://schemas.microsoft.com/office/drawing/2014/main" xmlns="" id="{DC771D86-6842-4144-B7C4-4336EFD70876}"/>
              </a:ext>
            </a:extLst>
          </p:cNvPr>
          <p:cNvSpPr txBox="1"/>
          <p:nvPr/>
        </p:nvSpPr>
        <p:spPr>
          <a:xfrm>
            <a:off x="4493108" y="253470"/>
            <a:ext cx="3488787" cy="2746906"/>
          </a:xfrm>
          <a:prstGeom prst="rect">
            <a:avLst/>
          </a:prstGeom>
          <a:noFill/>
        </p:spPr>
        <p:txBody>
          <a:bodyPr wrap="square" rtlCol="0">
            <a:spAutoFit/>
          </a:bodyPr>
          <a:lstStyle/>
          <a:p>
            <a:r>
              <a:rPr lang="en-GB" sz="1200" b="1" u="sng" dirty="0" err="1" smtClean="0"/>
              <a:t>Amdana</a:t>
            </a:r>
            <a:r>
              <a:rPr lang="en-GB" sz="1200" b="1" u="sng" dirty="0" smtClean="0"/>
              <a:t> </a:t>
            </a:r>
            <a:r>
              <a:rPr lang="en-GB" sz="1200" b="1" u="sng" dirty="0" err="1" smtClean="0"/>
              <a:t>i</a:t>
            </a:r>
            <a:endParaRPr lang="en-GB" sz="1200" b="1" u="sng" dirty="0" smtClean="0"/>
          </a:p>
          <a:p>
            <a:r>
              <a:rPr lang="en-GB" sz="1200" b="1" u="sng" dirty="0" smtClean="0"/>
              <a:t>About </a:t>
            </a:r>
            <a:r>
              <a:rPr lang="en-GB" sz="1200" b="1" u="sng" dirty="0" smtClean="0"/>
              <a:t>Me</a:t>
            </a:r>
          </a:p>
          <a:p>
            <a:endParaRPr lang="en-GB" sz="1200" b="1" u="sng" dirty="0" smtClean="0"/>
          </a:p>
          <a:p>
            <a:r>
              <a:rPr lang="en-GB" sz="1050" dirty="0" smtClean="0"/>
              <a:t>My name is Morgan Weale. I am 20 years old and live in </a:t>
            </a:r>
            <a:r>
              <a:rPr lang="en-GB" sz="1050" dirty="0" err="1" smtClean="0"/>
              <a:t>Roch</a:t>
            </a:r>
            <a:r>
              <a:rPr lang="en-GB" sz="1050" dirty="0" smtClean="0"/>
              <a:t> with my mum and dad. I am in my second year of university at UWTSD on the Primary Education </a:t>
            </a:r>
            <a:r>
              <a:rPr lang="en-GB" sz="1050" dirty="0" err="1" smtClean="0"/>
              <a:t>Ba</a:t>
            </a:r>
            <a:r>
              <a:rPr lang="en-GB" sz="1050" dirty="0" smtClean="0"/>
              <a:t> course with QTS. </a:t>
            </a:r>
          </a:p>
          <a:p>
            <a:endParaRPr lang="en-GB" sz="1050" dirty="0" smtClean="0"/>
          </a:p>
          <a:p>
            <a:r>
              <a:rPr lang="en-GB" sz="1050" dirty="0" smtClean="0"/>
              <a:t>I enjoyed playing rugby for my secondary school - which at the time was called Ysgol Dewi </a:t>
            </a:r>
            <a:r>
              <a:rPr lang="en-GB" sz="1050" dirty="0" smtClean="0"/>
              <a:t>S</a:t>
            </a:r>
            <a:r>
              <a:rPr lang="en-GB" sz="1050" dirty="0" smtClean="0"/>
              <a:t>ant – as well as playing rugby for Haverfordwest RFC; now however, I just enjoy watching the game (mainly internationals). I play the  guitar  and sing. I learnt to play the French horn over my schooling period too to a decent standard. </a:t>
            </a:r>
            <a:r>
              <a:rPr lang="en-GB" sz="1050" dirty="0" smtClean="0"/>
              <a:t>I</a:t>
            </a:r>
            <a:r>
              <a:rPr lang="en-GB" sz="1050" dirty="0" smtClean="0"/>
              <a:t> like my food and love cooking. </a:t>
            </a:r>
            <a:endParaRPr lang="en-GB" sz="1050" dirty="0"/>
          </a:p>
        </p:txBody>
      </p:sp>
      <p:pic>
        <p:nvPicPr>
          <p:cNvPr id="25" name="Picture 24">
            <a:extLst>
              <a:ext uri="{FF2B5EF4-FFF2-40B4-BE49-F238E27FC236}">
                <a16:creationId xmlns:a16="http://schemas.microsoft.com/office/drawing/2014/main" xmlns="" id="{27247FC5-9A3C-4853-BCDD-AE5AB8EC9A59}"/>
              </a:ext>
            </a:extLst>
          </p:cNvPr>
          <p:cNvPicPr>
            <a:picLocks noChangeAspect="1"/>
          </p:cNvPicPr>
          <p:nvPr/>
        </p:nvPicPr>
        <p:blipFill>
          <a:blip r:embed="rId2"/>
          <a:stretch>
            <a:fillRect/>
          </a:stretch>
        </p:blipFill>
        <p:spPr>
          <a:xfrm>
            <a:off x="193338" y="176792"/>
            <a:ext cx="3505504" cy="3335033"/>
          </a:xfrm>
          <a:prstGeom prst="rect">
            <a:avLst/>
          </a:prstGeom>
        </p:spPr>
      </p:pic>
      <p:sp>
        <p:nvSpPr>
          <p:cNvPr id="26" name="TextBox 25">
            <a:extLst>
              <a:ext uri="{FF2B5EF4-FFF2-40B4-BE49-F238E27FC236}">
                <a16:creationId xmlns:a16="http://schemas.microsoft.com/office/drawing/2014/main" xmlns="" id="{DC883CD3-C83C-4023-86A9-8EB1A4090D56}"/>
              </a:ext>
            </a:extLst>
          </p:cNvPr>
          <p:cNvSpPr txBox="1"/>
          <p:nvPr/>
        </p:nvSpPr>
        <p:spPr>
          <a:xfrm>
            <a:off x="318052" y="237507"/>
            <a:ext cx="2953255" cy="3323987"/>
          </a:xfrm>
          <a:prstGeom prst="rect">
            <a:avLst/>
          </a:prstGeom>
          <a:noFill/>
        </p:spPr>
        <p:txBody>
          <a:bodyPr wrap="square" rtlCol="0">
            <a:spAutoFit/>
          </a:bodyPr>
          <a:lstStyle/>
          <a:p>
            <a:r>
              <a:rPr lang="en-GB" sz="1200" b="1" u="sng" dirty="0" err="1" smtClean="0"/>
              <a:t>Profiad</a:t>
            </a:r>
            <a:r>
              <a:rPr lang="en-GB" sz="1200" b="1" u="sng" dirty="0" smtClean="0"/>
              <a:t> </a:t>
            </a:r>
            <a:r>
              <a:rPr lang="en-GB" sz="1200" b="1" u="sng" dirty="0" err="1" smtClean="0"/>
              <a:t>addysgu</a:t>
            </a:r>
            <a:r>
              <a:rPr lang="en-GB" sz="1200" b="1" u="sng" dirty="0" smtClean="0"/>
              <a:t> </a:t>
            </a:r>
            <a:r>
              <a:rPr lang="en-GB" sz="1200" b="1" u="sng" dirty="0" err="1" smtClean="0"/>
              <a:t>blaenorol</a:t>
            </a:r>
            <a:endParaRPr lang="en-GB" sz="1200" b="1" u="sng" dirty="0" smtClean="0"/>
          </a:p>
          <a:p>
            <a:r>
              <a:rPr lang="en-GB" sz="1200" b="1" u="sng" dirty="0" smtClean="0"/>
              <a:t>Previous </a:t>
            </a:r>
            <a:r>
              <a:rPr lang="en-GB" sz="1200" b="1" u="sng" dirty="0"/>
              <a:t>teaching experiences </a:t>
            </a:r>
            <a:endParaRPr lang="en-GB" sz="1200" b="1" u="sng" dirty="0" smtClean="0"/>
          </a:p>
          <a:p>
            <a:endParaRPr lang="en-GB" sz="1100" b="1" u="sng" dirty="0"/>
          </a:p>
          <a:p>
            <a:r>
              <a:rPr lang="en-GB" sz="1050" dirty="0" smtClean="0"/>
              <a:t>I have previously volunteered at </a:t>
            </a:r>
            <a:r>
              <a:rPr lang="en-GB" sz="1050" dirty="0" err="1" smtClean="0"/>
              <a:t>Roch</a:t>
            </a:r>
            <a:r>
              <a:rPr lang="en-GB" sz="1050" dirty="0" smtClean="0"/>
              <a:t> CP School helping to teach PE. </a:t>
            </a:r>
          </a:p>
          <a:p>
            <a:r>
              <a:rPr lang="en-GB" sz="1050" dirty="0" smtClean="0"/>
              <a:t>I then applied for an LSA position at  </a:t>
            </a:r>
            <a:r>
              <a:rPr lang="en-GB" sz="1050" dirty="0" err="1" smtClean="0"/>
              <a:t>Solva</a:t>
            </a:r>
            <a:r>
              <a:rPr lang="en-GB" sz="1050" dirty="0" smtClean="0"/>
              <a:t> Primary school in the summer term of 2018. I worked there for the duration in a mixed year class – part timers through to year 2 – and gained some invaluable experience there.</a:t>
            </a:r>
          </a:p>
          <a:p>
            <a:r>
              <a:rPr lang="en-GB" sz="1050" dirty="0" smtClean="0"/>
              <a:t>Last March-April 2019, I was placed In Fenton Primary School on my PTE. I found this a new challenge as I  began to teach, but persevered and learnt much – mainly on behavioural management as this was something I was keen to improve.</a:t>
            </a:r>
            <a:endParaRPr lang="en-GB" sz="1050" dirty="0"/>
          </a:p>
          <a:p>
            <a:endParaRPr lang="en-GB" sz="1200" dirty="0"/>
          </a:p>
          <a:p>
            <a:endParaRPr lang="en-GB" dirty="0"/>
          </a:p>
        </p:txBody>
      </p:sp>
      <p:pic>
        <p:nvPicPr>
          <p:cNvPr id="27" name="Picture 26">
            <a:extLst>
              <a:ext uri="{FF2B5EF4-FFF2-40B4-BE49-F238E27FC236}">
                <a16:creationId xmlns:a16="http://schemas.microsoft.com/office/drawing/2014/main" xmlns="" id="{FD98C07E-5EED-4E2B-BAD8-85196D45378F}"/>
              </a:ext>
            </a:extLst>
          </p:cNvPr>
          <p:cNvPicPr>
            <a:picLocks noChangeAspect="1"/>
          </p:cNvPicPr>
          <p:nvPr/>
        </p:nvPicPr>
        <p:blipFill>
          <a:blip r:embed="rId2"/>
          <a:stretch>
            <a:fillRect/>
          </a:stretch>
        </p:blipFill>
        <p:spPr>
          <a:xfrm>
            <a:off x="3811131" y="3515741"/>
            <a:ext cx="5607495" cy="3249495"/>
          </a:xfrm>
          <a:prstGeom prst="rect">
            <a:avLst/>
          </a:prstGeom>
        </p:spPr>
      </p:pic>
      <p:sp>
        <p:nvSpPr>
          <p:cNvPr id="28" name="TextBox 27">
            <a:extLst>
              <a:ext uri="{FF2B5EF4-FFF2-40B4-BE49-F238E27FC236}">
                <a16:creationId xmlns:a16="http://schemas.microsoft.com/office/drawing/2014/main" xmlns="" id="{790B48A9-DCB0-4E73-BD5B-5F3E3E50BE70}"/>
              </a:ext>
            </a:extLst>
          </p:cNvPr>
          <p:cNvSpPr txBox="1"/>
          <p:nvPr/>
        </p:nvSpPr>
        <p:spPr>
          <a:xfrm>
            <a:off x="4057009" y="3686924"/>
            <a:ext cx="5354277" cy="3046988"/>
          </a:xfrm>
          <a:prstGeom prst="rect">
            <a:avLst/>
          </a:prstGeom>
          <a:noFill/>
        </p:spPr>
        <p:txBody>
          <a:bodyPr wrap="square" rtlCol="0">
            <a:spAutoFit/>
          </a:bodyPr>
          <a:lstStyle/>
          <a:p>
            <a:r>
              <a:rPr lang="en-GB" sz="1200" b="1" u="sng" dirty="0" err="1" smtClean="0"/>
              <a:t>Rhesymau</a:t>
            </a:r>
            <a:r>
              <a:rPr lang="en-GB" sz="1200" b="1" u="sng" dirty="0" smtClean="0"/>
              <a:t> </a:t>
            </a:r>
            <a:r>
              <a:rPr lang="en-GB" sz="1200" b="1" u="sng" dirty="0" err="1" smtClean="0"/>
              <a:t>dros</a:t>
            </a:r>
            <a:r>
              <a:rPr lang="en-GB" sz="1200" b="1" u="sng" dirty="0" smtClean="0"/>
              <a:t> </a:t>
            </a:r>
            <a:r>
              <a:rPr lang="en-GB" sz="1200" b="1" u="sng" dirty="0" err="1" smtClean="0"/>
              <a:t>ddewis</a:t>
            </a:r>
            <a:r>
              <a:rPr lang="en-GB" sz="1200" b="1" u="sng" dirty="0" smtClean="0"/>
              <a:t> </a:t>
            </a:r>
            <a:r>
              <a:rPr lang="en-GB" sz="1200" b="1" u="sng" dirty="0" err="1" smtClean="0"/>
              <a:t>addysgu</a:t>
            </a:r>
            <a:r>
              <a:rPr lang="en-GB" sz="1200" b="1" u="sng" dirty="0" smtClean="0"/>
              <a:t> </a:t>
            </a:r>
            <a:r>
              <a:rPr lang="en-GB" sz="1200" b="1" u="sng" dirty="0" err="1" smtClean="0"/>
              <a:t>fel</a:t>
            </a:r>
            <a:r>
              <a:rPr lang="en-GB" sz="1200" b="1" u="sng" dirty="0" smtClean="0"/>
              <a:t> </a:t>
            </a:r>
            <a:r>
              <a:rPr lang="en-GB" sz="1200" b="1" u="sng" dirty="0" err="1" smtClean="0"/>
              <a:t>proffesiwn</a:t>
            </a:r>
            <a:endParaRPr lang="en-GB" sz="1200" b="1" u="sng" dirty="0" smtClean="0"/>
          </a:p>
          <a:p>
            <a:r>
              <a:rPr lang="en-GB" sz="1200" b="1" u="sng" dirty="0" smtClean="0"/>
              <a:t>Reasons </a:t>
            </a:r>
            <a:r>
              <a:rPr lang="en-GB" sz="1200" b="1" u="sng" dirty="0"/>
              <a:t>for entering the teaching profession </a:t>
            </a:r>
          </a:p>
          <a:p>
            <a:endParaRPr lang="en-GB" sz="1050" dirty="0"/>
          </a:p>
          <a:p>
            <a:pPr marL="228600" indent="-228600">
              <a:buAutoNum type="arabicParenR"/>
            </a:pPr>
            <a:r>
              <a:rPr lang="en-GB" sz="1050" dirty="0" smtClean="0"/>
              <a:t>I first experienced the teaching profession as a non-pupil when I went to </a:t>
            </a:r>
            <a:r>
              <a:rPr lang="en-GB" sz="1050" dirty="0" err="1" smtClean="0"/>
              <a:t>Roch</a:t>
            </a:r>
            <a:r>
              <a:rPr lang="en-GB" sz="1050" dirty="0" smtClean="0"/>
              <a:t> CP School in my year 10  work experience (2014). Although little to do with teaching was done by myself or my peers, I enjoyed the atmosphere within the  school shared by staff and pupils. </a:t>
            </a:r>
          </a:p>
          <a:p>
            <a:pPr marL="228600" indent="-228600">
              <a:buAutoNum type="arabicParenR"/>
            </a:pPr>
            <a:r>
              <a:rPr lang="en-GB" sz="1050" dirty="0" smtClean="0"/>
              <a:t>My experience with volunteering in </a:t>
            </a:r>
            <a:r>
              <a:rPr lang="en-GB" sz="1050" dirty="0" err="1" smtClean="0"/>
              <a:t>Roch</a:t>
            </a:r>
            <a:r>
              <a:rPr lang="en-GB" sz="1050" dirty="0" smtClean="0"/>
              <a:t> at a later date (January – May 2018) also encouraged me to enter the teaching profession.</a:t>
            </a:r>
          </a:p>
          <a:p>
            <a:pPr marL="228600" indent="-228600">
              <a:buAutoNum type="arabicParenR"/>
            </a:pPr>
            <a:r>
              <a:rPr lang="en-GB" sz="1050" dirty="0" smtClean="0"/>
              <a:t>My work as an LSA in </a:t>
            </a:r>
            <a:r>
              <a:rPr lang="en-GB" sz="1050" dirty="0" err="1" smtClean="0"/>
              <a:t>Solva</a:t>
            </a:r>
            <a:r>
              <a:rPr lang="en-GB" sz="1050" dirty="0" smtClean="0"/>
              <a:t> Primary School was the driving force behind my want to study Primary Ed at UWTSD, as I truly experienced what it was like to work in a schooling environment. My class teacher who was completing his NQT at the time suggested that I return to university and study </a:t>
            </a:r>
            <a:r>
              <a:rPr lang="en-GB" sz="1050" smtClean="0"/>
              <a:t>Primary Ed</a:t>
            </a:r>
            <a:r>
              <a:rPr lang="en-GB" sz="1050" dirty="0" smtClean="0"/>
              <a:t>. </a:t>
            </a:r>
          </a:p>
          <a:p>
            <a:pPr marL="228600" indent="-228600"/>
            <a:r>
              <a:rPr lang="en-GB" sz="1050" dirty="0" smtClean="0"/>
              <a:t>Currently, I feel that there are a plethora of reasons to, or not to enter the teaching profession, however, the good seem to outweigh the not so good in my eyes. I enjoy working with children; they lack the cynicism and pessimism that seems so prevalent in today's society.  They can also be very funny in what they say and do which is just an added bonus.</a:t>
            </a:r>
          </a:p>
        </p:txBody>
      </p:sp>
      <p:pic>
        <p:nvPicPr>
          <p:cNvPr id="29" name="Picture 28">
            <a:extLst>
              <a:ext uri="{FF2B5EF4-FFF2-40B4-BE49-F238E27FC236}">
                <a16:creationId xmlns:a16="http://schemas.microsoft.com/office/drawing/2014/main" xmlns="" id="{D918A36B-7853-4111-8D3B-8CD1DAA16AF6}"/>
              </a:ext>
            </a:extLst>
          </p:cNvPr>
          <p:cNvPicPr>
            <a:picLocks noChangeAspect="1"/>
          </p:cNvPicPr>
          <p:nvPr/>
        </p:nvPicPr>
        <p:blipFill>
          <a:blip r:embed="rId3"/>
          <a:stretch>
            <a:fillRect/>
          </a:stretch>
        </p:blipFill>
        <p:spPr>
          <a:xfrm>
            <a:off x="8210327" y="251256"/>
            <a:ext cx="3716630" cy="2153222"/>
          </a:xfrm>
          <a:prstGeom prst="rect">
            <a:avLst/>
          </a:prstGeom>
        </p:spPr>
      </p:pic>
      <p:sp>
        <p:nvSpPr>
          <p:cNvPr id="30" name="TextBox 29">
            <a:extLst>
              <a:ext uri="{FF2B5EF4-FFF2-40B4-BE49-F238E27FC236}">
                <a16:creationId xmlns:a16="http://schemas.microsoft.com/office/drawing/2014/main" xmlns="" id="{9B5B33C0-C8D5-40A4-8E7B-A15741A16A2F}"/>
              </a:ext>
            </a:extLst>
          </p:cNvPr>
          <p:cNvSpPr txBox="1"/>
          <p:nvPr/>
        </p:nvSpPr>
        <p:spPr>
          <a:xfrm>
            <a:off x="8267873" y="325456"/>
            <a:ext cx="3505502" cy="1615827"/>
          </a:xfrm>
          <a:prstGeom prst="rect">
            <a:avLst/>
          </a:prstGeom>
          <a:noFill/>
        </p:spPr>
        <p:txBody>
          <a:bodyPr wrap="square" rtlCol="0">
            <a:spAutoFit/>
          </a:bodyPr>
          <a:lstStyle/>
          <a:p>
            <a:r>
              <a:rPr lang="en-GB" sz="1200" b="1" u="sng" dirty="0" smtClean="0"/>
              <a:t>Y math o </a:t>
            </a:r>
            <a:r>
              <a:rPr lang="en-GB" sz="1200" b="1" u="sng" dirty="0" err="1" smtClean="0"/>
              <a:t>athro</a:t>
            </a:r>
            <a:r>
              <a:rPr lang="en-GB" sz="1200" b="1" u="sng" dirty="0" smtClean="0"/>
              <a:t> </a:t>
            </a:r>
            <a:r>
              <a:rPr lang="en-GB" sz="1200" b="1" u="sng" dirty="0" err="1" smtClean="0"/>
              <a:t>hoffaf</a:t>
            </a:r>
            <a:r>
              <a:rPr lang="en-GB" sz="1200" b="1" u="sng" dirty="0" smtClean="0"/>
              <a:t> bod</a:t>
            </a:r>
          </a:p>
          <a:p>
            <a:r>
              <a:rPr lang="en-GB" sz="1200" b="1" u="sng" dirty="0" smtClean="0"/>
              <a:t>The kind of teacher I aspire to </a:t>
            </a:r>
            <a:r>
              <a:rPr lang="en-GB" sz="1200" b="1" u="sng" dirty="0" smtClean="0"/>
              <a:t>be</a:t>
            </a:r>
          </a:p>
          <a:p>
            <a:endParaRPr lang="en-GB" sz="1200" b="1" u="sng" dirty="0"/>
          </a:p>
          <a:p>
            <a:r>
              <a:rPr lang="en-GB" sz="1050" dirty="0" smtClean="0"/>
              <a:t>In my limited experience, I would like to emulate and become like the teachers who have taught me. They were usually organised, approachable, helpful and knowledgeable. These qualities helped to stand me in good stead for my future, so I hope I could help someone else with theirs. </a:t>
            </a:r>
            <a:endParaRPr lang="en-GB" sz="1050" dirty="0"/>
          </a:p>
        </p:txBody>
      </p:sp>
      <p:pic>
        <p:nvPicPr>
          <p:cNvPr id="31" name="Picture 30">
            <a:extLst>
              <a:ext uri="{FF2B5EF4-FFF2-40B4-BE49-F238E27FC236}">
                <a16:creationId xmlns:a16="http://schemas.microsoft.com/office/drawing/2014/main" xmlns="" id="{FCC90589-A3E8-4369-8088-A861A56A2D39}"/>
              </a:ext>
            </a:extLst>
          </p:cNvPr>
          <p:cNvPicPr>
            <a:picLocks noChangeAspect="1"/>
          </p:cNvPicPr>
          <p:nvPr/>
        </p:nvPicPr>
        <p:blipFill>
          <a:blip r:embed="rId3"/>
          <a:stretch>
            <a:fillRect/>
          </a:stretch>
        </p:blipFill>
        <p:spPr>
          <a:xfrm>
            <a:off x="9547244" y="2660330"/>
            <a:ext cx="2451418" cy="3024854"/>
          </a:xfrm>
          <a:prstGeom prst="rect">
            <a:avLst/>
          </a:prstGeom>
        </p:spPr>
      </p:pic>
      <p:sp>
        <p:nvSpPr>
          <p:cNvPr id="32" name="TextBox 31">
            <a:extLst>
              <a:ext uri="{FF2B5EF4-FFF2-40B4-BE49-F238E27FC236}">
                <a16:creationId xmlns:a16="http://schemas.microsoft.com/office/drawing/2014/main" xmlns="" id="{64B893A5-04B7-4831-9F75-23466AF3DA69}"/>
              </a:ext>
            </a:extLst>
          </p:cNvPr>
          <p:cNvSpPr txBox="1"/>
          <p:nvPr/>
        </p:nvSpPr>
        <p:spPr>
          <a:xfrm>
            <a:off x="9624747" y="2705541"/>
            <a:ext cx="2229207" cy="3131627"/>
          </a:xfrm>
          <a:prstGeom prst="rect">
            <a:avLst/>
          </a:prstGeom>
          <a:noFill/>
        </p:spPr>
        <p:txBody>
          <a:bodyPr wrap="square" rtlCol="0">
            <a:spAutoFit/>
          </a:bodyPr>
          <a:lstStyle/>
          <a:p>
            <a:r>
              <a:rPr lang="en-GB" sz="1200" b="1" u="sng" dirty="0" err="1" smtClean="0"/>
              <a:t>Meysydd</a:t>
            </a:r>
            <a:r>
              <a:rPr lang="en-GB" sz="1200" b="1" u="sng" dirty="0" smtClean="0"/>
              <a:t> / </a:t>
            </a:r>
            <a:r>
              <a:rPr lang="en-GB" sz="1200" b="1" u="sng" dirty="0" err="1" smtClean="0"/>
              <a:t>pynciau</a:t>
            </a:r>
            <a:r>
              <a:rPr lang="en-GB" sz="1200" b="1" u="sng" dirty="0" smtClean="0"/>
              <a:t> </a:t>
            </a:r>
            <a:r>
              <a:rPr lang="en-GB" sz="1200" b="1" u="sng" dirty="0" err="1" smtClean="0"/>
              <a:t>medraf</a:t>
            </a:r>
            <a:r>
              <a:rPr lang="en-GB" sz="1200" b="1" u="sng" dirty="0" smtClean="0"/>
              <a:t> </a:t>
            </a:r>
            <a:r>
              <a:rPr lang="en-GB" sz="1200" b="1" u="sng" dirty="0" err="1" smtClean="0"/>
              <a:t>eu</a:t>
            </a:r>
            <a:r>
              <a:rPr lang="en-GB" sz="1200" b="1" u="sng" dirty="0" smtClean="0"/>
              <a:t> </a:t>
            </a:r>
            <a:r>
              <a:rPr lang="en-GB" sz="1200" b="1" u="sng" dirty="0" err="1" smtClean="0"/>
              <a:t>haddysgu</a:t>
            </a:r>
            <a:endParaRPr lang="en-GB" sz="1200" b="1" u="sng" dirty="0" smtClean="0"/>
          </a:p>
          <a:p>
            <a:r>
              <a:rPr lang="en-GB" sz="1200" b="1" u="sng" dirty="0" smtClean="0"/>
              <a:t>Areas / subjects I could </a:t>
            </a:r>
            <a:r>
              <a:rPr lang="en-GB" sz="1200" b="1" u="sng" dirty="0" smtClean="0"/>
              <a:t>teach</a:t>
            </a:r>
          </a:p>
          <a:p>
            <a:endParaRPr lang="en-GB" sz="1100" b="1" u="sng" dirty="0" smtClean="0"/>
          </a:p>
          <a:p>
            <a:r>
              <a:rPr lang="en-GB" sz="1050" dirty="0" smtClean="0"/>
              <a:t>I feel confident that I could teach most subjects with the appropriate help from staff within the school. I am not first language Welsh, but with structured plans I think I could deliver and teach a good quality lesson. I will try my best, whatever the situation. Good or not so good, I want to learn and improve. </a:t>
            </a:r>
          </a:p>
          <a:p>
            <a:endParaRPr lang="en-GB" sz="1200" b="1" u="sng" dirty="0" smtClean="0"/>
          </a:p>
          <a:p>
            <a:endParaRPr lang="en-GB" sz="1100" dirty="0"/>
          </a:p>
        </p:txBody>
      </p:sp>
      <p:pic>
        <p:nvPicPr>
          <p:cNvPr id="22" name="Picture 21">
            <a:extLst>
              <a:ext uri="{FF2B5EF4-FFF2-40B4-BE49-F238E27FC236}">
                <a16:creationId xmlns:a16="http://schemas.microsoft.com/office/drawing/2014/main" xmlns="" id="{27247FC5-9A3C-4853-BCDD-AE5AB8EC9A59}"/>
              </a:ext>
            </a:extLst>
          </p:cNvPr>
          <p:cNvPicPr>
            <a:picLocks noChangeAspect="1"/>
          </p:cNvPicPr>
          <p:nvPr/>
        </p:nvPicPr>
        <p:blipFill>
          <a:blip r:embed="rId2"/>
          <a:stretch>
            <a:fillRect/>
          </a:stretch>
        </p:blipFill>
        <p:spPr>
          <a:xfrm>
            <a:off x="243033" y="3586819"/>
            <a:ext cx="3505504" cy="3065771"/>
          </a:xfrm>
          <a:prstGeom prst="rect">
            <a:avLst/>
          </a:prstGeom>
        </p:spPr>
      </p:pic>
      <p:sp>
        <p:nvSpPr>
          <p:cNvPr id="24" name="TextBox 23">
            <a:extLst>
              <a:ext uri="{FF2B5EF4-FFF2-40B4-BE49-F238E27FC236}">
                <a16:creationId xmlns:a16="http://schemas.microsoft.com/office/drawing/2014/main" xmlns="" id="{DC883CD3-C83C-4023-86A9-8EB1A4090D56}"/>
              </a:ext>
            </a:extLst>
          </p:cNvPr>
          <p:cNvSpPr txBox="1"/>
          <p:nvPr/>
        </p:nvSpPr>
        <p:spPr>
          <a:xfrm>
            <a:off x="277677" y="3566495"/>
            <a:ext cx="3488787" cy="4870564"/>
          </a:xfrm>
          <a:prstGeom prst="rect">
            <a:avLst/>
          </a:prstGeom>
          <a:noFill/>
        </p:spPr>
        <p:txBody>
          <a:bodyPr wrap="square" rtlCol="0">
            <a:spAutoFit/>
          </a:bodyPr>
          <a:lstStyle/>
          <a:p>
            <a:r>
              <a:rPr lang="en-GB" sz="1200" b="1" u="sng" dirty="0" err="1" smtClean="0"/>
              <a:t>Cefndir</a:t>
            </a:r>
            <a:r>
              <a:rPr lang="en-GB" sz="1200" b="1" u="sng" dirty="0" smtClean="0"/>
              <a:t> </a:t>
            </a:r>
            <a:r>
              <a:rPr lang="en-GB" sz="1200" b="1" u="sng" dirty="0" err="1" smtClean="0"/>
              <a:t>academaidd</a:t>
            </a:r>
            <a:endParaRPr lang="en-GB" sz="1200" b="1" u="sng" dirty="0" smtClean="0"/>
          </a:p>
          <a:p>
            <a:r>
              <a:rPr lang="en-GB" sz="1200" b="1" u="sng" dirty="0" smtClean="0"/>
              <a:t>Academic </a:t>
            </a:r>
            <a:r>
              <a:rPr lang="en-GB" sz="1200" b="1" u="sng" dirty="0" smtClean="0"/>
              <a:t>history</a:t>
            </a:r>
          </a:p>
          <a:p>
            <a:endParaRPr lang="en-GB" sz="1100" b="1" u="sng" dirty="0" smtClean="0"/>
          </a:p>
          <a:p>
            <a:r>
              <a:rPr lang="en-GB" sz="1050" dirty="0" smtClean="0"/>
              <a:t>I have lived in Pembrokeshire my whole life. I went to </a:t>
            </a:r>
            <a:r>
              <a:rPr lang="en-GB" sz="1050" dirty="0" err="1" smtClean="0"/>
              <a:t>Roch</a:t>
            </a:r>
            <a:r>
              <a:rPr lang="en-GB" sz="1050" dirty="0" smtClean="0"/>
              <a:t> CP Primary and then transitioned to Ysgol Dewi Sant where I completed my A levels. I studied English Literature (A), Religious Studies  (B) and Geography  (B) as well as my Welsh Baccalaureate  (Pass) . I passed all of these at AS and A level – grade s shown above in parenthesis.  </a:t>
            </a:r>
          </a:p>
          <a:p>
            <a:r>
              <a:rPr lang="en-GB" sz="1050" dirty="0" smtClean="0"/>
              <a:t>I then applied to study Speech and Language therapy at Reading University. I was accepted and began my studies September 2017. I found that I did not fully enjoy, nor wish to become a SLT so left this course in search of employment late November 2017.</a:t>
            </a:r>
          </a:p>
          <a:p>
            <a:r>
              <a:rPr lang="en-GB" sz="1050" dirty="0" smtClean="0"/>
              <a:t>I was granted an unconditional offer to the UWTSD in the summer of 2018 where I remain today.</a:t>
            </a:r>
          </a:p>
          <a:p>
            <a:endParaRPr lang="en-GB" sz="1050" dirty="0" smtClean="0"/>
          </a:p>
          <a:p>
            <a:endParaRPr lang="en-GB" sz="1050" dirty="0" smtClean="0"/>
          </a:p>
          <a:p>
            <a:endParaRPr lang="en-GB" sz="1100" dirty="0" smtClean="0"/>
          </a:p>
          <a:p>
            <a:endParaRPr lang="en-GB" sz="1200" b="1" u="sng" dirty="0" smtClean="0"/>
          </a:p>
          <a:p>
            <a:endParaRPr lang="en-GB" sz="1200" b="1" u="sng" dirty="0" smtClean="0"/>
          </a:p>
          <a:p>
            <a:endParaRPr lang="en-GB" sz="1100" dirty="0" smtClean="0"/>
          </a:p>
          <a:p>
            <a:endParaRPr lang="en-GB" sz="1100" dirty="0"/>
          </a:p>
          <a:p>
            <a:endParaRPr lang="en-GB" sz="1200" dirty="0"/>
          </a:p>
          <a:p>
            <a:endParaRPr lang="en-GB" sz="1200" dirty="0"/>
          </a:p>
          <a:p>
            <a:endParaRPr lang="en-GB" dirty="0"/>
          </a:p>
        </p:txBody>
      </p:sp>
    </p:spTree>
    <p:extLst>
      <p:ext uri="{BB962C8B-B14F-4D97-AF65-F5344CB8AC3E}">
        <p14:creationId xmlns:p14="http://schemas.microsoft.com/office/powerpoint/2010/main" xmlns="" val="1084158819"/>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xmlns="" name="Slice" id="{0507925B-6AC9-4358-8E18-C330545D08F8}" vid="{13FEC7C6-62A9-40C4-99D2-581AACACAA2F}"/>
    </a:ext>
  </a:extLst>
</a:theme>
</file>

<file path=docProps/app.xml><?xml version="1.0" encoding="utf-8"?>
<Properties xmlns="http://schemas.openxmlformats.org/officeDocument/2006/extended-properties" xmlns:vt="http://schemas.openxmlformats.org/officeDocument/2006/docPropsVTypes">
  <Template>Slice</Template>
  <TotalTime>91</TotalTime>
  <Words>744</Words>
  <Application>Microsoft Office PowerPoint</Application>
  <PresentationFormat>Custom</PresentationFormat>
  <Paragraphs>41</Paragraphs>
  <Slides>1</Slides>
  <Notes>0</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Slice</vt:lpstr>
      <vt:lpstr>Slide 1</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jack Davies</dc:creator>
  <cp:lastModifiedBy>morgan weale</cp:lastModifiedBy>
  <cp:revision>32</cp:revision>
  <dcterms:created xsi:type="dcterms:W3CDTF">2019-09-05T20:58:34Z</dcterms:created>
  <dcterms:modified xsi:type="dcterms:W3CDTF">2019-10-25T11:07:17Z</dcterms:modified>
</cp:coreProperties>
</file>