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4" r:id="rId7"/>
    <p:sldId id="266" r:id="rId8"/>
    <p:sldId id="265" r:id="rId9"/>
    <p:sldId id="268" r:id="rId10"/>
    <p:sldId id="267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76" autoAdjust="0"/>
    <p:restoredTop sz="94660"/>
  </p:normalViewPr>
  <p:slideViewPr>
    <p:cSldViewPr snapToGrid="0">
      <p:cViewPr varScale="1">
        <p:scale>
          <a:sx n="76" d="100"/>
          <a:sy n="76" d="100"/>
        </p:scale>
        <p:origin x="643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0087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665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658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8473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0050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79772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111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59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401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688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57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078180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543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989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743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5253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432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00AD3994-87D6-42C3-A79D-AB12A71E413B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AEE40-0074-4838-B8FD-27CFD26589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250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ish-business-bank.co.uk/business-guidance/guidance-articles/business-essentials/inflation-and-recession-what-they-mean-for-smaller-businesses" TargetMode="External"/><Relationship Id="rId7" Type="http://schemas.openxmlformats.org/officeDocument/2006/relationships/hyperlink" Target="https://www.duffieldharrison.co.uk/post/understanding-employment-law-as-a-small-business" TargetMode="External"/><Relationship Id="rId2" Type="http://schemas.openxmlformats.org/officeDocument/2006/relationships/hyperlink" Target="https://post.parliament.uk/impacts-of-taxation-on-small-businesses-business-rates-in-the-u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onehome.org.uk/topics/food-and-drink/sourcing/how-is-the-organic-food-industry-changing/" TargetMode="External"/><Relationship Id="rId5" Type="http://schemas.openxmlformats.org/officeDocument/2006/relationships/hyperlink" Target="https://smebusinessnews.co.uk/2026/01/21/uk-frustrated-with-slow-online-retailers-and-it-could-be-costing-businesses/" TargetMode="External"/><Relationship Id="rId4" Type="http://schemas.openxmlformats.org/officeDocument/2006/relationships/hyperlink" Target="https://post.parliament.uk/research-briefings/post-pb-0049/(accessed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0FD5655B-0619-646B-F03D-8E89C161D99C}"/>
              </a:ext>
            </a:extLst>
          </p:cNvPr>
          <p:cNvSpPr txBox="1"/>
          <p:nvPr/>
        </p:nvSpPr>
        <p:spPr>
          <a:xfrm>
            <a:off x="875489" y="1624520"/>
            <a:ext cx="58171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Component 1:Basil’s Bakery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A0BB861-184A-4D5A-B797-BBE9C1358640}"/>
              </a:ext>
            </a:extLst>
          </p:cNvPr>
          <p:cNvSpPr/>
          <p:nvPr/>
        </p:nvSpPr>
        <p:spPr>
          <a:xfrm>
            <a:off x="875489" y="289757"/>
            <a:ext cx="9270460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PROBLEM SOLVING AND DECISION MAKING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E843989B-BFE1-2856-EE55-2F295CE29D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6699" y="1544838"/>
            <a:ext cx="4302890" cy="3567781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CC815994-5BAE-66EC-9E87-B226362E1E20}"/>
              </a:ext>
            </a:extLst>
          </p:cNvPr>
          <p:cNvSpPr txBox="1"/>
          <p:nvPr/>
        </p:nvSpPr>
        <p:spPr>
          <a:xfrm>
            <a:off x="1256044" y="2723103"/>
            <a:ext cx="4129657" cy="38472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Presented by: </a:t>
            </a:r>
          </a:p>
          <a:p>
            <a:r>
              <a:rPr lang="en-GB" sz="1600" dirty="0"/>
              <a:t> </a:t>
            </a:r>
          </a:p>
          <a:p>
            <a:r>
              <a:rPr lang="en-GB" b="1" dirty="0"/>
              <a:t>Student Name: </a:t>
            </a:r>
            <a:r>
              <a:rPr lang="en-GB" dirty="0"/>
              <a:t>Rukhshanda Hafeez</a:t>
            </a:r>
          </a:p>
          <a:p>
            <a:endParaRPr lang="en-GB" b="1" dirty="0"/>
          </a:p>
          <a:p>
            <a:r>
              <a:rPr lang="en-GB" b="1" dirty="0"/>
              <a:t>Student ID: </a:t>
            </a:r>
            <a:r>
              <a:rPr lang="en-GB" dirty="0"/>
              <a:t>2525298</a:t>
            </a:r>
          </a:p>
          <a:p>
            <a:endParaRPr lang="en-GB" b="1" dirty="0"/>
          </a:p>
          <a:p>
            <a:r>
              <a:rPr lang="en-GB" b="1" dirty="0"/>
              <a:t>Lecturer’s Name: Yohan Mendis</a:t>
            </a:r>
            <a:endParaRPr lang="en-GB" dirty="0"/>
          </a:p>
          <a:p>
            <a:endParaRPr lang="en-GB" b="1" dirty="0"/>
          </a:p>
          <a:p>
            <a:r>
              <a:rPr lang="en-GB" b="1" dirty="0"/>
              <a:t>Module Code: </a:t>
            </a:r>
            <a:r>
              <a:rPr lang="en-GB" dirty="0"/>
              <a:t>LCLM 4004</a:t>
            </a:r>
          </a:p>
          <a:p>
            <a:endParaRPr lang="en-GB" dirty="0"/>
          </a:p>
          <a:p>
            <a:br>
              <a:rPr lang="en-GB" dirty="0"/>
            </a:br>
            <a:endParaRPr lang="en-GB" dirty="0"/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79956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1FF8182-AA41-2305-47F0-613A1483141C}"/>
              </a:ext>
            </a:extLst>
          </p:cNvPr>
          <p:cNvSpPr/>
          <p:nvPr/>
        </p:nvSpPr>
        <p:spPr>
          <a:xfrm>
            <a:off x="2411605" y="780007"/>
            <a:ext cx="6420891" cy="62676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PRESENTATION OVERVIEW</a:t>
            </a:r>
          </a:p>
        </p:txBody>
      </p:sp>
      <p:cxnSp>
        <p:nvCxnSpPr>
          <p:cNvPr id="4" name="Connector: Elbow 3">
            <a:extLst>
              <a:ext uri="{FF2B5EF4-FFF2-40B4-BE49-F238E27FC236}">
                <a16:creationId xmlns:a16="http://schemas.microsoft.com/office/drawing/2014/main" id="{25879742-F5E4-7CDA-9416-30E5F1411E69}"/>
              </a:ext>
            </a:extLst>
          </p:cNvPr>
          <p:cNvCxnSpPr>
            <a:cxnSpLocks/>
          </p:cNvCxnSpPr>
          <p:nvPr/>
        </p:nvCxnSpPr>
        <p:spPr>
          <a:xfrm rot="16200000" flipH="1">
            <a:off x="7871201" y="1664678"/>
            <a:ext cx="2917378" cy="2401553"/>
          </a:xfrm>
          <a:prstGeom prst="bentConnector3">
            <a:avLst>
              <a:gd name="adj1" fmla="val 50000"/>
            </a:avLst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Connector: Elbow 7">
            <a:extLst>
              <a:ext uri="{FF2B5EF4-FFF2-40B4-BE49-F238E27FC236}">
                <a16:creationId xmlns:a16="http://schemas.microsoft.com/office/drawing/2014/main" id="{1930545D-C3A1-6532-142B-98F567A9918B}"/>
              </a:ext>
            </a:extLst>
          </p:cNvPr>
          <p:cNvCxnSpPr>
            <a:cxnSpLocks/>
          </p:cNvCxnSpPr>
          <p:nvPr/>
        </p:nvCxnSpPr>
        <p:spPr>
          <a:xfrm rot="5400000">
            <a:off x="434311" y="1685892"/>
            <a:ext cx="2879423" cy="2321173"/>
          </a:xfrm>
          <a:prstGeom prst="bentConnector3">
            <a:avLst/>
          </a:prstGeom>
          <a:ln>
            <a:headEnd type="triangle"/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E35EDEA0-2057-5A27-0D62-DEDD5A5A5E04}"/>
              </a:ext>
            </a:extLst>
          </p:cNvPr>
          <p:cNvSpPr/>
          <p:nvPr/>
        </p:nvSpPr>
        <p:spPr>
          <a:xfrm>
            <a:off x="1306294" y="3155186"/>
            <a:ext cx="3883690" cy="52335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E98B0BC-609A-022D-F4F4-1172FB18412B}"/>
              </a:ext>
            </a:extLst>
          </p:cNvPr>
          <p:cNvSpPr/>
          <p:nvPr/>
        </p:nvSpPr>
        <p:spPr>
          <a:xfrm>
            <a:off x="5884510" y="3169835"/>
            <a:ext cx="4139921" cy="49865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Insight into the problems affecting sales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75993B6-9C4C-4CDF-FD83-E8843522D750}"/>
              </a:ext>
            </a:extLst>
          </p:cNvPr>
          <p:cNvSpPr/>
          <p:nvPr/>
        </p:nvSpPr>
        <p:spPr>
          <a:xfrm>
            <a:off x="130627" y="4286190"/>
            <a:ext cx="5031357" cy="42648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Critique and application of PESTEL Analysis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6B328F2-6063-728F-8BA9-F1968CA46912}"/>
              </a:ext>
            </a:extLst>
          </p:cNvPr>
          <p:cNvSpPr/>
          <p:nvPr/>
        </p:nvSpPr>
        <p:spPr>
          <a:xfrm>
            <a:off x="5864889" y="4316335"/>
            <a:ext cx="4947137" cy="44547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Critique and analysis of Fishbone Analysis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E372A95-CB26-84DA-92CC-55D73CAFC44F}"/>
              </a:ext>
            </a:extLst>
          </p:cNvPr>
          <p:cNvSpPr txBox="1"/>
          <p:nvPr/>
        </p:nvSpPr>
        <p:spPr>
          <a:xfrm>
            <a:off x="1782613" y="3215626"/>
            <a:ext cx="30123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Background of Basil’s Bakery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C01CFA6C-B849-E537-7823-C0CCE352AB7B}"/>
              </a:ext>
            </a:extLst>
          </p:cNvPr>
          <p:cNvCxnSpPr>
            <a:cxnSpLocks/>
          </p:cNvCxnSpPr>
          <p:nvPr/>
        </p:nvCxnSpPr>
        <p:spPr>
          <a:xfrm>
            <a:off x="4062887" y="1406766"/>
            <a:ext cx="0" cy="17295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60B55D63-69B3-A698-43EC-48FFB96B284F}"/>
              </a:ext>
            </a:extLst>
          </p:cNvPr>
          <p:cNvCxnSpPr>
            <a:cxnSpLocks/>
          </p:cNvCxnSpPr>
          <p:nvPr/>
        </p:nvCxnSpPr>
        <p:spPr>
          <a:xfrm>
            <a:off x="7079067" y="1406766"/>
            <a:ext cx="0" cy="172957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BBE29596-CEB3-6F2E-86DB-EC6DA28013E3}"/>
              </a:ext>
            </a:extLst>
          </p:cNvPr>
          <p:cNvCxnSpPr>
            <a:cxnSpLocks/>
          </p:cNvCxnSpPr>
          <p:nvPr/>
        </p:nvCxnSpPr>
        <p:spPr>
          <a:xfrm>
            <a:off x="5523247" y="1425611"/>
            <a:ext cx="0" cy="3960305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19843531-FE6E-7BF6-4ACC-30E106271BD4}"/>
              </a:ext>
            </a:extLst>
          </p:cNvPr>
          <p:cNvSpPr/>
          <p:nvPr/>
        </p:nvSpPr>
        <p:spPr>
          <a:xfrm>
            <a:off x="3767296" y="5404758"/>
            <a:ext cx="3511902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Key findings and conclusions</a:t>
            </a:r>
          </a:p>
        </p:txBody>
      </p:sp>
    </p:spTree>
    <p:extLst>
      <p:ext uri="{BB962C8B-B14F-4D97-AF65-F5344CB8AC3E}">
        <p14:creationId xmlns:p14="http://schemas.microsoft.com/office/powerpoint/2010/main" val="1873052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633AEAA7-7F0C-7BD9-3904-5DE16AEA6FAB}"/>
              </a:ext>
            </a:extLst>
          </p:cNvPr>
          <p:cNvSpPr/>
          <p:nvPr/>
        </p:nvSpPr>
        <p:spPr>
          <a:xfrm>
            <a:off x="2713055" y="401941"/>
            <a:ext cx="6099349" cy="66319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Background of the Basil’s Bakery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87237CB-1427-0EB3-18FD-182F2A28D67E}"/>
              </a:ext>
            </a:extLst>
          </p:cNvPr>
          <p:cNvSpPr txBox="1"/>
          <p:nvPr/>
        </p:nvSpPr>
        <p:spPr>
          <a:xfrm>
            <a:off x="552659" y="2413337"/>
            <a:ext cx="9267281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Basil’s  bakery is an independent Artisan bakery in retail park in Coventry.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It was established in 2015.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Its specialisation  is the organic breads, pastries and cakes.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It serves the office workers, warehouse staff, retail employee and the shoppers.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dirty="0"/>
              <a:t>Experienced growth till 2019</a:t>
            </a:r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AE2744D6-F217-24E1-851E-48218C0792A9}"/>
              </a:ext>
            </a:extLst>
          </p:cNvPr>
          <p:cNvSpPr/>
          <p:nvPr/>
        </p:nvSpPr>
        <p:spPr>
          <a:xfrm>
            <a:off x="753626" y="1768510"/>
            <a:ext cx="2602524" cy="37179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Company Overview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4175AFB-BAE6-0D0E-0165-E58A46E47DAF}"/>
              </a:ext>
            </a:extLst>
          </p:cNvPr>
          <p:cNvSpPr/>
          <p:nvPr/>
        </p:nvSpPr>
        <p:spPr>
          <a:xfrm>
            <a:off x="753626" y="4310744"/>
            <a:ext cx="2602524" cy="40695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Current Situation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0ECA02C-5515-C428-5681-2C14C4FFEFF4}"/>
              </a:ext>
            </a:extLst>
          </p:cNvPr>
          <p:cNvSpPr txBox="1"/>
          <p:nvPr/>
        </p:nvSpPr>
        <p:spPr>
          <a:xfrm>
            <a:off x="623192" y="5069949"/>
            <a:ext cx="919674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Sales were significantly reduced due to COVID-19 lockdown.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After lockdown sales recovered but still 25% less then they were in before 2019.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Sales are now stagnated between 2023 to 2025.</a:t>
            </a:r>
          </a:p>
        </p:txBody>
      </p:sp>
    </p:spTree>
    <p:extLst>
      <p:ext uri="{BB962C8B-B14F-4D97-AF65-F5344CB8AC3E}">
        <p14:creationId xmlns:p14="http://schemas.microsoft.com/office/powerpoint/2010/main" val="14710909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E1ECBE4-00E7-0F87-9216-E8C456E5A4E1}"/>
              </a:ext>
            </a:extLst>
          </p:cNvPr>
          <p:cNvSpPr/>
          <p:nvPr/>
        </p:nvSpPr>
        <p:spPr>
          <a:xfrm>
            <a:off x="3074796" y="627602"/>
            <a:ext cx="5677318" cy="5982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Insight into the problems affecting sales</a:t>
            </a: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0A826E9-6107-A378-97F4-1F7AC251972C}"/>
              </a:ext>
            </a:extLst>
          </p:cNvPr>
          <p:cNvCxnSpPr>
            <a:cxnSpLocks/>
          </p:cNvCxnSpPr>
          <p:nvPr/>
        </p:nvCxnSpPr>
        <p:spPr>
          <a:xfrm>
            <a:off x="5807941" y="1225899"/>
            <a:ext cx="1" cy="64309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5780312-3999-C46B-0F65-CEAD58D6C4AF}"/>
              </a:ext>
            </a:extLst>
          </p:cNvPr>
          <p:cNvSpPr/>
          <p:nvPr/>
        </p:nvSpPr>
        <p:spPr>
          <a:xfrm>
            <a:off x="4585393" y="1899348"/>
            <a:ext cx="2381456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Sales stagnation </a:t>
            </a:r>
          </a:p>
          <a:p>
            <a:pPr algn="ctr"/>
            <a:r>
              <a:rPr lang="en-GB" dirty="0"/>
              <a:t>(25% below 2019)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97125A5-C3BD-4A08-F99D-F021D8724331}"/>
              </a:ext>
            </a:extLst>
          </p:cNvPr>
          <p:cNvSpPr/>
          <p:nvPr/>
        </p:nvSpPr>
        <p:spPr>
          <a:xfrm>
            <a:off x="432078" y="2627853"/>
            <a:ext cx="2903974" cy="37178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External Factors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5A2F4C-C0EA-8818-7DCB-DC4E111FB1D3}"/>
              </a:ext>
            </a:extLst>
          </p:cNvPr>
          <p:cNvSpPr/>
          <p:nvPr/>
        </p:nvSpPr>
        <p:spPr>
          <a:xfrm>
            <a:off x="8320034" y="2627853"/>
            <a:ext cx="2703007" cy="37178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Internal factors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75E88B0-3E2D-8C1E-AFC0-B0FEB5F59565}"/>
              </a:ext>
            </a:extLst>
          </p:cNvPr>
          <p:cNvSpPr/>
          <p:nvPr/>
        </p:nvSpPr>
        <p:spPr>
          <a:xfrm>
            <a:off x="7643441" y="5542356"/>
            <a:ext cx="3125031" cy="10403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Work from home trends.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Retail park shop closures.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Economic situation.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endParaRPr lang="en-GB" sz="16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393C0E1-9EC0-0F8F-6D20-0032539EB5BE}"/>
              </a:ext>
            </a:extLst>
          </p:cNvPr>
          <p:cNvSpPr/>
          <p:nvPr/>
        </p:nvSpPr>
        <p:spPr>
          <a:xfrm>
            <a:off x="1115365" y="5549161"/>
            <a:ext cx="3027903" cy="1117045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Service improvements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Customer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Ordering system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F79997F5-7563-DC94-789E-9D7767AE5C94}"/>
              </a:ext>
            </a:extLst>
          </p:cNvPr>
          <p:cNvCxnSpPr>
            <a:cxnSpLocks/>
            <a:stCxn id="6" idx="1"/>
            <a:endCxn id="3" idx="3"/>
          </p:cNvCxnSpPr>
          <p:nvPr/>
        </p:nvCxnSpPr>
        <p:spPr>
          <a:xfrm flipH="1">
            <a:off x="3336052" y="2356548"/>
            <a:ext cx="1249341" cy="457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D456F3B-C657-4876-329B-89BE451B6C70}"/>
              </a:ext>
            </a:extLst>
          </p:cNvPr>
          <p:cNvCxnSpPr>
            <a:cxnSpLocks/>
            <a:stCxn id="6" idx="3"/>
            <a:endCxn id="5" idx="1"/>
          </p:cNvCxnSpPr>
          <p:nvPr/>
        </p:nvCxnSpPr>
        <p:spPr>
          <a:xfrm>
            <a:off x="6966849" y="2356548"/>
            <a:ext cx="1353185" cy="45720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602AF912-E3D0-D1BF-80F1-CA8BF23E8D0F}"/>
              </a:ext>
            </a:extLst>
          </p:cNvPr>
          <p:cNvSpPr txBox="1"/>
          <p:nvPr/>
        </p:nvSpPr>
        <p:spPr>
          <a:xfrm>
            <a:off x="341644" y="3356149"/>
            <a:ext cx="4778872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/>
              <a:t>Foodball was reduced in retail park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Fewer visitors because of shops closure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Employee redundancies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Work from home has been increased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Increased inflation and the business running cost.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AC06466-BFD2-93E8-40DB-007440A147FF}"/>
              </a:ext>
            </a:extLst>
          </p:cNvPr>
          <p:cNvSpPr txBox="1"/>
          <p:nvPr/>
        </p:nvSpPr>
        <p:spPr>
          <a:xfrm>
            <a:off x="7174524" y="3356149"/>
            <a:ext cx="4959740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dirty="0"/>
              <a:t>No delivery services are available.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Pre order capability is limited.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In busy times waiting periods increased.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dirty="0"/>
              <a:t>Dependence of personally handling of operations on basil.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73DFF94-9C51-C7C4-51CA-28E3096C6FE9}"/>
              </a:ext>
            </a:extLst>
          </p:cNvPr>
          <p:cNvSpPr/>
          <p:nvPr/>
        </p:nvSpPr>
        <p:spPr>
          <a:xfrm>
            <a:off x="4299024" y="4717702"/>
            <a:ext cx="3027902" cy="350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Control Analysis</a:t>
            </a:r>
          </a:p>
        </p:txBody>
      </p:sp>
      <p:sp>
        <p:nvSpPr>
          <p:cNvPr id="24" name="Arrow: Down 23">
            <a:extLst>
              <a:ext uri="{FF2B5EF4-FFF2-40B4-BE49-F238E27FC236}">
                <a16:creationId xmlns:a16="http://schemas.microsoft.com/office/drawing/2014/main" id="{49E482BC-A78C-2077-CC9D-8FBAC0AAB2BF}"/>
              </a:ext>
            </a:extLst>
          </p:cNvPr>
          <p:cNvSpPr/>
          <p:nvPr/>
        </p:nvSpPr>
        <p:spPr>
          <a:xfrm>
            <a:off x="5697407" y="2813748"/>
            <a:ext cx="160774" cy="1903953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8" name="Connector: Elbow 57">
            <a:extLst>
              <a:ext uri="{FF2B5EF4-FFF2-40B4-BE49-F238E27FC236}">
                <a16:creationId xmlns:a16="http://schemas.microsoft.com/office/drawing/2014/main" id="{D6ECB603-CC29-5670-0AF0-1011099C69A7}"/>
              </a:ext>
            </a:extLst>
          </p:cNvPr>
          <p:cNvCxnSpPr>
            <a:cxnSpLocks/>
          </p:cNvCxnSpPr>
          <p:nvPr/>
        </p:nvCxnSpPr>
        <p:spPr>
          <a:xfrm rot="10800000" flipV="1">
            <a:off x="2996917" y="4866490"/>
            <a:ext cx="1302110" cy="393614"/>
          </a:xfrm>
          <a:prstGeom prst="bentConnector3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61" name="Connector: Elbow 60">
            <a:extLst>
              <a:ext uri="{FF2B5EF4-FFF2-40B4-BE49-F238E27FC236}">
                <a16:creationId xmlns:a16="http://schemas.microsoft.com/office/drawing/2014/main" id="{ABD8C4B3-4CFC-BEF3-C701-263581DBB139}"/>
              </a:ext>
            </a:extLst>
          </p:cNvPr>
          <p:cNvCxnSpPr>
            <a:cxnSpLocks/>
          </p:cNvCxnSpPr>
          <p:nvPr/>
        </p:nvCxnSpPr>
        <p:spPr>
          <a:xfrm>
            <a:off x="7340316" y="4913251"/>
            <a:ext cx="1180686" cy="346854"/>
          </a:xfrm>
          <a:prstGeom prst="bentConnector3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4" name="TextBox 63">
            <a:extLst>
              <a:ext uri="{FF2B5EF4-FFF2-40B4-BE49-F238E27FC236}">
                <a16:creationId xmlns:a16="http://schemas.microsoft.com/office/drawing/2014/main" id="{9B7471E6-5C80-7563-3091-EE8DA64AAB64}"/>
              </a:ext>
            </a:extLst>
          </p:cNvPr>
          <p:cNvSpPr txBox="1"/>
          <p:nvPr/>
        </p:nvSpPr>
        <p:spPr>
          <a:xfrm>
            <a:off x="1057897" y="5104564"/>
            <a:ext cx="20168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Can be controlled</a:t>
            </a:r>
          </a:p>
          <a:p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21CDA671-2FE7-B49A-3EB6-39AD351B9B81}"/>
              </a:ext>
            </a:extLst>
          </p:cNvPr>
          <p:cNvSpPr txBox="1"/>
          <p:nvPr/>
        </p:nvSpPr>
        <p:spPr>
          <a:xfrm>
            <a:off x="8534392" y="5113540"/>
            <a:ext cx="199766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Cannot be control</a:t>
            </a:r>
          </a:p>
        </p:txBody>
      </p:sp>
    </p:spTree>
    <p:extLst>
      <p:ext uri="{BB962C8B-B14F-4D97-AF65-F5344CB8AC3E}">
        <p14:creationId xmlns:p14="http://schemas.microsoft.com/office/powerpoint/2010/main" val="2051462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A161D-39A9-7F40-40B3-9F360FAD65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Identifies the threats and the opportunities</a:t>
            </a:r>
          </a:p>
          <a:p>
            <a:r>
              <a:rPr lang="en-GB" dirty="0"/>
              <a:t>Supports in the process of decision making</a:t>
            </a:r>
          </a:p>
          <a:p>
            <a:r>
              <a:rPr lang="en-GB" dirty="0"/>
              <a:t>Wider environmental scanning can be encouraged.</a:t>
            </a:r>
          </a:p>
          <a:p>
            <a:r>
              <a:rPr lang="en-GB" dirty="0"/>
              <a:t>Help the business for the change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40B5B4-03AD-0D62-7316-02A4F335CA2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It only focus on external factors</a:t>
            </a:r>
          </a:p>
          <a:p>
            <a:r>
              <a:rPr lang="en-GB" dirty="0"/>
              <a:t>Root cause can not be identified directly.</a:t>
            </a:r>
          </a:p>
          <a:p>
            <a:r>
              <a:rPr lang="en-GB" dirty="0"/>
              <a:t>Information provided can become outdated quickly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5F4BA3-3234-4F61-4B27-EB2C06211731}"/>
              </a:ext>
            </a:extLst>
          </p:cNvPr>
          <p:cNvSpPr/>
          <p:nvPr/>
        </p:nvSpPr>
        <p:spPr>
          <a:xfrm>
            <a:off x="2180492" y="325813"/>
            <a:ext cx="6400799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Critique of PESTEL Analysis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9CD02B3-359E-52D9-1462-72C2B010525F}"/>
              </a:ext>
            </a:extLst>
          </p:cNvPr>
          <p:cNvSpPr/>
          <p:nvPr/>
        </p:nvSpPr>
        <p:spPr>
          <a:xfrm>
            <a:off x="2180492" y="1909031"/>
            <a:ext cx="1999622" cy="4398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Benefits</a:t>
            </a:r>
          </a:p>
          <a:p>
            <a:pPr algn="ctr"/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BD55EB7-C1E5-B669-8E69-DC0B8CE3C5A4}"/>
              </a:ext>
            </a:extLst>
          </p:cNvPr>
          <p:cNvSpPr/>
          <p:nvPr/>
        </p:nvSpPr>
        <p:spPr>
          <a:xfrm>
            <a:off x="6802611" y="1909031"/>
            <a:ext cx="2100105" cy="4398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limitations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319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8654525-A710-6CA2-052F-EEA79354AA98}"/>
              </a:ext>
            </a:extLst>
          </p:cNvPr>
          <p:cNvSpPr/>
          <p:nvPr/>
        </p:nvSpPr>
        <p:spPr>
          <a:xfrm>
            <a:off x="1760930" y="290721"/>
            <a:ext cx="7494481" cy="776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Application of PESTEL to the Basil’s Bakery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A818437-9F5C-FA0E-BE99-06A1199AB9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2112692"/>
              </p:ext>
            </p:extLst>
          </p:nvPr>
        </p:nvGraphicFramePr>
        <p:xfrm>
          <a:off x="1267767" y="1783371"/>
          <a:ext cx="8480805" cy="39611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0576">
                  <a:extLst>
                    <a:ext uri="{9D8B030D-6E8A-4147-A177-3AD203B41FA5}">
                      <a16:colId xmlns:a16="http://schemas.microsoft.com/office/drawing/2014/main" val="1775818255"/>
                    </a:ext>
                  </a:extLst>
                </a:gridCol>
                <a:gridCol w="5780229">
                  <a:extLst>
                    <a:ext uri="{9D8B030D-6E8A-4147-A177-3AD203B41FA5}">
                      <a16:colId xmlns:a16="http://schemas.microsoft.com/office/drawing/2014/main" val="4290386937"/>
                    </a:ext>
                  </a:extLst>
                </a:gridCol>
              </a:tblGrid>
              <a:tr h="56058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APPLICATION TO BASILS BAKERY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7252064"/>
                  </a:ext>
                </a:extLst>
              </a:tr>
              <a:tr h="56058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POLITICAL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+mn-ea"/>
                          <a:cs typeface="Calibri" panose="020F0502020204030204" pitchFamily="34" charset="0"/>
                        </a:rPr>
                        <a:t>Business rates (lockwood and Tam,2026),</a:t>
                      </a:r>
                    </a:p>
                    <a:p>
                      <a:endParaRPr lang="en-GB" sz="1600" dirty="0"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789638"/>
                  </a:ext>
                </a:extLst>
              </a:tr>
              <a:tr h="56058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ECONOMIC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Rising inflation(British Business Bank,</a:t>
                      </a:r>
                      <a:r>
                        <a:rPr lang="en-GB" sz="1600" dirty="0"/>
                        <a:t> 2026)</a:t>
                      </a:r>
                      <a:r>
                        <a:rPr lang="en-GB" sz="16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, costs, reduced spending</a:t>
                      </a: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14643324"/>
                  </a:ext>
                </a:extLst>
              </a:tr>
              <a:tr h="56058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SOCIAL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Work from home(Muteb and Hobbs,2026) fewer customer visits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6317700"/>
                  </a:ext>
                </a:extLst>
              </a:tr>
              <a:tr h="56058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TECHNOLOGICAL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Non-efficient online ordering system(Charlotte Smith,2026)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3217850"/>
                  </a:ext>
                </a:extLst>
              </a:tr>
              <a:tr h="56058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ENVIRONMENTAL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Challenges for sourcing the organic products(Angela Terry,2021)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13181128"/>
                  </a:ext>
                </a:extLst>
              </a:tr>
              <a:tr h="560585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LEGAL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Food safety and employment laws(Duffield Harisson LLP Solicitors,2025).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46478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47536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643594D-01DC-9889-6CEF-B10586BFF106}"/>
              </a:ext>
            </a:extLst>
          </p:cNvPr>
          <p:cNvSpPr/>
          <p:nvPr/>
        </p:nvSpPr>
        <p:spPr>
          <a:xfrm>
            <a:off x="2180492" y="325813"/>
            <a:ext cx="6400799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Critique of FISHBONE Analysis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0FB62EA-CE2D-2FC2-0BE9-D212361194B7}"/>
              </a:ext>
            </a:extLst>
          </p:cNvPr>
          <p:cNvSpPr/>
          <p:nvPr/>
        </p:nvSpPr>
        <p:spPr>
          <a:xfrm>
            <a:off x="2180492" y="2240622"/>
            <a:ext cx="1999622" cy="4398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Benefits</a:t>
            </a:r>
          </a:p>
          <a:p>
            <a:pPr algn="ctr"/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C00AD28-E4D2-929E-67F7-BD8D5573A921}"/>
              </a:ext>
            </a:extLst>
          </p:cNvPr>
          <p:cNvSpPr/>
          <p:nvPr/>
        </p:nvSpPr>
        <p:spPr>
          <a:xfrm>
            <a:off x="6802611" y="2240622"/>
            <a:ext cx="2100105" cy="43981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limitations</a:t>
            </a:r>
          </a:p>
          <a:p>
            <a:pPr algn="ctr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A4BC51-1E4F-32F2-EB75-EE3004348A46}"/>
              </a:ext>
            </a:extLst>
          </p:cNvPr>
          <p:cNvSpPr txBox="1"/>
          <p:nvPr/>
        </p:nvSpPr>
        <p:spPr>
          <a:xfrm>
            <a:off x="1356533" y="1527349"/>
            <a:ext cx="10656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Kaoru Ishikawa has developed a tool to identify the root cause of a problem. Fishbone Analysis is effective for root cause identification.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BD8E2B-A31C-B463-1B9C-0930667BBD1A}"/>
              </a:ext>
            </a:extLst>
          </p:cNvPr>
          <p:cNvSpPr txBox="1"/>
          <p:nvPr/>
        </p:nvSpPr>
        <p:spPr>
          <a:xfrm>
            <a:off x="582804" y="3024374"/>
            <a:ext cx="41399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Underlying causes can be found.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Structured thinking is encouraged.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Easy to understand and apply because of visual display.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Supports discussions and promote team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1D0C04-4A63-F90F-EDDE-227A49C638F3}"/>
              </a:ext>
            </a:extLst>
          </p:cNvPr>
          <p:cNvSpPr txBox="1"/>
          <p:nvPr/>
        </p:nvSpPr>
        <p:spPr>
          <a:xfrm>
            <a:off x="5637125" y="2964263"/>
            <a:ext cx="485335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Required discipline and skill to create useful diagram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Does not provide measurable impacts of cause.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Does not provide insight into complex correlations as its too simple.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35574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/>
        </p:nvSpPr>
        <p:spPr>
          <a:xfrm>
            <a:off x="303277" y="1180609"/>
            <a:ext cx="11585447" cy="4496781"/>
          </a:xfrm>
          <a:prstGeom prst="rect">
            <a:avLst/>
          </a:prstGeom>
          <a:ln w="38100">
            <a:solidFill>
              <a:sysClr val="windowText" lastClr="000000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616788" y="3569415"/>
            <a:ext cx="8615759" cy="22861"/>
          </a:xfrm>
          <a:prstGeom prst="line">
            <a:avLst/>
          </a:prstGeom>
          <a:noFill/>
          <a:ln w="57150" cap="flat" cmpd="sng" algn="ctr">
            <a:solidFill>
              <a:sysClr val="windowText" lastClr="000000"/>
            </a:solidFill>
            <a:prstDash val="solid"/>
            <a:miter lim="800000"/>
          </a:ln>
          <a:effectLst/>
        </p:spPr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659269" y="2088199"/>
            <a:ext cx="1466092" cy="1453896"/>
          </a:xfrm>
          <a:prstGeom prst="line">
            <a:avLst/>
          </a:prstGeom>
          <a:noFill/>
          <a:ln w="57150" cap="flat" cmpd="sng" algn="ctr">
            <a:solidFill>
              <a:srgbClr val="FFC000"/>
            </a:solidFill>
            <a:prstDash val="solid"/>
            <a:miter lim="800000"/>
          </a:ln>
          <a:effectLst/>
        </p:spPr>
      </p:cxnSp>
      <p:cxnSp>
        <p:nvCxnSpPr>
          <p:cNvPr id="57" name="Straight Connector 56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651652" y="3608166"/>
            <a:ext cx="1481326" cy="1460754"/>
          </a:xfrm>
          <a:prstGeom prst="line">
            <a:avLst/>
          </a:prstGeom>
          <a:noFill/>
          <a:ln w="57150" cap="flat" cmpd="sng" algn="ctr">
            <a:solidFill>
              <a:srgbClr val="7030A0"/>
            </a:solidFill>
            <a:prstDash val="solid"/>
            <a:miter lim="800000"/>
          </a:ln>
          <a:effectLst/>
        </p:spPr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524911" y="2118948"/>
            <a:ext cx="1485900" cy="1442466"/>
          </a:xfrm>
          <a:prstGeom prst="line">
            <a:avLst/>
          </a:prstGeom>
          <a:noFill/>
          <a:ln w="57150" cap="flat" cmpd="sng" algn="ctr">
            <a:solidFill>
              <a:srgbClr val="FF0000"/>
            </a:solidFill>
            <a:prstDash val="solid"/>
            <a:miter lim="800000"/>
          </a:ln>
          <a:effectLst/>
        </p:spPr>
      </p:cxn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493723" y="3596848"/>
            <a:ext cx="1485900" cy="1440180"/>
          </a:xfrm>
          <a:prstGeom prst="line">
            <a:avLst/>
          </a:prstGeom>
          <a:noFill/>
          <a:ln w="57150" cap="flat" cmpd="sng" algn="ctr">
            <a:solidFill>
              <a:srgbClr val="00B0F0"/>
            </a:solidFill>
            <a:prstDash val="solid"/>
            <a:miter lim="800000"/>
          </a:ln>
          <a:effectLst/>
        </p:spPr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64" idx="2"/>
          </p:cNvCxnSpPr>
          <p:nvPr/>
        </p:nvCxnSpPr>
        <p:spPr>
          <a:xfrm flipH="1" flipV="1">
            <a:off x="7396061" y="2128255"/>
            <a:ext cx="1524174" cy="1441161"/>
          </a:xfrm>
          <a:prstGeom prst="line">
            <a:avLst/>
          </a:prstGeom>
          <a:noFill/>
          <a:ln w="57150" cap="flat" cmpd="sng" algn="ctr">
            <a:solidFill>
              <a:srgbClr val="C00000"/>
            </a:solidFill>
            <a:prstDash val="solid"/>
            <a:miter lim="800000"/>
          </a:ln>
          <a:effectLst/>
        </p:spPr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396062" y="3610508"/>
            <a:ext cx="1501135" cy="1440180"/>
          </a:xfrm>
          <a:prstGeom prst="line">
            <a:avLst/>
          </a:prstGeom>
          <a:noFill/>
          <a:ln w="57150" cap="flat" cmpd="sng" algn="ctr">
            <a:solidFill>
              <a:srgbClr val="00B050"/>
            </a:solidFill>
            <a:prstDash val="solid"/>
            <a:miter lim="800000"/>
          </a:ln>
          <a:effectLst/>
        </p:spPr>
      </p:cxnSp>
      <p:sp>
        <p:nvSpPr>
          <p:cNvPr id="62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23323" y="1635947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63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60071" y="1657283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64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20170" y="1666590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65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01983" y="5064080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66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18213" y="5073492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67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00305" y="5068920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6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338813" y="3338583"/>
            <a:ext cx="2167128" cy="276999"/>
          </a:xfrm>
          <a:prstGeom prst="rect">
            <a:avLst/>
          </a:prstGeom>
          <a:noFill/>
          <a:ln w="5715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DECREASED SALES</a:t>
            </a:r>
            <a:endParaRPr kumimoji="0" lang="en-GB" sz="12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9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84224" y="4568588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Lockdown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0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292264" y="3951049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Retail Park Closed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1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20170" y="2393460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Fewer visitors, staff </a:t>
            </a:r>
            <a:r>
              <a:rPr kumimoji="0" lang="en-GB" sz="1200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redundency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2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20170" y="2966067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Work from home</a:t>
            </a:r>
          </a:p>
        </p:txBody>
      </p:sp>
      <p:sp>
        <p:nvSpPr>
          <p:cNvPr id="73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21114" y="4568588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customer data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4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60071" y="3943434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demand predictions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5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29807" y="4541472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Failure to get organic material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6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29807" y="3951049"/>
            <a:ext cx="2207594" cy="646331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Utility bills, rent, business rates, unpredictable stock cost.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7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06814" y="2330104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8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34720" y="2966066"/>
            <a:ext cx="2207594" cy="276999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Limited technology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7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484366" y="2329316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service, long queues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20895" y="2949198"/>
            <a:ext cx="2207594" cy="461665"/>
          </a:xfrm>
          <a:prstGeom prst="rect">
            <a:avLst/>
          </a:prstGeom>
          <a:noFill/>
          <a:ln w="12700">
            <a:solidFill>
              <a:sysClr val="windowText" lastClr="000000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Can’t pre-order consistently, no online order</a:t>
            </a:r>
            <a:r>
              <a:rPr lang="en-GB" sz="12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16618B3D-C26F-F639-2563-84A8E2BEE5E7}"/>
              </a:ext>
            </a:extLst>
          </p:cNvPr>
          <p:cNvSpPr/>
          <p:nvPr/>
        </p:nvSpPr>
        <p:spPr>
          <a:xfrm>
            <a:off x="1989575" y="141543"/>
            <a:ext cx="7656844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Application of fishbone analysis on 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2787362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45A40F-40F4-B0BB-9104-CD1114A3ECF0}"/>
              </a:ext>
            </a:extLst>
          </p:cNvPr>
          <p:cNvSpPr/>
          <p:nvPr/>
        </p:nvSpPr>
        <p:spPr>
          <a:xfrm>
            <a:off x="3506874" y="753626"/>
            <a:ext cx="4019340" cy="9144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Key Findings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F90672-A91F-69E8-9664-6225EE0D2AEB}"/>
              </a:ext>
            </a:extLst>
          </p:cNvPr>
          <p:cNvSpPr txBox="1"/>
          <p:nvPr/>
        </p:nvSpPr>
        <p:spPr>
          <a:xfrm>
            <a:off x="793820" y="2230734"/>
            <a:ext cx="9867481" cy="41946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Sales are below 25% as before the pre-pandemic levels.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Hybrid working and the reduced footfall in the retail park are the major external factors.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Increased operational cost is putting increased financial pressure on the </a:t>
            </a:r>
            <a:r>
              <a:rPr lang="en-GB" dirty="0" err="1"/>
              <a:t>bussiness</a:t>
            </a:r>
            <a:r>
              <a:rPr lang="en-GB" dirty="0"/>
              <a:t>,.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Non-effective ordering system and limited delivery reduces the customer convenience.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PESTLE identifies many external factors.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lang="en-GB" dirty="0"/>
              <a:t>FISHBONE has provided information regarding the root cause problems.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dirty="0"/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q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3688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1A9693B-C5E9-EB54-6116-B578D863918E}"/>
              </a:ext>
            </a:extLst>
          </p:cNvPr>
          <p:cNvSpPr txBox="1"/>
          <p:nvPr/>
        </p:nvSpPr>
        <p:spPr>
          <a:xfrm>
            <a:off x="585316" y="947951"/>
            <a:ext cx="10789418" cy="81253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lockwood and tam(2026). Impacts of taxation on small businesses: Business rates in the UK. Available at:</a:t>
            </a:r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 https://post.parliament.uk/impacts-of-taxation-on-small-businesses-business-rates-in-the-uk/</a:t>
            </a:r>
            <a:r>
              <a:rPr lang="en-GB" dirty="0"/>
              <a:t>. (accessed on: 10/06/2026)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British Business Bank (2026) </a:t>
            </a:r>
            <a:r>
              <a:rPr lang="en-GB" dirty="0" err="1"/>
              <a:t>Infation</a:t>
            </a:r>
            <a:r>
              <a:rPr lang="en-GB" dirty="0"/>
              <a:t> and recession for smaller businesses. Available at: </a:t>
            </a:r>
            <a:r>
              <a:rPr lang="en-GB" dirty="0">
                <a:hlinkClick r:id="rId3"/>
              </a:rPr>
              <a:t>https://www.british-business-bank.co.uk/business-guidance/guidance-articles/business-essentials/inflation-and-recession-what-they-mean-for-smaller-businesses</a:t>
            </a:r>
            <a:r>
              <a:rPr lang="en-GB" dirty="0"/>
              <a:t> (accessed on: 10/06/2026)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Muteb and Hobbs (2026). </a:t>
            </a:r>
            <a:r>
              <a:rPr lang="en-GB" dirty="0"/>
              <a:t>The impact of remote and hybrid working on workers and organisations. Available at: </a:t>
            </a:r>
          </a:p>
          <a:p>
            <a:r>
              <a:rPr lang="en-GB" dirty="0">
                <a:hlinkClick r:id="rId4"/>
              </a:rPr>
              <a:t>https://post.parliament.uk/research-briefings/post-pb-0049/. </a:t>
            </a:r>
            <a:r>
              <a:rPr lang="en-GB" dirty="0"/>
              <a:t>(accessed on: 10/06/2026)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Charlotte Smith(2026). </a:t>
            </a:r>
            <a:r>
              <a:rPr lang="en-GB" sz="1600" dirty="0"/>
              <a:t>UK ‘Frustrated’ with Slow Online Retailers, and It Could Be Costing Businesses.</a:t>
            </a:r>
          </a:p>
          <a:p>
            <a:r>
              <a:rPr lang="en-GB" sz="1600" dirty="0"/>
              <a:t>Available At: </a:t>
            </a:r>
            <a:r>
              <a:rPr lang="en-GB" sz="1600" dirty="0">
                <a:hlinkClick r:id="rId5"/>
              </a:rPr>
              <a:t>https://smebusinessnews.co.uk/2026/01/21/uk-frustrated-with-slow-online-retailers-and-it-could-be-costing-businesses/</a:t>
            </a:r>
            <a:r>
              <a:rPr lang="en-GB" sz="1600" dirty="0"/>
              <a:t> . (accessed on: 10/06/2026).</a:t>
            </a:r>
          </a:p>
          <a:p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/>
              <a:t>Angela Terry(2021). How is the organic food industry changing?. Available at: </a:t>
            </a:r>
            <a:r>
              <a:rPr lang="en-GB" sz="1600" dirty="0">
                <a:hlinkClick r:id="rId6"/>
              </a:rPr>
              <a:t>https://onehome.org.uk/topics/food-and-drink/sourcing/how-is-the-organic-food-industry-changing/</a:t>
            </a:r>
            <a:r>
              <a:rPr lang="en-GB" sz="1600" dirty="0"/>
              <a:t>. </a:t>
            </a:r>
          </a:p>
          <a:p>
            <a:r>
              <a:rPr lang="en-GB" sz="1600" dirty="0"/>
              <a:t> (accessed on: 10/06/2026).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/>
              <a:t>Duffield Harisson LLP Solicitors(2025).</a:t>
            </a:r>
            <a:r>
              <a:rPr lang="en-GB" dirty="0"/>
              <a:t> Understanding Employment Law As A Small Business. Available At: </a:t>
            </a:r>
            <a:r>
              <a:rPr lang="en-GB" dirty="0">
                <a:hlinkClick r:id="rId7"/>
              </a:rPr>
              <a:t>https://www.duffieldharrison.co.uk/post/understanding-employment-law-as-a-small-business</a:t>
            </a:r>
            <a:r>
              <a:rPr lang="en-GB" dirty="0"/>
              <a:t>. (accessed on: 10/06/2026).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9FC9D04-8545-750A-BF0C-A4526CF08A11}"/>
              </a:ext>
            </a:extLst>
          </p:cNvPr>
          <p:cNvSpPr/>
          <p:nvPr/>
        </p:nvSpPr>
        <p:spPr>
          <a:xfrm>
            <a:off x="2170444" y="311499"/>
            <a:ext cx="5667270" cy="48232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REFERENCING</a:t>
            </a:r>
          </a:p>
        </p:txBody>
      </p:sp>
    </p:spTree>
    <p:extLst>
      <p:ext uri="{BB962C8B-B14F-4D97-AF65-F5344CB8AC3E}">
        <p14:creationId xmlns:p14="http://schemas.microsoft.com/office/powerpoint/2010/main" val="3943335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BE09DF8-9419-D0A7-58B2-4BFE1DF71798}"/>
              </a:ext>
            </a:extLst>
          </p:cNvPr>
          <p:cNvSpPr txBox="1"/>
          <p:nvPr/>
        </p:nvSpPr>
        <p:spPr>
          <a:xfrm>
            <a:off x="2582430" y="2351314"/>
            <a:ext cx="55643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i="1" dirty="0"/>
              <a:t>THANK YOU FOR LISTENING.</a:t>
            </a:r>
          </a:p>
        </p:txBody>
      </p:sp>
    </p:spTree>
    <p:extLst>
      <p:ext uri="{BB962C8B-B14F-4D97-AF65-F5344CB8AC3E}">
        <p14:creationId xmlns:p14="http://schemas.microsoft.com/office/powerpoint/2010/main" val="36436957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1147</TotalTime>
  <Words>859</Words>
  <Application>Microsoft Office PowerPoint</Application>
  <PresentationFormat>Widescreen</PresentationFormat>
  <Paragraphs>143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Century Gothic</vt:lpstr>
      <vt:lpstr>Wingdings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Rukhshanda Hafeez (2525298)</dc:creator>
  <cp:lastModifiedBy>Rukhshanda Hafeez (2525298)</cp:lastModifiedBy>
  <cp:revision>9</cp:revision>
  <dcterms:created xsi:type="dcterms:W3CDTF">2026-02-27T06:47:03Z</dcterms:created>
  <dcterms:modified xsi:type="dcterms:W3CDTF">2026-06-13T19:29:55Z</dcterms:modified>
</cp:coreProperties>
</file>