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2" autoAdjust="0"/>
    <p:restoredTop sz="94660"/>
  </p:normalViewPr>
  <p:slideViewPr>
    <p:cSldViewPr snapToGrid="0">
      <p:cViewPr varScale="1">
        <p:scale>
          <a:sx n="88" d="100"/>
          <a:sy n="88" d="100"/>
        </p:scale>
        <p:origin x="69"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1412564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1235647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3688886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9B5A0D-9EDE-4C54-A4F2-C3603D4ED75E}"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1393219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9B5A0D-9EDE-4C54-A4F2-C3603D4ED75E}" type="datetimeFigureOut">
              <a:rPr lang="en-GB" smtClean="0"/>
              <a:t>16/10/2023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508037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9B5A0D-9EDE-4C54-A4F2-C3603D4ED75E}" type="datetimeFigureOut">
              <a:rPr lang="en-GB" smtClean="0"/>
              <a:t>16/10/2023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3478326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9B5A0D-9EDE-4C54-A4F2-C3603D4ED75E}" type="datetimeFigureOut">
              <a:rPr lang="en-GB" smtClean="0"/>
              <a:t>16/10/2023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2176309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9B5A0D-9EDE-4C54-A4F2-C3603D4ED75E}"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1966231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9B5A0D-9EDE-4C54-A4F2-C3603D4ED75E}"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2632482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9B5A0D-9EDE-4C54-A4F2-C3603D4ED75E}"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1674501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730097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2420266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42150012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9B5A0D-9EDE-4C54-A4F2-C3603D4ED75E}" type="datetimeFigureOut">
              <a:rPr lang="en-GB" smtClean="0"/>
              <a:t>16/10/2023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329632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9B5A0D-9EDE-4C54-A4F2-C3603D4ED75E}" type="datetimeFigureOut">
              <a:rPr lang="en-GB" smtClean="0"/>
              <a:t>16/10/2023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33723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5194688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C9B5A0D-9EDE-4C54-A4F2-C3603D4ED75E}"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56FBE0E-B35C-442F-95CA-7263A8F7BDFA}" type="slidenum">
              <a:rPr lang="en-GB" smtClean="0"/>
              <a:t>‹#›</a:t>
            </a:fld>
            <a:endParaRPr lang="en-GB"/>
          </a:p>
        </p:txBody>
      </p:sp>
    </p:spTree>
    <p:extLst>
      <p:ext uri="{BB962C8B-B14F-4D97-AF65-F5344CB8AC3E}">
        <p14:creationId xmlns:p14="http://schemas.microsoft.com/office/powerpoint/2010/main" val="2350991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C9B5A0D-9EDE-4C54-A4F2-C3603D4ED75E}" type="datetimeFigureOut">
              <a:rPr lang="en-GB" smtClean="0"/>
              <a:t>16/10/2023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56FBE0E-B35C-442F-95CA-7263A8F7BDFA}" type="slidenum">
              <a:rPr lang="en-GB" smtClean="0"/>
              <a:t>‹#›</a:t>
            </a:fld>
            <a:endParaRPr lang="en-GB"/>
          </a:p>
        </p:txBody>
      </p:sp>
    </p:spTree>
    <p:extLst>
      <p:ext uri="{BB962C8B-B14F-4D97-AF65-F5344CB8AC3E}">
        <p14:creationId xmlns:p14="http://schemas.microsoft.com/office/powerpoint/2010/main" val="40574420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E8D2-BF71-9443-36CE-2AAE3DA754AE}"/>
              </a:ext>
            </a:extLst>
          </p:cNvPr>
          <p:cNvSpPr>
            <a:spLocks noGrp="1"/>
          </p:cNvSpPr>
          <p:nvPr>
            <p:ph type="ctrTitle"/>
          </p:nvPr>
        </p:nvSpPr>
        <p:spPr/>
        <p:txBody>
          <a:bodyPr/>
          <a:lstStyle/>
          <a:p>
            <a:r>
              <a:rPr lang="en-GB" dirty="0"/>
              <a:t>Introduction to the Factorial </a:t>
            </a:r>
            <a:r>
              <a:rPr lang="en-GB" dirty="0" err="1"/>
              <a:t>Anova</a:t>
            </a:r>
            <a:endParaRPr lang="en-GB" dirty="0"/>
          </a:p>
        </p:txBody>
      </p:sp>
      <p:sp>
        <p:nvSpPr>
          <p:cNvPr id="3" name="Subtitle 2">
            <a:extLst>
              <a:ext uri="{FF2B5EF4-FFF2-40B4-BE49-F238E27FC236}">
                <a16:creationId xmlns:a16="http://schemas.microsoft.com/office/drawing/2014/main" id="{6B4DF8C1-4A19-7163-3A6F-A36746BC1066}"/>
              </a:ext>
            </a:extLst>
          </p:cNvPr>
          <p:cNvSpPr>
            <a:spLocks noGrp="1"/>
          </p:cNvSpPr>
          <p:nvPr>
            <p:ph type="subTitle" idx="1"/>
          </p:nvPr>
        </p:nvSpPr>
        <p:spPr/>
        <p:txBody>
          <a:bodyPr/>
          <a:lstStyle/>
          <a:p>
            <a:r>
              <a:rPr lang="en-GB" dirty="0"/>
              <a:t>Dr </a:t>
            </a:r>
            <a:r>
              <a:rPr lang="en-GB" dirty="0" err="1"/>
              <a:t>StuART</a:t>
            </a:r>
            <a:r>
              <a:rPr lang="en-GB" dirty="0"/>
              <a:t> JONES</a:t>
            </a:r>
          </a:p>
        </p:txBody>
      </p:sp>
    </p:spTree>
    <p:extLst>
      <p:ext uri="{BB962C8B-B14F-4D97-AF65-F5344CB8AC3E}">
        <p14:creationId xmlns:p14="http://schemas.microsoft.com/office/powerpoint/2010/main" val="157166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AED4-9265-F9BB-4427-2E6C1C8C82D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5F1187A6-C97B-C37B-C641-5598EBE9FF80}"/>
              </a:ext>
            </a:extLst>
          </p:cNvPr>
          <p:cNvSpPr>
            <a:spLocks noGrp="1"/>
          </p:cNvSpPr>
          <p:nvPr>
            <p:ph idx="1"/>
          </p:nvPr>
        </p:nvSpPr>
        <p:spPr/>
        <p:txBody>
          <a:bodyPr/>
          <a:lstStyle/>
          <a:p>
            <a:r>
              <a:rPr lang="en-GB" dirty="0"/>
              <a:t>What is a Factorial </a:t>
            </a:r>
            <a:r>
              <a:rPr lang="en-GB" dirty="0" err="1"/>
              <a:t>Anova</a:t>
            </a:r>
            <a:endParaRPr lang="en-GB" dirty="0"/>
          </a:p>
          <a:p>
            <a:r>
              <a:rPr lang="en-GB" dirty="0"/>
              <a:t>Types of Factorial </a:t>
            </a:r>
            <a:r>
              <a:rPr lang="en-GB" dirty="0" err="1"/>
              <a:t>Anova</a:t>
            </a:r>
            <a:endParaRPr lang="en-GB" dirty="0"/>
          </a:p>
          <a:p>
            <a:r>
              <a:rPr lang="en-GB" dirty="0"/>
              <a:t>How to input a Factorial </a:t>
            </a:r>
            <a:r>
              <a:rPr lang="en-GB" dirty="0" err="1"/>
              <a:t>Anova</a:t>
            </a:r>
            <a:r>
              <a:rPr lang="en-GB" dirty="0"/>
              <a:t> into SPSS</a:t>
            </a:r>
          </a:p>
          <a:p>
            <a:r>
              <a:rPr lang="en-GB" dirty="0"/>
              <a:t>Reporting the 2x2 </a:t>
            </a:r>
            <a:r>
              <a:rPr lang="en-GB" dirty="0" err="1"/>
              <a:t>Anova</a:t>
            </a:r>
            <a:r>
              <a:rPr lang="en-GB" dirty="0"/>
              <a:t> into your results section</a:t>
            </a:r>
          </a:p>
          <a:p>
            <a:r>
              <a:rPr lang="en-GB" dirty="0"/>
              <a:t>Things you must find (in SPSS) to fully report your 2x2 </a:t>
            </a:r>
            <a:r>
              <a:rPr lang="en-GB" dirty="0" err="1"/>
              <a:t>Anova</a:t>
            </a:r>
            <a:r>
              <a:rPr lang="en-GB" dirty="0"/>
              <a:t>. </a:t>
            </a:r>
          </a:p>
        </p:txBody>
      </p:sp>
    </p:spTree>
    <p:extLst>
      <p:ext uri="{BB962C8B-B14F-4D97-AF65-F5344CB8AC3E}">
        <p14:creationId xmlns:p14="http://schemas.microsoft.com/office/powerpoint/2010/main" val="107780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9094-85B8-610D-BCC8-F10897B48FCA}"/>
              </a:ext>
            </a:extLst>
          </p:cNvPr>
          <p:cNvSpPr>
            <a:spLocks noGrp="1"/>
          </p:cNvSpPr>
          <p:nvPr>
            <p:ph type="title"/>
          </p:nvPr>
        </p:nvSpPr>
        <p:spPr/>
        <p:txBody>
          <a:bodyPr/>
          <a:lstStyle/>
          <a:p>
            <a:r>
              <a:rPr lang="en-GB" dirty="0"/>
              <a:t>What is the Factorial </a:t>
            </a:r>
            <a:r>
              <a:rPr lang="en-GB" dirty="0" err="1"/>
              <a:t>Anova</a:t>
            </a:r>
            <a:endParaRPr lang="en-GB" dirty="0"/>
          </a:p>
        </p:txBody>
      </p:sp>
      <p:sp>
        <p:nvSpPr>
          <p:cNvPr id="3" name="Content Placeholder 2">
            <a:extLst>
              <a:ext uri="{FF2B5EF4-FFF2-40B4-BE49-F238E27FC236}">
                <a16:creationId xmlns:a16="http://schemas.microsoft.com/office/drawing/2014/main" id="{20867E2C-4998-56C9-C6A9-0472436C457C}"/>
              </a:ext>
            </a:extLst>
          </p:cNvPr>
          <p:cNvSpPr>
            <a:spLocks noGrp="1"/>
          </p:cNvSpPr>
          <p:nvPr>
            <p:ph idx="1"/>
          </p:nvPr>
        </p:nvSpPr>
        <p:spPr/>
        <p:txBody>
          <a:bodyPr>
            <a:normAutofit/>
          </a:bodyPr>
          <a:lstStyle/>
          <a:p>
            <a:r>
              <a:rPr lang="en-GB" dirty="0"/>
              <a:t>Remember back to last weeks lecture – A Factorial ANOVA is two or more factors (each of which with at least two levels), levels can be either independent, dependent, or both (mixed)</a:t>
            </a:r>
          </a:p>
          <a:p>
            <a:endParaRPr lang="en-GB" dirty="0"/>
          </a:p>
          <a:p>
            <a:r>
              <a:rPr lang="en-GB" dirty="0"/>
              <a:t>A 2x2 </a:t>
            </a:r>
            <a:r>
              <a:rPr lang="en-GB" dirty="0" err="1"/>
              <a:t>Anova</a:t>
            </a:r>
            <a:r>
              <a:rPr lang="en-GB" dirty="0"/>
              <a:t> is an example of a factorial </a:t>
            </a:r>
            <a:r>
              <a:rPr lang="en-GB" dirty="0" err="1"/>
              <a:t>Anova</a:t>
            </a:r>
            <a:r>
              <a:rPr lang="en-GB" dirty="0"/>
              <a:t> – 2 factors (IVs) with two levels.</a:t>
            </a:r>
          </a:p>
          <a:p>
            <a:pPr lvl="1"/>
            <a:r>
              <a:rPr lang="en-GB" dirty="0"/>
              <a:t> For example investigating Age and Gender differences in social media usage</a:t>
            </a:r>
          </a:p>
          <a:p>
            <a:pPr lvl="2"/>
            <a:r>
              <a:rPr lang="en-GB" dirty="0"/>
              <a:t>IV 1 (Gender – 2 Levels Male / Female)</a:t>
            </a:r>
          </a:p>
          <a:p>
            <a:pPr lvl="2"/>
            <a:r>
              <a:rPr lang="en-GB" dirty="0"/>
              <a:t>IV 2 (Age – 2 Levels Young / Old)</a:t>
            </a:r>
          </a:p>
          <a:p>
            <a:pPr lvl="2"/>
            <a:r>
              <a:rPr lang="en-GB" dirty="0"/>
              <a:t>DV – Social Media usage. </a:t>
            </a:r>
          </a:p>
        </p:txBody>
      </p:sp>
    </p:spTree>
    <p:extLst>
      <p:ext uri="{BB962C8B-B14F-4D97-AF65-F5344CB8AC3E}">
        <p14:creationId xmlns:p14="http://schemas.microsoft.com/office/powerpoint/2010/main" val="2279413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6C489-ADFE-5CAC-4E83-5F36AF061A17}"/>
              </a:ext>
            </a:extLst>
          </p:cNvPr>
          <p:cNvSpPr>
            <a:spLocks noGrp="1"/>
          </p:cNvSpPr>
          <p:nvPr>
            <p:ph type="title"/>
          </p:nvPr>
        </p:nvSpPr>
        <p:spPr/>
        <p:txBody>
          <a:bodyPr/>
          <a:lstStyle/>
          <a:p>
            <a:pPr algn="ctr"/>
            <a:r>
              <a:rPr lang="en-GB" dirty="0"/>
              <a:t>Types of Factorial </a:t>
            </a:r>
            <a:r>
              <a:rPr lang="en-GB" dirty="0" err="1"/>
              <a:t>Anova</a:t>
            </a:r>
            <a:r>
              <a:rPr lang="en-GB" dirty="0"/>
              <a:t> – Between</a:t>
            </a:r>
            <a:br>
              <a:rPr lang="en-GB" dirty="0"/>
            </a:br>
            <a:r>
              <a:rPr lang="en-GB" dirty="0"/>
              <a:t>Groups or Independent.</a:t>
            </a:r>
          </a:p>
        </p:txBody>
      </p:sp>
      <p:sp>
        <p:nvSpPr>
          <p:cNvPr id="3" name="Content Placeholder 2">
            <a:extLst>
              <a:ext uri="{FF2B5EF4-FFF2-40B4-BE49-F238E27FC236}">
                <a16:creationId xmlns:a16="http://schemas.microsoft.com/office/drawing/2014/main" id="{FBC5613F-1C1E-7DF2-E881-DEA4BFEC9181}"/>
              </a:ext>
            </a:extLst>
          </p:cNvPr>
          <p:cNvSpPr>
            <a:spLocks noGrp="1"/>
          </p:cNvSpPr>
          <p:nvPr>
            <p:ph idx="1"/>
          </p:nvPr>
        </p:nvSpPr>
        <p:spPr/>
        <p:txBody>
          <a:bodyPr/>
          <a:lstStyle/>
          <a:p>
            <a:r>
              <a:rPr lang="en-GB" dirty="0"/>
              <a:t>The previous example, is an example of a 2x2 Between groups (or independent) </a:t>
            </a:r>
            <a:r>
              <a:rPr lang="en-GB" dirty="0" err="1"/>
              <a:t>Anova</a:t>
            </a:r>
            <a:r>
              <a:rPr lang="en-GB" dirty="0"/>
              <a:t>. You are separating the participants into groups and you are investigating differences between groups in relation to both </a:t>
            </a:r>
            <a:r>
              <a:rPr lang="en-GB" dirty="0" err="1"/>
              <a:t>Ivs</a:t>
            </a:r>
            <a:r>
              <a:rPr lang="en-GB" dirty="0"/>
              <a:t> or Factors. </a:t>
            </a:r>
          </a:p>
          <a:p>
            <a:endParaRPr lang="en-GB" dirty="0"/>
          </a:p>
          <a:p>
            <a:endParaRPr lang="en-GB" dirty="0"/>
          </a:p>
        </p:txBody>
      </p:sp>
      <p:graphicFrame>
        <p:nvGraphicFramePr>
          <p:cNvPr id="4" name="Table 3">
            <a:extLst>
              <a:ext uri="{FF2B5EF4-FFF2-40B4-BE49-F238E27FC236}">
                <a16:creationId xmlns:a16="http://schemas.microsoft.com/office/drawing/2014/main" id="{6D51A1BF-D789-1420-A489-74DAB60957DB}"/>
              </a:ext>
            </a:extLst>
          </p:cNvPr>
          <p:cNvGraphicFramePr>
            <a:graphicFrameLocks noGrp="1"/>
          </p:cNvGraphicFramePr>
          <p:nvPr>
            <p:extLst>
              <p:ext uri="{D42A27DB-BD31-4B8C-83A1-F6EECF244321}">
                <p14:modId xmlns:p14="http://schemas.microsoft.com/office/powerpoint/2010/main" val="2680648838"/>
              </p:ext>
            </p:extLst>
          </p:nvPr>
        </p:nvGraphicFramePr>
        <p:xfrm>
          <a:off x="1471660" y="4311650"/>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1970238638"/>
                    </a:ext>
                  </a:extLst>
                </a:gridCol>
                <a:gridCol w="2709333">
                  <a:extLst>
                    <a:ext uri="{9D8B030D-6E8A-4147-A177-3AD203B41FA5}">
                      <a16:colId xmlns:a16="http://schemas.microsoft.com/office/drawing/2014/main" val="1524748898"/>
                    </a:ext>
                  </a:extLst>
                </a:gridCol>
                <a:gridCol w="2709333">
                  <a:extLst>
                    <a:ext uri="{9D8B030D-6E8A-4147-A177-3AD203B41FA5}">
                      <a16:colId xmlns:a16="http://schemas.microsoft.com/office/drawing/2014/main" val="3430346057"/>
                    </a:ext>
                  </a:extLst>
                </a:gridCol>
              </a:tblGrid>
              <a:tr h="370840">
                <a:tc>
                  <a:txBody>
                    <a:bodyPr/>
                    <a:lstStyle/>
                    <a:p>
                      <a:endParaRPr lang="en-GB" dirty="0"/>
                    </a:p>
                  </a:txBody>
                  <a:tcPr/>
                </a:tc>
                <a:tc>
                  <a:txBody>
                    <a:bodyPr/>
                    <a:lstStyle/>
                    <a:p>
                      <a:r>
                        <a:rPr lang="en-GB" dirty="0"/>
                        <a:t>Male</a:t>
                      </a:r>
                    </a:p>
                  </a:txBody>
                  <a:tcPr/>
                </a:tc>
                <a:tc>
                  <a:txBody>
                    <a:bodyPr/>
                    <a:lstStyle/>
                    <a:p>
                      <a:r>
                        <a:rPr lang="en-GB" dirty="0"/>
                        <a:t>Female</a:t>
                      </a:r>
                    </a:p>
                  </a:txBody>
                  <a:tcPr/>
                </a:tc>
                <a:extLst>
                  <a:ext uri="{0D108BD9-81ED-4DB2-BD59-A6C34878D82A}">
                    <a16:rowId xmlns:a16="http://schemas.microsoft.com/office/drawing/2014/main" val="2133094967"/>
                  </a:ext>
                </a:extLst>
              </a:tr>
              <a:tr h="370840">
                <a:tc>
                  <a:txBody>
                    <a:bodyPr/>
                    <a:lstStyle/>
                    <a:p>
                      <a:r>
                        <a:rPr lang="en-GB" dirty="0"/>
                        <a:t>Young (18 – 30)</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292867367"/>
                  </a:ext>
                </a:extLst>
              </a:tr>
              <a:tr h="370840">
                <a:tc>
                  <a:txBody>
                    <a:bodyPr/>
                    <a:lstStyle/>
                    <a:p>
                      <a:r>
                        <a:rPr lang="en-GB" dirty="0"/>
                        <a:t>Old (30+)</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179756261"/>
                  </a:ext>
                </a:extLst>
              </a:tr>
            </a:tbl>
          </a:graphicData>
        </a:graphic>
      </p:graphicFrame>
      <p:sp>
        <p:nvSpPr>
          <p:cNvPr id="5" name="Callout: Left Arrow 4">
            <a:extLst>
              <a:ext uri="{FF2B5EF4-FFF2-40B4-BE49-F238E27FC236}">
                <a16:creationId xmlns:a16="http://schemas.microsoft.com/office/drawing/2014/main" id="{FB24C852-DB0D-3041-3EF0-CE40A295E7C6}"/>
              </a:ext>
            </a:extLst>
          </p:cNvPr>
          <p:cNvSpPr/>
          <p:nvPr/>
        </p:nvSpPr>
        <p:spPr>
          <a:xfrm>
            <a:off x="9599659" y="3793671"/>
            <a:ext cx="1937657" cy="1481061"/>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IV 1 (Gender) Placed into Groups. </a:t>
            </a:r>
          </a:p>
        </p:txBody>
      </p:sp>
      <p:sp>
        <p:nvSpPr>
          <p:cNvPr id="6" name="Callout: Up Arrow 5">
            <a:extLst>
              <a:ext uri="{FF2B5EF4-FFF2-40B4-BE49-F238E27FC236}">
                <a16:creationId xmlns:a16="http://schemas.microsoft.com/office/drawing/2014/main" id="{C7EF3F62-3045-E185-7834-4C0BAC2BC14F}"/>
              </a:ext>
            </a:extLst>
          </p:cNvPr>
          <p:cNvSpPr/>
          <p:nvPr/>
        </p:nvSpPr>
        <p:spPr>
          <a:xfrm>
            <a:off x="1471660" y="5497285"/>
            <a:ext cx="1513114" cy="1360715"/>
          </a:xfrm>
          <a:prstGeom prst="up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IV 2 (Age) Placed into Groups. </a:t>
            </a:r>
          </a:p>
        </p:txBody>
      </p:sp>
    </p:spTree>
    <p:extLst>
      <p:ext uri="{BB962C8B-B14F-4D97-AF65-F5344CB8AC3E}">
        <p14:creationId xmlns:p14="http://schemas.microsoft.com/office/powerpoint/2010/main" val="976083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10849-A4F3-4CA1-CBF2-82B7BD7AC4F6}"/>
              </a:ext>
            </a:extLst>
          </p:cNvPr>
          <p:cNvSpPr>
            <a:spLocks noGrp="1"/>
          </p:cNvSpPr>
          <p:nvPr>
            <p:ph type="title"/>
          </p:nvPr>
        </p:nvSpPr>
        <p:spPr/>
        <p:txBody>
          <a:bodyPr/>
          <a:lstStyle/>
          <a:p>
            <a:pPr algn="ctr"/>
            <a:r>
              <a:rPr lang="en-GB" dirty="0"/>
              <a:t>Between Groups (Independent) Factorial </a:t>
            </a:r>
            <a:r>
              <a:rPr lang="en-GB" dirty="0" err="1"/>
              <a:t>Anova</a:t>
            </a:r>
            <a:endParaRPr lang="en-GB" dirty="0"/>
          </a:p>
        </p:txBody>
      </p:sp>
      <p:sp>
        <p:nvSpPr>
          <p:cNvPr id="3" name="Content Placeholder 2">
            <a:extLst>
              <a:ext uri="{FF2B5EF4-FFF2-40B4-BE49-F238E27FC236}">
                <a16:creationId xmlns:a16="http://schemas.microsoft.com/office/drawing/2014/main" id="{EEAC660B-53A8-8D27-DEDF-72A71C4C96BA}"/>
              </a:ext>
            </a:extLst>
          </p:cNvPr>
          <p:cNvSpPr>
            <a:spLocks noGrp="1"/>
          </p:cNvSpPr>
          <p:nvPr>
            <p:ph idx="1"/>
          </p:nvPr>
        </p:nvSpPr>
        <p:spPr/>
        <p:txBody>
          <a:bodyPr>
            <a:normAutofit lnSpcReduction="10000"/>
          </a:bodyPr>
          <a:lstStyle/>
          <a:p>
            <a:r>
              <a:rPr lang="en-GB" dirty="0"/>
              <a:t>So if you have designed your study in which you have </a:t>
            </a:r>
            <a:r>
              <a:rPr lang="en-GB" b="1" dirty="0"/>
              <a:t>grouped</a:t>
            </a:r>
            <a:r>
              <a:rPr lang="en-GB" dirty="0"/>
              <a:t> the </a:t>
            </a:r>
            <a:r>
              <a:rPr lang="en-GB" b="1" dirty="0"/>
              <a:t>participants</a:t>
            </a:r>
            <a:r>
              <a:rPr lang="en-GB" dirty="0"/>
              <a:t> in accordance to </a:t>
            </a:r>
            <a:r>
              <a:rPr lang="en-GB" b="1" dirty="0"/>
              <a:t>BOTH Factors (IVs) </a:t>
            </a:r>
            <a:r>
              <a:rPr lang="en-GB" dirty="0"/>
              <a:t>then you have a </a:t>
            </a:r>
            <a:r>
              <a:rPr lang="en-GB" b="1" dirty="0"/>
              <a:t>between groups </a:t>
            </a:r>
            <a:r>
              <a:rPr lang="en-GB" dirty="0"/>
              <a:t>(independent) </a:t>
            </a:r>
            <a:r>
              <a:rPr lang="en-GB" b="1" dirty="0" err="1"/>
              <a:t>Anova</a:t>
            </a:r>
            <a:r>
              <a:rPr lang="en-GB" b="1" dirty="0"/>
              <a:t>. </a:t>
            </a:r>
          </a:p>
          <a:p>
            <a:endParaRPr lang="en-GB" b="1" dirty="0"/>
          </a:p>
          <a:p>
            <a:r>
              <a:rPr lang="en-GB" b="1" dirty="0"/>
              <a:t>So lets look at the example - Age and Gender differences in social media usage</a:t>
            </a:r>
          </a:p>
          <a:p>
            <a:pPr lvl="1"/>
            <a:r>
              <a:rPr lang="en-GB" b="1" dirty="0"/>
              <a:t>Factor 1 (IV 1) – Gender – We have grouped participants into Male and Female – to look at between group differences.</a:t>
            </a:r>
          </a:p>
          <a:p>
            <a:pPr lvl="1"/>
            <a:r>
              <a:rPr lang="en-GB" b="1" dirty="0"/>
              <a:t>Factor 2 (IV 2) – Age – We have grouped participants into age categories (Young and Old) to look at between group differences.</a:t>
            </a:r>
          </a:p>
          <a:p>
            <a:pPr lvl="2"/>
            <a:r>
              <a:rPr lang="en-GB" b="1" dirty="0"/>
              <a:t>DV = Social Media Usage. </a:t>
            </a:r>
          </a:p>
        </p:txBody>
      </p:sp>
    </p:spTree>
    <p:extLst>
      <p:ext uri="{BB962C8B-B14F-4D97-AF65-F5344CB8AC3E}">
        <p14:creationId xmlns:p14="http://schemas.microsoft.com/office/powerpoint/2010/main" val="178222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13B0-E5D4-131B-BF85-3FF82E4ABFBF}"/>
              </a:ext>
            </a:extLst>
          </p:cNvPr>
          <p:cNvSpPr>
            <a:spLocks noGrp="1"/>
          </p:cNvSpPr>
          <p:nvPr>
            <p:ph type="title"/>
          </p:nvPr>
        </p:nvSpPr>
        <p:spPr/>
        <p:txBody>
          <a:bodyPr/>
          <a:lstStyle/>
          <a:p>
            <a:pPr algn="ctr"/>
            <a:r>
              <a:rPr lang="en-GB" dirty="0"/>
              <a:t>How to input a 2x2 between subjects</a:t>
            </a:r>
            <a:br>
              <a:rPr lang="en-GB" dirty="0"/>
            </a:br>
            <a:r>
              <a:rPr lang="en-GB" dirty="0"/>
              <a:t>design into SPSS</a:t>
            </a:r>
          </a:p>
        </p:txBody>
      </p:sp>
      <p:sp>
        <p:nvSpPr>
          <p:cNvPr id="3" name="Content Placeholder 2">
            <a:extLst>
              <a:ext uri="{FF2B5EF4-FFF2-40B4-BE49-F238E27FC236}">
                <a16:creationId xmlns:a16="http://schemas.microsoft.com/office/drawing/2014/main" id="{9E4E7888-BEE7-186E-A6EE-44C9655096F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5106767-1A0F-B7D9-ECCE-396B6D9D19A3}"/>
              </a:ext>
            </a:extLst>
          </p:cNvPr>
          <p:cNvPicPr>
            <a:picLocks noChangeAspect="1"/>
          </p:cNvPicPr>
          <p:nvPr/>
        </p:nvPicPr>
        <p:blipFill>
          <a:blip r:embed="rId2"/>
          <a:stretch>
            <a:fillRect/>
          </a:stretch>
        </p:blipFill>
        <p:spPr>
          <a:xfrm>
            <a:off x="437875" y="2329089"/>
            <a:ext cx="5765032" cy="4235483"/>
          </a:xfrm>
          <a:prstGeom prst="rect">
            <a:avLst/>
          </a:prstGeom>
        </p:spPr>
      </p:pic>
      <p:pic>
        <p:nvPicPr>
          <p:cNvPr id="7" name="Picture 6">
            <a:extLst>
              <a:ext uri="{FF2B5EF4-FFF2-40B4-BE49-F238E27FC236}">
                <a16:creationId xmlns:a16="http://schemas.microsoft.com/office/drawing/2014/main" id="{5F3027BD-079E-8153-C963-8E4475EFC696}"/>
              </a:ext>
            </a:extLst>
          </p:cNvPr>
          <p:cNvPicPr>
            <a:picLocks noChangeAspect="1"/>
          </p:cNvPicPr>
          <p:nvPr/>
        </p:nvPicPr>
        <p:blipFill>
          <a:blip r:embed="rId3"/>
          <a:stretch>
            <a:fillRect/>
          </a:stretch>
        </p:blipFill>
        <p:spPr>
          <a:xfrm>
            <a:off x="6305265" y="2501455"/>
            <a:ext cx="5593749" cy="3890749"/>
          </a:xfrm>
          <a:prstGeom prst="rect">
            <a:avLst/>
          </a:prstGeom>
        </p:spPr>
      </p:pic>
    </p:spTree>
    <p:extLst>
      <p:ext uri="{BB962C8B-B14F-4D97-AF65-F5344CB8AC3E}">
        <p14:creationId xmlns:p14="http://schemas.microsoft.com/office/powerpoint/2010/main" val="2619895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ECEAE-9911-C260-9C53-8ECD91E62CCC}"/>
              </a:ext>
            </a:extLst>
          </p:cNvPr>
          <p:cNvSpPr>
            <a:spLocks noGrp="1"/>
          </p:cNvSpPr>
          <p:nvPr>
            <p:ph type="title"/>
          </p:nvPr>
        </p:nvSpPr>
        <p:spPr/>
        <p:txBody>
          <a:bodyPr/>
          <a:lstStyle/>
          <a:p>
            <a:pPr algn="ctr"/>
            <a:r>
              <a:rPr lang="en-GB" dirty="0"/>
              <a:t>Types of Factorial </a:t>
            </a:r>
            <a:r>
              <a:rPr lang="en-GB" dirty="0" err="1"/>
              <a:t>Anova</a:t>
            </a:r>
            <a:r>
              <a:rPr lang="en-GB" dirty="0"/>
              <a:t> – Within</a:t>
            </a:r>
            <a:br>
              <a:rPr lang="en-GB" dirty="0"/>
            </a:br>
            <a:r>
              <a:rPr lang="en-GB" dirty="0"/>
              <a:t>Groups or Dependent. </a:t>
            </a:r>
          </a:p>
        </p:txBody>
      </p:sp>
      <p:sp>
        <p:nvSpPr>
          <p:cNvPr id="3" name="Content Placeholder 2">
            <a:extLst>
              <a:ext uri="{FF2B5EF4-FFF2-40B4-BE49-F238E27FC236}">
                <a16:creationId xmlns:a16="http://schemas.microsoft.com/office/drawing/2014/main" id="{7BE96167-0CE7-9129-E21A-D2CEE8B223BD}"/>
              </a:ext>
            </a:extLst>
          </p:cNvPr>
          <p:cNvSpPr>
            <a:spLocks noGrp="1"/>
          </p:cNvSpPr>
          <p:nvPr>
            <p:ph idx="1"/>
          </p:nvPr>
        </p:nvSpPr>
        <p:spPr>
          <a:xfrm>
            <a:off x="424543" y="2603499"/>
            <a:ext cx="11217727" cy="4118429"/>
          </a:xfrm>
        </p:spPr>
        <p:txBody>
          <a:bodyPr>
            <a:normAutofit lnSpcReduction="10000"/>
          </a:bodyPr>
          <a:lstStyle/>
          <a:p>
            <a:r>
              <a:rPr lang="en-GB" dirty="0"/>
              <a:t>In this 2x2 design you are NOT grouping participants to look at between group effects, but you are looking at within group differences on both your factors. In other words, you are not grouping your participants and all participants will partake in all elements (or conditions) of the study. </a:t>
            </a:r>
          </a:p>
          <a:p>
            <a:endParaRPr lang="en-GB" dirty="0"/>
          </a:p>
          <a:p>
            <a:r>
              <a:rPr lang="en-GB" dirty="0"/>
              <a:t>Exemplar</a:t>
            </a:r>
          </a:p>
          <a:p>
            <a:pPr lvl="1"/>
            <a:r>
              <a:rPr lang="en-GB" dirty="0"/>
              <a:t>In a study looking at mobile phone usage and time of day on car driving simulation performance. For it to be a within subjects design all participants will take part in all conditions.</a:t>
            </a:r>
          </a:p>
          <a:p>
            <a:pPr lvl="2"/>
            <a:r>
              <a:rPr lang="en-GB" dirty="0"/>
              <a:t>So each participant will perform on the driving simulation 4 times.</a:t>
            </a:r>
          </a:p>
          <a:p>
            <a:pPr lvl="3"/>
            <a:r>
              <a:rPr lang="en-GB" dirty="0"/>
              <a:t>1 – During the day No Mobile Phone.</a:t>
            </a:r>
          </a:p>
          <a:p>
            <a:pPr lvl="3"/>
            <a:r>
              <a:rPr lang="en-GB" dirty="0"/>
              <a:t>2 – During the night No Mobile Phone.</a:t>
            </a:r>
          </a:p>
          <a:p>
            <a:pPr lvl="3"/>
            <a:r>
              <a:rPr lang="en-GB" dirty="0"/>
              <a:t>3 – During the day with Mobile Phone</a:t>
            </a:r>
          </a:p>
          <a:p>
            <a:pPr lvl="3"/>
            <a:r>
              <a:rPr lang="en-GB" dirty="0"/>
              <a:t>4 – During the night with Mobile Phone.</a:t>
            </a:r>
          </a:p>
        </p:txBody>
      </p:sp>
    </p:spTree>
    <p:extLst>
      <p:ext uri="{BB962C8B-B14F-4D97-AF65-F5344CB8AC3E}">
        <p14:creationId xmlns:p14="http://schemas.microsoft.com/office/powerpoint/2010/main" val="349391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67FB7-9147-85A9-2969-6FC1E759CA59}"/>
              </a:ext>
            </a:extLst>
          </p:cNvPr>
          <p:cNvSpPr>
            <a:spLocks noGrp="1"/>
          </p:cNvSpPr>
          <p:nvPr>
            <p:ph type="title"/>
          </p:nvPr>
        </p:nvSpPr>
        <p:spPr/>
        <p:txBody>
          <a:bodyPr/>
          <a:lstStyle/>
          <a:p>
            <a:pPr algn="ctr"/>
            <a:r>
              <a:rPr lang="en-GB" dirty="0"/>
              <a:t>Types of Factorial </a:t>
            </a:r>
            <a:r>
              <a:rPr lang="en-GB" dirty="0" err="1"/>
              <a:t>Anova</a:t>
            </a:r>
            <a:r>
              <a:rPr lang="en-GB" dirty="0"/>
              <a:t> – Within</a:t>
            </a:r>
            <a:br>
              <a:rPr lang="en-GB" dirty="0"/>
            </a:br>
            <a:r>
              <a:rPr lang="en-GB" dirty="0"/>
              <a:t>Groups or Dependent.</a:t>
            </a:r>
          </a:p>
        </p:txBody>
      </p:sp>
      <p:sp>
        <p:nvSpPr>
          <p:cNvPr id="3" name="Content Placeholder 2">
            <a:extLst>
              <a:ext uri="{FF2B5EF4-FFF2-40B4-BE49-F238E27FC236}">
                <a16:creationId xmlns:a16="http://schemas.microsoft.com/office/drawing/2014/main" id="{393E6173-D788-C5B9-2C00-6978B6D35946}"/>
              </a:ext>
            </a:extLst>
          </p:cNvPr>
          <p:cNvSpPr>
            <a:spLocks noGrp="1"/>
          </p:cNvSpPr>
          <p:nvPr>
            <p:ph idx="1"/>
          </p:nvPr>
        </p:nvSpPr>
        <p:spPr/>
        <p:txBody>
          <a:bodyPr/>
          <a:lstStyle/>
          <a:p>
            <a:r>
              <a:rPr lang="en-GB" dirty="0"/>
              <a:t>So the example of the previous slide – still fits with a 2x2 design, but in this example all participants are involved in all conditions (doing all elements of the study) and you are NOT placing the participants into groups. </a:t>
            </a:r>
          </a:p>
          <a:p>
            <a:pPr lvl="1"/>
            <a:r>
              <a:rPr lang="en-GB" dirty="0"/>
              <a:t>Factor 1 (IV1) = Mobile Phone (2 x Levels – with or without)</a:t>
            </a:r>
          </a:p>
          <a:p>
            <a:pPr lvl="1"/>
            <a:r>
              <a:rPr lang="en-GB" dirty="0"/>
              <a:t>Factor 2 (IV2) = Time of Day (2 x Levels – Day and Night)</a:t>
            </a:r>
          </a:p>
          <a:p>
            <a:pPr lvl="1"/>
            <a:r>
              <a:rPr lang="en-GB" dirty="0"/>
              <a:t>DV = Car simulation performance scores. </a:t>
            </a:r>
          </a:p>
          <a:p>
            <a:pPr lvl="1"/>
            <a:endParaRPr lang="en-GB" dirty="0"/>
          </a:p>
          <a:p>
            <a:pPr lvl="1"/>
            <a:endParaRPr lang="en-GB" dirty="0"/>
          </a:p>
        </p:txBody>
      </p:sp>
      <p:graphicFrame>
        <p:nvGraphicFramePr>
          <p:cNvPr id="4" name="Table 3">
            <a:extLst>
              <a:ext uri="{FF2B5EF4-FFF2-40B4-BE49-F238E27FC236}">
                <a16:creationId xmlns:a16="http://schemas.microsoft.com/office/drawing/2014/main" id="{4C027B7B-2152-245B-22AF-2E61B782F486}"/>
              </a:ext>
            </a:extLst>
          </p:cNvPr>
          <p:cNvGraphicFramePr>
            <a:graphicFrameLocks noGrp="1"/>
          </p:cNvGraphicFramePr>
          <p:nvPr>
            <p:extLst>
              <p:ext uri="{D42A27DB-BD31-4B8C-83A1-F6EECF244321}">
                <p14:modId xmlns:p14="http://schemas.microsoft.com/office/powerpoint/2010/main" val="4003403132"/>
              </p:ext>
            </p:extLst>
          </p:nvPr>
        </p:nvGraphicFramePr>
        <p:xfrm>
          <a:off x="1558471" y="5328072"/>
          <a:ext cx="8127999" cy="13817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424303885"/>
                    </a:ext>
                  </a:extLst>
                </a:gridCol>
                <a:gridCol w="2709333">
                  <a:extLst>
                    <a:ext uri="{9D8B030D-6E8A-4147-A177-3AD203B41FA5}">
                      <a16:colId xmlns:a16="http://schemas.microsoft.com/office/drawing/2014/main" val="3485235647"/>
                    </a:ext>
                  </a:extLst>
                </a:gridCol>
                <a:gridCol w="2709333">
                  <a:extLst>
                    <a:ext uri="{9D8B030D-6E8A-4147-A177-3AD203B41FA5}">
                      <a16:colId xmlns:a16="http://schemas.microsoft.com/office/drawing/2014/main" val="2515449748"/>
                    </a:ext>
                  </a:extLst>
                </a:gridCol>
              </a:tblGrid>
              <a:tr h="370840">
                <a:tc>
                  <a:txBody>
                    <a:bodyPr/>
                    <a:lstStyle/>
                    <a:p>
                      <a:endParaRPr lang="en-GB" dirty="0"/>
                    </a:p>
                  </a:txBody>
                  <a:tcPr/>
                </a:tc>
                <a:tc>
                  <a:txBody>
                    <a:bodyPr/>
                    <a:lstStyle/>
                    <a:p>
                      <a:r>
                        <a:rPr lang="en-GB" dirty="0"/>
                        <a:t>With a Mobile Phone</a:t>
                      </a:r>
                    </a:p>
                  </a:txBody>
                  <a:tcPr/>
                </a:tc>
                <a:tc>
                  <a:txBody>
                    <a:bodyPr/>
                    <a:lstStyle/>
                    <a:p>
                      <a:r>
                        <a:rPr lang="en-GB" dirty="0"/>
                        <a:t>Without a Mobile Phone</a:t>
                      </a:r>
                    </a:p>
                  </a:txBody>
                  <a:tcPr/>
                </a:tc>
                <a:extLst>
                  <a:ext uri="{0D108BD9-81ED-4DB2-BD59-A6C34878D82A}">
                    <a16:rowId xmlns:a16="http://schemas.microsoft.com/office/drawing/2014/main" val="3262630345"/>
                  </a:ext>
                </a:extLst>
              </a:tr>
              <a:tr h="370840">
                <a:tc>
                  <a:txBody>
                    <a:bodyPr/>
                    <a:lstStyle/>
                    <a:p>
                      <a:r>
                        <a:rPr lang="en-GB" dirty="0"/>
                        <a:t>Day </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79144531"/>
                  </a:ext>
                </a:extLst>
              </a:tr>
              <a:tr h="370840">
                <a:tc>
                  <a:txBody>
                    <a:bodyPr/>
                    <a:lstStyle/>
                    <a:p>
                      <a:r>
                        <a:rPr lang="en-GB" dirty="0"/>
                        <a:t>Night</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287397880"/>
                  </a:ext>
                </a:extLst>
              </a:tr>
            </a:tbl>
          </a:graphicData>
        </a:graphic>
      </p:graphicFrame>
      <p:sp>
        <p:nvSpPr>
          <p:cNvPr id="5" name="Callout: Down Arrow 4">
            <a:extLst>
              <a:ext uri="{FF2B5EF4-FFF2-40B4-BE49-F238E27FC236}">
                <a16:creationId xmlns:a16="http://schemas.microsoft.com/office/drawing/2014/main" id="{923CFFB8-2917-5F26-6295-C612481CB0A3}"/>
              </a:ext>
            </a:extLst>
          </p:cNvPr>
          <p:cNvSpPr/>
          <p:nvPr/>
        </p:nvSpPr>
        <p:spPr>
          <a:xfrm rot="1540579">
            <a:off x="7994972" y="4190561"/>
            <a:ext cx="3597645" cy="1327802"/>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Whilst you can see this fits a remember that for a within gro2x2 design. Important to ups design all participants perform in all conditions and no grouping of participants</a:t>
            </a:r>
            <a:r>
              <a:rPr lang="en-GB" dirty="0"/>
              <a:t>.  </a:t>
            </a:r>
          </a:p>
        </p:txBody>
      </p:sp>
    </p:spTree>
    <p:extLst>
      <p:ext uri="{BB962C8B-B14F-4D97-AF65-F5344CB8AC3E}">
        <p14:creationId xmlns:p14="http://schemas.microsoft.com/office/powerpoint/2010/main" val="46538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75156-9333-3AE6-20A7-DEAC4D144B20}"/>
              </a:ext>
            </a:extLst>
          </p:cNvPr>
          <p:cNvSpPr>
            <a:spLocks noGrp="1"/>
          </p:cNvSpPr>
          <p:nvPr>
            <p:ph type="title"/>
          </p:nvPr>
        </p:nvSpPr>
        <p:spPr/>
        <p:txBody>
          <a:bodyPr/>
          <a:lstStyle/>
          <a:p>
            <a:pPr algn="ctr"/>
            <a:r>
              <a:rPr lang="en-GB" dirty="0"/>
              <a:t>How to input a 2x2 within subjects</a:t>
            </a:r>
            <a:br>
              <a:rPr lang="en-GB" dirty="0"/>
            </a:br>
            <a:r>
              <a:rPr lang="en-GB" dirty="0"/>
              <a:t>design into SPSS. </a:t>
            </a:r>
          </a:p>
        </p:txBody>
      </p:sp>
      <p:sp>
        <p:nvSpPr>
          <p:cNvPr id="3" name="Content Placeholder 2">
            <a:extLst>
              <a:ext uri="{FF2B5EF4-FFF2-40B4-BE49-F238E27FC236}">
                <a16:creationId xmlns:a16="http://schemas.microsoft.com/office/drawing/2014/main" id="{CAE97A14-7A15-F017-8692-C95229902EE5}"/>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5AD70767-28DA-CA95-84E4-2A8C2B58EE81}"/>
              </a:ext>
            </a:extLst>
          </p:cNvPr>
          <p:cNvPicPr>
            <a:picLocks noChangeAspect="1"/>
          </p:cNvPicPr>
          <p:nvPr/>
        </p:nvPicPr>
        <p:blipFill>
          <a:blip r:embed="rId2"/>
          <a:stretch>
            <a:fillRect/>
          </a:stretch>
        </p:blipFill>
        <p:spPr>
          <a:xfrm>
            <a:off x="259797" y="2275113"/>
            <a:ext cx="11779714" cy="4625017"/>
          </a:xfrm>
          <a:prstGeom prst="rect">
            <a:avLst/>
          </a:prstGeom>
        </p:spPr>
      </p:pic>
    </p:spTree>
    <p:extLst>
      <p:ext uri="{BB962C8B-B14F-4D97-AF65-F5344CB8AC3E}">
        <p14:creationId xmlns:p14="http://schemas.microsoft.com/office/powerpoint/2010/main" val="2553356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AEBED-AA08-9FA9-70BE-E33322F81711}"/>
              </a:ext>
            </a:extLst>
          </p:cNvPr>
          <p:cNvSpPr>
            <a:spLocks noGrp="1"/>
          </p:cNvSpPr>
          <p:nvPr>
            <p:ph type="title"/>
          </p:nvPr>
        </p:nvSpPr>
        <p:spPr/>
        <p:txBody>
          <a:bodyPr/>
          <a:lstStyle/>
          <a:p>
            <a:pPr algn="ctr"/>
            <a:r>
              <a:rPr lang="en-GB" dirty="0"/>
              <a:t>Types of Factorial </a:t>
            </a:r>
            <a:r>
              <a:rPr lang="en-GB" dirty="0" err="1"/>
              <a:t>Anova</a:t>
            </a:r>
            <a:r>
              <a:rPr lang="en-GB" dirty="0"/>
              <a:t> – Mixed</a:t>
            </a:r>
            <a:br>
              <a:rPr lang="en-GB" dirty="0"/>
            </a:br>
            <a:r>
              <a:rPr lang="en-GB" dirty="0"/>
              <a:t>Design </a:t>
            </a:r>
            <a:r>
              <a:rPr lang="en-GB" dirty="0" err="1"/>
              <a:t>Anova</a:t>
            </a:r>
            <a:endParaRPr lang="en-GB" dirty="0"/>
          </a:p>
        </p:txBody>
      </p:sp>
      <p:sp>
        <p:nvSpPr>
          <p:cNvPr id="3" name="Content Placeholder 2">
            <a:extLst>
              <a:ext uri="{FF2B5EF4-FFF2-40B4-BE49-F238E27FC236}">
                <a16:creationId xmlns:a16="http://schemas.microsoft.com/office/drawing/2014/main" id="{567523DA-359E-A074-3136-8681A26EB8A0}"/>
              </a:ext>
            </a:extLst>
          </p:cNvPr>
          <p:cNvSpPr>
            <a:spLocks noGrp="1"/>
          </p:cNvSpPr>
          <p:nvPr>
            <p:ph idx="1"/>
          </p:nvPr>
        </p:nvSpPr>
        <p:spPr/>
        <p:txBody>
          <a:bodyPr>
            <a:normAutofit/>
          </a:bodyPr>
          <a:lstStyle/>
          <a:p>
            <a:r>
              <a:rPr lang="en-GB" dirty="0"/>
              <a:t>In this 2x2 design you are manipulating </a:t>
            </a:r>
            <a:r>
              <a:rPr lang="en-GB" b="1" dirty="0"/>
              <a:t>one</a:t>
            </a:r>
            <a:r>
              <a:rPr lang="en-GB" dirty="0"/>
              <a:t> of the factors (IV) to between subjects but the other IV is a within subjects. This is often the scenario where all the participants are doing the same elements of the study, but you are grouping the participants for other factor (IV). </a:t>
            </a:r>
          </a:p>
          <a:p>
            <a:endParaRPr lang="en-GB" dirty="0"/>
          </a:p>
          <a:p>
            <a:pPr lvl="1"/>
            <a:r>
              <a:rPr lang="en-GB" dirty="0"/>
              <a:t>Exemplar.</a:t>
            </a:r>
          </a:p>
          <a:p>
            <a:pPr lvl="2"/>
            <a:r>
              <a:rPr lang="en-GB" dirty="0"/>
              <a:t>To investigate gender differences and the impact of a math anxiety intervention on math anxiety. All participants math anxiety score is measured pre and post (to look at within group differences) but you dividing the participants into Male and Female. </a:t>
            </a:r>
          </a:p>
        </p:txBody>
      </p:sp>
    </p:spTree>
    <p:extLst>
      <p:ext uri="{BB962C8B-B14F-4D97-AF65-F5344CB8AC3E}">
        <p14:creationId xmlns:p14="http://schemas.microsoft.com/office/powerpoint/2010/main" val="181135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D7DF8-215C-8519-6890-95217514AC1F}"/>
              </a:ext>
            </a:extLst>
          </p:cNvPr>
          <p:cNvSpPr>
            <a:spLocks noGrp="1"/>
          </p:cNvSpPr>
          <p:nvPr>
            <p:ph type="title"/>
          </p:nvPr>
        </p:nvSpPr>
        <p:spPr/>
        <p:txBody>
          <a:bodyPr/>
          <a:lstStyle/>
          <a:p>
            <a:pPr algn="ctr"/>
            <a:r>
              <a:rPr lang="en-GB" dirty="0"/>
              <a:t>Types of Factorial </a:t>
            </a:r>
            <a:r>
              <a:rPr lang="en-GB" dirty="0" err="1"/>
              <a:t>Anova</a:t>
            </a:r>
            <a:r>
              <a:rPr lang="en-GB" dirty="0"/>
              <a:t> – Mixed</a:t>
            </a:r>
            <a:br>
              <a:rPr lang="en-GB" dirty="0"/>
            </a:br>
            <a:r>
              <a:rPr lang="en-GB" dirty="0"/>
              <a:t>Design </a:t>
            </a:r>
            <a:r>
              <a:rPr lang="en-GB" dirty="0" err="1"/>
              <a:t>Anova</a:t>
            </a:r>
            <a:endParaRPr lang="en-GB" dirty="0"/>
          </a:p>
        </p:txBody>
      </p:sp>
      <p:sp>
        <p:nvSpPr>
          <p:cNvPr id="3" name="Content Placeholder 2">
            <a:extLst>
              <a:ext uri="{FF2B5EF4-FFF2-40B4-BE49-F238E27FC236}">
                <a16:creationId xmlns:a16="http://schemas.microsoft.com/office/drawing/2014/main" id="{4581F26D-D607-AE2B-0B90-E4966DBF503B}"/>
              </a:ext>
            </a:extLst>
          </p:cNvPr>
          <p:cNvSpPr>
            <a:spLocks noGrp="1"/>
          </p:cNvSpPr>
          <p:nvPr>
            <p:ph idx="1"/>
          </p:nvPr>
        </p:nvSpPr>
        <p:spPr/>
        <p:txBody>
          <a:bodyPr/>
          <a:lstStyle/>
          <a:p>
            <a:r>
              <a:rPr lang="en-GB" dirty="0"/>
              <a:t>So the example of the previous slide – still fits with a 2x2 design, but we’ve manipulated one factor(IV) into between subjects (Gender) and the other factor (IV) is within subjects (Math Anxiety Intervention).</a:t>
            </a:r>
          </a:p>
          <a:p>
            <a:pPr lvl="1"/>
            <a:r>
              <a:rPr lang="en-GB" dirty="0"/>
              <a:t>Factor 1 (IV1) – Gender (2 Levels = Male and Female).</a:t>
            </a:r>
          </a:p>
          <a:p>
            <a:pPr lvl="1"/>
            <a:r>
              <a:rPr lang="en-GB" dirty="0"/>
              <a:t>Factor 2 (IV2) – Math Anxiety Intervention (2 Levels – Pre Intervention, Post Intervention).</a:t>
            </a:r>
          </a:p>
          <a:p>
            <a:pPr lvl="1"/>
            <a:r>
              <a:rPr lang="en-GB" dirty="0"/>
              <a:t>DV = Math Anxiety Score</a:t>
            </a:r>
          </a:p>
          <a:p>
            <a:pPr marL="0" indent="0">
              <a:buNone/>
            </a:pPr>
            <a:r>
              <a:rPr lang="en-GB" dirty="0"/>
              <a:t>	 	</a:t>
            </a:r>
          </a:p>
        </p:txBody>
      </p:sp>
      <p:graphicFrame>
        <p:nvGraphicFramePr>
          <p:cNvPr id="4" name="Table 3">
            <a:extLst>
              <a:ext uri="{FF2B5EF4-FFF2-40B4-BE49-F238E27FC236}">
                <a16:creationId xmlns:a16="http://schemas.microsoft.com/office/drawing/2014/main" id="{2A3E3177-4AAE-DE18-3462-69287B76CBFB}"/>
              </a:ext>
            </a:extLst>
          </p:cNvPr>
          <p:cNvGraphicFramePr>
            <a:graphicFrameLocks noGrp="1"/>
          </p:cNvGraphicFramePr>
          <p:nvPr>
            <p:extLst>
              <p:ext uri="{D42A27DB-BD31-4B8C-83A1-F6EECF244321}">
                <p14:modId xmlns:p14="http://schemas.microsoft.com/office/powerpoint/2010/main" val="4154563195"/>
              </p:ext>
            </p:extLst>
          </p:nvPr>
        </p:nvGraphicFramePr>
        <p:xfrm>
          <a:off x="1788368" y="5328072"/>
          <a:ext cx="8127999" cy="16510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973118564"/>
                    </a:ext>
                  </a:extLst>
                </a:gridCol>
                <a:gridCol w="2709333">
                  <a:extLst>
                    <a:ext uri="{9D8B030D-6E8A-4147-A177-3AD203B41FA5}">
                      <a16:colId xmlns:a16="http://schemas.microsoft.com/office/drawing/2014/main" val="3542185068"/>
                    </a:ext>
                  </a:extLst>
                </a:gridCol>
                <a:gridCol w="2709333">
                  <a:extLst>
                    <a:ext uri="{9D8B030D-6E8A-4147-A177-3AD203B41FA5}">
                      <a16:colId xmlns:a16="http://schemas.microsoft.com/office/drawing/2014/main" val="2314074236"/>
                    </a:ext>
                  </a:extLst>
                </a:gridCol>
              </a:tblGrid>
              <a:tr h="370840">
                <a:tc>
                  <a:txBody>
                    <a:bodyPr/>
                    <a:lstStyle/>
                    <a:p>
                      <a:endParaRPr lang="en-GB"/>
                    </a:p>
                  </a:txBody>
                  <a:tcPr/>
                </a:tc>
                <a:tc>
                  <a:txBody>
                    <a:bodyPr/>
                    <a:lstStyle/>
                    <a:p>
                      <a:r>
                        <a:rPr lang="en-GB" dirty="0"/>
                        <a:t>Male</a:t>
                      </a:r>
                    </a:p>
                  </a:txBody>
                  <a:tcPr/>
                </a:tc>
                <a:tc>
                  <a:txBody>
                    <a:bodyPr/>
                    <a:lstStyle/>
                    <a:p>
                      <a:r>
                        <a:rPr lang="en-GB" dirty="0"/>
                        <a:t>Female</a:t>
                      </a:r>
                    </a:p>
                  </a:txBody>
                  <a:tcPr/>
                </a:tc>
                <a:extLst>
                  <a:ext uri="{0D108BD9-81ED-4DB2-BD59-A6C34878D82A}">
                    <a16:rowId xmlns:a16="http://schemas.microsoft.com/office/drawing/2014/main" val="2626471064"/>
                  </a:ext>
                </a:extLst>
              </a:tr>
              <a:tr h="370840">
                <a:tc>
                  <a:txBody>
                    <a:bodyPr/>
                    <a:lstStyle/>
                    <a:p>
                      <a:r>
                        <a:rPr lang="en-GB" dirty="0"/>
                        <a:t>Pre Maths Anxiety Intervention</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983816061"/>
                  </a:ext>
                </a:extLst>
              </a:tr>
              <a:tr h="370840">
                <a:tc>
                  <a:txBody>
                    <a:bodyPr/>
                    <a:lstStyle/>
                    <a:p>
                      <a:r>
                        <a:rPr lang="en-GB" dirty="0"/>
                        <a:t>Post Maths Anxiety Intervention</a:t>
                      </a:r>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210268472"/>
                  </a:ext>
                </a:extLst>
              </a:tr>
            </a:tbl>
          </a:graphicData>
        </a:graphic>
      </p:graphicFrame>
      <p:sp>
        <p:nvSpPr>
          <p:cNvPr id="5" name="Callout: Left Arrow 4">
            <a:extLst>
              <a:ext uri="{FF2B5EF4-FFF2-40B4-BE49-F238E27FC236}">
                <a16:creationId xmlns:a16="http://schemas.microsoft.com/office/drawing/2014/main" id="{E5B11115-0C8D-1C9F-1E59-09E39A5300B9}"/>
              </a:ext>
            </a:extLst>
          </p:cNvPr>
          <p:cNvSpPr/>
          <p:nvPr/>
        </p:nvSpPr>
        <p:spPr>
          <a:xfrm>
            <a:off x="9731829" y="4876800"/>
            <a:ext cx="2340428" cy="1143000"/>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Factor 1 (IV1) </a:t>
            </a:r>
          </a:p>
          <a:p>
            <a:pPr algn="ctr"/>
            <a:r>
              <a:rPr lang="en-GB" sz="1200" dirty="0"/>
              <a:t>Gender comparing between groups.</a:t>
            </a:r>
            <a:r>
              <a:rPr lang="en-GB" dirty="0"/>
              <a:t> </a:t>
            </a:r>
          </a:p>
        </p:txBody>
      </p:sp>
      <p:sp>
        <p:nvSpPr>
          <p:cNvPr id="6" name="Callout: Right Arrow 5">
            <a:extLst>
              <a:ext uri="{FF2B5EF4-FFF2-40B4-BE49-F238E27FC236}">
                <a16:creationId xmlns:a16="http://schemas.microsoft.com/office/drawing/2014/main" id="{5FC1A15A-8983-557E-4F0D-044054685DDC}"/>
              </a:ext>
            </a:extLst>
          </p:cNvPr>
          <p:cNvSpPr/>
          <p:nvPr/>
        </p:nvSpPr>
        <p:spPr>
          <a:xfrm>
            <a:off x="70757" y="5127172"/>
            <a:ext cx="1758044" cy="1458686"/>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t>Factor 2 (IV2) Maths Anxiety Intervention. Comparing within groups. </a:t>
            </a:r>
          </a:p>
        </p:txBody>
      </p:sp>
    </p:spTree>
    <p:extLst>
      <p:ext uri="{BB962C8B-B14F-4D97-AF65-F5344CB8AC3E}">
        <p14:creationId xmlns:p14="http://schemas.microsoft.com/office/powerpoint/2010/main" val="3565042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A33FD-6F72-FCA7-A97C-8273436924D2}"/>
              </a:ext>
            </a:extLst>
          </p:cNvPr>
          <p:cNvSpPr>
            <a:spLocks noGrp="1"/>
          </p:cNvSpPr>
          <p:nvPr>
            <p:ph type="title"/>
          </p:nvPr>
        </p:nvSpPr>
        <p:spPr/>
        <p:txBody>
          <a:bodyPr/>
          <a:lstStyle/>
          <a:p>
            <a:pPr algn="ctr"/>
            <a:r>
              <a:rPr lang="en-GB" dirty="0"/>
              <a:t>How to input a 2x2 mixed design into</a:t>
            </a:r>
            <a:br>
              <a:rPr lang="en-GB" dirty="0"/>
            </a:br>
            <a:r>
              <a:rPr lang="en-GB" dirty="0"/>
              <a:t>SPSS</a:t>
            </a:r>
          </a:p>
        </p:txBody>
      </p:sp>
      <p:sp>
        <p:nvSpPr>
          <p:cNvPr id="3" name="Content Placeholder 2">
            <a:extLst>
              <a:ext uri="{FF2B5EF4-FFF2-40B4-BE49-F238E27FC236}">
                <a16:creationId xmlns:a16="http://schemas.microsoft.com/office/drawing/2014/main" id="{DEF8F3E8-5984-22BA-9C95-9C36DEEDCE0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3C7A3B4-7A77-057C-4A8C-46B656557953}"/>
              </a:ext>
            </a:extLst>
          </p:cNvPr>
          <p:cNvPicPr>
            <a:picLocks noChangeAspect="1"/>
          </p:cNvPicPr>
          <p:nvPr/>
        </p:nvPicPr>
        <p:blipFill>
          <a:blip r:embed="rId2"/>
          <a:stretch>
            <a:fillRect/>
          </a:stretch>
        </p:blipFill>
        <p:spPr>
          <a:xfrm>
            <a:off x="85542" y="2163170"/>
            <a:ext cx="12192000" cy="4550317"/>
          </a:xfrm>
          <a:prstGeom prst="rect">
            <a:avLst/>
          </a:prstGeom>
        </p:spPr>
      </p:pic>
    </p:spTree>
    <p:extLst>
      <p:ext uri="{BB962C8B-B14F-4D97-AF65-F5344CB8AC3E}">
        <p14:creationId xmlns:p14="http://schemas.microsoft.com/office/powerpoint/2010/main" val="1591762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D151-2EA6-2522-8AB9-B916B8B4850D}"/>
              </a:ext>
            </a:extLst>
          </p:cNvPr>
          <p:cNvSpPr>
            <a:spLocks noGrp="1"/>
          </p:cNvSpPr>
          <p:nvPr>
            <p:ph type="title"/>
          </p:nvPr>
        </p:nvSpPr>
        <p:spPr/>
        <p:txBody>
          <a:bodyPr/>
          <a:lstStyle/>
          <a:p>
            <a:r>
              <a:rPr lang="en-GB" dirty="0"/>
              <a:t>Reporting a 2x2 </a:t>
            </a:r>
            <a:r>
              <a:rPr lang="en-GB" dirty="0" err="1"/>
              <a:t>Anova</a:t>
            </a:r>
            <a:r>
              <a:rPr lang="en-GB" dirty="0"/>
              <a:t> results in APA. </a:t>
            </a:r>
            <a:br>
              <a:rPr lang="en-GB" dirty="0"/>
            </a:br>
            <a:endParaRPr lang="en-GB" dirty="0"/>
          </a:p>
        </p:txBody>
      </p:sp>
      <p:sp>
        <p:nvSpPr>
          <p:cNvPr id="3" name="Content Placeholder 2">
            <a:extLst>
              <a:ext uri="{FF2B5EF4-FFF2-40B4-BE49-F238E27FC236}">
                <a16:creationId xmlns:a16="http://schemas.microsoft.com/office/drawing/2014/main" id="{21E32970-4F82-9F00-57A8-F388074DD155}"/>
              </a:ext>
            </a:extLst>
          </p:cNvPr>
          <p:cNvSpPr>
            <a:spLocks noGrp="1"/>
          </p:cNvSpPr>
          <p:nvPr>
            <p:ph idx="1"/>
          </p:nvPr>
        </p:nvSpPr>
        <p:spPr/>
        <p:txBody>
          <a:bodyPr>
            <a:normAutofit fontScale="92500" lnSpcReduction="20000"/>
          </a:bodyPr>
          <a:lstStyle/>
          <a:p>
            <a:r>
              <a:rPr lang="en-GB" dirty="0"/>
              <a:t>No matter what your design (e.g. between groups, within groups or mixed) you report the results of your 2x2 </a:t>
            </a:r>
            <a:r>
              <a:rPr lang="en-GB" dirty="0" err="1"/>
              <a:t>Anova</a:t>
            </a:r>
            <a:r>
              <a:rPr lang="en-GB" dirty="0"/>
              <a:t> in the same way, using the same information. </a:t>
            </a:r>
          </a:p>
          <a:p>
            <a:endParaRPr lang="en-GB" dirty="0"/>
          </a:p>
          <a:p>
            <a:pPr lvl="1"/>
            <a:r>
              <a:rPr lang="en-GB" dirty="0"/>
              <a:t>Remember you are reporting this for your 3 hypotheses.</a:t>
            </a:r>
          </a:p>
          <a:p>
            <a:pPr lvl="2"/>
            <a:r>
              <a:rPr lang="en-GB" dirty="0"/>
              <a:t>Main effect 1 – e.g. hypotheses linked to Factor 1 alone.</a:t>
            </a:r>
          </a:p>
          <a:p>
            <a:pPr lvl="2"/>
            <a:r>
              <a:rPr lang="en-GB" dirty="0"/>
              <a:t>Main effect 2 – e.g. hypotheses linked to Factor 2 alone.</a:t>
            </a:r>
          </a:p>
          <a:p>
            <a:pPr lvl="2"/>
            <a:r>
              <a:rPr lang="en-GB" dirty="0"/>
              <a:t>Interaction hypotheses.</a:t>
            </a:r>
          </a:p>
          <a:p>
            <a:endParaRPr lang="en-GB" dirty="0"/>
          </a:p>
          <a:p>
            <a:r>
              <a:rPr lang="en-GB" dirty="0"/>
              <a:t> So you will need to find and report the following information (on next slide) 3 times. PLEASE REMEMBER THESE WILL BE DIFFERENT VALUES / SCORES FOR EACH OF THE THREE HYPOTHESES. </a:t>
            </a:r>
          </a:p>
        </p:txBody>
      </p:sp>
    </p:spTree>
    <p:extLst>
      <p:ext uri="{BB962C8B-B14F-4D97-AF65-F5344CB8AC3E}">
        <p14:creationId xmlns:p14="http://schemas.microsoft.com/office/powerpoint/2010/main" val="660389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7A9FC-FAE3-D03F-D0D8-BF7C9C7B514B}"/>
              </a:ext>
            </a:extLst>
          </p:cNvPr>
          <p:cNvSpPr>
            <a:spLocks noGrp="1"/>
          </p:cNvSpPr>
          <p:nvPr>
            <p:ph type="title"/>
          </p:nvPr>
        </p:nvSpPr>
        <p:spPr/>
        <p:txBody>
          <a:bodyPr/>
          <a:lstStyle/>
          <a:p>
            <a:pPr algn="ctr"/>
            <a:r>
              <a:rPr lang="en-GB" dirty="0"/>
              <a:t>Information you need to find when</a:t>
            </a:r>
            <a:br>
              <a:rPr lang="en-GB" dirty="0"/>
            </a:br>
            <a:r>
              <a:rPr lang="en-GB" dirty="0"/>
              <a:t>reporting your 2x2 </a:t>
            </a:r>
            <a:r>
              <a:rPr lang="en-GB" dirty="0" err="1"/>
              <a:t>Anova</a:t>
            </a:r>
            <a:r>
              <a:rPr lang="en-GB" dirty="0"/>
              <a:t>.</a:t>
            </a:r>
          </a:p>
        </p:txBody>
      </p:sp>
      <p:sp>
        <p:nvSpPr>
          <p:cNvPr id="3" name="Content Placeholder 2">
            <a:extLst>
              <a:ext uri="{FF2B5EF4-FFF2-40B4-BE49-F238E27FC236}">
                <a16:creationId xmlns:a16="http://schemas.microsoft.com/office/drawing/2014/main" id="{3138DC47-A98E-2944-5D93-7C429A9F6420}"/>
              </a:ext>
            </a:extLst>
          </p:cNvPr>
          <p:cNvSpPr>
            <a:spLocks noGrp="1"/>
          </p:cNvSpPr>
          <p:nvPr>
            <p:ph idx="1"/>
          </p:nvPr>
        </p:nvSpPr>
        <p:spPr/>
        <p:txBody>
          <a:bodyPr>
            <a:normAutofit fontScale="92500" lnSpcReduction="10000"/>
          </a:bodyPr>
          <a:lstStyle/>
          <a:p>
            <a:r>
              <a:rPr lang="en-GB" dirty="0"/>
              <a:t>Please see the respective videos on how to find these…. </a:t>
            </a:r>
          </a:p>
          <a:p>
            <a:endParaRPr lang="en-GB" dirty="0"/>
          </a:p>
          <a:p>
            <a:r>
              <a:rPr lang="en-GB" dirty="0"/>
              <a:t>But to report your findings in your results section you will need the following.</a:t>
            </a:r>
          </a:p>
          <a:p>
            <a:endParaRPr lang="en-GB" dirty="0"/>
          </a:p>
          <a:p>
            <a:r>
              <a:rPr lang="en-GB" dirty="0"/>
              <a:t> Descriptive Statistics – Means and Standard Deviations – Please note this is for each factor individually AND the Interaction Means and Standard Deviation.</a:t>
            </a:r>
          </a:p>
          <a:p>
            <a:pPr lvl="1"/>
            <a:r>
              <a:rPr lang="en-GB" dirty="0"/>
              <a:t>The degrees of freedom – remember this is the </a:t>
            </a:r>
            <a:r>
              <a:rPr lang="en-GB" dirty="0" err="1"/>
              <a:t>df</a:t>
            </a:r>
            <a:r>
              <a:rPr lang="en-GB" dirty="0"/>
              <a:t> and the </a:t>
            </a:r>
            <a:r>
              <a:rPr lang="en-GB" dirty="0" err="1"/>
              <a:t>df</a:t>
            </a:r>
            <a:r>
              <a:rPr lang="en-GB" dirty="0"/>
              <a:t> error</a:t>
            </a:r>
          </a:p>
          <a:p>
            <a:pPr lvl="1"/>
            <a:r>
              <a:rPr lang="en-GB" dirty="0"/>
              <a:t>The F value</a:t>
            </a:r>
          </a:p>
          <a:p>
            <a:pPr lvl="1"/>
            <a:r>
              <a:rPr lang="en-GB" dirty="0"/>
              <a:t>The P value (the level of significance)</a:t>
            </a:r>
          </a:p>
          <a:p>
            <a:pPr lvl="1"/>
            <a:r>
              <a:rPr lang="en-GB" dirty="0"/>
              <a:t> And the Measure of effect size (where applicable) – Partial Eta Squared (ηp2) </a:t>
            </a:r>
          </a:p>
          <a:p>
            <a:endParaRPr lang="en-GB" dirty="0"/>
          </a:p>
          <a:p>
            <a:endParaRPr lang="en-GB" dirty="0"/>
          </a:p>
        </p:txBody>
      </p:sp>
    </p:spTree>
    <p:extLst>
      <p:ext uri="{BB962C8B-B14F-4D97-AF65-F5344CB8AC3E}">
        <p14:creationId xmlns:p14="http://schemas.microsoft.com/office/powerpoint/2010/main" val="756387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F6746-F3D8-5AC9-BEAD-2071FD62D978}"/>
              </a:ext>
            </a:extLst>
          </p:cNvPr>
          <p:cNvSpPr>
            <a:spLocks noGrp="1"/>
          </p:cNvSpPr>
          <p:nvPr>
            <p:ph type="title"/>
          </p:nvPr>
        </p:nvSpPr>
        <p:spPr/>
        <p:txBody>
          <a:bodyPr/>
          <a:lstStyle/>
          <a:p>
            <a:pPr algn="ctr"/>
            <a:r>
              <a:rPr lang="en-GB" dirty="0"/>
              <a:t>So essentially it is the following.</a:t>
            </a:r>
          </a:p>
        </p:txBody>
      </p:sp>
      <p:sp>
        <p:nvSpPr>
          <p:cNvPr id="3" name="Content Placeholder 2">
            <a:extLst>
              <a:ext uri="{FF2B5EF4-FFF2-40B4-BE49-F238E27FC236}">
                <a16:creationId xmlns:a16="http://schemas.microsoft.com/office/drawing/2014/main" id="{C2949E21-2ADA-5FB0-DA0B-E3F85FBDE259}"/>
              </a:ext>
            </a:extLst>
          </p:cNvPr>
          <p:cNvSpPr>
            <a:spLocks noGrp="1"/>
          </p:cNvSpPr>
          <p:nvPr>
            <p:ph idx="1"/>
          </p:nvPr>
        </p:nvSpPr>
        <p:spPr/>
        <p:txBody>
          <a:bodyPr/>
          <a:lstStyle/>
          <a:p>
            <a:r>
              <a:rPr lang="en-GB" dirty="0"/>
              <a:t>F(</a:t>
            </a:r>
            <a:r>
              <a:rPr lang="en-GB" dirty="0" err="1"/>
              <a:t>df</a:t>
            </a:r>
            <a:r>
              <a:rPr lang="en-GB" dirty="0"/>
              <a:t>, </a:t>
            </a:r>
            <a:r>
              <a:rPr lang="en-GB" dirty="0" err="1"/>
              <a:t>df</a:t>
            </a:r>
            <a:r>
              <a:rPr lang="en-GB" dirty="0"/>
              <a:t> error) = place f value here, p=/&lt; place sig value here, ηp2 .place partial eta squared value here,</a:t>
            </a:r>
          </a:p>
        </p:txBody>
      </p:sp>
    </p:spTree>
    <p:extLst>
      <p:ext uri="{BB962C8B-B14F-4D97-AF65-F5344CB8AC3E}">
        <p14:creationId xmlns:p14="http://schemas.microsoft.com/office/powerpoint/2010/main" val="85963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EFD9-A5DB-2298-14B0-014EB7F70C7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79C997-DD99-E8EB-CA68-2B95E6147CB9}"/>
              </a:ext>
            </a:extLst>
          </p:cNvPr>
          <p:cNvSpPr>
            <a:spLocks noGrp="1"/>
          </p:cNvSpPr>
          <p:nvPr>
            <p:ph idx="1"/>
          </p:nvPr>
        </p:nvSpPr>
        <p:spPr/>
        <p:txBody>
          <a:bodyPr>
            <a:normAutofit/>
          </a:bodyPr>
          <a:lstStyle/>
          <a:p>
            <a:pPr marL="0" indent="0" algn="ctr">
              <a:buNone/>
            </a:pPr>
            <a:r>
              <a:rPr lang="en-GB" sz="9600" b="1" dirty="0"/>
              <a:t>THE END. </a:t>
            </a:r>
          </a:p>
        </p:txBody>
      </p:sp>
    </p:spTree>
    <p:extLst>
      <p:ext uri="{BB962C8B-B14F-4D97-AF65-F5344CB8AC3E}">
        <p14:creationId xmlns:p14="http://schemas.microsoft.com/office/powerpoint/2010/main" val="3853825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78</TotalTime>
  <Words>1176</Words>
  <Application>Microsoft Office PowerPoint</Application>
  <PresentationFormat>Widescreen</PresentationFormat>
  <Paragraphs>94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 Boardroom</vt:lpstr>
      <vt:lpstr>Introduction to the Factorial Anova</vt:lpstr>
      <vt:lpstr>Introduction</vt:lpstr>
      <vt:lpstr>What is the Factorial Anova</vt:lpstr>
      <vt:lpstr>Types of Factorial Anova – Between Groups or Independent.</vt:lpstr>
      <vt:lpstr>Between Groups (Independent) Factorial Anova</vt:lpstr>
      <vt:lpstr>How to input a 2x2 between subjects design into SPSS</vt:lpstr>
      <vt:lpstr>Types of Factorial Anova – Within Groups or Dependent. </vt:lpstr>
      <vt:lpstr>Types of Factorial Anova – Within Groups or Dependent.</vt:lpstr>
      <vt:lpstr>How to input a 2x2 within subjects design into SPSS. </vt:lpstr>
      <vt:lpstr>Types of Factorial Anova – Mixed Design Anova</vt:lpstr>
      <vt:lpstr>Types of Factorial Anova – Mixed Design Anova</vt:lpstr>
      <vt:lpstr>How to input a 2x2 mixed design into SPSS</vt:lpstr>
      <vt:lpstr>Reporting a 2x2 Anova results in APA.  </vt:lpstr>
      <vt:lpstr>Information you need to find when reporting your 2x2 Anova.</vt:lpstr>
      <vt:lpstr>So essentially it is the following.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Factorial Anova</dc:title>
  <dc:creator>Stuart Jones</dc:creator>
  <cp:lastModifiedBy>Stuart Jones</cp:lastModifiedBy>
  <cp:revision>1</cp:revision>
  <dcterms:created xsi:type="dcterms:W3CDTF">2023-10-16T12:46:47Z</dcterms:created>
  <dcterms:modified xsi:type="dcterms:W3CDTF">2023-10-16T14:05:29Z</dcterms:modified>
</cp:coreProperties>
</file>