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8"/>
  </p:notesMasterIdLst>
  <p:sldIdLst>
    <p:sldId id="264" r:id="rId5"/>
    <p:sldId id="313" r:id="rId6"/>
    <p:sldId id="314" r:id="rId7"/>
    <p:sldId id="315" r:id="rId8"/>
    <p:sldId id="316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hyperlink" Target="https://ecoworldreactor.blogspot.com/2017/05/creativity-vs-innovation.html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prehospitalresearch.eu/?p=1550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hyperlink" Target="https://www.aliem.com/2010/04/article-review-preparing-for-clinical/" TargetMode="External"/><Relationship Id="rId4" Type="http://schemas.openxmlformats.org/officeDocument/2006/relationships/image" Target="../media/image5.jpg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picpedia.org/clipboard/innovation.html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organichat.net/what-is-creativity/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graphicdesign.stackexchange.com/questions/30554/when-how-to-stop-brainstorming-new-ideas-and-move-on-when-there-is-no-clear-fron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jpg"/><Relationship Id="rId5" Type="http://schemas.openxmlformats.org/officeDocument/2006/relationships/hyperlink" Target="https://innovationbydesign.pressbooks.com/chapter/ideate/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9.jpg"/><Relationship Id="rId9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oi.es/blogs/piotradamlubiewa/2012/02/07/innovation-what-is-open-innovation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jpg"/><Relationship Id="rId5" Type="http://schemas.openxmlformats.org/officeDocument/2006/relationships/hyperlink" Target="https://chelotrip-ti.blogspot.com/2011/06/fuentes-de-innovacion-modelo-balance.html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11.png"/><Relationship Id="rId9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slidehunter.com/powerpoint-templates/lewins-force-field-analysis-powerpoint-template/" TargetMode="Externa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lisguides.blogspot.com/2016/07/leadership-styles.html" TargetMode="External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lagranbibliotecadedavid.blogspot.com/2020/03/resena-nivel-10-fani-alvarez.html" TargetMode="External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eflearningofficer.com/2020/01/06/what-is-leadership-and-who-is-a-leader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indtools.com/pages/article/newTED_06html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brandgenetics.com/speed-summary-where-good-ideas-come-from-the-natural-history-of-innovation/" TargetMode="External"/><Relationship Id="rId5" Type="http://schemas.openxmlformats.org/officeDocument/2006/relationships/hyperlink" Target="https://www.drkenhudson.com/best-way-define-innovation/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s://www.creativityatwork.com/2014/02/17/what-is-creativity/" TargetMode="External"/><Relationship Id="rId9" Type="http://schemas.openxmlformats.org/officeDocument/2006/relationships/hyperlink" Target="https://www.medium.com/swlh/4-important-benefits-of-innovation-in-busines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-lead-innovation-com.cdn.ampproject.org/" TargetMode="External"/><Relationship Id="rId5" Type="http://schemas.openxmlformats.org/officeDocument/2006/relationships/hyperlink" Target="https://www.pla55106group4.wordpress.com/im-innovation-space-4ps/innovation-space-4ps/" TargetMode="External"/><Relationship Id="rId4" Type="http://schemas.openxmlformats.org/officeDocument/2006/relationships/hyperlink" Target="https://www.ed.uk/reflection/reflectors-toolkit/reflecting-on-experience/gibbs-reflective-cycl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hyperlink" Target="https://freepngimg.com/png/19307-thank-you-free-png-image" TargetMode="Externa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Innovation and Creativity For Business Advantage</a:t>
            </a:r>
            <a:endParaRPr lang="en-US" sz="6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Sarah Rees</a:t>
            </a:r>
            <a:endParaRPr lang="en-US" sz="1800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5C825-7ACD-46B2-97E8-7218D33C1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760A72-72A9-40E0-B4EB-4E4DF46A1F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72385" y="2103438"/>
            <a:ext cx="6847229" cy="3849687"/>
          </a:xfr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5C62C2-2CD4-4CE0-BD2E-46659BB5E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37252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7422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8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BFBD2-DA69-40F0-9B41-6AA12C08F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E085B8-E6D9-4530-9AE3-4C2B79CE4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1279" y="237744"/>
            <a:ext cx="7652977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6ED6E-D486-4511-B7E8-D49E380E3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982" y="642593"/>
            <a:ext cx="6736084" cy="1744183"/>
          </a:xfrm>
        </p:spPr>
        <p:txBody>
          <a:bodyPr>
            <a:normAutofit/>
          </a:bodyPr>
          <a:lstStyle/>
          <a:p>
            <a:r>
              <a:rPr lang="en-GB" dirty="0"/>
              <a:t>Models of Reflection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F44560-F450-40E8-BDC9-59DA2B396E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7187" y="484635"/>
            <a:ext cx="2618329" cy="2790023"/>
          </a:xfrm>
          <a:prstGeom prst="rect">
            <a:avLst/>
          </a:prstGeom>
        </p:spPr>
      </p:pic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E5D5D662-153F-4F25-BDA9-3905B31DAE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0272" y="3435520"/>
            <a:ext cx="3137717" cy="2790024"/>
          </a:xfrm>
          <a:prstGeom prst="rect">
            <a:avLst/>
          </a:prstGeom>
        </p:spPr>
      </p:pic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E2218A56-5451-4BAF-A0F9-A19912159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4965" y="2386584"/>
            <a:ext cx="6608101" cy="3648456"/>
          </a:xfrm>
        </p:spPr>
        <p:txBody>
          <a:bodyPr>
            <a:normAutofit fontScale="55000" lnSpcReduction="20000"/>
          </a:bodyPr>
          <a:lstStyle/>
          <a:p>
            <a:r>
              <a:rPr lang="en-US" sz="5100" dirty="0"/>
              <a:t>The Gibbs Reflective Model was developed by Graham Gibbs in 1988. He created this model for the purpose of giving structure and to be able to learn from experiences.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 university of Edinburgh, (2020)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F2304C2-1AD0-4AFD-93A0-BB1D998E0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1371" y="374904"/>
            <a:ext cx="737877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29A906-FD58-49DB-900D-48C74BE9C331}"/>
              </a:ext>
            </a:extLst>
          </p:cNvPr>
          <p:cNvSpPr txBox="1"/>
          <p:nvPr/>
        </p:nvSpPr>
        <p:spPr>
          <a:xfrm>
            <a:off x="909282" y="6025489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prehospitalresearch.eu/?p=155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8A1842-E8C3-4C75-A554-361A87D854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11409" y="11467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2615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54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D4318-8981-4629-83D1-FCB6B6E9D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B6052-09FC-4AD9-BE24-774E5823D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Week 1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Hudson, (2014)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954817-1301-41EA-B76A-6FB2E27C11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07434" y="2184791"/>
            <a:ext cx="4754880" cy="31699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187178-90FF-4D5C-998B-36247C186645}"/>
              </a:ext>
            </a:extLst>
          </p:cNvPr>
          <p:cNvSpPr txBox="1"/>
          <p:nvPr/>
        </p:nvSpPr>
        <p:spPr>
          <a:xfrm>
            <a:off x="3207434" y="6977388"/>
            <a:ext cx="47548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picpedia.org/clipboard/innova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CA01EA-2020-497F-AEA9-2089270F725B}"/>
              </a:ext>
            </a:extLst>
          </p:cNvPr>
          <p:cNvSpPr txBox="1"/>
          <p:nvPr/>
        </p:nvSpPr>
        <p:spPr>
          <a:xfrm>
            <a:off x="9186204" y="1477108"/>
            <a:ext cx="829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FFD67F-01AA-441B-9431-C0F050A5BD19}"/>
              </a:ext>
            </a:extLst>
          </p:cNvPr>
          <p:cNvSpPr txBox="1"/>
          <p:nvPr/>
        </p:nvSpPr>
        <p:spPr>
          <a:xfrm>
            <a:off x="8834511" y="2883877"/>
            <a:ext cx="1491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Imagination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86C240-65D2-4EED-8E4C-3B9A06598E9C}"/>
              </a:ext>
            </a:extLst>
          </p:cNvPr>
          <p:cNvSpPr txBox="1"/>
          <p:nvPr/>
        </p:nvSpPr>
        <p:spPr>
          <a:xfrm>
            <a:off x="8918917" y="4473526"/>
            <a:ext cx="1659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Knowledge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E3CCB5-5308-4359-8586-2B0BF654B1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25637" y="34183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913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34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3FD77-5F67-4B23-AE33-325CB1945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Creativity is the ability to come up with new and exciting ideas and turn them ideas into reality.</a:t>
            </a:r>
            <a:br>
              <a:rPr lang="en-GB" sz="4400" dirty="0"/>
            </a:br>
            <a:r>
              <a:rPr lang="en-GB" sz="1300" dirty="0"/>
              <a:t>Creativity at Work, (2021).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5" name="Content Placeholder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6C58F919-067E-4741-8699-7BDBF9585B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25455" y="984738"/>
            <a:ext cx="5815584" cy="493776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5C7673-6D8E-4CEF-B7A7-FD3F72EFAA82}"/>
              </a:ext>
            </a:extLst>
          </p:cNvPr>
          <p:cNvSpPr txBox="1"/>
          <p:nvPr/>
        </p:nvSpPr>
        <p:spPr>
          <a:xfrm>
            <a:off x="5425644" y="4743371"/>
            <a:ext cx="37313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organichat.net/what-is-creativi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724A4-2F7C-4304-8879-34D39DB709B0}"/>
              </a:ext>
            </a:extLst>
          </p:cNvPr>
          <p:cNvSpPr txBox="1"/>
          <p:nvPr/>
        </p:nvSpPr>
        <p:spPr>
          <a:xfrm>
            <a:off x="6260124" y="806860"/>
            <a:ext cx="119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Week 2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D3EA8C-E235-4AF7-9663-642546034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50359" y="53874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9919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70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1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8" name="Rectangle 2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9" name="Rectangle 2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0" name="Rectangle 2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1" name="Group 2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32">
            <a:extLst>
              <a:ext uri="{FF2B5EF4-FFF2-40B4-BE49-F238E27FC236}">
                <a16:creationId xmlns:a16="http://schemas.microsoft.com/office/drawing/2014/main" id="{F7CFB609-BCB5-48F3-A772-96674F30B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74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34">
            <a:extLst>
              <a:ext uri="{FF2B5EF4-FFF2-40B4-BE49-F238E27FC236}">
                <a16:creationId xmlns:a16="http://schemas.microsoft.com/office/drawing/2014/main" id="{52251B70-2108-41BA-AC72-B834434C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F557AE-17F9-42D2-9B26-C60DDE36FD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96" r="2" b="2"/>
          <a:stretch/>
        </p:blipFill>
        <p:spPr>
          <a:xfrm>
            <a:off x="-1864" y="10"/>
            <a:ext cx="6591299" cy="3355932"/>
          </a:xfrm>
          <a:prstGeom prst="rect">
            <a:avLst/>
          </a:prstGeom>
        </p:spPr>
      </p:pic>
      <p:pic>
        <p:nvPicPr>
          <p:cNvPr id="8" name="Picture 7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EB9DE9E5-A9B7-4C77-9916-9C3B91F3626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-2" b="8462"/>
          <a:stretch/>
        </p:blipFill>
        <p:spPr>
          <a:xfrm>
            <a:off x="-2" y="3509434"/>
            <a:ext cx="6591300" cy="3348566"/>
          </a:xfrm>
          <a:prstGeom prst="rect">
            <a:avLst/>
          </a:prstGeom>
        </p:spPr>
      </p:pic>
      <p:sp>
        <p:nvSpPr>
          <p:cNvPr id="54" name="Rectangle 36">
            <a:extLst>
              <a:ext uri="{FF2B5EF4-FFF2-40B4-BE49-F238E27FC236}">
                <a16:creationId xmlns:a16="http://schemas.microsoft.com/office/drawing/2014/main" id="{1D2369D4-64C4-40CA-B2FC-743453FA2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5" name="Rectangle 38">
            <a:extLst>
              <a:ext uri="{FF2B5EF4-FFF2-40B4-BE49-F238E27FC236}">
                <a16:creationId xmlns:a16="http://schemas.microsoft.com/office/drawing/2014/main" id="{73AD138D-C229-40D8-842E-020743C02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A35CD-03E6-469C-95FF-674510CBA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4638" y="1600200"/>
            <a:ext cx="3238501" cy="30548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/>
              <a:t>Where do Ideas come from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2D6B2-C52A-49BC-85EC-401177C0B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4638" y="4746488"/>
            <a:ext cx="3238500" cy="102185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 spc="8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Week 3</a:t>
            </a:r>
          </a:p>
        </p:txBody>
      </p:sp>
      <p:sp>
        <p:nvSpPr>
          <p:cNvPr id="56" name="Rectangle 40">
            <a:extLst>
              <a:ext uri="{FF2B5EF4-FFF2-40B4-BE49-F238E27FC236}">
                <a16:creationId xmlns:a16="http://schemas.microsoft.com/office/drawing/2014/main" id="{2B1BAE5E-7CC8-40AD-9A7E-0469E2440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7" name="Straight Connector 42">
            <a:extLst>
              <a:ext uri="{FF2B5EF4-FFF2-40B4-BE49-F238E27FC236}">
                <a16:creationId xmlns:a16="http://schemas.microsoft.com/office/drawing/2014/main" id="{101E6AB6-0657-4BF2-816B-443C9809C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493DB97-1EF9-40FC-9DAC-B23D64696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FD9D93B-46F0-47D0-9A9E-8E60DA3FA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CAD04AD-7BBA-447A-9AFD-0F8BED56AB2B}"/>
              </a:ext>
            </a:extLst>
          </p:cNvPr>
          <p:cNvSpPr txBox="1"/>
          <p:nvPr/>
        </p:nvSpPr>
        <p:spPr>
          <a:xfrm>
            <a:off x="3820728" y="3155887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innovationbydesign.pressbooks.com/chapter/ideat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E037A4-8D76-4439-BAC0-B266AACC62B8}"/>
              </a:ext>
            </a:extLst>
          </p:cNvPr>
          <p:cNvSpPr txBox="1"/>
          <p:nvPr/>
        </p:nvSpPr>
        <p:spPr>
          <a:xfrm>
            <a:off x="3984494" y="6657945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graphicdesign.stackexchange.com/questions/30554/when-how-to-stop-brainstorming-new-ideas-and-move-on-when-there-is-no-clear-fr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6A4717-0664-4C8D-B08B-7AE16DF26D85}"/>
              </a:ext>
            </a:extLst>
          </p:cNvPr>
          <p:cNvSpPr txBox="1"/>
          <p:nvPr/>
        </p:nvSpPr>
        <p:spPr>
          <a:xfrm>
            <a:off x="7844638" y="5768340"/>
            <a:ext cx="2087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Johnson, (2017).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5974B9-8115-4527-A91C-67B1959D1B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067491" y="262974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5788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100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9001D-EA92-4617-A6FE-7337B32DE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of Innovation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1A110E-8C20-46C3-A581-B8A6B4D75326}"/>
              </a:ext>
            </a:extLst>
          </p:cNvPr>
          <p:cNvSpPr txBox="1"/>
          <p:nvPr/>
        </p:nvSpPr>
        <p:spPr>
          <a:xfrm>
            <a:off x="2616566" y="5953125"/>
            <a:ext cx="69588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5D0C08D-1C36-49BB-AE4C-D5F173C497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0143" y="2869809"/>
            <a:ext cx="6091336" cy="2633150"/>
          </a:xfrm>
        </p:spPr>
      </p:pic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3EED16FA-7038-4B89-A546-DEB64EA565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1478" y="674043"/>
            <a:ext cx="5200379" cy="2533391"/>
          </a:xfrm>
          <a:prstGeom prst="rect">
            <a:avLst/>
          </a:prstGeom>
        </p:spPr>
      </p:pic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763764BC-966D-4AF1-B9A1-C3B46C67D0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541478" y="3429000"/>
            <a:ext cx="4578959" cy="295275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71A45AF-E085-4A12-9A3B-705A25AB8F34}"/>
              </a:ext>
            </a:extLst>
          </p:cNvPr>
          <p:cNvSpPr txBox="1"/>
          <p:nvPr/>
        </p:nvSpPr>
        <p:spPr>
          <a:xfrm>
            <a:off x="6541478" y="6381750"/>
            <a:ext cx="45789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eoi.es/blogs/piotradamlubiewa/2012/02/07/innovation-what-is-open-innova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06319D-4A04-489F-B7C1-F34B0B0F22E1}"/>
              </a:ext>
            </a:extLst>
          </p:cNvPr>
          <p:cNvSpPr txBox="1"/>
          <p:nvPr/>
        </p:nvSpPr>
        <p:spPr>
          <a:xfrm>
            <a:off x="562708" y="5953125"/>
            <a:ext cx="2546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Tidd &amp; Bessant, (2013)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C75FDE4-F485-49FD-ADE3-19E7BF31150A}"/>
              </a:ext>
            </a:extLst>
          </p:cNvPr>
          <p:cNvSpPr txBox="1"/>
          <p:nvPr/>
        </p:nvSpPr>
        <p:spPr>
          <a:xfrm>
            <a:off x="3108959" y="5953125"/>
            <a:ext cx="2222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Zapfl, (2018)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7D094C-2153-49F7-BAB1-3BD06B6D1A2C}"/>
              </a:ext>
            </a:extLst>
          </p:cNvPr>
          <p:cNvSpPr txBox="1"/>
          <p:nvPr/>
        </p:nvSpPr>
        <p:spPr>
          <a:xfrm>
            <a:off x="562707" y="2014194"/>
            <a:ext cx="1041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Week 4</a:t>
            </a:r>
          </a:p>
        </p:txBody>
      </p:sp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A501E9-965C-45D5-918B-9EFFD2990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915506" y="1854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1334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882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5851415-CF4E-4C41-9E36-04E444B51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516B89-DEA0-4832-8C56-F048168DA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646" y="413053"/>
            <a:ext cx="8212114" cy="606459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ECF95C9E-29D0-455E-B33C-01267B41487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345" r="-2" b="1345"/>
          <a:stretch/>
        </p:blipFill>
        <p:spPr>
          <a:xfrm>
            <a:off x="582639" y="578707"/>
            <a:ext cx="7882128" cy="573328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EA2D33E-BAA2-467B-80B0-8887D9A99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67C508-2065-42E3-98D2-F3A9B8339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4978" y="402336"/>
            <a:ext cx="2596896" cy="605332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5443E-F4C3-4CD7-8882-CD7BF66CA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1801" y="612843"/>
            <a:ext cx="2312480" cy="1499738"/>
          </a:xfrm>
        </p:spPr>
        <p:txBody>
          <a:bodyPr anchor="b">
            <a:normAutofit/>
          </a:bodyPr>
          <a:lstStyle/>
          <a:p>
            <a:r>
              <a:rPr lang="en-GB" sz="2800"/>
              <a:t>The Innovative Organisation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9FC5E05-5297-4E33-8378-104736AA0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1801" y="2149813"/>
            <a:ext cx="2312479" cy="4046706"/>
          </a:xfrm>
        </p:spPr>
        <p:txBody>
          <a:bodyPr>
            <a:normAutofit fontScale="92500" lnSpcReduction="10000"/>
          </a:bodyPr>
          <a:lstStyle/>
          <a:p>
            <a: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Week 5</a:t>
            </a: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Decision Making 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Process</a:t>
            </a: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Lewin, (2021).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C87C1E-3C22-44F0-8C9D-68576E79ECDF}"/>
              </a:ext>
            </a:extLst>
          </p:cNvPr>
          <p:cNvSpPr txBox="1"/>
          <p:nvPr/>
        </p:nvSpPr>
        <p:spPr>
          <a:xfrm>
            <a:off x="6000631" y="611194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slidehunter.com/powerpoint-templates/lewins-force-field-analysis-powerpoint-templat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CF11D5-0020-4BA0-9CA4-207CE53736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9050" y="21498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4668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0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4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579B902-1673-445B-8A08-2419114DB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43192" y="1402019"/>
            <a:ext cx="6202238" cy="405083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D168E-D8DA-4180-A003-9174735C2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700" cap="all" spc="-100">
                <a:solidFill>
                  <a:schemeClr val="bg1"/>
                </a:solidFill>
              </a:rPr>
              <a:t>Leadership styles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3172961-12C2-46F0-B9CB-B9D9EE7172AF}"/>
              </a:ext>
            </a:extLst>
          </p:cNvPr>
          <p:cNvSpPr txBox="1"/>
          <p:nvPr/>
        </p:nvSpPr>
        <p:spPr>
          <a:xfrm>
            <a:off x="4381294" y="52528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lisguides.blogspot.com/2016/07/leadership-styl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741CC2-22CA-442F-BDCC-AA294FADEF4C}"/>
              </a:ext>
            </a:extLst>
          </p:cNvPr>
          <p:cNvSpPr txBox="1"/>
          <p:nvPr/>
        </p:nvSpPr>
        <p:spPr>
          <a:xfrm>
            <a:off x="643192" y="6513342"/>
            <a:ext cx="1959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Morgan, (2020)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45397B-5625-4955-A4AC-41CDB6E4942D}"/>
              </a:ext>
            </a:extLst>
          </p:cNvPr>
          <p:cNvSpPr txBox="1"/>
          <p:nvPr/>
        </p:nvSpPr>
        <p:spPr>
          <a:xfrm>
            <a:off x="815926" y="806860"/>
            <a:ext cx="1066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Week 6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CBE800-7AFA-4CFD-AB87-A4374DD1D6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91445" y="7552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6027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8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122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961ED1-456C-4180-806B-451A0E9BCE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4701" y="2167528"/>
            <a:ext cx="7237877" cy="255135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56699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AF42B-9A5A-4ED8-BC2C-017DB10B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1801" y="612843"/>
            <a:ext cx="2312480" cy="1499738"/>
          </a:xfrm>
        </p:spPr>
        <p:txBody>
          <a:bodyPr anchor="b">
            <a:normAutofit/>
          </a:bodyPr>
          <a:lstStyle/>
          <a:p>
            <a:r>
              <a:rPr lang="en-GB" sz="2800" b="1" dirty="0"/>
              <a:t>Conclusion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563EC4C-3323-4D9E-A616-96006DFE1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1801" y="2149813"/>
            <a:ext cx="2312479" cy="385419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Innovation and Creativity does Provide a Business Advantage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A7120-C5DC-448F-B8EB-DD8441288746}"/>
              </a:ext>
            </a:extLst>
          </p:cNvPr>
          <p:cNvSpPr txBox="1"/>
          <p:nvPr/>
        </p:nvSpPr>
        <p:spPr>
          <a:xfrm>
            <a:off x="5516539" y="4518824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lagranbibliotecadedavid.blogspot.com/2020/03/resena-nivel-10-fani-alvarez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F97832-0E9C-4D33-87DC-47B0BB3C1A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84906" y="11775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1850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EA46C-54C0-4C4B-8421-7F3796FE3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4BA29-A57B-4D60-AC8E-7B77F62110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Creativity at Work, (2014). </a:t>
            </a:r>
            <a:r>
              <a:rPr lang="en-GB" i="1" dirty="0"/>
              <a:t>What is Creativity?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https://www.creativityatwork.com/2014/02/17/what-is-creativity/</a:t>
            </a:r>
            <a:r>
              <a:rPr lang="en-GB" dirty="0"/>
              <a:t> (Accessed 23</a:t>
            </a:r>
            <a:r>
              <a:rPr lang="en-GB" baseline="30000" dirty="0"/>
              <a:t>rd</a:t>
            </a:r>
            <a:r>
              <a:rPr lang="en-GB" dirty="0"/>
              <a:t> April 2021).</a:t>
            </a:r>
          </a:p>
          <a:p>
            <a:r>
              <a:rPr lang="en-GB" dirty="0"/>
              <a:t>Hudson, K. (2014</a:t>
            </a:r>
            <a:r>
              <a:rPr lang="en-GB" i="1" dirty="0"/>
              <a:t>). What is the best definition of Innovation?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https://www.drkenhudson.com/best-way-define-innovation/</a:t>
            </a:r>
            <a:r>
              <a:rPr lang="en-GB" dirty="0"/>
              <a:t> (Accessed 22</a:t>
            </a:r>
            <a:r>
              <a:rPr lang="en-GB" baseline="30000" dirty="0"/>
              <a:t>nd</a:t>
            </a:r>
            <a:r>
              <a:rPr lang="en-GB" dirty="0"/>
              <a:t> April 2021).</a:t>
            </a:r>
          </a:p>
          <a:p>
            <a:r>
              <a:rPr lang="en-GB" dirty="0"/>
              <a:t>Johnson, S. (2017). </a:t>
            </a:r>
            <a:r>
              <a:rPr lang="en-GB" i="1" dirty="0"/>
              <a:t>The Natural History of Innovation.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https://www.brandgenetics.com/speed-summary-where-good-ideas-come-from-the-natural-history-of-innovation/</a:t>
            </a:r>
            <a:r>
              <a:rPr lang="en-GB" dirty="0"/>
              <a:t> (Accessed 23</a:t>
            </a:r>
            <a:r>
              <a:rPr lang="en-GB" baseline="30000" dirty="0"/>
              <a:t>rd</a:t>
            </a:r>
            <a:r>
              <a:rPr lang="en-GB" dirty="0"/>
              <a:t> April 2021).</a:t>
            </a:r>
          </a:p>
          <a:p>
            <a:r>
              <a:rPr lang="en-GB" dirty="0"/>
              <a:t>Lewin, K. (2021). </a:t>
            </a:r>
            <a:r>
              <a:rPr lang="en-GB" i="1" dirty="0"/>
              <a:t>Force Field Analysis.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https://www.mindtools.com/pages/article/newTED_06html</a:t>
            </a:r>
            <a:r>
              <a:rPr lang="en-GB" dirty="0"/>
              <a:t> (Accessed 23rd April 2021).</a:t>
            </a:r>
          </a:p>
          <a:p>
            <a:r>
              <a:rPr lang="en-GB" dirty="0"/>
              <a:t>Morgan, J. (2020). </a:t>
            </a:r>
            <a:r>
              <a:rPr lang="en-GB" i="1" dirty="0"/>
              <a:t>What is Leadership, and Who is a Leader?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https://www.chieflearningofficer.com/2020/01/06/what-is-leadership-and-who-is-a-leader/</a:t>
            </a:r>
            <a:r>
              <a:rPr lang="en-GB" dirty="0"/>
              <a:t> (Accessed 23</a:t>
            </a:r>
            <a:r>
              <a:rPr lang="en-GB" baseline="30000" dirty="0"/>
              <a:t>rd</a:t>
            </a:r>
            <a:r>
              <a:rPr lang="en-GB" dirty="0"/>
              <a:t> April 2020).</a:t>
            </a:r>
          </a:p>
          <a:p>
            <a:r>
              <a:rPr lang="en-GB" i="1" dirty="0"/>
              <a:t>Startupr, (2018). 4 important benefits of innovation in Business. </a:t>
            </a:r>
            <a:r>
              <a:rPr lang="en-GB" dirty="0"/>
              <a:t>Available at: </a:t>
            </a:r>
            <a:r>
              <a:rPr lang="en-GB" dirty="0">
                <a:hlinkClick r:id="rId9"/>
              </a:rPr>
              <a:t>https://www.medium.com/swlh/4-important-benefits-of-innovation-in-business</a:t>
            </a:r>
            <a:r>
              <a:rPr lang="en-GB" dirty="0"/>
              <a:t>  (Accessed 23</a:t>
            </a:r>
            <a:r>
              <a:rPr lang="en-GB" baseline="30000" dirty="0"/>
              <a:t>rd</a:t>
            </a:r>
            <a:r>
              <a:rPr lang="en-GB" dirty="0"/>
              <a:t> April 2021).</a:t>
            </a:r>
          </a:p>
          <a:p>
            <a:endParaRPr lang="en-GB" i="1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E9855E-3020-4130-9159-296B884408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247861" y="11442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3946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BF01E-D6F4-43FD-8A0A-966ACDBC2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2E918-1D3F-473E-913C-A5A94A60A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University of Edinburgh, (2020). </a:t>
            </a:r>
            <a:r>
              <a:rPr lang="en-GB" i="1" dirty="0"/>
              <a:t>Gibb’s Reflective Cycle.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https://www.ed.uk/reflection/reflectors-toolkit/reflecting-on-experience/gibbs-reflective-cycle</a:t>
            </a:r>
            <a:r>
              <a:rPr lang="en-GB" dirty="0"/>
              <a:t> (Accessed 23rd April 2021).</a:t>
            </a:r>
          </a:p>
          <a:p>
            <a:r>
              <a:rPr lang="en-GB" dirty="0"/>
              <a:t>Tidd &amp; Bessant, (2013</a:t>
            </a:r>
            <a:r>
              <a:rPr lang="en-GB" i="1" dirty="0"/>
              <a:t>). Innovation Space 4 P’s.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https://www.pla55106group4.wordpress.com/im-innovation-space-4ps/innovation-space-4ps/</a:t>
            </a:r>
            <a:r>
              <a:rPr lang="en-GB" dirty="0"/>
              <a:t> (Accessed 23</a:t>
            </a:r>
            <a:r>
              <a:rPr lang="en-GB" baseline="30000" dirty="0"/>
              <a:t>rd</a:t>
            </a:r>
            <a:r>
              <a:rPr lang="en-GB" dirty="0"/>
              <a:t> April 2021).</a:t>
            </a:r>
          </a:p>
          <a:p>
            <a:r>
              <a:rPr lang="en-GB" dirty="0"/>
              <a:t>Zapfl, D. (2018). </a:t>
            </a:r>
            <a:r>
              <a:rPr lang="en-GB" i="1" dirty="0"/>
              <a:t>Open Innovation vs. Closed Innovation.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https://www-lead-innovation-com.cdn.ampproject.org</a:t>
            </a:r>
            <a:r>
              <a:rPr lang="en-GB" dirty="0"/>
              <a:t> (Accessed 23</a:t>
            </a:r>
            <a:r>
              <a:rPr lang="en-GB" baseline="30000" dirty="0"/>
              <a:t>rd</a:t>
            </a:r>
            <a:r>
              <a:rPr lang="en-GB" dirty="0"/>
              <a:t> April 2021).</a:t>
            </a:r>
            <a:endParaRPr lang="en-GB" i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452A69-2994-4CB2-B8BA-2DDE5EAF0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5799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52FBF-0B49-4717-B44C-AA667CB71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 today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82873B-1FBB-4C11-8A45-09821495A6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58794" y="2447778"/>
            <a:ext cx="6611815" cy="3038621"/>
          </a:xfr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D3E0E1-F4A1-4E16-A55F-DC68CFE9DB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636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{8E76DE37-EC4D-4C9D-9906-69345A9B9621}tf11531919</Template>
  <TotalTime>156</TotalTime>
  <Words>565</Words>
  <Application>Microsoft Office PowerPoint</Application>
  <PresentationFormat>Widescreen</PresentationFormat>
  <Paragraphs>74</Paragraphs>
  <Slides>13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Avenir Next LT Pro</vt:lpstr>
      <vt:lpstr>Avenir Next LT Pro Light</vt:lpstr>
      <vt:lpstr>Calibri</vt:lpstr>
      <vt:lpstr>Garamond</vt:lpstr>
      <vt:lpstr>SavonVTI</vt:lpstr>
      <vt:lpstr>Developing Innovation and Creativity For Business Advantage</vt:lpstr>
      <vt:lpstr>Introduction</vt:lpstr>
      <vt:lpstr>Models of Reflection</vt:lpstr>
      <vt:lpstr>What is Innovation?</vt:lpstr>
      <vt:lpstr>Creativity is the ability to come up with new and exciting ideas and turn them ideas into reality. Creativity at Work, (2021). </vt:lpstr>
      <vt:lpstr>Where do Ideas come from ?</vt:lpstr>
      <vt:lpstr>Models of Innovation</vt:lpstr>
      <vt:lpstr>The Innovative Organisation</vt:lpstr>
      <vt:lpstr>Leadership styles</vt:lpstr>
      <vt:lpstr>Conclusion </vt:lpstr>
      <vt:lpstr>References</vt:lpstr>
      <vt:lpstr>References Cont.</vt:lpstr>
      <vt:lpstr>Thank you for listening today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</dc:title>
  <dc:creator>sarah rees</dc:creator>
  <cp:lastModifiedBy>sarah rees</cp:lastModifiedBy>
  <cp:revision>1</cp:revision>
  <dcterms:created xsi:type="dcterms:W3CDTF">2021-04-23T10:44:09Z</dcterms:created>
  <dcterms:modified xsi:type="dcterms:W3CDTF">2021-04-23T13:20:28Z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