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7" r:id="rId4"/>
  </p:sldMasterIdLst>
  <p:notesMasterIdLst>
    <p:notesMasterId r:id="rId13"/>
  </p:notesMasterIdLst>
  <p:handoutMasterIdLst>
    <p:handoutMasterId r:id="rId14"/>
  </p:handoutMasterIdLst>
  <p:sldIdLst>
    <p:sldId id="271" r:id="rId5"/>
    <p:sldId id="256" r:id="rId6"/>
    <p:sldId id="268" r:id="rId7"/>
    <p:sldId id="259" r:id="rId8"/>
    <p:sldId id="260" r:id="rId9"/>
    <p:sldId id="269" r:id="rId10"/>
    <p:sldId id="262"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014067"/>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4674" autoAdjust="0"/>
  </p:normalViewPr>
  <p:slideViewPr>
    <p:cSldViewPr snapToGrid="0" showGuides="1">
      <p:cViewPr varScale="1">
        <p:scale>
          <a:sx n="59" d="100"/>
          <a:sy n="59" d="100"/>
        </p:scale>
        <p:origin x="884" y="52"/>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2/14/2026</a:t>
            </a:fld>
            <a:endParaRPr lang="en-US"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2/14/2026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solidFill>
                  <a:srgbClr val="000000"/>
                </a:solidFill>
                <a:latin typeface="Times New Roman" panose="02020603050405020304" pitchFamily="18" charset="0"/>
                <a:cs typeface="Times New Roman" panose="02020603050405020304" pitchFamily="18" charset="0"/>
              </a:rPr>
              <a:t>Delivering the care to individual by focusing on individual choices and need by good communication and professionals care by active listening and build trust by treat with respect. This trust help patient to discuss the information of their critical health otherwise they hide it and the this help in better diagnosis. Promoting dignity by  effective communication and help in empowering the patient to self care and take their own decisions</a:t>
            </a:r>
            <a:endParaRPr lang="en-US" dirty="0"/>
          </a:p>
        </p:txBody>
      </p:sp>
      <p:sp>
        <p:nvSpPr>
          <p:cNvPr id="4" name="Slide Number Placeholder 3"/>
          <p:cNvSpPr>
            <a:spLocks noGrp="1"/>
          </p:cNvSpPr>
          <p:nvPr>
            <p:ph type="sldNum" sz="quarter" idx="10"/>
          </p:nvPr>
        </p:nvSpPr>
        <p:spPr/>
        <p:txBody>
          <a:bodyPr/>
          <a:lstStyle/>
          <a:p>
            <a:fld id="{79230CFA-805A-4FD3-B3A0-DAAA5993DA17}" type="slidenum">
              <a:rPr lang="en-US" noProof="0" smtClean="0"/>
              <a:t>4</a:t>
            </a:fld>
            <a:endParaRPr lang="en-US" noProof="0" dirty="0"/>
          </a:p>
        </p:txBody>
      </p:sp>
    </p:spTree>
    <p:extLst>
      <p:ext uri="{BB962C8B-B14F-4D97-AF65-F5344CB8AC3E}">
        <p14:creationId xmlns:p14="http://schemas.microsoft.com/office/powerpoint/2010/main" val="3784899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Support emotional well-being- Good communication are vital in maintaining the respect and dignity of the patient and by using the cues like active listening and showing care and respect help in building trust with the patient and help in reduce the pain and anxiety of the patient. Quality communication between doctor and patient enhance the patient satisfaction and increasing the outcome and improve overall health(</a:t>
            </a:r>
            <a:r>
              <a:rPr lang="en-GB" sz="12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Sharkiya</a:t>
            </a:r>
            <a:r>
              <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2023) Doctor and healthcare professionals verbal and non-verbal strategies of communication help professionals to improve the impact on the patient and help in patient centred care.</a:t>
            </a:r>
            <a:endParaRPr lang="en-US"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R="0" lvl="0" algn="just">
              <a:lnSpc>
                <a:spcPct val="150000"/>
              </a:lnSpc>
              <a:spcBef>
                <a:spcPts val="0"/>
              </a:spcBef>
              <a:spcAft>
                <a:spcPts val="0"/>
              </a:spcAft>
              <a:tabLst>
                <a:tab pos="457200" algn="l"/>
              </a:tabLst>
            </a:pP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Legal and professional compliance- The written document with accurate notes and care plans of patient is a legal requirement that is part of standards make by the regulatory bodies of UK as care quality commission. Professionals should know about the confidentiality of the information and respect the privacy of individuals and also know about what to share and whom to share the information</a:t>
            </a:r>
            <a:endParaRPr lang="en-US" dirty="0"/>
          </a:p>
        </p:txBody>
      </p:sp>
      <p:sp>
        <p:nvSpPr>
          <p:cNvPr id="4" name="Slide Number Placeholder 3"/>
          <p:cNvSpPr>
            <a:spLocks noGrp="1"/>
          </p:cNvSpPr>
          <p:nvPr>
            <p:ph type="sldNum" sz="quarter" idx="10"/>
          </p:nvPr>
        </p:nvSpPr>
        <p:spPr/>
        <p:txBody>
          <a:bodyPr/>
          <a:lstStyle/>
          <a:p>
            <a:fld id="{79230CFA-805A-4FD3-B3A0-DAAA5993DA17}" type="slidenum">
              <a:rPr lang="en-US" noProof="0" smtClean="0"/>
              <a:t>5</a:t>
            </a:fld>
            <a:endParaRPr lang="en-US" noProof="0" dirty="0"/>
          </a:p>
        </p:txBody>
      </p:sp>
    </p:spTree>
    <p:extLst>
      <p:ext uri="{BB962C8B-B14F-4D97-AF65-F5344CB8AC3E}">
        <p14:creationId xmlns:p14="http://schemas.microsoft.com/office/powerpoint/2010/main" val="2242566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Active listening and non -verbal cues- Mr. David start conversation by saying lily I feel like old and I am not a baby and I don't want people to see me like this and then lily remain silent for some time to give more time to allowing Mr. David to share more feelings and emotions which is deeper than physical issue.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Paraphrasing and reflecting feelings- Lily understand and talk to Mr. David by saying it sounds like your independence is losing by the using of walker and you think about the other people what about you and lily not use the words old and </a:t>
            </a:r>
            <a:r>
              <a:rPr lang="en-GB" sz="1200" kern="1200" dirty="0" err="1">
                <a:solidFill>
                  <a:schemeClr val="tx1"/>
                </a:solidFill>
                <a:effectLst/>
                <a:latin typeface="+mn-lt"/>
                <a:ea typeface="+mn-ea"/>
                <a:cs typeface="+mn-cs"/>
              </a:rPr>
              <a:t>and</a:t>
            </a:r>
            <a:r>
              <a:rPr lang="en-GB" sz="1200" kern="1200" dirty="0">
                <a:solidFill>
                  <a:schemeClr val="tx1"/>
                </a:solidFill>
                <a:effectLst/>
                <a:latin typeface="+mn-lt"/>
                <a:ea typeface="+mn-ea"/>
                <a:cs typeface="+mn-cs"/>
              </a:rPr>
              <a:t> she understands his feelings or fear not just focuses on his words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Validation and empathy- lily says that I understand your feeling and this is difficult to face. Lily thank to Mr. David about he share his feelings and emotions with her. So it help lily in building trust and a good therapeutic relationship with Mr. David.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9230CFA-805A-4FD3-B3A0-DAAA5993DA17}" type="slidenum">
              <a:rPr lang="en-US" noProof="0" smtClean="0"/>
              <a:t>6</a:t>
            </a:fld>
            <a:endParaRPr lang="en-US" noProof="0" dirty="0"/>
          </a:p>
        </p:txBody>
      </p:sp>
    </p:spTree>
    <p:extLst>
      <p:ext uri="{BB962C8B-B14F-4D97-AF65-F5344CB8AC3E}">
        <p14:creationId xmlns:p14="http://schemas.microsoft.com/office/powerpoint/2010/main" val="3183923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Right Triangle 7">
            <a:extLst>
              <a:ext uri="{FF2B5EF4-FFF2-40B4-BE49-F238E27FC236}">
                <a16:creationId xmlns:a16="http://schemas.microsoft.com/office/drawing/2014/main" id="{864FFA05-AF38-F81B-781E-54365FC72BF5}"/>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9" name="Straight Connector 8">
            <a:extLst>
              <a:ext uri="{FF2B5EF4-FFF2-40B4-BE49-F238E27FC236}">
                <a16:creationId xmlns:a16="http://schemas.microsoft.com/office/drawing/2014/main" id="{B0296F9C-1A2B-851E-6FB5-2FE5A66BC4F2}"/>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F90028B-A074-126B-D063-B28BFA04A2CD}"/>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D2E77D6-8DEA-B29E-3BA4-4BF22A519C83}"/>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978673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t>‹#›</a:t>
            </a:fld>
            <a:endParaRPr lang="en-US" noProof="0" dirty="0"/>
          </a:p>
        </p:txBody>
      </p:sp>
      <p:cxnSp>
        <p:nvCxnSpPr>
          <p:cNvPr id="7" name="Straight Connector 6">
            <a:extLst>
              <a:ext uri="{FF2B5EF4-FFF2-40B4-BE49-F238E27FC236}">
                <a16:creationId xmlns:a16="http://schemas.microsoft.com/office/drawing/2014/main" id="{0EAC19EE-21DC-8A8A-EBF6-5D4E5E1F956B}"/>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7FD22273-A805-EC73-2A1C-45512E8EF6DE}"/>
              </a:ext>
            </a:extLst>
          </p:cNvPr>
          <p:cNvGrpSpPr/>
          <p:nvPr userDrawn="1"/>
        </p:nvGrpSpPr>
        <p:grpSpPr>
          <a:xfrm flipH="1">
            <a:off x="7561328" y="0"/>
            <a:ext cx="4831840" cy="3541007"/>
            <a:chOff x="-192127" y="-2"/>
            <a:chExt cx="4831840" cy="3367272"/>
          </a:xfrm>
        </p:grpSpPr>
        <p:sp>
          <p:nvSpPr>
            <p:cNvPr id="9" name="Diagonal Stripe 8">
              <a:extLst>
                <a:ext uri="{FF2B5EF4-FFF2-40B4-BE49-F238E27FC236}">
                  <a16:creationId xmlns:a16="http://schemas.microsoft.com/office/drawing/2014/main" id="{EEAAC3C0-EAA2-42FD-F77A-8BAFF2CA2B8C}"/>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10" name="Straight Connector 9">
              <a:extLst>
                <a:ext uri="{FF2B5EF4-FFF2-40B4-BE49-F238E27FC236}">
                  <a16:creationId xmlns:a16="http://schemas.microsoft.com/office/drawing/2014/main" id="{ECBE7D18-FDAA-7D42-0D24-0D502DC38F7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Parallelogram 10">
              <a:extLst>
                <a:ext uri="{FF2B5EF4-FFF2-40B4-BE49-F238E27FC236}">
                  <a16:creationId xmlns:a16="http://schemas.microsoft.com/office/drawing/2014/main" id="{137E3B7A-69E2-D93F-A192-51349ECCC174}"/>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2" name="TextBox 11">
            <a:extLst>
              <a:ext uri="{FF2B5EF4-FFF2-40B4-BE49-F238E27FC236}">
                <a16:creationId xmlns:a16="http://schemas.microsoft.com/office/drawing/2014/main" id="{DD033E14-157D-B178-9478-A773AA49D57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13" name="Parallelogram 12">
            <a:extLst>
              <a:ext uri="{FF2B5EF4-FFF2-40B4-BE49-F238E27FC236}">
                <a16:creationId xmlns:a16="http://schemas.microsoft.com/office/drawing/2014/main" id="{EA25EC94-A2EE-B121-A649-B8580DF40C6A}"/>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Tree>
    <p:extLst>
      <p:ext uri="{BB962C8B-B14F-4D97-AF65-F5344CB8AC3E}">
        <p14:creationId xmlns:p14="http://schemas.microsoft.com/office/powerpoint/2010/main" val="2406943231"/>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7" name="Right Triangle 6">
            <a:extLst>
              <a:ext uri="{FF2B5EF4-FFF2-40B4-BE49-F238E27FC236}">
                <a16:creationId xmlns:a16="http://schemas.microsoft.com/office/drawing/2014/main" id="{519EA54E-62B0-D7A4-F56D-D84CB7C089AE}"/>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arallelogram 7">
            <a:extLst>
              <a:ext uri="{FF2B5EF4-FFF2-40B4-BE49-F238E27FC236}">
                <a16:creationId xmlns:a16="http://schemas.microsoft.com/office/drawing/2014/main" id="{11CFDDCA-4929-C757-B412-DC69CD56E262}"/>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9" name="Straight Connector 8">
            <a:extLst>
              <a:ext uri="{FF2B5EF4-FFF2-40B4-BE49-F238E27FC236}">
                <a16:creationId xmlns:a16="http://schemas.microsoft.com/office/drawing/2014/main" id="{996AD96D-6415-DC74-B15B-EE0EFBAAC638}"/>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21A7EE1-5647-6EE0-BE2F-F87BE329498B}"/>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Parallelogram 10">
            <a:extLst>
              <a:ext uri="{FF2B5EF4-FFF2-40B4-BE49-F238E27FC236}">
                <a16:creationId xmlns:a16="http://schemas.microsoft.com/office/drawing/2014/main" id="{94AC8314-BB69-E582-C38D-7B566864A184}"/>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12" name="Straight Connector 11">
            <a:extLst>
              <a:ext uri="{FF2B5EF4-FFF2-40B4-BE49-F238E27FC236}">
                <a16:creationId xmlns:a16="http://schemas.microsoft.com/office/drawing/2014/main" id="{842B6784-A110-6A56-3D22-157A35706CEF}"/>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92F391-FD56-8E8D-66AB-6FC6E2579A77}"/>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Parallelogram 13">
            <a:extLst>
              <a:ext uri="{FF2B5EF4-FFF2-40B4-BE49-F238E27FC236}">
                <a16:creationId xmlns:a16="http://schemas.microsoft.com/office/drawing/2014/main" id="{348B73A5-AA1D-B109-D499-1B36D4A3B5FC}"/>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883012632"/>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2/14/2026</a:t>
            </a:fld>
            <a:endParaRPr lang="en-US" dirty="0"/>
          </a:p>
        </p:txBody>
      </p:sp>
      <p:sp>
        <p:nvSpPr>
          <p:cNvPr id="6" name="Footer Placeholder 5"/>
          <p:cNvSpPr>
            <a:spLocks noGrp="1"/>
          </p:cNvSpPr>
          <p:nvPr>
            <p:ph type="ftr" sz="quarter" idx="11"/>
          </p:nvPr>
        </p:nvSpPr>
        <p:spPr/>
        <p:txBody>
          <a:bodyPr/>
          <a:lstStyle/>
          <a:p>
            <a:r>
              <a:rPr lang="en-US" noProof="0"/>
              <a:t>Add a footer</a:t>
            </a:r>
            <a:endParaRPr lang="en-US" noProof="0" dirty="0"/>
          </a:p>
        </p:txBody>
      </p:sp>
      <p:sp>
        <p:nvSpPr>
          <p:cNvPr id="7" name="Slide Number Placeholder 6"/>
          <p:cNvSpPr>
            <a:spLocks noGrp="1"/>
          </p:cNvSpPr>
          <p:nvPr>
            <p:ph type="sldNum" sz="quarter" idx="12"/>
          </p:nvPr>
        </p:nvSpPr>
        <p:spPr/>
        <p:txBody>
          <a:bodyPr/>
          <a:lstStyle/>
          <a:p>
            <a:fld id="{8699F50C-BE38-4BD0-BA84-9B090E1F2B9B}" type="slidenum">
              <a:rPr lang="en-US" noProof="0" smtClean="0"/>
              <a:t>‹#›</a:t>
            </a:fld>
            <a:endParaRPr lang="en-US" noProof="0" dirty="0"/>
          </a:p>
        </p:txBody>
      </p:sp>
      <p:cxnSp>
        <p:nvCxnSpPr>
          <p:cNvPr id="8" name="Straight Connector 7">
            <a:extLst>
              <a:ext uri="{FF2B5EF4-FFF2-40B4-BE49-F238E27FC236}">
                <a16:creationId xmlns:a16="http://schemas.microsoft.com/office/drawing/2014/main" id="{6A54C95F-3C47-7BE2-E89B-C8FD7FC9967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B636B78A-9874-C756-2CC2-32D74265395B}"/>
              </a:ext>
            </a:extLst>
          </p:cNvPr>
          <p:cNvGrpSpPr/>
          <p:nvPr userDrawn="1"/>
        </p:nvGrpSpPr>
        <p:grpSpPr>
          <a:xfrm flipH="1">
            <a:off x="7561328" y="0"/>
            <a:ext cx="4831840" cy="3541007"/>
            <a:chOff x="-192127" y="-2"/>
            <a:chExt cx="4831840" cy="3367272"/>
          </a:xfrm>
        </p:grpSpPr>
        <p:sp>
          <p:nvSpPr>
            <p:cNvPr id="10" name="Diagonal Stripe 9">
              <a:extLst>
                <a:ext uri="{FF2B5EF4-FFF2-40B4-BE49-F238E27FC236}">
                  <a16:creationId xmlns:a16="http://schemas.microsoft.com/office/drawing/2014/main" id="{E4451A6E-0BAB-571E-1631-587B62F116E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11" name="Straight Connector 10">
              <a:extLst>
                <a:ext uri="{FF2B5EF4-FFF2-40B4-BE49-F238E27FC236}">
                  <a16:creationId xmlns:a16="http://schemas.microsoft.com/office/drawing/2014/main" id="{27D53ECB-3B76-B06E-6FFF-6A27D299D8B1}"/>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Parallelogram 11">
              <a:extLst>
                <a:ext uri="{FF2B5EF4-FFF2-40B4-BE49-F238E27FC236}">
                  <a16:creationId xmlns:a16="http://schemas.microsoft.com/office/drawing/2014/main" id="{44E24242-D456-BC57-26A9-EBFFDFB3265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3" name="TextBox 12">
            <a:extLst>
              <a:ext uri="{FF2B5EF4-FFF2-40B4-BE49-F238E27FC236}">
                <a16:creationId xmlns:a16="http://schemas.microsoft.com/office/drawing/2014/main" id="{1BC011EC-7CE4-5D49-2D85-3E25E6979EB5}"/>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14" name="Parallelogram 13">
            <a:extLst>
              <a:ext uri="{FF2B5EF4-FFF2-40B4-BE49-F238E27FC236}">
                <a16:creationId xmlns:a16="http://schemas.microsoft.com/office/drawing/2014/main" id="{947795E8-B587-F700-7B22-2E6AA07F20A3}"/>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Tree>
    <p:extLst>
      <p:ext uri="{BB962C8B-B14F-4D97-AF65-F5344CB8AC3E}">
        <p14:creationId xmlns:p14="http://schemas.microsoft.com/office/powerpoint/2010/main" val="280739546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8" name="Footer Placeholder 7"/>
          <p:cNvSpPr>
            <a:spLocks noGrp="1"/>
          </p:cNvSpPr>
          <p:nvPr>
            <p:ph type="ftr" sz="quarter" idx="11"/>
          </p:nvPr>
        </p:nvSpPr>
        <p:spPr/>
        <p:txBody>
          <a:bodyPr/>
          <a:lstStyle/>
          <a:p>
            <a:r>
              <a:rPr lang="en-US" noProof="0"/>
              <a:t>Add a footer</a:t>
            </a:r>
            <a:endParaRPr lang="en-US" noProof="0" dirty="0"/>
          </a:p>
        </p:txBody>
      </p:sp>
      <p:sp>
        <p:nvSpPr>
          <p:cNvPr id="9" name="Slide Number Placeholder 8"/>
          <p:cNvSpPr>
            <a:spLocks noGrp="1"/>
          </p:cNvSpPr>
          <p:nvPr>
            <p:ph type="sldNum" sz="quarter" idx="12"/>
          </p:nvPr>
        </p:nvSpPr>
        <p:spPr/>
        <p:txBody>
          <a:bodyPr/>
          <a:lstStyle/>
          <a:p>
            <a:fld id="{8699F50C-BE38-4BD0-BA84-9B090E1F2B9B}" type="slidenum">
              <a:rPr lang="en-US" noProof="0" smtClean="0"/>
              <a:t>‹#›</a:t>
            </a:fld>
            <a:endParaRPr lang="en-US" noProof="0" dirty="0"/>
          </a:p>
        </p:txBody>
      </p:sp>
      <p:cxnSp>
        <p:nvCxnSpPr>
          <p:cNvPr id="10" name="Straight Connector 9">
            <a:extLst>
              <a:ext uri="{FF2B5EF4-FFF2-40B4-BE49-F238E27FC236}">
                <a16:creationId xmlns:a16="http://schemas.microsoft.com/office/drawing/2014/main" id="{2253D4DA-DC16-B154-2BA6-B653E8DC3471}"/>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714A3454-C4D9-28AF-D5B9-40CE427246B8}"/>
              </a:ext>
            </a:extLst>
          </p:cNvPr>
          <p:cNvGrpSpPr/>
          <p:nvPr userDrawn="1"/>
        </p:nvGrpSpPr>
        <p:grpSpPr>
          <a:xfrm flipH="1">
            <a:off x="7561328" y="0"/>
            <a:ext cx="4831840" cy="3541007"/>
            <a:chOff x="-192127" y="-2"/>
            <a:chExt cx="4831840" cy="3367272"/>
          </a:xfrm>
        </p:grpSpPr>
        <p:sp>
          <p:nvSpPr>
            <p:cNvPr id="12" name="Diagonal Stripe 11">
              <a:extLst>
                <a:ext uri="{FF2B5EF4-FFF2-40B4-BE49-F238E27FC236}">
                  <a16:creationId xmlns:a16="http://schemas.microsoft.com/office/drawing/2014/main" id="{191E9B10-D6D2-5D57-3587-65EFD30C910E}"/>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13" name="Straight Connector 12">
              <a:extLst>
                <a:ext uri="{FF2B5EF4-FFF2-40B4-BE49-F238E27FC236}">
                  <a16:creationId xmlns:a16="http://schemas.microsoft.com/office/drawing/2014/main" id="{A3BFFA36-5AB7-3AA9-CC3E-F69A632B2C34}"/>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Parallelogram 13">
              <a:extLst>
                <a:ext uri="{FF2B5EF4-FFF2-40B4-BE49-F238E27FC236}">
                  <a16:creationId xmlns:a16="http://schemas.microsoft.com/office/drawing/2014/main" id="{3E4BC978-2D05-FA3E-A159-CBF4CCEA8DD5}"/>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5" name="TextBox 14">
            <a:extLst>
              <a:ext uri="{FF2B5EF4-FFF2-40B4-BE49-F238E27FC236}">
                <a16:creationId xmlns:a16="http://schemas.microsoft.com/office/drawing/2014/main" id="{9AD1672E-DBED-CD87-335A-97910387DC69}"/>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16" name="Parallelogram 15">
            <a:extLst>
              <a:ext uri="{FF2B5EF4-FFF2-40B4-BE49-F238E27FC236}">
                <a16:creationId xmlns:a16="http://schemas.microsoft.com/office/drawing/2014/main" id="{8718C8D3-508E-C2C2-82CE-89B64EC9C263}"/>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Tree>
    <p:extLst>
      <p:ext uri="{BB962C8B-B14F-4D97-AF65-F5344CB8AC3E}">
        <p14:creationId xmlns:p14="http://schemas.microsoft.com/office/powerpoint/2010/main" val="366607091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4" name="Footer Placeholder 3"/>
          <p:cNvSpPr>
            <a:spLocks noGrp="1"/>
          </p:cNvSpPr>
          <p:nvPr>
            <p:ph type="ftr" sz="quarter" idx="11"/>
          </p:nvPr>
        </p:nvSpPr>
        <p:spPr/>
        <p:txBody>
          <a:bodyPr/>
          <a:lstStyle/>
          <a:p>
            <a:r>
              <a:rPr lang="en-US" noProof="0"/>
              <a:t>Add a footer</a:t>
            </a:r>
            <a:endParaRPr lang="en-US" noProof="0" dirty="0"/>
          </a:p>
        </p:txBody>
      </p:sp>
      <p:sp>
        <p:nvSpPr>
          <p:cNvPr id="5" name="Slide Number Placeholder 4"/>
          <p:cNvSpPr>
            <a:spLocks noGrp="1"/>
          </p:cNvSpPr>
          <p:nvPr>
            <p:ph type="sldNum" sz="quarter" idx="12"/>
          </p:nvPr>
        </p:nvSpPr>
        <p:spPr/>
        <p:txBody>
          <a:bodyPr/>
          <a:lstStyle/>
          <a:p>
            <a:fld id="{8699F50C-BE38-4BD0-BA84-9B090E1F2B9B}" type="slidenum">
              <a:rPr lang="en-US" noProof="0" smtClean="0"/>
              <a:t>‹#›</a:t>
            </a:fld>
            <a:endParaRPr lang="en-US" noProof="0" dirty="0"/>
          </a:p>
        </p:txBody>
      </p:sp>
      <p:sp>
        <p:nvSpPr>
          <p:cNvPr id="6" name="TextBox 5">
            <a:extLst>
              <a:ext uri="{FF2B5EF4-FFF2-40B4-BE49-F238E27FC236}">
                <a16:creationId xmlns:a16="http://schemas.microsoft.com/office/drawing/2014/main" id="{A5C4C44F-DFA7-C5F2-E3EA-B826B0C453F9}"/>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7" name="Group 6">
            <a:extLst>
              <a:ext uri="{FF2B5EF4-FFF2-40B4-BE49-F238E27FC236}">
                <a16:creationId xmlns:a16="http://schemas.microsoft.com/office/drawing/2014/main" id="{1B8D4684-0D6E-FA8F-B37D-3C1E6D9F4877}"/>
              </a:ext>
            </a:extLst>
          </p:cNvPr>
          <p:cNvGrpSpPr/>
          <p:nvPr userDrawn="1"/>
        </p:nvGrpSpPr>
        <p:grpSpPr>
          <a:xfrm flipH="1">
            <a:off x="7561328" y="0"/>
            <a:ext cx="4831840" cy="3541007"/>
            <a:chOff x="-192127" y="-2"/>
            <a:chExt cx="4831840" cy="3367272"/>
          </a:xfrm>
        </p:grpSpPr>
        <p:sp>
          <p:nvSpPr>
            <p:cNvPr id="8" name="Diagonal Stripe 7">
              <a:extLst>
                <a:ext uri="{FF2B5EF4-FFF2-40B4-BE49-F238E27FC236}">
                  <a16:creationId xmlns:a16="http://schemas.microsoft.com/office/drawing/2014/main" id="{421E9557-A950-4353-A45C-CFC1914112D8}"/>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9" name="Straight Connector 8">
              <a:extLst>
                <a:ext uri="{FF2B5EF4-FFF2-40B4-BE49-F238E27FC236}">
                  <a16:creationId xmlns:a16="http://schemas.microsoft.com/office/drawing/2014/main" id="{216A7227-E3FA-A67F-4A9F-57B5085D01F4}"/>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0" name="Parallelogram 9">
              <a:extLst>
                <a:ext uri="{FF2B5EF4-FFF2-40B4-BE49-F238E27FC236}">
                  <a16:creationId xmlns:a16="http://schemas.microsoft.com/office/drawing/2014/main" id="{5B110F1F-BF88-144F-0319-DE6D4118E6D5}"/>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1" name="Parallelogram 10">
            <a:extLst>
              <a:ext uri="{FF2B5EF4-FFF2-40B4-BE49-F238E27FC236}">
                <a16:creationId xmlns:a16="http://schemas.microsoft.com/office/drawing/2014/main" id="{D7B66340-758B-C336-F6D5-60E3CA7B5B7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Tree>
    <p:extLst>
      <p:ext uri="{BB962C8B-B14F-4D97-AF65-F5344CB8AC3E}">
        <p14:creationId xmlns:p14="http://schemas.microsoft.com/office/powerpoint/2010/main" val="2888646460"/>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3" name="Footer Placeholder 2"/>
          <p:cNvSpPr>
            <a:spLocks noGrp="1"/>
          </p:cNvSpPr>
          <p:nvPr>
            <p:ph type="ftr" sz="quarter" idx="11"/>
          </p:nvPr>
        </p:nvSpPr>
        <p:spPr/>
        <p:txBody>
          <a:bodyPr/>
          <a:lstStyle/>
          <a:p>
            <a:r>
              <a:rPr lang="en-US" noProof="0"/>
              <a:t>Add a footer</a:t>
            </a:r>
            <a:endParaRPr lang="en-US" noProof="0" dirty="0"/>
          </a:p>
        </p:txBody>
      </p:sp>
      <p:sp>
        <p:nvSpPr>
          <p:cNvPr id="4" name="Slide Number Placeholder 3"/>
          <p:cNvSpPr>
            <a:spLocks noGrp="1"/>
          </p:cNvSpPr>
          <p:nvPr>
            <p:ph type="sldNum" sz="quarter" idx="12"/>
          </p:nvPr>
        </p:nvSpPr>
        <p:spPr/>
        <p:txBody>
          <a:bodyPr/>
          <a:lstStyle/>
          <a:p>
            <a:fld id="{8699F50C-BE38-4BD0-BA84-9B090E1F2B9B}" type="slidenum">
              <a:rPr lang="en-US" noProof="0" smtClean="0"/>
              <a:t>‹#›</a:t>
            </a:fld>
            <a:endParaRPr lang="en-US" noProof="0" dirty="0"/>
          </a:p>
        </p:txBody>
      </p:sp>
      <p:sp>
        <p:nvSpPr>
          <p:cNvPr id="5" name="TextBox 4">
            <a:extLst>
              <a:ext uri="{FF2B5EF4-FFF2-40B4-BE49-F238E27FC236}">
                <a16:creationId xmlns:a16="http://schemas.microsoft.com/office/drawing/2014/main" id="{5DB3F481-1717-4045-DC11-F07B8461279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6" name="Group 5">
            <a:extLst>
              <a:ext uri="{FF2B5EF4-FFF2-40B4-BE49-F238E27FC236}">
                <a16:creationId xmlns:a16="http://schemas.microsoft.com/office/drawing/2014/main" id="{C7483B41-5726-F550-9741-42AE91A14B29}"/>
              </a:ext>
            </a:extLst>
          </p:cNvPr>
          <p:cNvGrpSpPr/>
          <p:nvPr userDrawn="1"/>
        </p:nvGrpSpPr>
        <p:grpSpPr>
          <a:xfrm flipH="1">
            <a:off x="7561328" y="0"/>
            <a:ext cx="4831840" cy="3541007"/>
            <a:chOff x="-192127" y="-2"/>
            <a:chExt cx="4831840" cy="3367272"/>
          </a:xfrm>
        </p:grpSpPr>
        <p:sp>
          <p:nvSpPr>
            <p:cNvPr id="7" name="Diagonal Stripe 6">
              <a:extLst>
                <a:ext uri="{FF2B5EF4-FFF2-40B4-BE49-F238E27FC236}">
                  <a16:creationId xmlns:a16="http://schemas.microsoft.com/office/drawing/2014/main" id="{83662B87-06D7-3C40-1082-54C7524F7D9E}"/>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8" name="Straight Connector 7">
              <a:extLst>
                <a:ext uri="{FF2B5EF4-FFF2-40B4-BE49-F238E27FC236}">
                  <a16:creationId xmlns:a16="http://schemas.microsoft.com/office/drawing/2014/main" id="{001CBDEC-CB62-136C-D013-A43E74A7598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9" name="Parallelogram 8">
              <a:extLst>
                <a:ext uri="{FF2B5EF4-FFF2-40B4-BE49-F238E27FC236}">
                  <a16:creationId xmlns:a16="http://schemas.microsoft.com/office/drawing/2014/main" id="{5B8605CF-1D9C-993D-B3B2-C9BA9D0E7113}"/>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Parallelogram 9">
            <a:extLst>
              <a:ext uri="{FF2B5EF4-FFF2-40B4-BE49-F238E27FC236}">
                <a16:creationId xmlns:a16="http://schemas.microsoft.com/office/drawing/2014/main" id="{FBD74A07-4603-A2A2-5BD8-1392FBB9F19E}"/>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Tree>
    <p:extLst>
      <p:ext uri="{BB962C8B-B14F-4D97-AF65-F5344CB8AC3E}">
        <p14:creationId xmlns:p14="http://schemas.microsoft.com/office/powerpoint/2010/main" val="2413869719"/>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
        <p:nvSpPr>
          <p:cNvPr id="8" name="Right Triangle 7">
            <a:extLst>
              <a:ext uri="{FF2B5EF4-FFF2-40B4-BE49-F238E27FC236}">
                <a16:creationId xmlns:a16="http://schemas.microsoft.com/office/drawing/2014/main" id="{2CAE151D-C851-20CE-9904-2235063E09E0}"/>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9" name="Straight Connector 8">
            <a:extLst>
              <a:ext uri="{FF2B5EF4-FFF2-40B4-BE49-F238E27FC236}">
                <a16:creationId xmlns:a16="http://schemas.microsoft.com/office/drawing/2014/main" id="{E0E5D557-2FA3-16DF-4518-8601D982219F}"/>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1454A21-0CBF-DA6D-3C2B-D992020F06B3}"/>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4F902F2-132D-BBD6-1157-D05761328EFC}"/>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830307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Right Triangle 7">
            <a:extLst>
              <a:ext uri="{FF2B5EF4-FFF2-40B4-BE49-F238E27FC236}">
                <a16:creationId xmlns:a16="http://schemas.microsoft.com/office/drawing/2014/main" id="{CCD68E0C-F69F-4B93-D292-37C2D846F352}"/>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9" name="Straight Connector 8">
            <a:extLst>
              <a:ext uri="{FF2B5EF4-FFF2-40B4-BE49-F238E27FC236}">
                <a16:creationId xmlns:a16="http://schemas.microsoft.com/office/drawing/2014/main" id="{593315DA-B192-56CF-BBE4-52CA7204F627}"/>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B837D43-0287-EE4C-56B1-111946AE8B48}"/>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4431D8F-75CA-3543-D867-E53400D867C7}"/>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1826350"/>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148527414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27651389"/>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3733856886"/>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61799070"/>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3466602420"/>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2/14/2026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3186472381"/>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r>
              <a:rPr lang="en-US" noProof="0"/>
              <a:t>Add a footer</a:t>
            </a:r>
            <a:endParaRPr lang="en-US" noProof="0" dirty="0"/>
          </a:p>
        </p:txBody>
      </p:sp>
      <p:sp>
        <p:nvSpPr>
          <p:cNvPr id="6" name="Slide Number Placeholder 5"/>
          <p:cNvSpPr>
            <a:spLocks noGrp="1"/>
          </p:cNvSpPr>
          <p:nvPr>
            <p:ph type="sldNum" sz="quarter" idx="12"/>
          </p:nvPr>
        </p:nvSpPr>
        <p:spPr/>
        <p:txBody>
          <a:body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2004009929"/>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679437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ection Header with Image">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719853585"/>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2025344966"/>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1286326786"/>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mparision with Subtitle">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135630560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hart">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3453207135"/>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41506091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839051282"/>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61729"/>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786568"/>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34304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848131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522678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5265375"/>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430260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3" name="Title 1" title="Title ">
            <a:extLst>
              <a:ext uri="{FF2B5EF4-FFF2-40B4-BE49-F238E27FC236}">
                <a16:creationId xmlns:a16="http://schemas.microsoft.com/office/drawing/2014/main" id="{59067A2C-FE71-4381-BE51-08DAC5E4354A}"/>
              </a:ext>
            </a:extLst>
          </p:cNvPr>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65841909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5891840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2/14/2026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noProof="0"/>
              <a:t>Add a footer</a:t>
            </a:r>
            <a:endParaRPr lang="en-US" noProof="0"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699F50C-BE38-4BD0-BA84-9B090E1F2B9B}" type="slidenum">
              <a:rPr lang="en-US" noProof="0" smtClean="0"/>
              <a:pPr/>
              <a:t>‹#›</a:t>
            </a:fld>
            <a:endParaRPr lang="en-US" noProof="0" dirty="0"/>
          </a:p>
        </p:txBody>
      </p:sp>
    </p:spTree>
    <p:extLst>
      <p:ext uri="{BB962C8B-B14F-4D97-AF65-F5344CB8AC3E}">
        <p14:creationId xmlns:p14="http://schemas.microsoft.com/office/powerpoint/2010/main" val="1078246010"/>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 id="2147483736" r:id="rId19"/>
    <p:sldLayoutId id="2147483737" r:id="rId20"/>
    <p:sldLayoutId id="2147483738" r:id="rId21"/>
    <p:sldLayoutId id="2147483739" r:id="rId22"/>
    <p:sldLayoutId id="2147483689" r:id="rId23"/>
    <p:sldLayoutId id="2147483668" r:id="rId24"/>
    <p:sldLayoutId id="2147483707" r:id="rId25"/>
    <p:sldLayoutId id="2147483710" r:id="rId26"/>
    <p:sldLayoutId id="2147483711" r:id="rId27"/>
    <p:sldLayoutId id="2147483712" r:id="rId28"/>
    <p:sldLayoutId id="2147483713" r:id="rId29"/>
    <p:sldLayoutId id="2147483714" r:id="rId30"/>
    <p:sldLayoutId id="2147483715" r:id="rId31"/>
    <p:sldLayoutId id="2147483716" r:id="rId32"/>
    <p:sldLayoutId id="2147483692" r:id="rId33"/>
    <p:sldLayoutId id="2147483697" r:id="rId34"/>
    <p:sldLayoutId id="2147483674" r:id="rId35"/>
  </p:sldLayoutIdLs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hyperlink" Target="https://www.annualreviews.org/content/journals/10.1146/annurev-orgpsych-012420-091013" TargetMode="External"/><Relationship Id="rId7" Type="http://schemas.openxmlformats.org/officeDocument/2006/relationships/image" Target="../media/image7.png"/><Relationship Id="rId2" Type="http://schemas.openxmlformats.org/officeDocument/2006/relationships/hyperlink" Target="https://doi.org/10.3389/fpubh.2025.1637788" TargetMode="External"/><Relationship Id="rId1" Type="http://schemas.openxmlformats.org/officeDocument/2006/relationships/slideLayout" Target="../slideLayouts/slideLayout22.xml"/><Relationship Id="rId6" Type="http://schemas.openxmlformats.org/officeDocument/2006/relationships/hyperlink" Target="https://doi.org/10.32725/kont.2023.026" TargetMode="External"/><Relationship Id="rId5" Type="http://schemas.openxmlformats.org/officeDocument/2006/relationships/hyperlink" Target="https://doi.org/10.1186/s12913-023-09869-8" TargetMode="External"/><Relationship Id="rId4" Type="http://schemas.openxmlformats.org/officeDocument/2006/relationships/hyperlink" Target="https://doi.org/10.61091/jpms2024133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7B7F0A74-11B6-4DE7-33B9-5EEC9D269321}"/>
              </a:ext>
            </a:extLst>
          </p:cNvPr>
          <p:cNvSpPr>
            <a:spLocks noGrp="1"/>
          </p:cNvSpPr>
          <p:nvPr>
            <p:ph type="subTitle" idx="1"/>
          </p:nvPr>
        </p:nvSpPr>
        <p:spPr>
          <a:xfrm>
            <a:off x="4907280" y="2804160"/>
            <a:ext cx="6309360" cy="2875280"/>
          </a:xfrm>
        </p:spPr>
        <p:txBody>
          <a:bodyPr>
            <a:normAutofit/>
          </a:bodyPr>
          <a:lstStyle/>
          <a:p>
            <a:r>
              <a:rPr lang="en-GB" dirty="0" err="1"/>
              <a:t>Shakilla</a:t>
            </a:r>
            <a:r>
              <a:rPr lang="en-GB" dirty="0"/>
              <a:t> </a:t>
            </a:r>
            <a:r>
              <a:rPr lang="en-GB"/>
              <a:t>Naz (2441135)</a:t>
            </a:r>
            <a:endParaRPr lang="en-GB" dirty="0"/>
          </a:p>
          <a:p>
            <a:r>
              <a:rPr lang="en-GB" b="1" dirty="0"/>
              <a:t>Module</a:t>
            </a:r>
            <a:r>
              <a:rPr lang="en-GB" dirty="0"/>
              <a:t>: Professional Development within Health and Social Care</a:t>
            </a:r>
          </a:p>
          <a:p>
            <a:r>
              <a:rPr lang="en-GB" b="1" dirty="0"/>
              <a:t>Module</a:t>
            </a:r>
            <a:r>
              <a:rPr lang="en-GB" dirty="0"/>
              <a:t> </a:t>
            </a:r>
            <a:r>
              <a:rPr lang="en-GB" b="1" dirty="0"/>
              <a:t>Code</a:t>
            </a:r>
            <a:r>
              <a:rPr lang="en-GB" dirty="0"/>
              <a:t>:LCHS4009</a:t>
            </a:r>
          </a:p>
          <a:p>
            <a:r>
              <a:rPr lang="en-GB" b="1" dirty="0"/>
              <a:t>Lecturer</a:t>
            </a:r>
            <a:r>
              <a:rPr lang="en-GB" dirty="0"/>
              <a:t>: Olubukola Adegbite</a:t>
            </a:r>
          </a:p>
          <a:p>
            <a:r>
              <a:rPr lang="en-GB" b="1" dirty="0"/>
              <a:t>Title</a:t>
            </a:r>
            <a:r>
              <a:rPr lang="en-GB" dirty="0"/>
              <a:t>: Self-Awareness Presentation</a:t>
            </a:r>
          </a:p>
          <a:p>
            <a:endParaRPr lang="en-GB" dirty="0"/>
          </a:p>
        </p:txBody>
      </p:sp>
    </p:spTree>
    <p:extLst>
      <p:ext uri="{BB962C8B-B14F-4D97-AF65-F5344CB8AC3E}">
        <p14:creationId xmlns:p14="http://schemas.microsoft.com/office/powerpoint/2010/main" val="1654595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2501265" y="502920"/>
            <a:ext cx="7189470" cy="617220"/>
          </a:xfrm>
          <a:solidFill>
            <a:schemeClr val="accent4">
              <a:lumMod val="20000"/>
              <a:lumOff val="80000"/>
            </a:schemeClr>
          </a:solidFill>
        </p:spPr>
        <p:txBody>
          <a:bodyPr>
            <a:normAutofit/>
          </a:bodyPr>
          <a:lstStyle/>
          <a:p>
            <a:r>
              <a:rPr lang="en-US" sz="3200" dirty="0"/>
              <a:t>       Self-Awareness Presentation </a:t>
            </a:r>
          </a:p>
        </p:txBody>
      </p:sp>
      <p:pic>
        <p:nvPicPr>
          <p:cNvPr id="8" name="Picture 7"/>
          <p:cNvPicPr>
            <a:picLocks noChangeAspect="1"/>
          </p:cNvPicPr>
          <p:nvPr/>
        </p:nvPicPr>
        <p:blipFill>
          <a:blip r:embed="rId2"/>
          <a:stretch>
            <a:fillRect/>
          </a:stretch>
        </p:blipFill>
        <p:spPr>
          <a:xfrm>
            <a:off x="2904490" y="1668780"/>
            <a:ext cx="6849110" cy="4582997"/>
          </a:xfrm>
          <a:prstGeom prst="rect">
            <a:avLst/>
          </a:prstGeom>
        </p:spPr>
      </p:pic>
    </p:spTree>
    <p:extLst>
      <p:ext uri="{BB962C8B-B14F-4D97-AF65-F5344CB8AC3E}">
        <p14:creationId xmlns:p14="http://schemas.microsoft.com/office/powerpoint/2010/main" val="3980699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Hexagon 9" descr="Solid dark colored hexagon in the middle of image accent">
            <a:extLst>
              <a:ext uri="{FF2B5EF4-FFF2-40B4-BE49-F238E27FC236}">
                <a16:creationId xmlns:a16="http://schemas.microsoft.com/office/drawing/2014/main" id="{84367257-921F-4C31-9DD7-8B0616248FDF}"/>
              </a:ext>
            </a:extLst>
          </p:cNvPr>
          <p:cNvSpPr/>
          <p:nvPr/>
        </p:nvSpPr>
        <p:spPr>
          <a:xfrm rot="16200000">
            <a:off x="2679702" y="2388914"/>
            <a:ext cx="2412998" cy="2080172"/>
          </a:xfrm>
          <a:prstGeom prst="hexag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3786692" y="186003"/>
            <a:ext cx="4290508" cy="90052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chemeClr val="accent6"/>
                </a:solidFill>
              </a:rPr>
              <a:t>Introduction</a:t>
            </a:r>
            <a:r>
              <a:rPr lang="en-US" dirty="0">
                <a:solidFill>
                  <a:schemeClr val="accent6"/>
                </a:solidFill>
              </a:rPr>
              <a:t> </a:t>
            </a:r>
          </a:p>
        </p:txBody>
      </p:sp>
      <p:sp>
        <p:nvSpPr>
          <p:cNvPr id="13" name="Rectangle 12"/>
          <p:cNvSpPr/>
          <p:nvPr/>
        </p:nvSpPr>
        <p:spPr>
          <a:xfrm>
            <a:off x="251039" y="1312934"/>
            <a:ext cx="5213846" cy="5028556"/>
          </a:xfrm>
          <a:prstGeom prst="rect">
            <a:avLst/>
          </a:prstGeom>
          <a:solidFill>
            <a:schemeClr val="accent4">
              <a:lumMod val="40000"/>
              <a:lumOff val="60000"/>
            </a:schemeClr>
          </a:solidFill>
        </p:spPr>
        <p:txBody>
          <a:bodyPr wrap="square">
            <a:spAutoFit/>
          </a:bodyPr>
          <a:lstStyle/>
          <a:p>
            <a:pPr marL="285750" indent="-285750" algn="just">
              <a:lnSpc>
                <a:spcPct val="150000"/>
              </a:lnSpc>
              <a:buFont typeface="Wingdings" panose="05000000000000000000" pitchFamily="2" charset="2"/>
              <a:buChar char="Ø"/>
            </a:pPr>
            <a:r>
              <a:rPr lang="en-GB" dirty="0">
                <a:solidFill>
                  <a:srgbClr val="000000"/>
                </a:solidFill>
                <a:latin typeface="Times New Roman" panose="02020603050405020304" pitchFamily="18" charset="0"/>
                <a:ea typeface="Calibri" panose="020F0502020204030204" pitchFamily="34" charset="0"/>
              </a:rPr>
              <a:t>Communication skills is defined as the involvement of non-verbal, exchange of emotions, information and knowledge  between professionals and patients to ensure safety and care of individuals. </a:t>
            </a:r>
          </a:p>
          <a:p>
            <a:pPr marL="285750" indent="-285750" algn="just">
              <a:lnSpc>
                <a:spcPct val="150000"/>
              </a:lnSpc>
              <a:buFont typeface="Wingdings" panose="05000000000000000000" pitchFamily="2" charset="2"/>
              <a:buChar char="Ø"/>
            </a:pPr>
            <a:r>
              <a:rPr lang="en-GB" dirty="0">
                <a:solidFill>
                  <a:srgbClr val="000000"/>
                </a:solidFill>
                <a:latin typeface="Times New Roman" panose="02020603050405020304" pitchFamily="18" charset="0"/>
                <a:ea typeface="Calibri" panose="020F0502020204030204" pitchFamily="34" charset="0"/>
              </a:rPr>
              <a:t>They are important for building trust, accurate assessment and for effective team conversation and collaboration. This helps to improve the well-being of patients and provide high quality of care and help to maintain dignity in health and social care.</a:t>
            </a:r>
          </a:p>
          <a:p>
            <a:pPr marL="285750" indent="-285750" algn="just">
              <a:lnSpc>
                <a:spcPct val="150000"/>
              </a:lnSpc>
              <a:buFont typeface="Wingdings" panose="05000000000000000000" pitchFamily="2" charset="2"/>
              <a:buChar char="Ø"/>
            </a:pPr>
            <a:r>
              <a:rPr lang="en-GB" dirty="0">
                <a:solidFill>
                  <a:srgbClr val="000000"/>
                </a:solidFill>
                <a:latin typeface="Times New Roman" panose="02020603050405020304" pitchFamily="18" charset="0"/>
                <a:ea typeface="Calibri" panose="020F0502020204030204" pitchFamily="34" charset="0"/>
              </a:rPr>
              <a:t>Communication in health and social care aids us to understand the issue and help to resolve it.</a:t>
            </a:r>
            <a:endParaRPr lang="en-US" dirty="0">
              <a:solidFill>
                <a:srgbClr val="000000"/>
              </a:solidFill>
              <a:effectLst/>
              <a:latin typeface="Times New Roman" panose="02020603050405020304" pitchFamily="18" charset="0"/>
              <a:ea typeface="Calibri" panose="020F0502020204030204" pitchFamily="34" charset="0"/>
            </a:endParaRPr>
          </a:p>
        </p:txBody>
      </p:sp>
      <p:pic>
        <p:nvPicPr>
          <p:cNvPr id="14" name="Picture 13"/>
          <p:cNvPicPr>
            <a:picLocks noChangeAspect="1"/>
          </p:cNvPicPr>
          <p:nvPr/>
        </p:nvPicPr>
        <p:blipFill>
          <a:blip r:embed="rId2"/>
          <a:stretch>
            <a:fillRect/>
          </a:stretch>
        </p:blipFill>
        <p:spPr>
          <a:xfrm>
            <a:off x="5846926" y="1312934"/>
            <a:ext cx="6094035" cy="4824961"/>
          </a:xfrm>
          <a:prstGeom prst="rect">
            <a:avLst/>
          </a:prstGeom>
        </p:spPr>
      </p:pic>
    </p:spTree>
    <p:extLst>
      <p:ext uri="{BB962C8B-B14F-4D97-AF65-F5344CB8AC3E}">
        <p14:creationId xmlns:p14="http://schemas.microsoft.com/office/powerpoint/2010/main" val="4292661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p:txBody>
          <a:bodyPr/>
          <a:lstStyle/>
          <a:p>
            <a:fld id="{8699F50C-BE38-4BD0-BA84-9B090E1F2B9B}" type="slidenum">
              <a:rPr lang="en-US" smtClean="0"/>
              <a:pPr/>
              <a:t>4</a:t>
            </a:fld>
            <a:endParaRPr lang="en-US" dirty="0"/>
          </a:p>
        </p:txBody>
      </p:sp>
      <p:sp>
        <p:nvSpPr>
          <p:cNvPr id="8" name="Rectangle 7"/>
          <p:cNvSpPr/>
          <p:nvPr/>
        </p:nvSpPr>
        <p:spPr>
          <a:xfrm>
            <a:off x="1168997" y="198105"/>
            <a:ext cx="9854005" cy="57739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a:lnSpc>
                <a:spcPct val="150000"/>
              </a:lnSpc>
              <a:spcBef>
                <a:spcPts val="565"/>
              </a:spcBef>
              <a:spcAft>
                <a:spcPts val="0"/>
              </a:spcAft>
              <a:tabLst>
                <a:tab pos="0" algn="l"/>
              </a:tabLst>
            </a:pPr>
            <a:r>
              <a:rPr lang="en-GB" sz="3200" b="1" kern="0" dirty="0">
                <a:solidFill>
                  <a:srgbClr val="000000"/>
                </a:solidFill>
                <a:latin typeface="Times New Roman" panose="02020603050405020304" pitchFamily="18" charset="0"/>
              </a:rPr>
              <a:t>Importance of communication in health and social care </a:t>
            </a:r>
            <a:endParaRPr lang="en-US" sz="3200" b="1" kern="0" dirty="0">
              <a:solidFill>
                <a:srgbClr val="000000"/>
              </a:solidFill>
              <a:latin typeface="Times New Roman" panose="02020603050405020304" pitchFamily="18" charset="0"/>
            </a:endParaRPr>
          </a:p>
        </p:txBody>
      </p:sp>
      <p:sp>
        <p:nvSpPr>
          <p:cNvPr id="16" name="Rectangle 15"/>
          <p:cNvSpPr/>
          <p:nvPr/>
        </p:nvSpPr>
        <p:spPr>
          <a:xfrm>
            <a:off x="234352" y="1060670"/>
            <a:ext cx="5350634" cy="5295680"/>
          </a:xfrm>
          <a:prstGeom prst="rect">
            <a:avLst/>
          </a:prstGeom>
          <a:solidFill>
            <a:schemeClr val="accent4">
              <a:lumMod val="60000"/>
              <a:lumOff val="40000"/>
            </a:schemeClr>
          </a:solidFill>
        </p:spPr>
        <p:txBody>
          <a:bodyPr wrap="square">
            <a:spAutoFit/>
          </a:bodyPr>
          <a:lstStyle/>
          <a:p>
            <a:pPr marL="285750" marR="0" lvl="0" indent="-285750" algn="just">
              <a:lnSpc>
                <a:spcPct val="150000"/>
              </a:lnSpc>
              <a:spcBef>
                <a:spcPts val="565"/>
              </a:spcBef>
              <a:spcAft>
                <a:spcPts val="0"/>
              </a:spcAft>
              <a:buFont typeface="Wingdings" panose="05000000000000000000" pitchFamily="2" charset="2"/>
              <a:buChar char="Ø"/>
              <a:tabLst>
                <a:tab pos="0" algn="l"/>
                <a:tab pos="457200" algn="l"/>
              </a:tabLst>
            </a:pPr>
            <a:r>
              <a:rPr lang="en-GB" sz="1600" kern="0" dirty="0">
                <a:solidFill>
                  <a:srgbClr val="000000"/>
                </a:solidFill>
                <a:latin typeface="Times New Roman" panose="02020603050405020304" pitchFamily="18" charset="0"/>
                <a:cs typeface="Times New Roman" panose="02020603050405020304" pitchFamily="18" charset="0"/>
              </a:rPr>
              <a:t>Lack of communication is the primary reason of medical error and adverse events in health and social and health care. We need clear and accurate conversation between healthcare professionals and patients to improve patient well-being and aid in patients understanding their treatment, medicines and care plans.</a:t>
            </a:r>
          </a:p>
          <a:p>
            <a:pPr marL="285750" marR="0" lvl="0" indent="-285750" algn="just">
              <a:lnSpc>
                <a:spcPct val="150000"/>
              </a:lnSpc>
              <a:spcBef>
                <a:spcPts val="565"/>
              </a:spcBef>
              <a:spcAft>
                <a:spcPts val="0"/>
              </a:spcAft>
              <a:buFont typeface="Wingdings" panose="05000000000000000000" pitchFamily="2" charset="2"/>
              <a:buChar char="Ø"/>
              <a:tabLst>
                <a:tab pos="0" algn="l"/>
                <a:tab pos="457200" algn="l"/>
              </a:tabLst>
            </a:pPr>
            <a:r>
              <a:rPr lang="en-GB" sz="1600" kern="0" dirty="0">
                <a:solidFill>
                  <a:srgbClr val="000000"/>
                </a:solidFill>
                <a:latin typeface="Times New Roman" panose="02020603050405020304" pitchFamily="18" charset="0"/>
                <a:cs typeface="Times New Roman" panose="02020603050405020304" pitchFamily="18" charset="0"/>
              </a:rPr>
              <a:t>Sharing information between staff members is very important because incomplete information leads to medication error. Hence, using the communication tool SBAR to transfer information helps ensure that information is conveyed correctly (Tůmová and </a:t>
            </a:r>
            <a:r>
              <a:rPr lang="en-GB" sz="1600" kern="0" dirty="0" err="1">
                <a:solidFill>
                  <a:srgbClr val="000000"/>
                </a:solidFill>
                <a:latin typeface="Times New Roman" panose="02020603050405020304" pitchFamily="18" charset="0"/>
                <a:cs typeface="Times New Roman" panose="02020603050405020304" pitchFamily="18" charset="0"/>
              </a:rPr>
              <a:t>Bártlová</a:t>
            </a:r>
            <a:r>
              <a:rPr lang="en-GB" sz="1600" kern="0" dirty="0">
                <a:solidFill>
                  <a:srgbClr val="000000"/>
                </a:solidFill>
                <a:latin typeface="Times New Roman" panose="02020603050405020304" pitchFamily="18" charset="0"/>
                <a:cs typeface="Times New Roman" panose="02020603050405020304" pitchFamily="18" charset="0"/>
              </a:rPr>
              <a:t>, 2023). SBAR (situation, background, </a:t>
            </a:r>
            <a:r>
              <a:rPr lang="en-GB" sz="1600" kern="0" dirty="0" err="1">
                <a:solidFill>
                  <a:srgbClr val="000000"/>
                </a:solidFill>
                <a:latin typeface="Times New Roman" panose="02020603050405020304" pitchFamily="18" charset="0"/>
                <a:cs typeface="Times New Roman" panose="02020603050405020304" pitchFamily="18" charset="0"/>
              </a:rPr>
              <a:t>assessment,recommendation</a:t>
            </a:r>
            <a:r>
              <a:rPr lang="en-GB" sz="1600" kern="0" dirty="0">
                <a:solidFill>
                  <a:srgbClr val="000000"/>
                </a:solidFill>
                <a:latin typeface="Times New Roman" panose="02020603050405020304" pitchFamily="18" charset="0"/>
                <a:cs typeface="Times New Roman" panose="02020603050405020304" pitchFamily="18" charset="0"/>
              </a:rPr>
              <a:t>) is a framework which provide the method and structure for the communication in critical and urgent situations. .</a:t>
            </a:r>
            <a:endParaRPr lang="en-US" sz="1600" b="1" kern="0" dirty="0">
              <a:solidFill>
                <a:srgbClr val="000000"/>
              </a:solidFill>
              <a:effectLst/>
              <a:latin typeface="Times New Roman" panose="02020603050405020304" pitchFamily="18" charset="0"/>
              <a:cs typeface="Times New Roman" panose="02020603050405020304" pitchFamily="18" charset="0"/>
            </a:endParaRPr>
          </a:p>
        </p:txBody>
      </p:sp>
      <p:pic>
        <p:nvPicPr>
          <p:cNvPr id="17" name="Picture 16"/>
          <p:cNvPicPr>
            <a:picLocks noChangeAspect="1"/>
          </p:cNvPicPr>
          <p:nvPr/>
        </p:nvPicPr>
        <p:blipFill>
          <a:blip r:embed="rId3"/>
          <a:stretch>
            <a:fillRect/>
          </a:stretch>
        </p:blipFill>
        <p:spPr>
          <a:xfrm>
            <a:off x="5873630" y="1167883"/>
            <a:ext cx="5631603" cy="4712058"/>
          </a:xfrm>
          <a:prstGeom prst="rect">
            <a:avLst/>
          </a:prstGeom>
        </p:spPr>
      </p:pic>
    </p:spTree>
    <p:extLst>
      <p:ext uri="{BB962C8B-B14F-4D97-AF65-F5344CB8AC3E}">
        <p14:creationId xmlns:p14="http://schemas.microsoft.com/office/powerpoint/2010/main" val="972005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p:cNvSpPr>
            <a:spLocks noGrp="1"/>
          </p:cNvSpPr>
          <p:nvPr>
            <p:ph type="pic" sz="quarter" idx="14"/>
          </p:nvPr>
        </p:nvSpPr>
        <p:spPr/>
        <p:txBody>
          <a:bodyPr/>
          <a:lstStyle/>
          <a:p>
            <a:endParaRPr lang="en-GB"/>
          </a:p>
        </p:txBody>
      </p:sp>
      <p:sp>
        <p:nvSpPr>
          <p:cNvPr id="10" name="Slide Number Placeholder 9">
            <a:extLst>
              <a:ext uri="{FF2B5EF4-FFF2-40B4-BE49-F238E27FC236}">
                <a16:creationId xmlns:a16="http://schemas.microsoft.com/office/drawing/2014/main" id="{A267D224-5586-43DC-82CA-8605E158298B}"/>
              </a:ext>
            </a:extLst>
          </p:cNvPr>
          <p:cNvSpPr>
            <a:spLocks noGrp="1"/>
          </p:cNvSpPr>
          <p:nvPr>
            <p:ph type="sldNum" sz="quarter" idx="16"/>
          </p:nvPr>
        </p:nvSpPr>
        <p:spPr/>
        <p:txBody>
          <a:bodyPr/>
          <a:lstStyle/>
          <a:p>
            <a:fld id="{8699F50C-BE38-4BD0-BA84-9B090E1F2B9B}" type="slidenum">
              <a:rPr lang="en-US" smtClean="0"/>
              <a:pPr/>
              <a:t>5</a:t>
            </a:fld>
            <a:endParaRPr lang="en-US" dirty="0"/>
          </a:p>
        </p:txBody>
      </p:sp>
      <p:sp>
        <p:nvSpPr>
          <p:cNvPr id="6" name="Rectangle 5"/>
          <p:cNvSpPr/>
          <p:nvPr/>
        </p:nvSpPr>
        <p:spPr>
          <a:xfrm>
            <a:off x="2413262" y="394286"/>
            <a:ext cx="6282465" cy="60936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a:lnSpc>
                <a:spcPct val="150000"/>
              </a:lnSpc>
              <a:spcBef>
                <a:spcPts val="565"/>
              </a:spcBef>
              <a:spcAft>
                <a:spcPts val="0"/>
              </a:spcAft>
              <a:tabLst>
                <a:tab pos="0" algn="l"/>
              </a:tabLst>
            </a:pPr>
            <a:r>
              <a:rPr lang="en-GB" sz="3200" b="1" kern="0" dirty="0">
                <a:solidFill>
                  <a:srgbClr val="000000"/>
                </a:solidFill>
                <a:latin typeface="Times New Roman" panose="02020603050405020304" pitchFamily="18" charset="0"/>
              </a:rPr>
              <a:t>   Communication in team setting </a:t>
            </a:r>
            <a:endParaRPr lang="en-US" sz="3600" b="1" kern="0" dirty="0">
              <a:solidFill>
                <a:srgbClr val="000000"/>
              </a:solidFill>
              <a:effectLst/>
              <a:latin typeface="Times New Roman" panose="02020603050405020304" pitchFamily="18" charset="0"/>
            </a:endParaRPr>
          </a:p>
        </p:txBody>
      </p:sp>
      <p:sp>
        <p:nvSpPr>
          <p:cNvPr id="7" name="Rectangle 6"/>
          <p:cNvSpPr/>
          <p:nvPr/>
        </p:nvSpPr>
        <p:spPr>
          <a:xfrm>
            <a:off x="498437" y="1435100"/>
            <a:ext cx="7534504" cy="4633961"/>
          </a:xfrm>
          <a:prstGeom prst="rect">
            <a:avLst/>
          </a:prstGeom>
          <a:solidFill>
            <a:schemeClr val="bg1">
              <a:lumMod val="85000"/>
            </a:schemeClr>
          </a:solidFill>
        </p:spPr>
        <p:txBody>
          <a:bodyPr wrap="square">
            <a:spAutoFit/>
          </a:bodyPr>
          <a:lstStyle/>
          <a:p>
            <a:pPr marL="285750" indent="-285750" algn="just">
              <a:lnSpc>
                <a:spcPct val="150000"/>
              </a:lnSpc>
              <a:spcBef>
                <a:spcPts val="565"/>
              </a:spcBef>
              <a:buFont typeface="Wingdings" panose="05000000000000000000" pitchFamily="2" charset="2"/>
              <a:buChar char="Ø"/>
              <a:tabLst>
                <a:tab pos="0" algn="l"/>
                <a:tab pos="457200" algn="l"/>
              </a:tabLst>
            </a:pPr>
            <a:r>
              <a:rPr lang="en-GB" sz="1600" kern="0" dirty="0">
                <a:solidFill>
                  <a:srgbClr val="000000"/>
                </a:solidFill>
                <a:latin typeface="Times New Roman" panose="02020603050405020304" pitchFamily="18" charset="0"/>
                <a:cs typeface="Times New Roman" panose="02020603050405020304" pitchFamily="18" charset="0"/>
              </a:rPr>
              <a:t>Enhancing multidisciplinary teamwork - delivering care to patient requires a team of doctor, nurses, and social care workers to enhance well-being. Clear communication between professionals reduces the probability of fragmented care (</a:t>
            </a:r>
            <a:r>
              <a:rPr lang="en-GB" sz="1600" kern="0" dirty="0" err="1">
                <a:solidFill>
                  <a:srgbClr val="000000"/>
                </a:solidFill>
                <a:latin typeface="Times New Roman" panose="02020603050405020304" pitchFamily="18" charset="0"/>
                <a:cs typeface="Times New Roman" panose="02020603050405020304" pitchFamily="18" charset="0"/>
              </a:rPr>
              <a:t>Korylchuk</a:t>
            </a:r>
            <a:r>
              <a:rPr lang="en-GB" sz="1600" kern="0" dirty="0">
                <a:solidFill>
                  <a:srgbClr val="000000"/>
                </a:solidFill>
                <a:latin typeface="Times New Roman" panose="02020603050405020304" pitchFamily="18" charset="0"/>
                <a:cs typeface="Times New Roman" panose="02020603050405020304" pitchFamily="18" charset="0"/>
              </a:rPr>
              <a:t> et al., 2024) as many professionals give different conflicting advice. It helps ensure that everyone is working to the same goal of improving the overall efficiency through good communication. </a:t>
            </a:r>
            <a:endParaRPr lang="en-US" sz="1600" b="1" kern="0" dirty="0">
              <a:solidFill>
                <a:srgbClr val="000000"/>
              </a:solidFill>
              <a:latin typeface="Times New Roman" panose="02020603050405020304" pitchFamily="18" charset="0"/>
              <a:cs typeface="Times New Roman" panose="02020603050405020304" pitchFamily="18" charset="0"/>
            </a:endParaRPr>
          </a:p>
          <a:p>
            <a:pPr marL="285750" indent="-285750" algn="just">
              <a:lnSpc>
                <a:spcPct val="150000"/>
              </a:lnSpc>
              <a:spcBef>
                <a:spcPts val="565"/>
              </a:spcBef>
              <a:buFont typeface="Wingdings" panose="05000000000000000000" pitchFamily="2" charset="2"/>
              <a:buChar char="Ø"/>
              <a:tabLst>
                <a:tab pos="0" algn="l"/>
                <a:tab pos="457200" algn="l"/>
              </a:tabLst>
            </a:pPr>
            <a:r>
              <a:rPr lang="en-GB" sz="1600" kern="0" dirty="0">
                <a:solidFill>
                  <a:srgbClr val="000000"/>
                </a:solidFill>
                <a:latin typeface="Times New Roman" panose="02020603050405020304" pitchFamily="18" charset="0"/>
                <a:cs typeface="Times New Roman" panose="02020603050405020304" pitchFamily="18" charset="0"/>
              </a:rPr>
              <a:t>Multidisciplinary </a:t>
            </a:r>
            <a:r>
              <a:rPr lang="en-US"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team members share electronic platforms like electronic health records to provide the patients information in real time such as Electrolarynx which  is a device used by the patient who have lost their voice to generate the voice for communication. </a:t>
            </a:r>
          </a:p>
          <a:p>
            <a:pPr marL="285750" indent="-285750" algn="just">
              <a:lnSpc>
                <a:spcPct val="150000"/>
              </a:lnSpc>
              <a:spcBef>
                <a:spcPts val="565"/>
              </a:spcBef>
              <a:buFont typeface="Wingdings" panose="05000000000000000000" pitchFamily="2" charset="2"/>
              <a:buChar char="Ø"/>
              <a:tabLst>
                <a:tab pos="0" algn="l"/>
                <a:tab pos="457200" algn="l"/>
              </a:tabLst>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Physical symbols can </a:t>
            </a:r>
            <a:r>
              <a:rPr lang="en-US" sz="1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have a direct impact on transmission of information, tone and behavior such as touch which can also enhance communication by reducing anxiety. </a:t>
            </a:r>
            <a:endPar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Picture 7"/>
          <p:cNvPicPr>
            <a:picLocks noChangeAspect="1"/>
          </p:cNvPicPr>
          <p:nvPr/>
        </p:nvPicPr>
        <p:blipFill>
          <a:blip r:embed="rId3"/>
          <a:stretch>
            <a:fillRect/>
          </a:stretch>
        </p:blipFill>
        <p:spPr>
          <a:xfrm>
            <a:off x="8337741" y="2534560"/>
            <a:ext cx="3549457" cy="3085656"/>
          </a:xfrm>
          <a:prstGeom prst="rect">
            <a:avLst/>
          </a:prstGeom>
        </p:spPr>
      </p:pic>
    </p:spTree>
    <p:extLst>
      <p:ext uri="{BB962C8B-B14F-4D97-AF65-F5344CB8AC3E}">
        <p14:creationId xmlns:p14="http://schemas.microsoft.com/office/powerpoint/2010/main" val="3205466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5">
            <a:extLst>
              <a:ext uri="{FF2B5EF4-FFF2-40B4-BE49-F238E27FC236}">
                <a16:creationId xmlns:a16="http://schemas.microsoft.com/office/drawing/2014/main" id="{C7C65DDB-24F2-44CF-AE02-F3A6C8B1858B}"/>
              </a:ext>
            </a:extLst>
          </p:cNvPr>
          <p:cNvSpPr>
            <a:spLocks noGrp="1"/>
          </p:cNvSpPr>
          <p:nvPr>
            <p:ph type="sldNum" sz="quarter" idx="18"/>
          </p:nvPr>
        </p:nvSpPr>
        <p:spPr>
          <a:xfrm>
            <a:off x="11190002" y="6356350"/>
            <a:ext cx="740227" cy="365125"/>
          </a:xfrm>
        </p:spPr>
        <p:txBody>
          <a:bodyPr/>
          <a:lstStyle>
            <a:lvl1pPr algn="r">
              <a:defRPr sz="1200">
                <a:solidFill>
                  <a:schemeClr val="tx1">
                    <a:lumMod val="50000"/>
                    <a:lumOff val="50000"/>
                  </a:schemeClr>
                </a:solidFill>
              </a:defRPr>
            </a:lvl1pPr>
          </a:lstStyle>
          <a:p>
            <a:fld id="{8699F50C-BE38-4BD0-BA84-9B090E1F2B9B}" type="slidenum">
              <a:rPr lang="en-US" smtClean="0"/>
              <a:pPr/>
              <a:t>6</a:t>
            </a:fld>
            <a:endParaRPr lang="en-US" dirty="0"/>
          </a:p>
        </p:txBody>
      </p:sp>
      <p:sp>
        <p:nvSpPr>
          <p:cNvPr id="8" name="Rectangle 7"/>
          <p:cNvSpPr/>
          <p:nvPr/>
        </p:nvSpPr>
        <p:spPr>
          <a:xfrm>
            <a:off x="261771" y="1232872"/>
            <a:ext cx="6549208" cy="5224315"/>
          </a:xfrm>
          <a:prstGeom prst="rect">
            <a:avLst/>
          </a:prstGeom>
          <a:solidFill>
            <a:schemeClr val="accent4">
              <a:lumMod val="20000"/>
              <a:lumOff val="80000"/>
            </a:schemeClr>
          </a:solidFill>
        </p:spPr>
        <p:txBody>
          <a:bodyPr wrap="square">
            <a:spAutoFit/>
          </a:bodyPr>
          <a:lstStyle/>
          <a:p>
            <a:pPr algn="just">
              <a:lnSpc>
                <a:spcPct val="150000"/>
              </a:lnSpc>
            </a:pPr>
            <a:r>
              <a:rPr lang="en-GB" sz="14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Tuckmen</a:t>
            </a: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model involves team communication to gain trust and help in patient-centred care. </a:t>
            </a:r>
            <a:endParaRPr lang="en-US"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 60 year old resident Mr. David recently fell so he needed to start walking using a walker. He is refusing to do so and also refusing to eat food. A social care worker; Lily approaches to talk Mr. David to discuss this. She begins by applying the application of the Tuckman principle of communication active listening techniques by- </a:t>
            </a:r>
            <a:endParaRPr lang="en-US"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800100" lvl="1" indent="-342900" algn="just">
              <a:lnSpc>
                <a:spcPct val="150000"/>
              </a:lnSpc>
              <a:buFont typeface="Arial" panose="020B0604020202020204" pitchFamily="34" charset="0"/>
              <a:buChar char="•"/>
              <a:tabLst>
                <a:tab pos="457200" algn="l"/>
              </a:tabLst>
            </a:pP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Setting the stage and body language – Mr. David is sitting on a chair and Lily approaches him by sitting next to him and ensuring she is at his eye level. She then put her phone aside to avoid any type of distraction and started conversation with a smile showing Mr. David she is engaged (Kluger and </a:t>
            </a:r>
            <a:r>
              <a:rPr lang="en-GB" sz="14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Itzchakov</a:t>
            </a: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2022). This helps Lily show Mr. David that he is her priority.</a:t>
            </a:r>
            <a:endParaRPr lang="en-US"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800100" lvl="1" indent="-342900" algn="just">
              <a:lnSpc>
                <a:spcPct val="150000"/>
              </a:lnSpc>
              <a:buFont typeface="Arial" panose="020B0604020202020204" pitchFamily="34" charset="0"/>
              <a:buChar char="•"/>
              <a:tabLst>
                <a:tab pos="457200" algn="l"/>
              </a:tabLst>
            </a:pPr>
            <a:r>
              <a:rPr lang="en-GB"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Open questioning- she started conversation with a calm tone and asks Mr. David about the reason he has been quiet today, could you tell me about the new walking frame and what you are feeling by using it? Using open ended questions motivated Mr. David to share his feelings and thoughts easily. </a:t>
            </a:r>
            <a:endParaRPr lang="en-US" sz="1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Rectangle 8"/>
          <p:cNvSpPr/>
          <p:nvPr/>
        </p:nvSpPr>
        <p:spPr>
          <a:xfrm>
            <a:off x="3481891" y="111099"/>
            <a:ext cx="5228217" cy="770562"/>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3200" b="1" dirty="0"/>
              <a:t>    Communication model  </a:t>
            </a:r>
            <a:endParaRPr lang="en-US" sz="3200" b="1" dirty="0"/>
          </a:p>
        </p:txBody>
      </p:sp>
      <p:pic>
        <p:nvPicPr>
          <p:cNvPr id="10" name="Picture 9"/>
          <p:cNvPicPr>
            <a:picLocks noChangeAspect="1"/>
          </p:cNvPicPr>
          <p:nvPr/>
        </p:nvPicPr>
        <p:blipFill>
          <a:blip r:embed="rId3"/>
          <a:srcRect l="7698" r="8878" b="8378"/>
          <a:stretch>
            <a:fillRect/>
          </a:stretch>
        </p:blipFill>
        <p:spPr>
          <a:xfrm>
            <a:off x="7000240" y="1766050"/>
            <a:ext cx="5191760" cy="3483074"/>
          </a:xfrm>
          <a:prstGeom prst="rect">
            <a:avLst/>
          </a:prstGeom>
        </p:spPr>
      </p:pic>
    </p:spTree>
    <p:extLst>
      <p:ext uri="{BB962C8B-B14F-4D97-AF65-F5344CB8AC3E}">
        <p14:creationId xmlns:p14="http://schemas.microsoft.com/office/powerpoint/2010/main" val="3891516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2228214-87DB-4B3A-BD81-9A709A69BAAC}"/>
              </a:ext>
            </a:extLst>
          </p:cNvPr>
          <p:cNvSpPr>
            <a:spLocks noGrp="1"/>
          </p:cNvSpPr>
          <p:nvPr>
            <p:ph type="sldNum" sz="quarter" idx="18"/>
          </p:nvPr>
        </p:nvSpPr>
        <p:spPr/>
        <p:txBody>
          <a:bodyPr/>
          <a:lstStyle/>
          <a:p>
            <a:fld id="{8699F50C-BE38-4BD0-BA84-9B090E1F2B9B}" type="slidenum">
              <a:rPr lang="en-US" smtClean="0"/>
              <a:pPr/>
              <a:t>7</a:t>
            </a:fld>
            <a:endParaRPr lang="en-US" dirty="0"/>
          </a:p>
        </p:txBody>
      </p:sp>
      <p:sp>
        <p:nvSpPr>
          <p:cNvPr id="8" name="Rectangle 7"/>
          <p:cNvSpPr/>
          <p:nvPr/>
        </p:nvSpPr>
        <p:spPr>
          <a:xfrm>
            <a:off x="2935371" y="598170"/>
            <a:ext cx="5341434" cy="63119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Conclusion and summary</a:t>
            </a:r>
            <a:endParaRPr lang="en-US" sz="3200" dirty="0">
              <a:solidFill>
                <a:schemeClr val="tx1"/>
              </a:solidFill>
            </a:endParaRPr>
          </a:p>
        </p:txBody>
      </p:sp>
      <p:sp>
        <p:nvSpPr>
          <p:cNvPr id="9" name="Rectangle 8"/>
          <p:cNvSpPr/>
          <p:nvPr/>
        </p:nvSpPr>
        <p:spPr>
          <a:xfrm>
            <a:off x="484458" y="2121079"/>
            <a:ext cx="4148502" cy="4110741"/>
          </a:xfrm>
          <a:prstGeom prst="rect">
            <a:avLst/>
          </a:prstGeom>
          <a:solidFill>
            <a:schemeClr val="tx1">
              <a:lumMod val="20000"/>
              <a:lumOff val="80000"/>
            </a:schemeClr>
          </a:solidFill>
        </p:spPr>
        <p:txBody>
          <a:bodyPr wrap="square">
            <a:spAutoFit/>
          </a:bodyPr>
          <a:lstStyle/>
          <a:p>
            <a:pPr algn="just">
              <a:lnSpc>
                <a:spcPct val="150000"/>
              </a:lnSpc>
            </a:pPr>
            <a:r>
              <a:rPr lang="en-GB" sz="1600" dirty="0">
                <a:solidFill>
                  <a:srgbClr val="000000"/>
                </a:solidFill>
                <a:latin typeface="Times New Roman" panose="02020603050405020304" pitchFamily="18" charset="0"/>
                <a:ea typeface="Calibri" panose="020F0502020204030204" pitchFamily="34" charset="0"/>
              </a:rPr>
              <a:t>In the above we conclude that communication is very crucial in social and health care and how healthcare workers help patients to treat their condition by active listening. Using the </a:t>
            </a:r>
            <a:r>
              <a:rPr lang="en-GB" sz="1600" dirty="0" err="1">
                <a:solidFill>
                  <a:srgbClr val="000000"/>
                </a:solidFill>
                <a:latin typeface="Times New Roman" panose="02020603050405020304" pitchFamily="18" charset="0"/>
                <a:ea typeface="Calibri" panose="020F0502020204030204" pitchFamily="34" charset="0"/>
              </a:rPr>
              <a:t>Tuckmen</a:t>
            </a:r>
            <a:r>
              <a:rPr lang="en-GB" sz="1600" dirty="0">
                <a:solidFill>
                  <a:srgbClr val="000000"/>
                </a:solidFill>
                <a:latin typeface="Times New Roman" panose="02020603050405020304" pitchFamily="18" charset="0"/>
                <a:ea typeface="Calibri" panose="020F0502020204030204" pitchFamily="34" charset="0"/>
              </a:rPr>
              <a:t> principle, we can also conclude the real-life example of social and healthcare where Lily helped Mr. David by active listening and motivated him to use his walker. Thus, we can conclude communication is very important in social and healthcare to improve the well-being of the individual. </a:t>
            </a:r>
            <a:endParaRPr lang="en-US" sz="1600" dirty="0">
              <a:solidFill>
                <a:srgbClr val="000000"/>
              </a:solidFill>
              <a:effectLst/>
              <a:latin typeface="Times New Roman" panose="02020603050405020304" pitchFamily="18" charset="0"/>
              <a:ea typeface="Calibri" panose="020F0502020204030204" pitchFamily="34" charset="0"/>
            </a:endParaRPr>
          </a:p>
        </p:txBody>
      </p:sp>
      <p:pic>
        <p:nvPicPr>
          <p:cNvPr id="10" name="Picture 9"/>
          <p:cNvPicPr>
            <a:picLocks noChangeAspect="1"/>
          </p:cNvPicPr>
          <p:nvPr/>
        </p:nvPicPr>
        <p:blipFill>
          <a:blip r:embed="rId2"/>
          <a:stretch>
            <a:fillRect/>
          </a:stretch>
        </p:blipFill>
        <p:spPr>
          <a:xfrm>
            <a:off x="5174068" y="2257379"/>
            <a:ext cx="6343016" cy="3838142"/>
          </a:xfrm>
          <a:prstGeom prst="rect">
            <a:avLst/>
          </a:prstGeom>
        </p:spPr>
      </p:pic>
    </p:spTree>
    <p:extLst>
      <p:ext uri="{BB962C8B-B14F-4D97-AF65-F5344CB8AC3E}">
        <p14:creationId xmlns:p14="http://schemas.microsoft.com/office/powerpoint/2010/main" val="310042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8"/>
          </p:nvPr>
        </p:nvSpPr>
        <p:spPr/>
        <p:txBody>
          <a:bodyPr/>
          <a:lstStyle/>
          <a:p>
            <a:fld id="{8699F50C-BE38-4BD0-BA84-9B090E1F2B9B}" type="slidenum">
              <a:rPr lang="en-US" noProof="0" smtClean="0"/>
              <a:t>8</a:t>
            </a:fld>
            <a:endParaRPr lang="en-US" noProof="0" dirty="0"/>
          </a:p>
        </p:txBody>
      </p:sp>
      <p:sp>
        <p:nvSpPr>
          <p:cNvPr id="8" name="Rectangle 7"/>
          <p:cNvSpPr/>
          <p:nvPr/>
        </p:nvSpPr>
        <p:spPr>
          <a:xfrm>
            <a:off x="3468029" y="234175"/>
            <a:ext cx="4605453" cy="670065"/>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3200" b="1" dirty="0"/>
              <a:t>            REFERENCES </a:t>
            </a:r>
            <a:endParaRPr lang="en-US" sz="3200" b="1" dirty="0"/>
          </a:p>
        </p:txBody>
      </p:sp>
      <p:sp>
        <p:nvSpPr>
          <p:cNvPr id="9" name="Rectangle 8"/>
          <p:cNvSpPr/>
          <p:nvPr/>
        </p:nvSpPr>
        <p:spPr>
          <a:xfrm>
            <a:off x="338530" y="1912620"/>
            <a:ext cx="3836020" cy="3939540"/>
          </a:xfrm>
          <a:prstGeom prst="rect">
            <a:avLst/>
          </a:prstGeom>
          <a:solidFill>
            <a:schemeClr val="accent4">
              <a:lumMod val="20000"/>
              <a:lumOff val="80000"/>
            </a:schemeClr>
          </a:solidFill>
        </p:spPr>
        <p:txBody>
          <a:bodyPr wrap="square">
            <a:spAutoFit/>
          </a:bodyPr>
          <a:lstStyle/>
          <a:p>
            <a:pPr marL="381000" marR="0" indent="-396875" algn="just">
              <a:spcBef>
                <a:spcPts val="0"/>
              </a:spcBef>
              <a:spcAft>
                <a:spcPts val="0"/>
              </a:spcAft>
            </a:pPr>
            <a:r>
              <a:rPr lang="en-GB" sz="1000" dirty="0">
                <a:solidFill>
                  <a:srgbClr val="000000"/>
                </a:solidFill>
                <a:latin typeface="Times New Roman" panose="02020603050405020304" pitchFamily="18" charset="0"/>
                <a:ea typeface="Calibri" panose="020F0502020204030204" pitchFamily="34" charset="0"/>
              </a:rPr>
              <a:t>Kercher, K.A., </a:t>
            </a:r>
            <a:r>
              <a:rPr lang="en-GB" sz="1000" dirty="0" err="1">
                <a:solidFill>
                  <a:srgbClr val="000000"/>
                </a:solidFill>
                <a:latin typeface="Times New Roman" panose="02020603050405020304" pitchFamily="18" charset="0"/>
                <a:ea typeface="Calibri" panose="020F0502020204030204" pitchFamily="34" charset="0"/>
              </a:rPr>
              <a:t>Heeter</a:t>
            </a:r>
            <a:r>
              <a:rPr lang="en-GB" sz="1000" dirty="0">
                <a:solidFill>
                  <a:srgbClr val="000000"/>
                </a:solidFill>
                <a:latin typeface="Times New Roman" panose="02020603050405020304" pitchFamily="18" charset="0"/>
                <a:ea typeface="Calibri" panose="020F0502020204030204" pitchFamily="34" charset="0"/>
              </a:rPr>
              <a:t>, K.N., </a:t>
            </a:r>
            <a:r>
              <a:rPr lang="en-GB" sz="1000" dirty="0" err="1">
                <a:solidFill>
                  <a:srgbClr val="000000"/>
                </a:solidFill>
                <a:latin typeface="Times New Roman" panose="02020603050405020304" pitchFamily="18" charset="0"/>
                <a:ea typeface="Calibri" panose="020F0502020204030204" pitchFamily="34" charset="0"/>
              </a:rPr>
              <a:t>Dannelley</a:t>
            </a:r>
            <a:r>
              <a:rPr lang="en-GB" sz="1000" dirty="0">
                <a:solidFill>
                  <a:srgbClr val="000000"/>
                </a:solidFill>
                <a:latin typeface="Times New Roman" panose="02020603050405020304" pitchFamily="18" charset="0"/>
                <a:ea typeface="Calibri" panose="020F0502020204030204" pitchFamily="34" charset="0"/>
              </a:rPr>
              <a:t>, C., King, J.F., Schaefer, S. and Martinez Kercher, V.M. (2025). Enhancing listening skills among future public health professionals: a pre-post educational intervention study. </a:t>
            </a:r>
            <a:r>
              <a:rPr lang="en-GB" sz="1000" i="1" dirty="0">
                <a:solidFill>
                  <a:srgbClr val="000000"/>
                </a:solidFill>
                <a:latin typeface="Times New Roman" panose="02020603050405020304" pitchFamily="18" charset="0"/>
                <a:ea typeface="Calibri" panose="020F0502020204030204" pitchFamily="34" charset="0"/>
              </a:rPr>
              <a:t>Frontiers in Public Health</a:t>
            </a:r>
            <a:r>
              <a:rPr lang="en-GB" sz="1000" dirty="0">
                <a:solidFill>
                  <a:srgbClr val="000000"/>
                </a:solidFill>
                <a:latin typeface="Times New Roman" panose="02020603050405020304" pitchFamily="18" charset="0"/>
                <a:ea typeface="Calibri" panose="020F0502020204030204" pitchFamily="34" charset="0"/>
              </a:rPr>
              <a:t>, 13. </a:t>
            </a:r>
            <a:r>
              <a:rPr lang="en-GB" sz="1000" dirty="0" err="1">
                <a:solidFill>
                  <a:srgbClr val="000000"/>
                </a:solidFill>
                <a:latin typeface="Times New Roman" panose="02020603050405020304" pitchFamily="18" charset="0"/>
                <a:ea typeface="Calibri" panose="020F0502020204030204" pitchFamily="34" charset="0"/>
              </a:rPr>
              <a:t>doi:</a:t>
            </a:r>
            <a:r>
              <a:rPr lang="en-GB" sz="1000" u="sng" dirty="0" err="1">
                <a:solidFill>
                  <a:srgbClr val="000000"/>
                </a:solidFill>
                <a:latin typeface="Times New Roman" panose="02020603050405020304" pitchFamily="18" charset="0"/>
                <a:ea typeface="Calibri" panose="020F0502020204030204" pitchFamily="34" charset="0"/>
                <a:hlinkClick r:id="rId2"/>
              </a:rPr>
              <a:t>https</a:t>
            </a:r>
            <a:r>
              <a:rPr lang="en-GB" sz="1000" u="sng" dirty="0">
                <a:solidFill>
                  <a:srgbClr val="000000"/>
                </a:solidFill>
                <a:latin typeface="Times New Roman" panose="02020603050405020304" pitchFamily="18" charset="0"/>
                <a:ea typeface="Calibri" panose="020F0502020204030204" pitchFamily="34" charset="0"/>
                <a:hlinkClick r:id="rId2"/>
              </a:rPr>
              <a:t>://doi.org/10.3389/fpubh.2025.1637788</a:t>
            </a:r>
            <a:r>
              <a:rPr lang="en-GB" sz="1000" dirty="0">
                <a:solidFill>
                  <a:srgbClr val="000000"/>
                </a:solidFill>
                <a:latin typeface="Times New Roman" panose="02020603050405020304" pitchFamily="18" charset="0"/>
                <a:ea typeface="Calibri" panose="020F0502020204030204" pitchFamily="34" charset="0"/>
              </a:rPr>
              <a:t> </a:t>
            </a:r>
            <a:endParaRPr lang="en-US" sz="1000" dirty="0">
              <a:solidFill>
                <a:srgbClr val="000000"/>
              </a:solidFill>
              <a:latin typeface="Times New Roman" panose="02020603050405020304" pitchFamily="18" charset="0"/>
              <a:ea typeface="Calibri" panose="020F0502020204030204" pitchFamily="34" charset="0"/>
            </a:endParaRPr>
          </a:p>
          <a:p>
            <a:pPr marL="381000" marR="0" indent="-396875" algn="just">
              <a:spcBef>
                <a:spcPts val="0"/>
              </a:spcBef>
              <a:spcAft>
                <a:spcPts val="0"/>
              </a:spcAft>
            </a:pPr>
            <a:r>
              <a:rPr lang="en-GB" sz="1000" dirty="0" err="1">
                <a:solidFill>
                  <a:srgbClr val="000000"/>
                </a:solidFill>
                <a:latin typeface="Times New Roman" panose="02020603050405020304" pitchFamily="18" charset="0"/>
                <a:ea typeface="Calibri" panose="020F0502020204030204" pitchFamily="34" charset="0"/>
              </a:rPr>
              <a:t>Kluger</a:t>
            </a:r>
            <a:r>
              <a:rPr lang="en-GB" sz="1000" dirty="0">
                <a:solidFill>
                  <a:srgbClr val="000000"/>
                </a:solidFill>
                <a:latin typeface="Times New Roman" panose="02020603050405020304" pitchFamily="18" charset="0"/>
                <a:ea typeface="Calibri" panose="020F0502020204030204" pitchFamily="34" charset="0"/>
              </a:rPr>
              <a:t>, A.N. and </a:t>
            </a:r>
            <a:r>
              <a:rPr lang="en-GB" sz="1000" dirty="0" err="1">
                <a:solidFill>
                  <a:srgbClr val="000000"/>
                </a:solidFill>
                <a:latin typeface="Times New Roman" panose="02020603050405020304" pitchFamily="18" charset="0"/>
                <a:ea typeface="Calibri" panose="020F0502020204030204" pitchFamily="34" charset="0"/>
              </a:rPr>
              <a:t>Itzchakov</a:t>
            </a:r>
            <a:r>
              <a:rPr lang="en-GB" sz="1000" dirty="0">
                <a:solidFill>
                  <a:srgbClr val="000000"/>
                </a:solidFill>
                <a:latin typeface="Times New Roman" panose="02020603050405020304" pitchFamily="18" charset="0"/>
                <a:ea typeface="Calibri" panose="020F0502020204030204" pitchFamily="34" charset="0"/>
              </a:rPr>
              <a:t>, G. (2022). The power of listening at work. </a:t>
            </a:r>
            <a:r>
              <a:rPr lang="en-GB" sz="1000" i="1" dirty="0">
                <a:solidFill>
                  <a:srgbClr val="000000"/>
                </a:solidFill>
                <a:latin typeface="Times New Roman" panose="02020603050405020304" pitchFamily="18" charset="0"/>
                <a:ea typeface="Calibri" panose="020F0502020204030204" pitchFamily="34" charset="0"/>
              </a:rPr>
              <a:t>Annual Review of Organizational Psychology and Organizational </a:t>
            </a:r>
            <a:r>
              <a:rPr lang="en-GB" sz="1000" i="1" dirty="0" err="1">
                <a:solidFill>
                  <a:srgbClr val="000000"/>
                </a:solidFill>
                <a:latin typeface="Times New Roman" panose="02020603050405020304" pitchFamily="18" charset="0"/>
                <a:ea typeface="Calibri" panose="020F0502020204030204" pitchFamily="34" charset="0"/>
              </a:rPr>
              <a:t>Behavior</a:t>
            </a:r>
            <a:r>
              <a:rPr lang="en-GB" sz="1000" dirty="0">
                <a:solidFill>
                  <a:srgbClr val="000000"/>
                </a:solidFill>
                <a:latin typeface="Times New Roman" panose="02020603050405020304" pitchFamily="18" charset="0"/>
                <a:ea typeface="Calibri" panose="020F0502020204030204" pitchFamily="34" charset="0"/>
              </a:rPr>
              <a:t>, [online] 9(1), pp.121–146. Available at: </a:t>
            </a:r>
            <a:r>
              <a:rPr lang="en-GB" sz="1000" u="sng" dirty="0">
                <a:solidFill>
                  <a:srgbClr val="000000"/>
                </a:solidFill>
                <a:latin typeface="Times New Roman" panose="02020603050405020304" pitchFamily="18" charset="0"/>
                <a:ea typeface="Calibri" panose="020F0502020204030204" pitchFamily="34" charset="0"/>
                <a:hlinkClick r:id="rId3"/>
              </a:rPr>
              <a:t>https://www.annualreviews.org/content/journals/10.1146/annurev-orgpsych-012420-091013</a:t>
            </a:r>
            <a:r>
              <a:rPr lang="en-GB" sz="1000" dirty="0">
                <a:solidFill>
                  <a:srgbClr val="000000"/>
                </a:solidFill>
                <a:latin typeface="Times New Roman" panose="02020603050405020304" pitchFamily="18" charset="0"/>
                <a:ea typeface="Calibri" panose="020F0502020204030204" pitchFamily="34" charset="0"/>
              </a:rPr>
              <a:t> </a:t>
            </a:r>
            <a:endParaRPr lang="en-US" sz="1000" dirty="0">
              <a:solidFill>
                <a:srgbClr val="000000"/>
              </a:solidFill>
              <a:latin typeface="Times New Roman" panose="02020603050405020304" pitchFamily="18" charset="0"/>
              <a:ea typeface="Calibri" panose="020F0502020204030204" pitchFamily="34" charset="0"/>
            </a:endParaRPr>
          </a:p>
          <a:p>
            <a:pPr marL="381000" marR="0" indent="-396875" algn="just">
              <a:spcBef>
                <a:spcPts val="0"/>
              </a:spcBef>
              <a:spcAft>
                <a:spcPts val="0"/>
              </a:spcAft>
            </a:pPr>
            <a:r>
              <a:rPr lang="en-GB" sz="1000" dirty="0" err="1">
                <a:solidFill>
                  <a:srgbClr val="000000"/>
                </a:solidFill>
                <a:latin typeface="Times New Roman" panose="02020603050405020304" pitchFamily="18" charset="0"/>
                <a:ea typeface="Calibri" panose="020F0502020204030204" pitchFamily="34" charset="0"/>
              </a:rPr>
              <a:t>Korylchuk</a:t>
            </a:r>
            <a:r>
              <a:rPr lang="en-GB" sz="1000" dirty="0">
                <a:solidFill>
                  <a:srgbClr val="000000"/>
                </a:solidFill>
                <a:latin typeface="Times New Roman" panose="02020603050405020304" pitchFamily="18" charset="0"/>
                <a:ea typeface="Calibri" panose="020F0502020204030204" pitchFamily="34" charset="0"/>
              </a:rPr>
              <a:t>, N., </a:t>
            </a:r>
            <a:r>
              <a:rPr lang="en-GB" sz="1000" dirty="0" err="1">
                <a:solidFill>
                  <a:srgbClr val="000000"/>
                </a:solidFill>
                <a:latin typeface="Times New Roman" panose="02020603050405020304" pitchFamily="18" charset="0"/>
                <a:ea typeface="Calibri" panose="020F0502020204030204" pitchFamily="34" charset="0"/>
              </a:rPr>
              <a:t>Pelykh</a:t>
            </a:r>
            <a:r>
              <a:rPr lang="en-GB" sz="1000" dirty="0">
                <a:solidFill>
                  <a:srgbClr val="000000"/>
                </a:solidFill>
                <a:latin typeface="Times New Roman" panose="02020603050405020304" pitchFamily="18" charset="0"/>
                <a:ea typeface="Calibri" panose="020F0502020204030204" pitchFamily="34" charset="0"/>
              </a:rPr>
              <a:t>, V., </a:t>
            </a:r>
            <a:r>
              <a:rPr lang="en-GB" sz="1000" dirty="0" err="1">
                <a:solidFill>
                  <a:srgbClr val="000000"/>
                </a:solidFill>
                <a:latin typeface="Times New Roman" panose="02020603050405020304" pitchFamily="18" charset="0"/>
                <a:ea typeface="Calibri" panose="020F0502020204030204" pitchFamily="34" charset="0"/>
              </a:rPr>
              <a:t>Nemyrovych</a:t>
            </a:r>
            <a:r>
              <a:rPr lang="en-GB" sz="1000" dirty="0">
                <a:solidFill>
                  <a:srgbClr val="000000"/>
                </a:solidFill>
                <a:latin typeface="Times New Roman" panose="02020603050405020304" pitchFamily="18" charset="0"/>
                <a:ea typeface="Calibri" panose="020F0502020204030204" pitchFamily="34" charset="0"/>
              </a:rPr>
              <a:t>, Y., </a:t>
            </a:r>
            <a:r>
              <a:rPr lang="en-GB" sz="1000" dirty="0" err="1">
                <a:solidFill>
                  <a:srgbClr val="000000"/>
                </a:solidFill>
                <a:latin typeface="Times New Roman" panose="02020603050405020304" pitchFamily="18" charset="0"/>
                <a:ea typeface="Calibri" panose="020F0502020204030204" pitchFamily="34" charset="0"/>
              </a:rPr>
              <a:t>Didyk</a:t>
            </a:r>
            <a:r>
              <a:rPr lang="en-GB" sz="1000" dirty="0">
                <a:solidFill>
                  <a:srgbClr val="000000"/>
                </a:solidFill>
                <a:latin typeface="Times New Roman" panose="02020603050405020304" pitchFamily="18" charset="0"/>
                <a:ea typeface="Calibri" panose="020F0502020204030204" pitchFamily="34" charset="0"/>
              </a:rPr>
              <a:t>, N. and </a:t>
            </a:r>
            <a:r>
              <a:rPr lang="en-GB" sz="1000" dirty="0" err="1">
                <a:solidFill>
                  <a:srgbClr val="000000"/>
                </a:solidFill>
                <a:latin typeface="Times New Roman" panose="02020603050405020304" pitchFamily="18" charset="0"/>
                <a:ea typeface="Calibri" panose="020F0502020204030204" pitchFamily="34" charset="0"/>
              </a:rPr>
              <a:t>Martsyniak</a:t>
            </a:r>
            <a:r>
              <a:rPr lang="en-GB" sz="1000" dirty="0">
                <a:solidFill>
                  <a:srgbClr val="000000"/>
                </a:solidFill>
                <a:latin typeface="Times New Roman" panose="02020603050405020304" pitchFamily="18" charset="0"/>
                <a:ea typeface="Calibri" panose="020F0502020204030204" pitchFamily="34" charset="0"/>
              </a:rPr>
              <a:t>, S. (2024). Challenges and Benefits of a Multidisciplinary Approach to Treatment in Clinical Medicine. </a:t>
            </a:r>
            <a:r>
              <a:rPr lang="en-GB" sz="1000" i="1" dirty="0">
                <a:solidFill>
                  <a:srgbClr val="000000"/>
                </a:solidFill>
                <a:latin typeface="Times New Roman" panose="02020603050405020304" pitchFamily="18" charset="0"/>
                <a:ea typeface="Calibri" panose="020F0502020204030204" pitchFamily="34" charset="0"/>
              </a:rPr>
              <a:t>Journal of pioneering medical sciences</a:t>
            </a:r>
            <a:r>
              <a:rPr lang="en-GB" sz="1000" dirty="0">
                <a:solidFill>
                  <a:srgbClr val="000000"/>
                </a:solidFill>
                <a:latin typeface="Times New Roman" panose="02020603050405020304" pitchFamily="18" charset="0"/>
                <a:ea typeface="Calibri" panose="020F0502020204030204" pitchFamily="34" charset="0"/>
              </a:rPr>
              <a:t>, [online] 13(3), pp.1–9. </a:t>
            </a:r>
            <a:r>
              <a:rPr lang="en-GB" sz="1000" dirty="0" err="1">
                <a:solidFill>
                  <a:srgbClr val="000000"/>
                </a:solidFill>
                <a:latin typeface="Times New Roman" panose="02020603050405020304" pitchFamily="18" charset="0"/>
                <a:ea typeface="Calibri" panose="020F0502020204030204" pitchFamily="34" charset="0"/>
              </a:rPr>
              <a:t>doi:</a:t>
            </a:r>
            <a:r>
              <a:rPr lang="en-GB" sz="1000" u="sng" dirty="0" err="1">
                <a:solidFill>
                  <a:srgbClr val="000000"/>
                </a:solidFill>
                <a:latin typeface="Times New Roman" panose="02020603050405020304" pitchFamily="18" charset="0"/>
                <a:ea typeface="Calibri" panose="020F0502020204030204" pitchFamily="34" charset="0"/>
                <a:hlinkClick r:id="rId4"/>
              </a:rPr>
              <a:t>https</a:t>
            </a:r>
            <a:r>
              <a:rPr lang="en-GB" sz="1000" u="sng" dirty="0">
                <a:solidFill>
                  <a:srgbClr val="000000"/>
                </a:solidFill>
                <a:latin typeface="Times New Roman" panose="02020603050405020304" pitchFamily="18" charset="0"/>
                <a:ea typeface="Calibri" panose="020F0502020204030204" pitchFamily="34" charset="0"/>
                <a:hlinkClick r:id="rId4"/>
              </a:rPr>
              <a:t>://doi.org/10.61091/jpms202413301</a:t>
            </a:r>
            <a:r>
              <a:rPr lang="en-GB" sz="1000" dirty="0">
                <a:solidFill>
                  <a:srgbClr val="000000"/>
                </a:solidFill>
                <a:latin typeface="Times New Roman" panose="02020603050405020304" pitchFamily="18" charset="0"/>
                <a:ea typeface="Calibri" panose="020F0502020204030204" pitchFamily="34" charset="0"/>
              </a:rPr>
              <a:t> </a:t>
            </a:r>
            <a:endParaRPr lang="en-US" sz="1000" dirty="0">
              <a:solidFill>
                <a:srgbClr val="000000"/>
              </a:solidFill>
              <a:latin typeface="Times New Roman" panose="02020603050405020304" pitchFamily="18" charset="0"/>
              <a:ea typeface="Calibri" panose="020F0502020204030204" pitchFamily="34" charset="0"/>
            </a:endParaRPr>
          </a:p>
          <a:p>
            <a:pPr marL="381000" marR="0" indent="-396875" algn="just">
              <a:spcBef>
                <a:spcPts val="0"/>
              </a:spcBef>
              <a:spcAft>
                <a:spcPts val="0"/>
              </a:spcAft>
            </a:pPr>
            <a:r>
              <a:rPr lang="en-GB" sz="1000" dirty="0" err="1">
                <a:solidFill>
                  <a:srgbClr val="000000"/>
                </a:solidFill>
                <a:latin typeface="Times New Roman" panose="02020603050405020304" pitchFamily="18" charset="0"/>
                <a:ea typeface="Calibri" panose="020F0502020204030204" pitchFamily="34" charset="0"/>
              </a:rPr>
              <a:t>Sharkiya</a:t>
            </a:r>
            <a:r>
              <a:rPr lang="en-GB" sz="1000" dirty="0">
                <a:solidFill>
                  <a:srgbClr val="000000"/>
                </a:solidFill>
                <a:latin typeface="Times New Roman" panose="02020603050405020304" pitchFamily="18" charset="0"/>
                <a:ea typeface="Calibri" panose="020F0502020204030204" pitchFamily="34" charset="0"/>
              </a:rPr>
              <a:t>, S.H. (2023). Quality communication can improve patient-centred health outcomes among older patients: A rapid review. </a:t>
            </a:r>
            <a:r>
              <a:rPr lang="en-GB" sz="1000" i="1" dirty="0">
                <a:solidFill>
                  <a:srgbClr val="000000"/>
                </a:solidFill>
                <a:latin typeface="Times New Roman" panose="02020603050405020304" pitchFamily="18" charset="0"/>
                <a:ea typeface="Calibri" panose="020F0502020204030204" pitchFamily="34" charset="0"/>
              </a:rPr>
              <a:t>BMC Health Services Research</a:t>
            </a:r>
            <a:r>
              <a:rPr lang="en-GB" sz="1000" dirty="0">
                <a:solidFill>
                  <a:srgbClr val="000000"/>
                </a:solidFill>
                <a:latin typeface="Times New Roman" panose="02020603050405020304" pitchFamily="18" charset="0"/>
                <a:ea typeface="Calibri" panose="020F0502020204030204" pitchFamily="34" charset="0"/>
              </a:rPr>
              <a:t>, [online] 23(1), pp.1–14. </a:t>
            </a:r>
            <a:r>
              <a:rPr lang="en-GB" sz="1000" dirty="0" err="1">
                <a:solidFill>
                  <a:srgbClr val="000000"/>
                </a:solidFill>
                <a:latin typeface="Times New Roman" panose="02020603050405020304" pitchFamily="18" charset="0"/>
                <a:ea typeface="Calibri" panose="020F0502020204030204" pitchFamily="34" charset="0"/>
              </a:rPr>
              <a:t>doi:</a:t>
            </a:r>
            <a:r>
              <a:rPr lang="en-GB" sz="1000" u="sng" dirty="0" err="1">
                <a:solidFill>
                  <a:srgbClr val="000000"/>
                </a:solidFill>
                <a:latin typeface="Times New Roman" panose="02020603050405020304" pitchFamily="18" charset="0"/>
                <a:ea typeface="Calibri" panose="020F0502020204030204" pitchFamily="34" charset="0"/>
                <a:hlinkClick r:id="rId5"/>
              </a:rPr>
              <a:t>https</a:t>
            </a:r>
            <a:r>
              <a:rPr lang="en-GB" sz="1000" u="sng" dirty="0">
                <a:solidFill>
                  <a:srgbClr val="000000"/>
                </a:solidFill>
                <a:latin typeface="Times New Roman" panose="02020603050405020304" pitchFamily="18" charset="0"/>
                <a:ea typeface="Calibri" panose="020F0502020204030204" pitchFamily="34" charset="0"/>
                <a:hlinkClick r:id="rId5"/>
              </a:rPr>
              <a:t>://doi.org/10.1186/s12913-023-09869-8</a:t>
            </a:r>
            <a:r>
              <a:rPr lang="en-GB" sz="1000" dirty="0">
                <a:solidFill>
                  <a:srgbClr val="000000"/>
                </a:solidFill>
                <a:latin typeface="Times New Roman" panose="02020603050405020304" pitchFamily="18" charset="0"/>
                <a:ea typeface="Calibri" panose="020F0502020204030204" pitchFamily="34" charset="0"/>
              </a:rPr>
              <a:t> </a:t>
            </a:r>
            <a:endParaRPr lang="en-US" sz="1000" dirty="0">
              <a:solidFill>
                <a:srgbClr val="000000"/>
              </a:solidFill>
              <a:latin typeface="Times New Roman" panose="02020603050405020304" pitchFamily="18" charset="0"/>
              <a:ea typeface="Calibri" panose="020F0502020204030204" pitchFamily="34" charset="0"/>
            </a:endParaRPr>
          </a:p>
          <a:p>
            <a:pPr marL="381000" marR="0" indent="-396875" algn="just">
              <a:spcBef>
                <a:spcPts val="0"/>
              </a:spcBef>
              <a:spcAft>
                <a:spcPts val="0"/>
              </a:spcAft>
            </a:pPr>
            <a:r>
              <a:rPr lang="en-GB" sz="1000" dirty="0" err="1">
                <a:solidFill>
                  <a:srgbClr val="000000"/>
                </a:solidFill>
                <a:latin typeface="Times New Roman" panose="02020603050405020304" pitchFamily="18" charset="0"/>
                <a:ea typeface="Calibri" panose="020F0502020204030204" pitchFamily="34" charset="0"/>
              </a:rPr>
              <a:t>Tůmová</a:t>
            </a:r>
            <a:r>
              <a:rPr lang="en-GB" sz="1000" dirty="0">
                <a:solidFill>
                  <a:srgbClr val="000000"/>
                </a:solidFill>
                <a:latin typeface="Times New Roman" panose="02020603050405020304" pitchFamily="18" charset="0"/>
                <a:ea typeface="Calibri" panose="020F0502020204030204" pitchFamily="34" charset="0"/>
              </a:rPr>
              <a:t>, P. and </a:t>
            </a:r>
            <a:r>
              <a:rPr lang="en-GB" sz="1000" dirty="0" err="1">
                <a:solidFill>
                  <a:srgbClr val="000000"/>
                </a:solidFill>
                <a:latin typeface="Times New Roman" panose="02020603050405020304" pitchFamily="18" charset="0"/>
                <a:ea typeface="Calibri" panose="020F0502020204030204" pitchFamily="34" charset="0"/>
              </a:rPr>
              <a:t>Bártlová</a:t>
            </a:r>
            <a:r>
              <a:rPr lang="en-GB" sz="1000" dirty="0">
                <a:solidFill>
                  <a:srgbClr val="000000"/>
                </a:solidFill>
                <a:latin typeface="Times New Roman" panose="02020603050405020304" pitchFamily="18" charset="0"/>
                <a:ea typeface="Calibri" panose="020F0502020204030204" pitchFamily="34" charset="0"/>
              </a:rPr>
              <a:t>, S. (2023). Transferring patient information using the SBAR communication tool for interpretation. </a:t>
            </a:r>
            <a:r>
              <a:rPr lang="en-GB" sz="1000" i="1" dirty="0" err="1">
                <a:solidFill>
                  <a:srgbClr val="000000"/>
                </a:solidFill>
                <a:latin typeface="Times New Roman" panose="02020603050405020304" pitchFamily="18" charset="0"/>
                <a:ea typeface="Calibri" panose="020F0502020204030204" pitchFamily="34" charset="0"/>
              </a:rPr>
              <a:t>Kontakt</a:t>
            </a:r>
            <a:r>
              <a:rPr lang="en-GB" sz="1000" dirty="0">
                <a:solidFill>
                  <a:srgbClr val="000000"/>
                </a:solidFill>
                <a:latin typeface="Times New Roman" panose="02020603050405020304" pitchFamily="18" charset="0"/>
                <a:ea typeface="Calibri" panose="020F0502020204030204" pitchFamily="34" charset="0"/>
              </a:rPr>
              <a:t>, [online] 25(3), pp.185–190. </a:t>
            </a:r>
            <a:r>
              <a:rPr lang="en-GB" sz="1000" dirty="0" err="1">
                <a:solidFill>
                  <a:srgbClr val="000000"/>
                </a:solidFill>
                <a:latin typeface="Times New Roman" panose="02020603050405020304" pitchFamily="18" charset="0"/>
                <a:ea typeface="Calibri" panose="020F0502020204030204" pitchFamily="34" charset="0"/>
              </a:rPr>
              <a:t>doi:</a:t>
            </a:r>
            <a:r>
              <a:rPr lang="en-GB" sz="1000" u="sng" dirty="0" err="1">
                <a:solidFill>
                  <a:srgbClr val="000000"/>
                </a:solidFill>
                <a:latin typeface="Times New Roman" panose="02020603050405020304" pitchFamily="18" charset="0"/>
                <a:ea typeface="Calibri" panose="020F0502020204030204" pitchFamily="34" charset="0"/>
                <a:hlinkClick r:id="rId6"/>
              </a:rPr>
              <a:t>https</a:t>
            </a:r>
            <a:r>
              <a:rPr lang="en-GB" sz="1000" u="sng" dirty="0">
                <a:solidFill>
                  <a:srgbClr val="000000"/>
                </a:solidFill>
                <a:latin typeface="Times New Roman" panose="02020603050405020304" pitchFamily="18" charset="0"/>
                <a:ea typeface="Calibri" panose="020F0502020204030204" pitchFamily="34" charset="0"/>
                <a:hlinkClick r:id="rId6"/>
              </a:rPr>
              <a:t>://doi.org/10.32725/kont.2023.026</a:t>
            </a:r>
            <a:r>
              <a:rPr lang="en-GB" sz="1000" dirty="0">
                <a:solidFill>
                  <a:srgbClr val="000000"/>
                </a:solidFill>
                <a:latin typeface="Times New Roman" panose="02020603050405020304" pitchFamily="18" charset="0"/>
                <a:ea typeface="Calibri" panose="020F0502020204030204" pitchFamily="34" charset="0"/>
              </a:rPr>
              <a:t> </a:t>
            </a:r>
            <a:endParaRPr lang="en-US" sz="1000" dirty="0">
              <a:solidFill>
                <a:srgbClr val="000000"/>
              </a:solidFill>
              <a:latin typeface="Times New Roman" panose="02020603050405020304" pitchFamily="18" charset="0"/>
              <a:ea typeface="Calibri" panose="020F0502020204030204" pitchFamily="34" charset="0"/>
            </a:endParaRPr>
          </a:p>
          <a:p>
            <a:pPr marL="381000" marR="0" indent="-396875" algn="just">
              <a:spcBef>
                <a:spcPts val="0"/>
              </a:spcBef>
              <a:spcAft>
                <a:spcPts val="0"/>
              </a:spcAft>
            </a:pPr>
            <a:endParaRPr lang="en-US" sz="1000" dirty="0">
              <a:solidFill>
                <a:srgbClr val="000000"/>
              </a:solidFill>
              <a:latin typeface="Times New Roman" panose="02020603050405020304" pitchFamily="18" charset="0"/>
              <a:ea typeface="Calibri" panose="020F0502020204030204" pitchFamily="34" charset="0"/>
            </a:endParaRPr>
          </a:p>
        </p:txBody>
      </p:sp>
      <p:pic>
        <p:nvPicPr>
          <p:cNvPr id="12" name="Picture 11"/>
          <p:cNvPicPr>
            <a:picLocks noChangeAspect="1"/>
          </p:cNvPicPr>
          <p:nvPr/>
        </p:nvPicPr>
        <p:blipFill>
          <a:blip r:embed="rId7"/>
          <a:stretch>
            <a:fillRect/>
          </a:stretch>
        </p:blipFill>
        <p:spPr>
          <a:xfrm>
            <a:off x="5921646" y="1578050"/>
            <a:ext cx="5225325" cy="4608679"/>
          </a:xfrm>
          <a:prstGeom prst="rect">
            <a:avLst/>
          </a:prstGeom>
        </p:spPr>
      </p:pic>
    </p:spTree>
    <p:extLst>
      <p:ext uri="{BB962C8B-B14F-4D97-AF65-F5344CB8AC3E}">
        <p14:creationId xmlns:p14="http://schemas.microsoft.com/office/powerpoint/2010/main" val="2955707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A80A5AF1-8C57-4290-936E-5FD27C957251}">
  <ds:schemaRefs>
    <ds:schemaRef ds:uri="http://schemas.microsoft.com/sharepoint/v3/contenttype/forms"/>
  </ds:schemaRefs>
</ds:datastoreItem>
</file>

<file path=customXml/itemProps2.xml><?xml version="1.0" encoding="utf-8"?>
<ds:datastoreItem xmlns:ds="http://schemas.openxmlformats.org/officeDocument/2006/customXml" ds:itemID="{8F8919DE-9BD9-47A9-9F5D-16EBB96879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7F4215-C6BB-44A3-9A5E-9446E6835900}">
  <ds:schemaRefs>
    <ds:schemaRef ds:uri="http://www.w3.org/XML/1998/namespace"/>
    <ds:schemaRef ds:uri="http://schemas.microsoft.com/office/2006/documentManagement/types"/>
    <ds:schemaRef ds:uri="http://purl.org/dc/elements/1.1/"/>
    <ds:schemaRef ds:uri="http://schemas.openxmlformats.org/package/2006/metadata/core-properties"/>
    <ds:schemaRef ds:uri="http://purl.org/dc/dcmitype/"/>
    <ds:schemaRef ds:uri="71af3243-3dd4-4a8d-8c0d-dd76da1f02a5"/>
    <ds:schemaRef ds:uri="http://schemas.microsoft.com/office/2006/metadata/properties"/>
    <ds:schemaRef ds:uri="http://schemas.microsoft.com/office/infopath/2007/PartnerControls"/>
    <ds:schemaRef ds:uri="16c05727-aa75-4e4a-9b5f-8a80a1165891"/>
    <ds:schemaRef ds:uri="http://purl.org/dc/terms/"/>
  </ds:schemaRefs>
</ds:datastoreItem>
</file>

<file path=docProps/app.xml><?xml version="1.0" encoding="utf-8"?>
<Properties xmlns="http://schemas.openxmlformats.org/officeDocument/2006/extended-properties" xmlns:vt="http://schemas.openxmlformats.org/officeDocument/2006/docPropsVTypes">
  <Template>Facet</Template>
  <TotalTime>35</TotalTime>
  <Words>1394</Words>
  <Application>Microsoft Office PowerPoint</Application>
  <PresentationFormat>Widescreen</PresentationFormat>
  <Paragraphs>46</Paragraphs>
  <Slides>8</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Arial Black</vt:lpstr>
      <vt:lpstr>Calibri</vt:lpstr>
      <vt:lpstr>Times New Roman</vt:lpstr>
      <vt:lpstr>Trebuchet MS</vt:lpstr>
      <vt:lpstr>Wingdings</vt:lpstr>
      <vt:lpstr>Wingdings 3</vt:lpstr>
      <vt:lpstr>Facet</vt:lpstr>
      <vt:lpstr>PowerPoint Presentation</vt:lpstr>
      <vt:lpstr>       Self-Awareness Presentation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Shakila Naz</dc:creator>
  <cp:lastModifiedBy>Shakila Naz</cp:lastModifiedBy>
  <cp:revision>3</cp:revision>
  <dcterms:created xsi:type="dcterms:W3CDTF">2026-01-31T10:34:34Z</dcterms:created>
  <dcterms:modified xsi:type="dcterms:W3CDTF">2026-02-14T18:27:42Z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