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Default Extension="svg" ContentType="image/svg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Default Extension="mp4" ContentType="video/mp4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0"/>
  </p:notesMasterIdLst>
  <p:sldIdLst>
    <p:sldId id="256" r:id="rId2"/>
    <p:sldId id="257" r:id="rId3"/>
    <p:sldId id="258" r:id="rId4"/>
    <p:sldId id="259" r:id="rId5"/>
    <p:sldId id="260" r:id="rId6"/>
    <p:sldId id="261" r:id="rId7"/>
    <p:sldId id="264" r:id="rId8"/>
    <p:sldId id="276" r:id="rId9"/>
    <p:sldId id="265" r:id="rId10"/>
    <p:sldId id="266" r:id="rId11"/>
    <p:sldId id="277" r:id="rId12"/>
    <p:sldId id="262" r:id="rId13"/>
    <p:sldId id="278" r:id="rId14"/>
    <p:sldId id="270" r:id="rId15"/>
    <p:sldId id="271" r:id="rId16"/>
    <p:sldId id="272" r:id="rId17"/>
    <p:sldId id="273" r:id="rId18"/>
    <p:sldId id="279" r:id="rId19"/>
    <p:sldId id="263" r:id="rId20"/>
    <p:sldId id="280" r:id="rId21"/>
    <p:sldId id="267" r:id="rId22"/>
    <p:sldId id="281" r:id="rId23"/>
    <p:sldId id="268" r:id="rId24"/>
    <p:sldId id="269" r:id="rId25"/>
    <p:sldId id="282" r:id="rId26"/>
    <p:sldId id="274" r:id="rId27"/>
    <p:sldId id="284" r:id="rId28"/>
    <p:sldId id="283" r:id="rId2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588" autoAdjust="0"/>
    <p:restoredTop sz="94660"/>
  </p:normalViewPr>
  <p:slideViewPr>
    <p:cSldViewPr>
      <p:cViewPr>
        <p:scale>
          <a:sx n="70" d="100"/>
          <a:sy n="70" d="100"/>
        </p:scale>
        <p:origin x="-1386" y="-5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1DBFB4-F638-4A43-9CD4-978D42E3526B}" type="datetimeFigureOut">
              <a:rPr lang="en-US" smtClean="0"/>
              <a:pPr/>
              <a:t>4/24/2023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D332773-FE34-42B4-9CDA-6EC0291B7ED0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D332773-FE34-42B4-9CDA-6EC0291B7ED0}" type="slidenum">
              <a:rPr lang="en-GB" smtClean="0"/>
              <a:pPr/>
              <a:t>5</a:t>
            </a:fld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D332773-FE34-42B4-9CDA-6EC0291B7ED0}" type="slidenum">
              <a:rPr lang="en-GB" smtClean="0"/>
              <a:pPr/>
              <a:t>10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40F289-1B75-4551-86E7-7DA4B9B0154B}" type="datetimeFigureOut">
              <a:rPr lang="en-US" smtClean="0"/>
              <a:pPr/>
              <a:t>4/24/2023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54B7-5B39-482C-992E-DB88F864B55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40F289-1B75-4551-86E7-7DA4B9B0154B}" type="datetimeFigureOut">
              <a:rPr lang="en-US" smtClean="0"/>
              <a:pPr/>
              <a:t>4/24/2023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54B7-5B39-482C-992E-DB88F864B55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40F289-1B75-4551-86E7-7DA4B9B0154B}" type="datetimeFigureOut">
              <a:rPr lang="en-US" smtClean="0"/>
              <a:pPr/>
              <a:t>4/24/2023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54B7-5B39-482C-992E-DB88F864B55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40F289-1B75-4551-86E7-7DA4B9B0154B}" type="datetimeFigureOut">
              <a:rPr lang="en-US" smtClean="0"/>
              <a:pPr/>
              <a:t>4/24/2023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54B7-5B39-482C-992E-DB88F864B55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40F289-1B75-4551-86E7-7DA4B9B0154B}" type="datetimeFigureOut">
              <a:rPr lang="en-US" smtClean="0"/>
              <a:pPr/>
              <a:t>4/24/2023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54B7-5B39-482C-992E-DB88F864B55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40F289-1B75-4551-86E7-7DA4B9B0154B}" type="datetimeFigureOut">
              <a:rPr lang="en-US" smtClean="0"/>
              <a:pPr/>
              <a:t>4/24/2023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54B7-5B39-482C-992E-DB88F864B55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40F289-1B75-4551-86E7-7DA4B9B0154B}" type="datetimeFigureOut">
              <a:rPr lang="en-US" smtClean="0"/>
              <a:pPr/>
              <a:t>4/24/2023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54B7-5B39-482C-992E-DB88F864B55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40F289-1B75-4551-86E7-7DA4B9B0154B}" type="datetimeFigureOut">
              <a:rPr lang="en-US" smtClean="0"/>
              <a:pPr/>
              <a:t>4/24/2023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54B7-5B39-482C-992E-DB88F864B55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40F289-1B75-4551-86E7-7DA4B9B0154B}" type="datetimeFigureOut">
              <a:rPr lang="en-US" smtClean="0"/>
              <a:pPr/>
              <a:t>4/24/2023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54B7-5B39-482C-992E-DB88F864B55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40F289-1B75-4551-86E7-7DA4B9B0154B}" type="datetimeFigureOut">
              <a:rPr lang="en-US" smtClean="0"/>
              <a:pPr/>
              <a:t>4/24/2023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54B7-5B39-482C-992E-DB88F864B55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40F289-1B75-4551-86E7-7DA4B9B0154B}" type="datetimeFigureOut">
              <a:rPr lang="en-US" smtClean="0"/>
              <a:pPr/>
              <a:t>4/24/2023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54B7-5B39-482C-992E-DB88F864B55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40F289-1B75-4551-86E7-7DA4B9B0154B}" type="datetimeFigureOut">
              <a:rPr lang="en-US" smtClean="0"/>
              <a:pPr/>
              <a:t>4/24/2023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8154B7-5B39-482C-992E-DB88F864B55E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media" Target="../media/media1.mp4"/><Relationship Id="rId2" Type="http://schemas.openxmlformats.org/officeDocument/2006/relationships/slideLayout" Target="../slideLayouts/slideLayout2.xml"/><Relationship Id="rId1" Type="http://schemas.openxmlformats.org/officeDocument/2006/relationships/video" Target="NULL" TargetMode="External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sv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u="sng" dirty="0" smtClean="0">
                <a:solidFill>
                  <a:srgbClr val="FFC000"/>
                </a:solidFill>
              </a:rPr>
              <a:t>HRM Effectiveness Measurement</a:t>
            </a:r>
            <a:endParaRPr lang="en-GB" u="sng" dirty="0">
              <a:solidFill>
                <a:srgbClr val="FFC000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4414" y="3286124"/>
            <a:ext cx="6400800" cy="3571876"/>
          </a:xfrm>
        </p:spPr>
        <p:txBody>
          <a:bodyPr>
            <a:normAutofit fontScale="92500" lnSpcReduction="10000"/>
          </a:bodyPr>
          <a:lstStyle/>
          <a:p>
            <a:pPr algn="l"/>
            <a:r>
              <a:rPr lang="en-GB" sz="3000" b="1" dirty="0" smtClean="0">
                <a:solidFill>
                  <a:schemeClr val="bg1"/>
                </a:solidFill>
              </a:rPr>
              <a:t>Submitted </a:t>
            </a:r>
            <a:r>
              <a:rPr lang="en-GB" sz="3000" b="1" dirty="0" smtClean="0">
                <a:solidFill>
                  <a:schemeClr val="bg1"/>
                </a:solidFill>
              </a:rPr>
              <a:t>By:-</a:t>
            </a:r>
            <a:endParaRPr lang="en-GB" sz="2400" b="1" dirty="0" smtClean="0">
              <a:solidFill>
                <a:schemeClr val="bg1"/>
              </a:solidFill>
            </a:endParaRPr>
          </a:p>
          <a:p>
            <a:pPr algn="l"/>
            <a:r>
              <a:rPr lang="en-GB" sz="2400" b="1" dirty="0" smtClean="0">
                <a:solidFill>
                  <a:schemeClr val="tx1"/>
                </a:solidFill>
              </a:rPr>
              <a:t> </a:t>
            </a:r>
            <a:r>
              <a:rPr lang="en-GB" sz="2400" b="1" dirty="0" err="1" smtClean="0">
                <a:solidFill>
                  <a:schemeClr val="tx1"/>
                </a:solidFill>
              </a:rPr>
              <a:t>Jaykumar</a:t>
            </a:r>
            <a:r>
              <a:rPr lang="en-GB" sz="2400" b="1" dirty="0" smtClean="0">
                <a:solidFill>
                  <a:schemeClr val="tx1"/>
                </a:solidFill>
              </a:rPr>
              <a:t> </a:t>
            </a:r>
            <a:r>
              <a:rPr lang="en-GB" sz="2400" b="1" dirty="0" smtClean="0">
                <a:solidFill>
                  <a:schemeClr val="tx1"/>
                </a:solidFill>
              </a:rPr>
              <a:t>Patel-2227424</a:t>
            </a:r>
          </a:p>
          <a:p>
            <a:pPr algn="l"/>
            <a:r>
              <a:rPr lang="en-GB" sz="2400" b="1" dirty="0" smtClean="0">
                <a:solidFill>
                  <a:schemeClr val="tx1"/>
                </a:solidFill>
              </a:rPr>
              <a:t> </a:t>
            </a:r>
            <a:r>
              <a:rPr lang="en-GB" sz="2400" b="1" dirty="0" err="1" smtClean="0">
                <a:solidFill>
                  <a:schemeClr val="tx1"/>
                </a:solidFill>
              </a:rPr>
              <a:t>Keshav</a:t>
            </a:r>
            <a:r>
              <a:rPr lang="en-GB" sz="2400" b="1" dirty="0" smtClean="0">
                <a:solidFill>
                  <a:schemeClr val="tx1"/>
                </a:solidFill>
              </a:rPr>
              <a:t> </a:t>
            </a:r>
            <a:r>
              <a:rPr lang="en-GB" sz="2400" b="1" dirty="0" smtClean="0">
                <a:solidFill>
                  <a:schemeClr val="tx1"/>
                </a:solidFill>
              </a:rPr>
              <a:t>Panesar-2229241</a:t>
            </a:r>
          </a:p>
          <a:p>
            <a:pPr algn="l"/>
            <a:r>
              <a:rPr lang="en-GB" sz="2400" b="1" dirty="0" smtClean="0">
                <a:solidFill>
                  <a:schemeClr val="tx1"/>
                </a:solidFill>
              </a:rPr>
              <a:t> </a:t>
            </a:r>
            <a:r>
              <a:rPr lang="en-GB" sz="2400" b="1" dirty="0" err="1" smtClean="0">
                <a:solidFill>
                  <a:schemeClr val="tx1"/>
                </a:solidFill>
              </a:rPr>
              <a:t>Pratik</a:t>
            </a:r>
            <a:r>
              <a:rPr lang="en-GB" sz="2400" b="1" dirty="0" smtClean="0">
                <a:solidFill>
                  <a:schemeClr val="tx1"/>
                </a:solidFill>
              </a:rPr>
              <a:t> </a:t>
            </a:r>
            <a:r>
              <a:rPr lang="en-GB" sz="2400" b="1" dirty="0" smtClean="0">
                <a:solidFill>
                  <a:schemeClr val="tx1"/>
                </a:solidFill>
              </a:rPr>
              <a:t>Patel-2221502</a:t>
            </a:r>
          </a:p>
          <a:p>
            <a:pPr algn="l"/>
            <a:r>
              <a:rPr lang="en-GB" sz="2400" b="1" dirty="0" smtClean="0">
                <a:solidFill>
                  <a:schemeClr val="tx1"/>
                </a:solidFill>
              </a:rPr>
              <a:t> Akashdeep-2223250</a:t>
            </a:r>
            <a:endParaRPr lang="en-GB" sz="2400" b="1" dirty="0" smtClean="0">
              <a:solidFill>
                <a:schemeClr val="tx1"/>
              </a:solidFill>
            </a:endParaRPr>
          </a:p>
          <a:p>
            <a:pPr algn="l"/>
            <a:r>
              <a:rPr lang="en-GB" sz="2400" b="1" dirty="0" smtClean="0">
                <a:solidFill>
                  <a:schemeClr val="tx1"/>
                </a:solidFill>
              </a:rPr>
              <a:t> </a:t>
            </a:r>
            <a:r>
              <a:rPr lang="en-GB" sz="2400" b="1" dirty="0" err="1" smtClean="0">
                <a:solidFill>
                  <a:schemeClr val="tx1"/>
                </a:solidFill>
              </a:rPr>
              <a:t>Parth</a:t>
            </a:r>
            <a:r>
              <a:rPr lang="en-GB" sz="2400" b="1" dirty="0" smtClean="0">
                <a:solidFill>
                  <a:schemeClr val="tx1"/>
                </a:solidFill>
              </a:rPr>
              <a:t> </a:t>
            </a:r>
            <a:r>
              <a:rPr lang="en-GB" sz="2400" b="1" dirty="0" smtClean="0">
                <a:solidFill>
                  <a:schemeClr val="tx1"/>
                </a:solidFill>
              </a:rPr>
              <a:t>Kapadiya-2228187</a:t>
            </a:r>
          </a:p>
          <a:p>
            <a:pPr algn="l"/>
            <a:r>
              <a:rPr lang="en-GB" sz="3000" b="1" dirty="0" smtClean="0">
                <a:solidFill>
                  <a:schemeClr val="bg1"/>
                </a:solidFill>
              </a:rPr>
              <a:t>Name </a:t>
            </a:r>
            <a:r>
              <a:rPr lang="en-GB" sz="3000" b="1" dirty="0" smtClean="0">
                <a:solidFill>
                  <a:schemeClr val="bg1"/>
                </a:solidFill>
              </a:rPr>
              <a:t>of Professor</a:t>
            </a:r>
            <a:r>
              <a:rPr lang="en-GB" sz="3000" b="1" dirty="0" smtClean="0">
                <a:solidFill>
                  <a:schemeClr val="bg1"/>
                </a:solidFill>
              </a:rPr>
              <a:t>:-</a:t>
            </a:r>
          </a:p>
          <a:p>
            <a:pPr algn="l"/>
            <a:r>
              <a:rPr lang="en-GB" sz="2400" b="1" dirty="0" smtClean="0">
                <a:solidFill>
                  <a:schemeClr val="tx1"/>
                </a:solidFill>
              </a:rPr>
              <a:t> Dr</a:t>
            </a:r>
            <a:r>
              <a:rPr lang="en-GB" sz="2400" b="1" dirty="0" smtClean="0">
                <a:solidFill>
                  <a:schemeClr val="tx1"/>
                </a:solidFill>
              </a:rPr>
              <a:t>. </a:t>
            </a:r>
            <a:r>
              <a:rPr lang="en-GB" sz="2400" b="1" dirty="0" err="1" smtClean="0">
                <a:solidFill>
                  <a:schemeClr val="tx1"/>
                </a:solidFill>
              </a:rPr>
              <a:t>Mushfiqur</a:t>
            </a:r>
            <a:r>
              <a:rPr lang="en-GB" sz="2400" b="1" dirty="0" smtClean="0">
                <a:solidFill>
                  <a:schemeClr val="tx1"/>
                </a:solidFill>
              </a:rPr>
              <a:t> </a:t>
            </a:r>
            <a:r>
              <a:rPr lang="en-GB" sz="2400" b="1" dirty="0" err="1" smtClean="0">
                <a:solidFill>
                  <a:schemeClr val="tx1"/>
                </a:solidFill>
              </a:rPr>
              <a:t>Rahman</a:t>
            </a:r>
            <a:endParaRPr lang="en-GB" sz="2400" b="1" dirty="0">
              <a:solidFill>
                <a:schemeClr val="tx1"/>
              </a:solidFill>
            </a:endParaRPr>
          </a:p>
          <a:p>
            <a:pPr algn="l"/>
            <a:r>
              <a:rPr lang="en-GB" sz="2400" b="1" dirty="0" smtClean="0">
                <a:solidFill>
                  <a:schemeClr val="tx1"/>
                </a:solidFill>
              </a:rPr>
              <a:t> </a:t>
            </a:r>
            <a:r>
              <a:rPr lang="en-GB" sz="2400" b="1" dirty="0" smtClean="0">
                <a:solidFill>
                  <a:schemeClr val="tx1"/>
                </a:solidFill>
              </a:rPr>
              <a:t>Dr</a:t>
            </a:r>
            <a:r>
              <a:rPr lang="en-GB" sz="2400" b="1" dirty="0" smtClean="0">
                <a:solidFill>
                  <a:schemeClr val="tx1"/>
                </a:solidFill>
              </a:rPr>
              <a:t>. </a:t>
            </a:r>
            <a:r>
              <a:rPr lang="en-GB" sz="2400" b="1" dirty="0" err="1" smtClean="0">
                <a:solidFill>
                  <a:schemeClr val="tx1"/>
                </a:solidFill>
              </a:rPr>
              <a:t>Gladius</a:t>
            </a:r>
            <a:r>
              <a:rPr lang="en-GB" sz="2400" b="1" dirty="0" smtClean="0">
                <a:solidFill>
                  <a:schemeClr val="tx1"/>
                </a:solidFill>
              </a:rPr>
              <a:t> David                   </a:t>
            </a:r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4" name="Picture 3" descr="Copy-of-UWTSD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642966"/>
            <a:ext cx="9144000" cy="292895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GB" b="1" dirty="0" smtClean="0"/>
              <a:t>Understanding  Human Resource Management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2800" dirty="0" smtClean="0"/>
              <a:t>Human resource management (HRM) is the process of finding, selecting, delegating, and overseeing employees.</a:t>
            </a:r>
          </a:p>
          <a:p>
            <a:r>
              <a:rPr lang="en-GB" sz="2800" dirty="0" smtClean="0"/>
              <a:t>The word "HRM" was initially used in the 1900s and became generally known in the 1960s.</a:t>
            </a:r>
          </a:p>
          <a:p>
            <a:r>
              <a:rPr lang="en-GB" sz="2800" dirty="0" smtClean="0"/>
              <a:t>The HR department is often in charge of developing, implementing, and overseeing rules governing workers and the relationship between the company and its workforce.</a:t>
            </a:r>
          </a:p>
          <a:p>
            <a:r>
              <a:rPr lang="en-GB" sz="2800" dirty="0" smtClean="0"/>
              <a:t>Human Resource Management is basis of all management activity, but it is not basis of all business activity</a:t>
            </a:r>
          </a:p>
          <a:p>
            <a:endParaRPr lang="en-GB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en-GB" b="1" dirty="0" smtClean="0"/>
              <a:t> Effectiveness of HRM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sz="2400" dirty="0" smtClean="0"/>
          </a:p>
          <a:p>
            <a:r>
              <a:rPr lang="en-GB" sz="2400" dirty="0" smtClean="0"/>
              <a:t>HR effectiveness is a process for evaluating how an HR department's actions affect the bottom line.</a:t>
            </a:r>
          </a:p>
          <a:p>
            <a:r>
              <a:rPr lang="en-GB" sz="2400" dirty="0" smtClean="0"/>
              <a:t> No matter how small, a company's human resources division is essential to the overall success of the enterprise.</a:t>
            </a:r>
          </a:p>
          <a:p>
            <a:r>
              <a:rPr lang="en-GB" sz="2400" dirty="0" smtClean="0"/>
              <a:t> For instance, a strong recruiting plan may assist the company in luring top people, which would boost output and revenue. </a:t>
            </a:r>
          </a:p>
          <a:p>
            <a:r>
              <a:rPr lang="en-GB" sz="2400" dirty="0" smtClean="0"/>
              <a:t>Similar to this, a dynamic performance management system provides measurements and guidance to staff, helping to guarantee that organisational goals are accomplished.</a:t>
            </a:r>
            <a:endParaRPr lang="en-GB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GB" dirty="0" smtClean="0"/>
              <a:t>Requirement of Measuring HR Efficiency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To make sure resources are used effectively</a:t>
            </a:r>
          </a:p>
          <a:p>
            <a:r>
              <a:rPr lang="en-GB" dirty="0" smtClean="0"/>
              <a:t>Budget and workforce planning</a:t>
            </a:r>
          </a:p>
          <a:p>
            <a:r>
              <a:rPr lang="en-GB" dirty="0" smtClean="0"/>
              <a:t>To comprehend how HR generally affects a company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en-GB" dirty="0" smtClean="0"/>
              <a:t>Measurement of HR Effectiveness</a:t>
            </a:r>
            <a:endParaRPr lang="en-GB" dirty="0"/>
          </a:p>
        </p:txBody>
      </p:sp>
      <p:pic>
        <p:nvPicPr>
          <p:cNvPr id="4" name="Content Placeholder 3" descr="ezgif.com-webp-to-jpg.jpg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500034" y="1600200"/>
            <a:ext cx="7858180" cy="4972071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Video 3" descr="People Discussing">
            <a:extLst>
              <a:ext uri="{FF2B5EF4-FFF2-40B4-BE49-F238E27FC236}">
                <a16:creationId xmlns="" xmlns:a16="http://schemas.microsoft.com/office/drawing/2014/main" id="{CCB36C7C-5A34-CF8C-AA20-E3B035E83DDB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="" xmlns:p14="http://schemas.microsoft.com/office/powerpoint/2010/main" r:embed="rId3"/>
              </p:ext>
            </p:extLst>
          </p:nvPr>
        </p:nvPicPr>
        <p:blipFill rotWithShape="1">
          <a:blip r:embed="rId4"/>
          <a:srcRect t="284" r="-1" b="-1"/>
          <a:stretch/>
        </p:blipFill>
        <p:spPr>
          <a:xfrm>
            <a:off x="20" y="10"/>
            <a:ext cx="12191979" cy="6857988"/>
          </a:xfrm>
          <a:prstGeom prst="rect">
            <a:avLst/>
          </a:prstGeom>
          <a:effectLst>
            <a:outerShdw blurRad="596900" dist="330200" dir="8820000" sx="87000" sy="87000" algn="ctr" rotWithShape="0">
              <a:srgbClr val="000000">
                <a:alpha val="29000"/>
              </a:srgbClr>
            </a:outerShdw>
          </a:effectLst>
        </p:spPr>
      </p:pic>
      <p:sp>
        <p:nvSpPr>
          <p:cNvPr id="5" name="Title 1">
            <a:extLst>
              <a:ext uri="{FF2B5EF4-FFF2-40B4-BE49-F238E27FC236}">
                <a16:creationId xmlns="" xmlns:a16="http://schemas.microsoft.com/office/drawing/2014/main" id="{26CCB172-CAA6-E485-FA3E-1D570E4D18B5}"/>
              </a:ext>
            </a:extLst>
          </p:cNvPr>
          <p:cNvSpPr txBox="1">
            <a:spLocks/>
          </p:cNvSpPr>
          <p:nvPr/>
        </p:nvSpPr>
        <p:spPr>
          <a:xfrm>
            <a:off x="1857356" y="2143116"/>
            <a:ext cx="6072230" cy="1928826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1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HRM Metrics That Matter: Measuring Success in the Workplace</a:t>
            </a:r>
            <a:endParaRPr kumimoji="0" lang="en-IN" sz="31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13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IN" dirty="0" smtClean="0"/>
              <a:t>Employee Net Promoter Score (</a:t>
            </a:r>
            <a:r>
              <a:rPr lang="en-IN" dirty="0" err="1" smtClean="0"/>
              <a:t>eNPS</a:t>
            </a:r>
            <a:r>
              <a:rPr lang="en-IN" dirty="0" smtClean="0"/>
              <a:t>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possibility that a worker will refer </a:t>
            </a:r>
            <a:r>
              <a:rPr lang="en-GB" dirty="0" smtClean="0"/>
              <a:t>to </a:t>
            </a:r>
            <a:r>
              <a:rPr lang="en-GB" dirty="0" smtClean="0"/>
              <a:t>others as a good employer is measured by </a:t>
            </a:r>
            <a:r>
              <a:rPr lang="en-GB" dirty="0" smtClean="0"/>
              <a:t>employer </a:t>
            </a:r>
            <a:r>
              <a:rPr lang="en-GB" dirty="0" smtClean="0"/>
              <a:t>net promoter score. It focuses on the inquiry: "How likely are </a:t>
            </a:r>
            <a:r>
              <a:rPr lang="en-GB" dirty="0" smtClean="0"/>
              <a:t>to </a:t>
            </a:r>
            <a:r>
              <a:rPr lang="en-GB" dirty="0" smtClean="0"/>
              <a:t>suggest (organisation name) as a place to work, on a scale of </a:t>
            </a:r>
            <a:r>
              <a:rPr lang="en-GB" dirty="0" smtClean="0"/>
              <a:t>0–10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en-GB" dirty="0" smtClean="0"/>
              <a:t>Measurement of </a:t>
            </a:r>
            <a:r>
              <a:rPr lang="en-GB" dirty="0" err="1" smtClean="0"/>
              <a:t>eNPS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Promoters :- are personnel who have given a score of 9 or 10, which indicates that they are content and satisfied with how things are done in </a:t>
            </a:r>
            <a:r>
              <a:rPr lang="en-GB" dirty="0" smtClean="0"/>
              <a:t>business</a:t>
            </a:r>
            <a:r>
              <a:rPr lang="en-GB" dirty="0" smtClean="0"/>
              <a:t>.</a:t>
            </a:r>
          </a:p>
          <a:p>
            <a:r>
              <a:rPr lang="en-GB" dirty="0" smtClean="0"/>
              <a:t>Passive or Neutral respondents :-are those who gave a score of 7 or 8, suggesting that they will neither promote the firm nor disparage it.</a:t>
            </a:r>
          </a:p>
          <a:p>
            <a:r>
              <a:rPr lang="en-GB" dirty="0" smtClean="0"/>
              <a:t> Detractors :- are those who expressed dissatisfaction at work by scoring between 0 and 6. 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en-IN" dirty="0" smtClean="0"/>
              <a:t>Employment Engagement Rate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Employee commitment and connection to an organisation is measured by the phrase "employee engagement." In today's cutthroat corporate environment, employee engagement has emerged as a crucial success factor. High levels of engagement enhance shareholder value, build consumer loyalty, and help organisations retain their best employees.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en-IN" dirty="0" smtClean="0"/>
              <a:t>Employee Turnover Rate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 </a:t>
            </a:r>
            <a:r>
              <a:rPr lang="en-GB" sz="2800" b="1" dirty="0" smtClean="0"/>
              <a:t>The percentage of workers who leave a company during a certain time period is known as the employee turnover rate.</a:t>
            </a:r>
          </a:p>
          <a:p>
            <a:endParaRPr lang="en-GB" b="1" dirty="0" smtClean="0"/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4" name="Drawing 0" descr="image1682343303543.png"/>
          <p:cNvPicPr/>
          <p:nvPr/>
        </p:nvPicPr>
        <p:blipFill>
          <a:blip r:embed="rId3"/>
          <a:stretch>
            <a:fillRect/>
          </a:stretch>
        </p:blipFill>
        <p:spPr>
          <a:xfrm>
            <a:off x="1643042" y="3143248"/>
            <a:ext cx="6000792" cy="1357322"/>
          </a:xfrm>
          <a:prstGeom prst="rect">
            <a:avLst/>
          </a:prstGeom>
        </p:spPr>
      </p:pic>
      <p:pic>
        <p:nvPicPr>
          <p:cNvPr id="5" name="Drawing 0" descr="image1682343303620.png"/>
          <p:cNvPicPr/>
          <p:nvPr/>
        </p:nvPicPr>
        <p:blipFill>
          <a:blip r:embed="rId4"/>
          <a:stretch>
            <a:fillRect/>
          </a:stretch>
        </p:blipFill>
        <p:spPr>
          <a:xfrm>
            <a:off x="1643042" y="4429132"/>
            <a:ext cx="6000792" cy="171451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0034" y="571480"/>
            <a:ext cx="8229600" cy="4525963"/>
          </a:xfrm>
        </p:spPr>
        <p:txBody>
          <a:bodyPr/>
          <a:lstStyle/>
          <a:p>
            <a:r>
              <a:rPr lang="en-GB" dirty="0" smtClean="0"/>
              <a:t>Therefore, if </a:t>
            </a:r>
            <a:r>
              <a:rPr lang="en-GB" dirty="0" smtClean="0"/>
              <a:t> </a:t>
            </a:r>
            <a:r>
              <a:rPr lang="en-GB" dirty="0" smtClean="0"/>
              <a:t>start the year with 45 workers and conclude it with 55 employees, and 5 of those employees leave during that year, </a:t>
            </a:r>
            <a:r>
              <a:rPr lang="en-GB" dirty="0" smtClean="0"/>
              <a:t>yearly </a:t>
            </a:r>
            <a:r>
              <a:rPr lang="en-GB" dirty="0" smtClean="0"/>
              <a:t>turnover rate would be:</a:t>
            </a:r>
          </a:p>
          <a:p>
            <a:endParaRPr lang="en-GB" dirty="0"/>
          </a:p>
        </p:txBody>
      </p:sp>
      <p:pic>
        <p:nvPicPr>
          <p:cNvPr id="4" name="Drawing 0" descr="image1682343303640.png"/>
          <p:cNvPicPr/>
          <p:nvPr/>
        </p:nvPicPr>
        <p:blipFill>
          <a:blip r:embed="rId2"/>
          <a:stretch>
            <a:fillRect/>
          </a:stretch>
        </p:blipFill>
        <p:spPr>
          <a:xfrm>
            <a:off x="785786" y="2714620"/>
            <a:ext cx="7072362" cy="207170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8596" y="357166"/>
            <a:ext cx="8229600" cy="1143000"/>
          </a:xfr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en-IN" dirty="0" smtClean="0"/>
              <a:t>Employee Retention Rate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percentage of workers who remained on the payroll from the start of a certain time period to its conclusion is known as the employee retention </a:t>
            </a:r>
            <a:r>
              <a:rPr lang="en-GB" dirty="0" err="1" smtClean="0"/>
              <a:t>rate.This</a:t>
            </a:r>
            <a:r>
              <a:rPr lang="en-GB" dirty="0" smtClean="0"/>
              <a:t> excludes any recent hires made throughout that period.</a:t>
            </a:r>
            <a:endParaRPr lang="en-GB" dirty="0"/>
          </a:p>
        </p:txBody>
      </p:sp>
      <p:sp>
        <p:nvSpPr>
          <p:cNvPr id="6" name="Title 1">
            <a:extLst>
              <a:ext uri="{FF2B5EF4-FFF2-40B4-BE49-F238E27FC236}">
                <a16:creationId xmlns="" xmlns:a16="http://schemas.microsoft.com/office/drawing/2014/main" id="{38966752-E0D0-6BBF-209E-7D142A009E99}"/>
              </a:ext>
            </a:extLst>
          </p:cNvPr>
          <p:cNvSpPr txBox="1">
            <a:spLocks/>
          </p:cNvSpPr>
          <p:nvPr/>
        </p:nvSpPr>
        <p:spPr>
          <a:xfrm>
            <a:off x="484552" y="365125"/>
            <a:ext cx="10869248" cy="168751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N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58" y="857232"/>
            <a:ext cx="8229600" cy="4525963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Usually, retention rates are expressed as a percentage. The better, the higher </a:t>
            </a:r>
            <a:r>
              <a:rPr lang="en-GB" dirty="0" smtClean="0"/>
              <a:t>retention </a:t>
            </a:r>
            <a:r>
              <a:rPr lang="en-GB" dirty="0" smtClean="0"/>
              <a:t>rate.</a:t>
            </a:r>
          </a:p>
          <a:p>
            <a:r>
              <a:rPr lang="en-GB" dirty="0" smtClean="0"/>
              <a:t>Let's examine a practical illustration:</a:t>
            </a:r>
          </a:p>
          <a:p>
            <a:r>
              <a:rPr lang="en-GB" dirty="0" smtClean="0"/>
              <a:t>At the start of January 2020, you had 150 workers. You have 125 staff members as of the end of December 2020. </a:t>
            </a:r>
          </a:p>
          <a:p>
            <a:r>
              <a:rPr lang="en-GB" dirty="0" smtClean="0"/>
              <a:t>125 / 150 = 0.8383% of people are retained, or 0.83 out of 100.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en-US" b="1" dirty="0" smtClean="0">
                <a:solidFill>
                  <a:schemeClr val="tx1">
                    <a:lumMod val="95000"/>
                  </a:schemeClr>
                </a:solidFill>
              </a:rPr>
              <a:t>TRAINING EFFECTIVENESS</a:t>
            </a:r>
            <a:endParaRPr lang="en-GB" dirty="0">
              <a:solidFill>
                <a:schemeClr val="tx1">
                  <a:lumMod val="95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Enhancing a learner's competence, ability, and performance is the aim of training.</a:t>
            </a:r>
          </a:p>
          <a:p>
            <a:r>
              <a:rPr lang="en-GB" dirty="0" smtClean="0"/>
              <a:t>Learning new information and skills is facilitated by training.</a:t>
            </a:r>
          </a:p>
          <a:p>
            <a:r>
              <a:rPr lang="en-GB" dirty="0" smtClean="0"/>
              <a:t>How successfully your training facilitates learning and learning transfer is referred to as training effectiveness.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en-US" dirty="0" smtClean="0">
                <a:solidFill>
                  <a:schemeClr val="bg1"/>
                </a:solidFill>
              </a:rPr>
              <a:t>                    </a:t>
            </a:r>
            <a:r>
              <a:rPr lang="en-US" dirty="0" smtClean="0">
                <a:solidFill>
                  <a:schemeClr val="tx1">
                    <a:lumMod val="95000"/>
                  </a:schemeClr>
                </a:solidFill>
              </a:rPr>
              <a:t>       NEEDS ASSESSMENT </a:t>
            </a:r>
          </a:p>
          <a:p>
            <a:pPr>
              <a:buNone/>
            </a:pPr>
            <a:r>
              <a:rPr lang="en-US" dirty="0" smtClean="0">
                <a:solidFill>
                  <a:schemeClr val="tx1">
                    <a:lumMod val="95000"/>
                  </a:schemeClr>
                </a:solidFill>
              </a:rPr>
              <a:t>    </a:t>
            </a:r>
          </a:p>
          <a:p>
            <a:pPr>
              <a:buNone/>
            </a:pPr>
            <a:r>
              <a:rPr lang="en-US" dirty="0" smtClean="0">
                <a:solidFill>
                  <a:schemeClr val="tx1">
                    <a:lumMod val="95000"/>
                  </a:schemeClr>
                </a:solidFill>
              </a:rPr>
              <a:t>                 DRIVING INSTRUCTIONAL OBJECTIVES</a:t>
            </a:r>
          </a:p>
          <a:p>
            <a:pPr>
              <a:buNone/>
            </a:pPr>
            <a:endParaRPr lang="en-US" dirty="0" smtClean="0">
              <a:solidFill>
                <a:schemeClr val="tx1">
                  <a:lumMod val="95000"/>
                </a:schemeClr>
              </a:solidFill>
            </a:endParaRPr>
          </a:p>
          <a:p>
            <a:pPr>
              <a:buNone/>
            </a:pPr>
            <a:r>
              <a:rPr lang="en-US" dirty="0" smtClean="0">
                <a:solidFill>
                  <a:schemeClr val="tx1">
                    <a:lumMod val="95000"/>
                  </a:schemeClr>
                </a:solidFill>
              </a:rPr>
              <a:t>              DESIGNING TRAINING AND DEVELOPMENT</a:t>
            </a:r>
          </a:p>
          <a:p>
            <a:pPr>
              <a:buNone/>
            </a:pPr>
            <a:r>
              <a:rPr lang="en-US" dirty="0" smtClean="0">
                <a:solidFill>
                  <a:schemeClr val="tx1">
                    <a:lumMod val="95000"/>
                  </a:schemeClr>
                </a:solidFill>
              </a:rPr>
              <a:t>                                    PROGRAM</a:t>
            </a:r>
          </a:p>
          <a:p>
            <a:pPr>
              <a:buNone/>
            </a:pPr>
            <a:endParaRPr lang="en-US" dirty="0" smtClean="0">
              <a:solidFill>
                <a:schemeClr val="tx1">
                  <a:lumMod val="95000"/>
                </a:schemeClr>
              </a:solidFill>
            </a:endParaRPr>
          </a:p>
          <a:p>
            <a:pPr>
              <a:buNone/>
            </a:pPr>
            <a:r>
              <a:rPr lang="en-US" dirty="0" smtClean="0">
                <a:solidFill>
                  <a:schemeClr val="tx1">
                    <a:lumMod val="95000"/>
                  </a:schemeClr>
                </a:solidFill>
              </a:rPr>
              <a:t>              IMPLEMENTATION OF THE PROGRAM</a:t>
            </a:r>
          </a:p>
          <a:p>
            <a:pPr>
              <a:buNone/>
            </a:pPr>
            <a:endParaRPr lang="en-US" dirty="0" smtClean="0">
              <a:solidFill>
                <a:schemeClr val="tx1">
                  <a:lumMod val="95000"/>
                </a:schemeClr>
              </a:solidFill>
            </a:endParaRPr>
          </a:p>
          <a:p>
            <a:pPr>
              <a:buNone/>
            </a:pPr>
            <a:r>
              <a:rPr lang="en-US" dirty="0" smtClean="0">
                <a:solidFill>
                  <a:schemeClr val="tx1">
                    <a:lumMod val="95000"/>
                  </a:schemeClr>
                </a:solidFill>
              </a:rPr>
              <a:t>              EVALUATION OF THE PROGRAM</a:t>
            </a:r>
          </a:p>
          <a:p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 smtClean="0">
                <a:solidFill>
                  <a:schemeClr val="tx1">
                    <a:lumMod val="95000"/>
                  </a:schemeClr>
                </a:solidFill>
              </a:rPr>
              <a:t>TRAINING PROCESS</a:t>
            </a:r>
            <a:endParaRPr lang="en-US" sz="3200" b="1" dirty="0">
              <a:solidFill>
                <a:schemeClr val="tx1">
                  <a:lumMod val="95000"/>
                </a:schemeClr>
              </a:solidFill>
            </a:endParaRPr>
          </a:p>
        </p:txBody>
      </p:sp>
      <p:sp>
        <p:nvSpPr>
          <p:cNvPr id="5" name="Down Arrow 4"/>
          <p:cNvSpPr/>
          <p:nvPr/>
        </p:nvSpPr>
        <p:spPr>
          <a:xfrm>
            <a:off x="3714744" y="2000240"/>
            <a:ext cx="609600" cy="428628"/>
          </a:xfrm>
          <a:prstGeom prst="downArrow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Down Arrow 5"/>
          <p:cNvSpPr/>
          <p:nvPr/>
        </p:nvSpPr>
        <p:spPr>
          <a:xfrm>
            <a:off x="3714744" y="2786058"/>
            <a:ext cx="609600" cy="500066"/>
          </a:xfrm>
          <a:prstGeom prst="downArrow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Down Arrow 6"/>
          <p:cNvSpPr/>
          <p:nvPr/>
        </p:nvSpPr>
        <p:spPr>
          <a:xfrm>
            <a:off x="3714744" y="4000504"/>
            <a:ext cx="609600" cy="500066"/>
          </a:xfrm>
          <a:prstGeom prst="downArrow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Down Arrow 7"/>
          <p:cNvSpPr/>
          <p:nvPr/>
        </p:nvSpPr>
        <p:spPr>
          <a:xfrm>
            <a:off x="3714744" y="4857760"/>
            <a:ext cx="609600" cy="500066"/>
          </a:xfrm>
          <a:prstGeom prst="downArrow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en-GB" dirty="0" smtClean="0"/>
              <a:t>New Hire Performance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 smtClean="0"/>
              <a:t>A performance appraisal is a dispassionate evaluation of a person's performance in comparison to predetermined criteria.                          </a:t>
            </a:r>
            <a:r>
              <a:rPr lang="en-GB" b="1" u="sng" dirty="0" smtClean="0">
                <a:solidFill>
                  <a:schemeClr val="bg1"/>
                </a:solidFill>
              </a:rPr>
              <a:t>PRINCIPAL GOALS</a:t>
            </a:r>
          </a:p>
          <a:p>
            <a:pPr algn="ctr"/>
            <a:r>
              <a:rPr lang="en-GB" dirty="0" smtClean="0"/>
              <a:t>To bring about promotions.</a:t>
            </a:r>
          </a:p>
          <a:p>
            <a:pPr algn="ctr"/>
            <a:r>
              <a:rPr lang="en-GB" dirty="0" smtClean="0"/>
              <a:t>choosing a wage increase</a:t>
            </a:r>
          </a:p>
          <a:p>
            <a:pPr algn="ctr"/>
            <a:r>
              <a:rPr lang="en-GB" dirty="0" smtClean="0"/>
              <a:t>To communicate the situation to the staff.</a:t>
            </a:r>
          </a:p>
          <a:p>
            <a:pPr algn="ctr"/>
            <a:r>
              <a:rPr lang="en-GB" dirty="0" smtClean="0"/>
              <a:t>for better communication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en-GB" dirty="0" smtClean="0"/>
              <a:t>Cost Per Hire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 The average sum of money paid on each hire is known as cost per hire.  </a:t>
            </a:r>
          </a:p>
          <a:p>
            <a:r>
              <a:rPr lang="en-GB" dirty="0" smtClean="0"/>
              <a:t>When developing or monitoring your recruitment budget this statistic is helpful.</a:t>
            </a:r>
          </a:p>
          <a:p>
            <a:r>
              <a:rPr lang="en-GB" dirty="0" smtClean="0"/>
              <a:t>For instance, if you anticipate hiring 100 individuals in a year and your cost per hire is $4,000, your estimated total recruitment expenditure would be $400,000. Comparing yearly cost per hire over a number of years may help you identify any noteworthy variations.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8596" y="285728"/>
            <a:ext cx="8229600" cy="4525963"/>
          </a:xfrm>
        </p:spPr>
        <p:txBody>
          <a:bodyPr>
            <a:normAutofit/>
          </a:bodyPr>
          <a:lstStyle/>
          <a:p>
            <a:r>
              <a:rPr lang="en-GB" dirty="0" smtClean="0"/>
              <a:t>The American National Standards Institute (ANSI) and the Society of Human Resource Management (SHRM) worked together to develop a common formula for determining cost per hire (CPH):</a:t>
            </a:r>
          </a:p>
          <a:p>
            <a:r>
              <a:rPr lang="en-GB" dirty="0" smtClean="0"/>
              <a:t>Cost per hire= </a:t>
            </a:r>
            <a:r>
              <a:rPr lang="en-GB" u="sng" dirty="0" smtClean="0"/>
              <a:t>E</a:t>
            </a:r>
            <a:r>
              <a:rPr lang="en-GB" u="sng" dirty="0" smtClean="0"/>
              <a:t>xternal </a:t>
            </a:r>
            <a:r>
              <a:rPr lang="en-GB" u="sng" dirty="0" smtClean="0"/>
              <a:t>costs + Internal costs</a:t>
            </a:r>
            <a:r>
              <a:rPr lang="en-GB" u="sng" dirty="0" smtClean="0"/>
              <a:t>)</a:t>
            </a:r>
            <a:endParaRPr lang="en-GB" u="sng" dirty="0" smtClean="0"/>
          </a:p>
          <a:p>
            <a:pPr>
              <a:buNone/>
            </a:pPr>
            <a:r>
              <a:rPr lang="en-GB" dirty="0" smtClean="0"/>
              <a:t>                              </a:t>
            </a:r>
            <a:r>
              <a:rPr lang="en-GB" dirty="0" smtClean="0"/>
              <a:t>T</a:t>
            </a:r>
            <a:r>
              <a:rPr lang="en-GB" dirty="0" smtClean="0"/>
              <a:t>otal </a:t>
            </a:r>
            <a:r>
              <a:rPr lang="en-GB" dirty="0" smtClean="0"/>
              <a:t>number of hire in a time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472518" cy="1143000"/>
          </a:xfr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en-GB" b="1" dirty="0" smtClean="0"/>
              <a:t>Internal Mobility 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en-GB" dirty="0" smtClean="0"/>
          </a:p>
          <a:p>
            <a:r>
              <a:rPr lang="en-GB" dirty="0" smtClean="0"/>
              <a:t>An organization's internal transformation is measured by its internal mobility rate. </a:t>
            </a:r>
          </a:p>
          <a:p>
            <a:r>
              <a:rPr lang="en-GB" dirty="0" smtClean="0"/>
              <a:t>Determine the proportion of changes that have responsibilities that are different.</a:t>
            </a:r>
          </a:p>
          <a:p>
            <a:r>
              <a:rPr lang="en-GB" dirty="0" smtClean="0"/>
              <a:t>The internal mobility rate is a crucial element of HR management since it facilitates the tracking of workers' movements inside the company.</a:t>
            </a:r>
          </a:p>
          <a:p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57200" y="3286124"/>
            <a:ext cx="8229600" cy="3286148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HR must develop a precise Time Frame of Internal Movements Number for Planning in order to execute the Internal Mobility Rate effectively. </a:t>
            </a:r>
          </a:p>
          <a:p>
            <a:r>
              <a:rPr lang="en-GB" dirty="0" smtClean="0"/>
              <a:t>To obtain the percentage, the total number of employees must first be multiplied by 100 (Alvarez et al. 2021). </a:t>
            </a:r>
            <a:endParaRPr lang="en-GB" dirty="0"/>
          </a:p>
        </p:txBody>
      </p:sp>
      <p:pic>
        <p:nvPicPr>
          <p:cNvPr id="7" name="Content Placeholder 7">
            <a:extLst>
              <a:ext uri="{FF2B5EF4-FFF2-40B4-BE49-F238E27FC236}">
                <a16:creationId xmlns:a16="http://schemas.microsoft.com/office/drawing/2014/main" xmlns="" id="{2BA25BF4-4C2B-F7D0-68CA-1174C834DA7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28662" y="1"/>
            <a:ext cx="7643866" cy="3286124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en-GB" dirty="0" smtClean="0"/>
              <a:t>Cost of the HR Per employee </a:t>
            </a:r>
            <a:endParaRPr lang="en-GB" dirty="0"/>
          </a:p>
        </p:txBody>
      </p:sp>
      <p:pic>
        <p:nvPicPr>
          <p:cNvPr id="4" name="Content Placeholder 5">
            <a:extLst>
              <a:ext uri="{FF2B5EF4-FFF2-40B4-BE49-F238E27FC236}">
                <a16:creationId xmlns:a16="http://schemas.microsoft.com/office/drawing/2014/main" xmlns="" id="{C58EC6FD-5AA9-9092-1E8A-85711EC054D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7200" y="1805781"/>
            <a:ext cx="8229600" cy="41148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8596" y="928670"/>
            <a:ext cx="8229600" cy="4525963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The entire cost a firm incurs for HR management is equal to the cost of HR per employee.</a:t>
            </a:r>
          </a:p>
          <a:p>
            <a:r>
              <a:rPr lang="en-GB" dirty="0" smtClean="0"/>
              <a:t>To get the HR cost per employee, multiply the total annual HR expenditures by the number of full-time equivalents (FTEs) at the end of the year. </a:t>
            </a:r>
          </a:p>
          <a:p>
            <a:r>
              <a:rPr lang="en-GB" dirty="0" smtClean="0"/>
              <a:t>Fixed employee benefits such as health insurance and PF/gratuity, as well as variable budget items such as commissions.</a:t>
            </a:r>
          </a:p>
          <a:p>
            <a:r>
              <a:rPr lang="en-GB" dirty="0" smtClean="0"/>
              <a:t>Return on investment should be taken into account when determining the HR budget per employee (</a:t>
            </a:r>
            <a:r>
              <a:rPr lang="en-GB" dirty="0" err="1" smtClean="0"/>
              <a:t>Malik</a:t>
            </a:r>
            <a:r>
              <a:rPr lang="en-GB" dirty="0" smtClean="0"/>
              <a:t> et al.2022).</a:t>
            </a:r>
            <a:endParaRPr lang="en-GB"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en-GB" b="1" dirty="0" smtClean="0"/>
              <a:t>HR tech ROI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The financial return on investment made possible by raising HR </a:t>
            </a:r>
            <a:r>
              <a:rPr lang="en-GB" dirty="0" smtClean="0"/>
              <a:t>tech </a:t>
            </a:r>
            <a:r>
              <a:rPr lang="en-GB" dirty="0" smtClean="0"/>
              <a:t>is known as </a:t>
            </a:r>
            <a:r>
              <a:rPr lang="en-GB" dirty="0" smtClean="0"/>
              <a:t>HR </a:t>
            </a:r>
            <a:r>
              <a:rPr lang="en-GB" dirty="0" smtClean="0"/>
              <a:t>Tech ROI.</a:t>
            </a:r>
          </a:p>
          <a:p>
            <a:r>
              <a:rPr lang="en-GB" dirty="0" smtClean="0"/>
              <a:t>HR Tech ROI compares the price of creating, acquiring, and sustaining the </a:t>
            </a:r>
            <a:r>
              <a:rPr lang="en-GB" dirty="0" err="1" smtClean="0"/>
              <a:t>technology.Software</a:t>
            </a:r>
            <a:r>
              <a:rPr lang="en-GB" dirty="0" smtClean="0"/>
              <a:t> for workforce planning may help HR Tech ROI find any future talent gaps in an organisation.</a:t>
            </a:r>
          </a:p>
          <a:p>
            <a:r>
              <a:rPr lang="en-GB" dirty="0" smtClean="0"/>
              <a:t>A cost-benefit analysis must be conducted in order to assess whether HR should proceed with a suggested project or course of action (</a:t>
            </a:r>
            <a:r>
              <a:rPr lang="en-GB" dirty="0" err="1" smtClean="0"/>
              <a:t>Chalutz</a:t>
            </a:r>
            <a:r>
              <a:rPr lang="en-GB" dirty="0" smtClean="0"/>
              <a:t> 2019).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en-GB" b="1" dirty="0" smtClean="0"/>
              <a:t>HR tech user adoption rate </a:t>
            </a:r>
            <a:endParaRPr lang="en-GB" dirty="0"/>
          </a:p>
        </p:txBody>
      </p:sp>
      <p:pic>
        <p:nvPicPr>
          <p:cNvPr id="4" name="Content Placeholder 5">
            <a:extLst>
              <a:ext uri="{FF2B5EF4-FFF2-40B4-BE49-F238E27FC236}">
                <a16:creationId xmlns:a16="http://schemas.microsoft.com/office/drawing/2014/main" xmlns="" id="{C302068B-0DD3-B615-8A62-70391F8E2A9D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p:blipFill>
        <p:spPr>
          <a:xfrm>
            <a:off x="1357290" y="1571612"/>
            <a:ext cx="6172200" cy="452408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642918"/>
            <a:ext cx="8229600" cy="5483245"/>
          </a:xfrm>
        </p:spPr>
        <p:txBody>
          <a:bodyPr>
            <a:normAutofit fontScale="85000" lnSpcReduction="10000"/>
          </a:bodyPr>
          <a:lstStyle/>
          <a:p>
            <a:r>
              <a:rPr lang="en-GB" dirty="0" smtClean="0"/>
              <a:t>The technique of determining potential customers' interest in technology is known as the tech adaption rate.HR managers in large organisations are increasingly using HR technology.</a:t>
            </a:r>
          </a:p>
          <a:p>
            <a:r>
              <a:rPr lang="en-GB" dirty="0" smtClean="0"/>
              <a:t>In 10 out of 14 people who were recently surveyed, the degree of core each I take adaption climbed beyond 75% (</a:t>
            </a:r>
            <a:r>
              <a:rPr lang="en-GB" dirty="0" err="1" smtClean="0"/>
              <a:t>Yadav</a:t>
            </a:r>
            <a:r>
              <a:rPr lang="en-GB" dirty="0" smtClean="0"/>
              <a:t> et al. 2020).</a:t>
            </a:r>
          </a:p>
          <a:p>
            <a:r>
              <a:rPr lang="en-GB" dirty="0" smtClean="0"/>
              <a:t>The use of grain by HR Techs is widespread in the automotive, e-commerce, hotel, educational, retail, and telecommunications industries.</a:t>
            </a:r>
          </a:p>
          <a:p>
            <a:r>
              <a:rPr lang="en-GB" dirty="0" smtClean="0"/>
              <a:t>As a result of HR technologists' assistance in lowering an organization's costs, their rate of adaptability has grown. </a:t>
            </a:r>
            <a:endParaRPr lang="en-GB" dirty="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en-GB" dirty="0" smtClean="0"/>
              <a:t>Conclusion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smtClean="0"/>
              <a:t>It's critical for organisations to evaluate their performance and determine opportunities for development by measuring the efficacy of HRM.</a:t>
            </a:r>
          </a:p>
          <a:p>
            <a:r>
              <a:rPr lang="en-GB" dirty="0" smtClean="0"/>
              <a:t>A useful indicator to gauge employee loyalty and happiness is the Employee Net Promoter Score (</a:t>
            </a:r>
            <a:r>
              <a:rPr lang="en-GB" dirty="0" err="1" smtClean="0"/>
              <a:t>eNPS</a:t>
            </a:r>
            <a:r>
              <a:rPr lang="en-GB" dirty="0" smtClean="0"/>
              <a:t>).</a:t>
            </a:r>
          </a:p>
          <a:p>
            <a:r>
              <a:rPr lang="en-GB" dirty="0" smtClean="0"/>
              <a:t>A statistic that measures the effectiveness of recruiting and recruitment procedures is the employment rate.</a:t>
            </a:r>
          </a:p>
          <a:p>
            <a:r>
              <a:rPr lang="en-GB" dirty="0" smtClean="0"/>
              <a:t>A statistic that gauges the proportion of workers that stay with a company over time is the employee retention rate.</a:t>
            </a:r>
          </a:p>
          <a:p>
            <a:r>
              <a:rPr lang="en-GB" dirty="0" smtClean="0"/>
              <a:t>Both the company and the employees benefit from internal mobility, or the movement of people inside the same organisation to new career and growth possibilities. 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0034" y="1571612"/>
            <a:ext cx="8229600" cy="5286388"/>
          </a:xfrm>
        </p:spPr>
        <p:txBody>
          <a:bodyPr>
            <a:normAutofit fontScale="25000" lnSpcReduction="20000"/>
          </a:bodyPr>
          <a:lstStyle/>
          <a:p>
            <a:r>
              <a:rPr lang="en-US" sz="7200" dirty="0" err="1" smtClean="0"/>
              <a:t>Delery</a:t>
            </a:r>
            <a:r>
              <a:rPr lang="en-US" sz="7200" dirty="0" smtClean="0"/>
              <a:t>, J., &amp; Gupta, N. (2016). Human resource management practices and organizational effectiveness: internal fit matters. </a:t>
            </a:r>
            <a:r>
              <a:rPr lang="en-US" sz="7200" i="1" dirty="0" smtClean="0"/>
              <a:t>Journal of Organizational Effectiveness</a:t>
            </a:r>
            <a:r>
              <a:rPr lang="en-US" sz="7200" dirty="0" smtClean="0"/>
              <a:t> , 139-163.</a:t>
            </a:r>
          </a:p>
          <a:p>
            <a:r>
              <a:rPr lang="en-US" sz="7200" dirty="0" smtClean="0"/>
              <a:t>Derek Torrington, ,. L. (2020). </a:t>
            </a:r>
            <a:r>
              <a:rPr lang="en-US" sz="7200" i="1" dirty="0" smtClean="0"/>
              <a:t>Human Resource Management.</a:t>
            </a:r>
            <a:r>
              <a:rPr lang="en-US" sz="7200" dirty="0" smtClean="0"/>
              <a:t> London: Pearson Education, Limited.</a:t>
            </a:r>
            <a:endParaRPr lang="en-GB" sz="7200" dirty="0" smtClean="0"/>
          </a:p>
          <a:p>
            <a:r>
              <a:rPr lang="en-US" sz="7200" dirty="0" err="1" smtClean="0"/>
              <a:t>Jamrog</a:t>
            </a:r>
            <a:r>
              <a:rPr lang="en-US" sz="7200" dirty="0" smtClean="0"/>
              <a:t>, J. J., &amp; </a:t>
            </a:r>
            <a:r>
              <a:rPr lang="en-US" sz="7200" dirty="0" err="1" smtClean="0"/>
              <a:t>Overholt</a:t>
            </a:r>
            <a:r>
              <a:rPr lang="en-US" sz="7200" dirty="0" smtClean="0"/>
              <a:t>, M. H. (2004). Measuring HR and organizational effectiveness. </a:t>
            </a:r>
            <a:r>
              <a:rPr lang="en-US" sz="7200" i="1" dirty="0" smtClean="0"/>
              <a:t>Employment Relations Today</a:t>
            </a:r>
            <a:r>
              <a:rPr lang="en-US" sz="7200" dirty="0" smtClean="0"/>
              <a:t> , 31.</a:t>
            </a:r>
            <a:endParaRPr lang="en-GB" sz="7200" dirty="0" smtClean="0"/>
          </a:p>
          <a:p>
            <a:r>
              <a:rPr lang="en-US" sz="7200" dirty="0" err="1" smtClean="0"/>
              <a:t>Ramlall</a:t>
            </a:r>
            <a:r>
              <a:rPr lang="en-US" sz="7200" dirty="0" smtClean="0"/>
              <a:t>, S. J. (2003). Measuring human resource management's effectiveness in improving performance. </a:t>
            </a:r>
            <a:r>
              <a:rPr lang="en-US" sz="7200" i="1" dirty="0" smtClean="0"/>
              <a:t>New York: Society for Human Resource Management</a:t>
            </a:r>
            <a:r>
              <a:rPr lang="en-US" sz="7200" dirty="0" smtClean="0"/>
              <a:t> , 51-62.</a:t>
            </a:r>
            <a:endParaRPr lang="en-GB" sz="7200" dirty="0" smtClean="0"/>
          </a:p>
          <a:p>
            <a:r>
              <a:rPr lang="en-US" sz="7200" dirty="0" smtClean="0"/>
              <a:t>Sparrow, P., &amp; Cooper, C. (2014). Organizational effectiveness, people and performance: new challenges, new research agendas. </a:t>
            </a:r>
            <a:r>
              <a:rPr lang="en-US" sz="7200" i="1" dirty="0" smtClean="0"/>
              <a:t>Journal of Organizational Effectiveness</a:t>
            </a:r>
            <a:r>
              <a:rPr lang="en-US" sz="7200" dirty="0" smtClean="0"/>
              <a:t> , 2-13.</a:t>
            </a:r>
            <a:endParaRPr lang="en-GB" sz="7200" dirty="0" smtClean="0"/>
          </a:p>
          <a:p>
            <a:r>
              <a:rPr lang="en-IN" sz="7200" dirty="0" err="1" smtClean="0"/>
              <a:t>Malik</a:t>
            </a:r>
            <a:r>
              <a:rPr lang="en-IN" sz="7200" dirty="0" smtClean="0"/>
              <a:t>, A., </a:t>
            </a:r>
            <a:r>
              <a:rPr lang="en-IN" sz="7200" dirty="0" err="1" smtClean="0"/>
              <a:t>Budhwar</a:t>
            </a:r>
            <a:r>
              <a:rPr lang="en-IN" sz="7200" dirty="0" smtClean="0"/>
              <a:t>, P., Patel, C. and </a:t>
            </a:r>
            <a:r>
              <a:rPr lang="en-IN" sz="7200" dirty="0" err="1" smtClean="0"/>
              <a:t>Srikanth</a:t>
            </a:r>
            <a:r>
              <a:rPr lang="en-IN" sz="7200" dirty="0" smtClean="0"/>
              <a:t>, N.R., 2022. May the bots be with you! Delivering HR cost-effectiveness and individualized employee experiences in an MNE. The International Journal of Human Resource Management, 33(6), pp.1148-1178.</a:t>
            </a:r>
          </a:p>
          <a:p>
            <a:r>
              <a:rPr lang="en-IN" sz="6400" dirty="0" err="1" smtClean="0"/>
              <a:t>Velikorossov</a:t>
            </a:r>
            <a:r>
              <a:rPr lang="en-IN" sz="6400" dirty="0" smtClean="0"/>
              <a:t>, V.V., </a:t>
            </a:r>
            <a:r>
              <a:rPr lang="en-IN" sz="6400" dirty="0" err="1" smtClean="0"/>
              <a:t>Filin</a:t>
            </a:r>
            <a:r>
              <a:rPr lang="en-IN" sz="6400" dirty="0" smtClean="0"/>
              <a:t>, S.A., </a:t>
            </a:r>
            <a:r>
              <a:rPr lang="en-IN" sz="6400" dirty="0" err="1" smtClean="0"/>
              <a:t>Genkin</a:t>
            </a:r>
            <a:r>
              <a:rPr lang="en-IN" sz="6400" dirty="0" smtClean="0"/>
              <a:t>, E.V., </a:t>
            </a:r>
            <a:r>
              <a:rPr lang="en-IN" sz="6400" dirty="0" err="1" smtClean="0"/>
              <a:t>Maksimov</a:t>
            </a:r>
            <a:r>
              <a:rPr lang="en-IN" sz="6400" dirty="0" smtClean="0"/>
              <a:t>, M.I., </a:t>
            </a:r>
            <a:r>
              <a:rPr lang="en-IN" sz="6400" dirty="0" err="1" smtClean="0"/>
              <a:t>Krasilnikova</a:t>
            </a:r>
            <a:r>
              <a:rPr lang="en-IN" sz="6400" dirty="0" smtClean="0"/>
              <a:t>, M.A. and </a:t>
            </a:r>
            <a:r>
              <a:rPr lang="en-IN" sz="6400" dirty="0" err="1" smtClean="0"/>
              <a:t>Rakauskiyene</a:t>
            </a:r>
            <a:r>
              <a:rPr lang="en-IN" sz="6400" dirty="0" smtClean="0"/>
              <a:t>, O.G., 2020. HR systems as a new method for the </a:t>
            </a:r>
            <a:r>
              <a:rPr lang="en-IN" sz="6400" dirty="0" err="1" smtClean="0"/>
              <a:t>automatization</a:t>
            </a:r>
            <a:r>
              <a:rPr lang="en-IN" sz="6400" dirty="0" smtClean="0"/>
              <a:t> of business processes in the organization. In 2nd international conference on Pedagogy, communication, and Sociology (ICPCS (No. 2020, p. 415).</a:t>
            </a:r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240_F_340937532_54s9k5enkSoeYQ4MgFsRDFg7XHkV8D73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668</TotalTime>
  <Words>1540</Words>
  <Application>Microsoft Office PowerPoint</Application>
  <PresentationFormat>On-screen Show (4:3)</PresentationFormat>
  <Paragraphs>113</Paragraphs>
  <Slides>28</Slides>
  <Notes>2</Notes>
  <HiddenSlides>0</HiddenSlides>
  <MMClips>1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29" baseType="lpstr">
      <vt:lpstr>Office Theme</vt:lpstr>
      <vt:lpstr>HRM Effectiveness Measurement</vt:lpstr>
      <vt:lpstr>Understanding  Human Resource Management</vt:lpstr>
      <vt:lpstr> Effectiveness of HRM</vt:lpstr>
      <vt:lpstr>Requirement of Measuring HR Efficiency</vt:lpstr>
      <vt:lpstr>Measurement of HR Effectiveness</vt:lpstr>
      <vt:lpstr>Slide 6</vt:lpstr>
      <vt:lpstr>Employee Net Promoter Score (eNPS)</vt:lpstr>
      <vt:lpstr>Measurement of eNPS</vt:lpstr>
      <vt:lpstr>Employment Engagement Rate</vt:lpstr>
      <vt:lpstr>Employee Turnover Rate</vt:lpstr>
      <vt:lpstr>Slide 11</vt:lpstr>
      <vt:lpstr>Employee Retention Rate</vt:lpstr>
      <vt:lpstr>Slide 13</vt:lpstr>
      <vt:lpstr>TRAINING EFFECTIVENESS</vt:lpstr>
      <vt:lpstr>TRAINING PROCESS</vt:lpstr>
      <vt:lpstr>New Hire Performance</vt:lpstr>
      <vt:lpstr>Cost Per Hire</vt:lpstr>
      <vt:lpstr>Slide 18</vt:lpstr>
      <vt:lpstr>Internal Mobility </vt:lpstr>
      <vt:lpstr>Slide 20</vt:lpstr>
      <vt:lpstr>Cost of the HR Per employee </vt:lpstr>
      <vt:lpstr>Slide 22</vt:lpstr>
      <vt:lpstr>HR tech ROI </vt:lpstr>
      <vt:lpstr>HR tech user adoption rate </vt:lpstr>
      <vt:lpstr>Slide 25</vt:lpstr>
      <vt:lpstr>Conclusion</vt:lpstr>
      <vt:lpstr>References</vt:lpstr>
      <vt:lpstr>Slide 28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HRM Effectiveness Measurement</dc:title>
  <dc:creator>User</dc:creator>
  <cp:lastModifiedBy>User</cp:lastModifiedBy>
  <cp:revision>109</cp:revision>
  <dcterms:created xsi:type="dcterms:W3CDTF">2023-04-04T09:59:02Z</dcterms:created>
  <dcterms:modified xsi:type="dcterms:W3CDTF">2023-04-24T18:47:39Z</dcterms:modified>
</cp:coreProperties>
</file>