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29"/>
  </p:notesMasterIdLst>
  <p:sldIdLst>
    <p:sldId id="257" r:id="rId6"/>
    <p:sldId id="258" r:id="rId7"/>
    <p:sldId id="259" r:id="rId8"/>
    <p:sldId id="260" r:id="rId9"/>
    <p:sldId id="281" r:id="rId10"/>
    <p:sldId id="262" r:id="rId11"/>
    <p:sldId id="263" r:id="rId12"/>
    <p:sldId id="264" r:id="rId13"/>
    <p:sldId id="265" r:id="rId14"/>
    <p:sldId id="266" r:id="rId15"/>
    <p:sldId id="267" r:id="rId16"/>
    <p:sldId id="268" r:id="rId17"/>
    <p:sldId id="269" r:id="rId18"/>
    <p:sldId id="270" r:id="rId19"/>
    <p:sldId id="279" r:id="rId20"/>
    <p:sldId id="271" r:id="rId21"/>
    <p:sldId id="272" r:id="rId22"/>
    <p:sldId id="273" r:id="rId23"/>
    <p:sldId id="274" r:id="rId24"/>
    <p:sldId id="275" r:id="rId25"/>
    <p:sldId id="276" r:id="rId26"/>
    <p:sldId id="277" r:id="rId27"/>
    <p:sldId id="27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49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4961" autoAdjust="0"/>
  </p:normalViewPr>
  <p:slideViewPr>
    <p:cSldViewPr snapToGrid="0">
      <p:cViewPr varScale="1">
        <p:scale>
          <a:sx n="90" d="100"/>
          <a:sy n="90" d="100"/>
        </p:scale>
        <p:origin x="114"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2A3538-8329-472E-85E0-733C31726E61}" type="datetimeFigureOut">
              <a:rPr lang="en-GB" smtClean="0"/>
              <a:t>01/12/2023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4DCC69-E909-4AA6-B2A2-E7A31AAAB76F}" type="slidenum">
              <a:rPr lang="en-GB" smtClean="0"/>
              <a:t>‹#›</a:t>
            </a:fld>
            <a:endParaRPr lang="en-GB"/>
          </a:p>
        </p:txBody>
      </p:sp>
    </p:spTree>
    <p:extLst>
      <p:ext uri="{BB962C8B-B14F-4D97-AF65-F5344CB8AC3E}">
        <p14:creationId xmlns:p14="http://schemas.microsoft.com/office/powerpoint/2010/main" val="162182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392446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Espace réservé de l'image des diapositives 1"/>
          <p:cNvSpPr>
            <a:spLocks noGrp="1" noRot="1" noChangeAspect="1" noTextEdit="1"/>
          </p:cNvSpPr>
          <p:nvPr>
            <p:ph type="sldImg"/>
          </p:nvPr>
        </p:nvSpPr>
        <p:spPr>
          <a:xfrm>
            <a:off x="90488" y="744538"/>
            <a:ext cx="6616700" cy="3722687"/>
          </a:xfrm>
          <a:ln/>
        </p:spPr>
      </p:sp>
      <p:sp>
        <p:nvSpPr>
          <p:cNvPr id="36867" name="Espace réservé des commentaires 2"/>
          <p:cNvSpPr>
            <a:spLocks noGrp="1"/>
          </p:cNvSpPr>
          <p:nvPr>
            <p:ph type="body" idx="1"/>
          </p:nvPr>
        </p:nvSpPr>
        <p:spPr>
          <a:noFill/>
          <a:ln/>
        </p:spPr>
        <p:txBody>
          <a:bodyPr/>
          <a:lstStyle/>
          <a:p>
            <a:endParaRPr lang="en-GB" sz="1200" b="1"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[Introduce yourself.] </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[Ask people to turn off their phones] </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In April 2000, global leaders met in Dakar Senegal and agreed on the six Education for All (EFA) goals; they promised to achieve them by 2015. </a:t>
            </a:r>
            <a:r>
              <a:rPr lang="en-GB" sz="1200" b="1" kern="1200" dirty="0">
                <a:solidFill>
                  <a:schemeClr val="tx1"/>
                </a:solidFill>
                <a:effectLst/>
                <a:latin typeface="Calibri" pitchFamily="34" charset="0"/>
                <a:ea typeface="+mn-ea"/>
                <a:cs typeface="+mn-cs"/>
              </a:rPr>
              <a:t>2015 is now!</a:t>
            </a:r>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 </a:t>
            </a:r>
          </a:p>
          <a:p>
            <a:pPr lvl="0"/>
            <a:r>
              <a:rPr lang="en-GB" sz="1200" kern="1200" dirty="0">
                <a:solidFill>
                  <a:schemeClr val="tx1"/>
                </a:solidFill>
                <a:effectLst/>
                <a:latin typeface="Calibri" pitchFamily="34" charset="0"/>
                <a:ea typeface="+mn-ea"/>
                <a:cs typeface="+mn-cs"/>
              </a:rPr>
              <a:t>So how do different countries measure up? </a:t>
            </a:r>
          </a:p>
          <a:p>
            <a:pPr lvl="0"/>
            <a:r>
              <a:rPr lang="en-GB" sz="1200" kern="1200" dirty="0">
                <a:solidFill>
                  <a:schemeClr val="tx1"/>
                </a:solidFill>
                <a:effectLst/>
                <a:latin typeface="Calibri" pitchFamily="34" charset="0"/>
                <a:ea typeface="+mn-ea"/>
                <a:cs typeface="+mn-cs"/>
              </a:rPr>
              <a:t>Have the goals been met, and where has progress proven difficult? </a:t>
            </a:r>
          </a:p>
          <a:p>
            <a:pPr lvl="0"/>
            <a:r>
              <a:rPr lang="en-GB" sz="1200" kern="1200" dirty="0">
                <a:solidFill>
                  <a:schemeClr val="tx1"/>
                </a:solidFill>
                <a:effectLst/>
                <a:latin typeface="Calibri" pitchFamily="34" charset="0"/>
                <a:ea typeface="+mn-ea"/>
                <a:cs typeface="+mn-cs"/>
              </a:rPr>
              <a:t>Have governments and international partners lived up to their commitments? </a:t>
            </a:r>
          </a:p>
          <a:p>
            <a:pPr lvl="0"/>
            <a:r>
              <a:rPr lang="en-GB" sz="1200" kern="1200" dirty="0">
                <a:solidFill>
                  <a:schemeClr val="tx1"/>
                </a:solidFill>
                <a:effectLst/>
                <a:latin typeface="Calibri" pitchFamily="34" charset="0"/>
                <a:ea typeface="+mn-ea"/>
                <a:cs typeface="+mn-cs"/>
              </a:rPr>
              <a:t>Which policies have worked best, and what lessons have we learned to guide future reform?</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Today’s report provides independent and </a:t>
            </a:r>
            <a:r>
              <a:rPr lang="en-US" sz="1200" kern="1200" dirty="0">
                <a:solidFill>
                  <a:schemeClr val="tx1"/>
                </a:solidFill>
                <a:effectLst/>
                <a:latin typeface="Calibri" pitchFamily="34" charset="0"/>
                <a:ea typeface="+mn-ea"/>
                <a:cs typeface="+mn-cs"/>
              </a:rPr>
              <a:t>authoritative answers to these questions. </a:t>
            </a:r>
            <a:endParaRPr lang="en-GB" sz="1200" kern="1200" dirty="0">
              <a:solidFill>
                <a:schemeClr val="tx1"/>
              </a:solidFill>
              <a:effectLst/>
              <a:latin typeface="Calibri" pitchFamily="34" charset="0"/>
              <a:ea typeface="+mn-ea"/>
              <a:cs typeface="+mn-cs"/>
            </a:endParaRPr>
          </a:p>
          <a:p>
            <a:br>
              <a:rPr lang="en-GB" sz="1200" kern="1200" dirty="0">
                <a:solidFill>
                  <a:schemeClr val="tx1"/>
                </a:solidFill>
                <a:effectLst/>
                <a:latin typeface="Calibri" pitchFamily="34" charset="0"/>
                <a:ea typeface="+mn-ea"/>
                <a:cs typeface="+mn-cs"/>
              </a:rPr>
            </a:br>
            <a:r>
              <a:rPr lang="en-GB" sz="1200" kern="1200" dirty="0">
                <a:solidFill>
                  <a:schemeClr val="tx1"/>
                </a:solidFill>
                <a:effectLst/>
                <a:latin typeface="Calibri" pitchFamily="34" charset="0"/>
                <a:ea typeface="+mn-ea"/>
                <a:cs typeface="+mn-cs"/>
              </a:rPr>
              <a:t> </a:t>
            </a:r>
          </a:p>
        </p:txBody>
      </p:sp>
      <p:sp>
        <p:nvSpPr>
          <p:cNvPr id="34820" name="Espace réservé du numéro de diapositive 3"/>
          <p:cNvSpPr>
            <a:spLocks noGrp="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fld id="{DE171B5E-FD11-40B0-9068-1AF0D3EC6BDA}" type="slidenum">
              <a:rPr kumimoji="0" lang="en-GB" altLang="en-US"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4</a:t>
            </a:fld>
            <a:endParaRPr kumimoji="0" lang="en-GB" altLang="en-US"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453873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There has been tremendous progress since 2000 that we must not forget.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[click] 84 million fewer children and adolescents are out of school now than in 1999. Of these the vast majority (62%) were girls, indicating that parity is improving along the way.</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34 million more children are in school now than would have been had trends from the 1990s persisted. This increased enrolment can be attributed to the efforts of governments and NGOs generated by the EFA movement</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And enrolment in pre-primary education increased by two-thirds.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This progress is a huge source of optimism as we establish a new vision for the next 15 years.</a:t>
            </a:r>
            <a:endParaRPr lang="en-GB" sz="1200" kern="1200" dirty="0">
              <a:solidFill>
                <a:schemeClr val="tx1"/>
              </a:solidFill>
              <a:effectLst/>
              <a:latin typeface="Calibri" pitchFamily="34" charset="0"/>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102328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US" sz="1200" kern="1200" dirty="0">
                <a:solidFill>
                  <a:schemeClr val="tx1"/>
                </a:solidFill>
                <a:effectLst/>
                <a:latin typeface="Calibri" pitchFamily="34" charset="0"/>
                <a:ea typeface="+mn-ea"/>
                <a:cs typeface="+mn-cs"/>
              </a:rPr>
              <a:t>Beyond these key messages, let us take a look at each goal in turn:</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Goal 1 addresses the conditions necessary for building a strong learning foundation for life. This includes both early childhood care, and education.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Since 2000, there has been substantial progress to improve the care and development of young children, yet the </a:t>
            </a:r>
            <a:r>
              <a:rPr lang="en-US" sz="1200" kern="1200" dirty="0" err="1">
                <a:solidFill>
                  <a:schemeClr val="tx1"/>
                </a:solidFill>
                <a:effectLst/>
                <a:latin typeface="Calibri" pitchFamily="34" charset="0"/>
                <a:ea typeface="+mn-ea"/>
                <a:cs typeface="+mn-cs"/>
              </a:rPr>
              <a:t>marginalised</a:t>
            </a:r>
            <a:r>
              <a:rPr lang="en-US" sz="1200" kern="1200" dirty="0">
                <a:solidFill>
                  <a:schemeClr val="tx1"/>
                </a:solidFill>
                <a:effectLst/>
                <a:latin typeface="Calibri" pitchFamily="34" charset="0"/>
                <a:ea typeface="+mn-ea"/>
                <a:cs typeface="+mn-cs"/>
              </a:rPr>
              <a:t> – who would benefit the most - have been left behind.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[click] As for childhood care, while there has been an almost 50% drop in child mortality, that is still not enough to achieve the MDG target set in 2000 of a two-thirds reduction relative to 1990.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Likewise, most countries have made progress in reducing the percentage of malnourished children since the 1990s, yet today one in 4 children are still too short for their age, an indicator of </a:t>
            </a:r>
            <a:r>
              <a:rPr lang="en-US" sz="1200" kern="1200">
                <a:solidFill>
                  <a:schemeClr val="tx1"/>
                </a:solidFill>
                <a:effectLst/>
                <a:latin typeface="Calibri" pitchFamily="34" charset="0"/>
                <a:ea typeface="+mn-ea"/>
                <a:cs typeface="+mn-cs"/>
              </a:rPr>
              <a:t>malnutrition.</a:t>
            </a:r>
            <a:endParaRPr lang="en-US" altLang="en-US" i="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5874256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US" sz="1200" kern="1200" dirty="0">
                <a:solidFill>
                  <a:schemeClr val="tx1"/>
                </a:solidFill>
                <a:effectLst/>
                <a:latin typeface="Calibri" pitchFamily="34" charset="0"/>
                <a:ea typeface="+mn-ea"/>
                <a:cs typeface="+mn-cs"/>
              </a:rPr>
              <a:t>[click] Overall, 57 million are expected to be out of school in 2015</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About 100 million, or one in six, children in low and middle income countries are projected to not complete primary school in 2015.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[click] The Report also shows gaps growing between children from poorer and richer households in some countries in primary school attainment.</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Significantly the numbers of out of school children in conflict affected zones constitute a growing proportion today as compared to 1999: from 30% to 36%</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In short, improvements are needed to reach all marginalized groups: children from the poorest households, ethnic and linguistic minorities, working children, those in nomadic or sparsely populated areas, orphans and children affected by HIV and AIDS, slum dwellers, children with disabilities and children living in complex emergencies. </a:t>
            </a:r>
            <a:endParaRPr lang="en-GB" sz="1200" kern="1200" dirty="0">
              <a:solidFill>
                <a:schemeClr val="tx1"/>
              </a:solidFill>
              <a:effectLst/>
              <a:latin typeface="Calibri" pitchFamily="34" charset="0"/>
              <a:ea typeface="+mn-ea"/>
              <a:cs typeface="+mn-cs"/>
            </a:endParaRPr>
          </a:p>
          <a:p>
            <a:pPr>
              <a:defRPr/>
            </a:pPr>
            <a:endParaRPr lang="en-US" i="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128517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US" sz="1200" kern="1200" dirty="0">
                <a:solidFill>
                  <a:schemeClr val="tx1"/>
                </a:solidFill>
                <a:effectLst/>
                <a:latin typeface="Calibri" pitchFamily="34" charset="0"/>
                <a:ea typeface="+mn-ea"/>
                <a:cs typeface="+mn-cs"/>
              </a:rPr>
              <a:t>Policy successes that help the most </a:t>
            </a:r>
            <a:r>
              <a:rPr lang="en-US" sz="1200" kern="1200" dirty="0" err="1">
                <a:solidFill>
                  <a:schemeClr val="tx1"/>
                </a:solidFill>
                <a:effectLst/>
                <a:latin typeface="Calibri" pitchFamily="34" charset="0"/>
                <a:ea typeface="+mn-ea"/>
                <a:cs typeface="+mn-cs"/>
              </a:rPr>
              <a:t>marginalised</a:t>
            </a:r>
            <a:r>
              <a:rPr lang="en-US" sz="1200" kern="1200" dirty="0">
                <a:solidFill>
                  <a:schemeClr val="tx1"/>
                </a:solidFill>
                <a:effectLst/>
                <a:latin typeface="Calibri" pitchFamily="34" charset="0"/>
                <a:ea typeface="+mn-ea"/>
                <a:cs typeface="+mn-cs"/>
              </a:rPr>
              <a:t> gain access primary education include: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b="1" kern="1200" dirty="0">
                <a:solidFill>
                  <a:schemeClr val="tx1"/>
                </a:solidFill>
                <a:effectLst/>
                <a:latin typeface="Calibri" pitchFamily="34" charset="0"/>
                <a:ea typeface="+mn-ea"/>
                <a:cs typeface="+mn-cs"/>
              </a:rPr>
              <a:t>Guaranteeing a truly free education</a:t>
            </a:r>
            <a:r>
              <a:rPr lang="en-US" sz="1200" kern="1200" dirty="0">
                <a:solidFill>
                  <a:schemeClr val="tx1"/>
                </a:solidFill>
                <a:effectLst/>
                <a:latin typeface="Calibri" pitchFamily="34" charset="0"/>
                <a:ea typeface="+mn-ea"/>
                <a:cs typeface="+mn-cs"/>
              </a:rPr>
              <a:t>, by abolishing tuition fees and covering costs related to school uniforms, transport, and textbooks. Ethiopia, Ghana, Kenya, Malawi, U.R. Tanzania, Burundi and Uganda abolished fees and increased enrolment as a result.</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b="1" kern="1200" dirty="0">
                <a:solidFill>
                  <a:schemeClr val="tx1"/>
                </a:solidFill>
                <a:effectLst/>
                <a:latin typeface="Calibri" pitchFamily="34" charset="0"/>
                <a:ea typeface="+mn-ea"/>
                <a:cs typeface="+mn-cs"/>
              </a:rPr>
              <a:t>School and classroom construction: </a:t>
            </a:r>
            <a:r>
              <a:rPr lang="en-US" sz="1200" kern="1200" dirty="0">
                <a:solidFill>
                  <a:schemeClr val="tx1"/>
                </a:solidFill>
                <a:effectLst/>
                <a:latin typeface="Calibri" pitchFamily="34" charset="0"/>
                <a:ea typeface="+mn-ea"/>
                <a:cs typeface="+mn-cs"/>
              </a:rPr>
              <a:t>Mozambique tripled the number of its primary schools and increased enrolment by 35 percentage points</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b="1" kern="1200" dirty="0">
                <a:solidFill>
                  <a:schemeClr val="tx1"/>
                </a:solidFill>
                <a:effectLst/>
                <a:latin typeface="Calibri" pitchFamily="34" charset="0"/>
                <a:ea typeface="+mn-ea"/>
                <a:cs typeface="+mn-cs"/>
              </a:rPr>
              <a:t>Conditional cash transfer programmes: </a:t>
            </a:r>
            <a:r>
              <a:rPr lang="en-US" sz="1200" kern="1200" dirty="0">
                <a:solidFill>
                  <a:schemeClr val="tx1"/>
                </a:solidFill>
                <a:effectLst/>
                <a:latin typeface="Calibri" pitchFamily="34" charset="0"/>
                <a:ea typeface="+mn-ea"/>
                <a:cs typeface="+mn-cs"/>
              </a:rPr>
              <a:t>Nicaragua, Mexico and Brazil implemented such programmes and helped closed enrolment gaps between rich and poor children.</a:t>
            </a:r>
            <a:endParaRPr lang="en-GB" sz="1200" kern="1200" dirty="0">
              <a:solidFill>
                <a:schemeClr val="tx1"/>
              </a:solidFill>
              <a:effectLst/>
              <a:latin typeface="Calibri" pitchFamily="34" charset="0"/>
              <a:ea typeface="+mn-ea"/>
              <a:cs typeface="+mn-cs"/>
            </a:endParaRPr>
          </a:p>
          <a:p>
            <a:r>
              <a:rPr lang="en-US" sz="1200" b="1"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b="1" kern="1200" dirty="0">
                <a:solidFill>
                  <a:schemeClr val="tx1"/>
                </a:solidFill>
                <a:effectLst/>
                <a:latin typeface="Calibri" pitchFamily="34" charset="0"/>
                <a:ea typeface="+mn-ea"/>
                <a:cs typeface="+mn-cs"/>
              </a:rPr>
              <a:t>School feeding programmes</a:t>
            </a:r>
            <a:r>
              <a:rPr lang="en-US" sz="1200" kern="1200" dirty="0">
                <a:solidFill>
                  <a:schemeClr val="tx1"/>
                </a:solidFill>
                <a:effectLst/>
                <a:latin typeface="Calibri" pitchFamily="34" charset="0"/>
                <a:ea typeface="+mn-ea"/>
                <a:cs typeface="+mn-cs"/>
              </a:rPr>
              <a:t>: In 32 countries in sub-Saharan Africa, providing on-site meals increased girls’ and boys’ enrolment by 28% and 22% respectively. </a:t>
            </a:r>
            <a:endParaRPr lang="en-GB" sz="1200" kern="1200" dirty="0">
              <a:solidFill>
                <a:schemeClr val="tx1"/>
              </a:solidFill>
              <a:effectLst/>
              <a:latin typeface="Calibri"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221705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xfrm>
            <a:off x="90488" y="744538"/>
            <a:ext cx="6616700" cy="3722687"/>
          </a:xfrm>
          <a:ln/>
        </p:spPr>
      </p:sp>
      <p:sp>
        <p:nvSpPr>
          <p:cNvPr id="46083" name="Notes Placeholder 2"/>
          <p:cNvSpPr>
            <a:spLocks noGrp="1"/>
          </p:cNvSpPr>
          <p:nvPr>
            <p:ph type="body" idx="1"/>
          </p:nvPr>
        </p:nvSpPr>
        <p:spPr>
          <a:noFill/>
          <a:ln/>
        </p:spPr>
        <p:txBody>
          <a:bodyPr/>
          <a:lstStyle/>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There have been substantial reductions in gender disparities since </a:t>
            </a:r>
            <a:r>
              <a:rPr lang="en-GB" sz="1200" kern="1200" dirty="0">
                <a:solidFill>
                  <a:schemeClr val="tx1"/>
                </a:solidFill>
                <a:effectLst/>
                <a:latin typeface="Calibri" pitchFamily="34" charset="0"/>
                <a:ea typeface="+mn-ea"/>
                <a:cs typeface="+mn-cs"/>
              </a:rPr>
              <a:t>1999, but they have not been eliminated.  </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Progress towards gender equality entails more than reducing gender disparities. It involves interventions such as providing gender-sensitive curricular content and learning materials, training teachers to support gender equality in their teaching methods, and ensuring school leaders are knowledgeable about, and take actions to address, school-related gender based violence (SRGBV). There are different views on how to define and measure gender equality which undermines effective monitoring. </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[click]</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Achieving gender parity, meanwhile, was one of the measurable Education for All goals, with clear targets set in 2000 and an early deadline was set for 2005, not 2015.</a:t>
            </a: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One third of countries will not have achieved gender parity in primary education by 2015.</a:t>
            </a:r>
          </a:p>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In secondary education just over a half of countries are projected to reach the target by 2015.</a:t>
            </a:r>
            <a:endParaRPr lang="ru-RU" i="1" dirty="0"/>
          </a:p>
          <a:p>
            <a:endParaRPr lang="en-US" altLang="en-US" dirty="0"/>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i="1" kern="1200" dirty="0">
              <a:solidFill>
                <a:schemeClr val="tx1"/>
              </a:solidFill>
              <a:effectLst/>
              <a:latin typeface="Calibri" pitchFamily="34"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ru-RU" sz="1200" i="1" kern="1200" dirty="0">
              <a:solidFill>
                <a:schemeClr val="tx1"/>
              </a:solidFill>
              <a:effectLst/>
              <a:latin typeface="Calibri" pitchFamily="34"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ru-RU" sz="1200" i="1" kern="1200" dirty="0">
              <a:solidFill>
                <a:schemeClr val="tx1"/>
              </a:solidFill>
              <a:effectLst/>
              <a:latin typeface="Calibri" pitchFamily="34" charset="0"/>
              <a:ea typeface="+mn-ea"/>
              <a:cs typeface="+mn-cs"/>
            </a:endParaRPr>
          </a:p>
          <a:p>
            <a:endParaRPr lang="en-US"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CB8F78-332D-40BC-8D7F-537C63FCCC85}"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387220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Autofit/>
          </a:bodyPr>
          <a:lstStyle/>
          <a:p>
            <a:r>
              <a:rPr lang="en-GB" sz="1200" kern="1200" dirty="0">
                <a:solidFill>
                  <a:schemeClr val="tx1"/>
                </a:solidFill>
                <a:effectLst/>
                <a:latin typeface="Calibri" pitchFamily="34" charset="0"/>
                <a:ea typeface="+mn-ea"/>
                <a:cs typeface="+mn-cs"/>
              </a:rPr>
              <a:t>Policy successes for achieving gender equity, but also addressing gender equality more broadly include</a:t>
            </a:r>
          </a:p>
          <a:p>
            <a:r>
              <a:rPr lang="en-GB" sz="1200" b="1"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GB" sz="1200" b="1" kern="1200" dirty="0">
                <a:solidFill>
                  <a:schemeClr val="tx1"/>
                </a:solidFill>
                <a:effectLst/>
                <a:latin typeface="Calibri" pitchFamily="34" charset="0"/>
                <a:ea typeface="+mn-ea"/>
                <a:cs typeface="+mn-cs"/>
              </a:rPr>
              <a:t>Creating an ENABLING ENVIRONMENT through Policy reform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Burkina Faso and Ethiopia integrated a gender perspective into national education plans, including promoting girls’ right to education and including targeted interventions to close gender gaps</a:t>
            </a:r>
          </a:p>
          <a:p>
            <a:r>
              <a:rPr lang="en-GB" sz="1200" b="1"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GB" sz="1200" b="1" kern="1200" dirty="0">
                <a:solidFill>
                  <a:schemeClr val="tx1"/>
                </a:solidFill>
                <a:effectLst/>
                <a:latin typeface="Calibri" pitchFamily="34" charset="0"/>
                <a:ea typeface="+mn-ea"/>
                <a:cs typeface="+mn-cs"/>
              </a:rPr>
              <a:t>BUILDING DEMAND through Community mobilisation and advocacy campaigns, as was seen in Tajikistan.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Demand can be increased by directly addressing social challenges such as child marriage and adolescent pregnancy: </a:t>
            </a:r>
            <a:br>
              <a:rPr lang="en-GB" sz="1200" kern="1200" dirty="0">
                <a:solidFill>
                  <a:schemeClr val="tx1"/>
                </a:solidFill>
                <a:effectLst/>
                <a:latin typeface="Calibri" pitchFamily="34" charset="0"/>
                <a:ea typeface="+mn-ea"/>
                <a:cs typeface="+mn-cs"/>
              </a:rPr>
            </a:br>
            <a:r>
              <a:rPr lang="en-GB" sz="1200" kern="1200" dirty="0">
                <a:solidFill>
                  <a:schemeClr val="tx1"/>
                </a:solidFill>
                <a:effectLst/>
                <a:latin typeface="Calibri" pitchFamily="34" charset="0"/>
                <a:ea typeface="+mn-ea"/>
                <a:cs typeface="+mn-cs"/>
              </a:rPr>
              <a:t>Uganda and Zambia did this by working to encourage young men and women to engage in responsible sexual behaviour. Pregnancy rates in targeted areas fell</a:t>
            </a:r>
          </a:p>
          <a:p>
            <a:r>
              <a:rPr lang="en-GB" sz="1200" kern="1200" dirty="0">
                <a:solidFill>
                  <a:schemeClr val="tx1"/>
                </a:solidFill>
                <a:effectLst/>
                <a:latin typeface="Calibri" pitchFamily="34" charset="0"/>
                <a:ea typeface="+mn-ea"/>
                <a:cs typeface="+mn-cs"/>
              </a:rPr>
              <a:t> </a:t>
            </a:r>
          </a:p>
          <a:p>
            <a:r>
              <a:rPr lang="en-GB" sz="1200" b="1" kern="1200" dirty="0">
                <a:solidFill>
                  <a:schemeClr val="tx1"/>
                </a:solidFill>
                <a:effectLst/>
                <a:latin typeface="Calibri" pitchFamily="34" charset="0"/>
                <a:ea typeface="+mn-ea"/>
                <a:cs typeface="+mn-cs"/>
              </a:rPr>
              <a:t>IMPROVING FACILITIES including water and sanitation also helps. </a:t>
            </a:r>
            <a:r>
              <a:rPr lang="en-GB" sz="1200" kern="1200" dirty="0">
                <a:solidFill>
                  <a:schemeClr val="tx1"/>
                </a:solidFill>
                <a:effectLst/>
                <a:latin typeface="Calibri" pitchFamily="34" charset="0"/>
                <a:ea typeface="+mn-ea"/>
                <a:cs typeface="+mn-cs"/>
              </a:rPr>
              <a:t>India built more school latrines in early 2000s and increased enrolment of girls</a:t>
            </a:r>
          </a:p>
          <a:p>
            <a:r>
              <a:rPr lang="en-GB" sz="1200" b="1"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GB" sz="1200" b="1" kern="1200" dirty="0">
                <a:solidFill>
                  <a:schemeClr val="tx1"/>
                </a:solidFill>
                <a:effectLst/>
                <a:latin typeface="Calibri" pitchFamily="34" charset="0"/>
                <a:ea typeface="+mn-ea"/>
                <a:cs typeface="+mn-cs"/>
              </a:rPr>
              <a:t>And it is important to ADDRESS GENDER EQUALITY IN THE CLASSROOM</a:t>
            </a:r>
            <a:endParaRPr lang="en-GB" sz="1200" kern="1200" dirty="0">
              <a:solidFill>
                <a:schemeClr val="tx1"/>
              </a:solidFill>
              <a:effectLst/>
              <a:latin typeface="Calibri" pitchFamily="34" charset="0"/>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255649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The pledge made at Dakar that “no country should be thwarted in achieving the EFA goals due to lack of resources” has been one of the biggest failures of the EFA period. Donors failed to live up to their commitments. </a:t>
            </a: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[click] Aid to education initially increased and then began stagnating in 2010. In 2012, total aid to basic education for low income countries was US$2.9 billion.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Aid to basic education in sub-Saharan Africa, home to over half of the world’s out-of-school children, grew steadily from 2002 then fell from 2009 onwards.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GB" sz="1200" kern="1200" dirty="0">
                <a:solidFill>
                  <a:schemeClr val="tx1"/>
                </a:solidFill>
                <a:effectLst/>
                <a:latin typeface="Calibri" pitchFamily="34" charset="0"/>
                <a:ea typeface="+mn-ea"/>
                <a:cs typeface="+mn-cs"/>
              </a:rPr>
              <a:t>[click] Of the share that went to basic education, a very small share – only 2% - went to pre-primary education because of the emphasis on universal primary education prioritised by the Millennium Development Goals. </a:t>
            </a:r>
          </a:p>
          <a:p>
            <a:pPr>
              <a:defRP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234559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90488" y="744538"/>
            <a:ext cx="6616700" cy="3722687"/>
          </a:xfrm>
          <a:ln/>
        </p:spPr>
      </p:sp>
      <p:sp>
        <p:nvSpPr>
          <p:cNvPr id="54275" name="Notes Placeholder 2"/>
          <p:cNvSpPr>
            <a:spLocks noGrp="1"/>
          </p:cNvSpPr>
          <p:nvPr>
            <p:ph type="body" idx="1"/>
          </p:nvPr>
        </p:nvSpPr>
        <p:spPr>
          <a:noFill/>
          <a:ln/>
        </p:spPr>
        <p:txBody>
          <a:bodyPr/>
          <a:lstStyle/>
          <a:p>
            <a:r>
              <a:rPr lang="en-US" sz="1200" kern="1200" dirty="0">
                <a:solidFill>
                  <a:schemeClr val="tx1"/>
                </a:solidFill>
                <a:effectLst/>
                <a:latin typeface="Calibri" pitchFamily="34" charset="0"/>
                <a:ea typeface="+mn-ea"/>
                <a:cs typeface="+mn-cs"/>
              </a:rPr>
              <a:t>The GMR 2015 has calculated the costs of providing all children with an expanded basic education cycle--one year of pre-primary, as well as universal primary and lower secondary education--by the new proposed deadline of 2030. </a:t>
            </a:r>
            <a:endParaRPr lang="en-GB" sz="1200" kern="1200" dirty="0">
              <a:solidFill>
                <a:schemeClr val="tx1"/>
              </a:solidFill>
              <a:effectLst/>
              <a:latin typeface="Calibri" pitchFamily="34" charset="0"/>
              <a:ea typeface="+mn-ea"/>
              <a:cs typeface="+mn-cs"/>
            </a:endParaRPr>
          </a:p>
          <a:p>
            <a:r>
              <a:rPr lang="en-GB" sz="1200" kern="1200" dirty="0">
                <a:solidFill>
                  <a:schemeClr val="tx1"/>
                </a:solidFill>
                <a:effectLst/>
                <a:latin typeface="Calibri" pitchFamily="34" charset="0"/>
                <a:ea typeface="+mn-ea"/>
                <a:cs typeface="+mn-cs"/>
              </a:rPr>
              <a:t> </a:t>
            </a:r>
          </a:p>
          <a:p>
            <a:r>
              <a:rPr lang="en-US" sz="1200" kern="1200" dirty="0">
                <a:solidFill>
                  <a:schemeClr val="tx1"/>
                </a:solidFill>
                <a:effectLst/>
                <a:latin typeface="Calibri" pitchFamily="34" charset="0"/>
                <a:ea typeface="+mn-ea"/>
                <a:cs typeface="+mn-cs"/>
              </a:rPr>
              <a:t>Even after significant increases in government spending over the next fifteen years, the finance gap amounts to US$22 billion per year. If national education budgets do not increase, this will double.</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[click]</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If we are to fill this gap, </a:t>
            </a:r>
            <a:r>
              <a:rPr lang="en-US" sz="1200" b="1" kern="1200" dirty="0">
                <a:solidFill>
                  <a:schemeClr val="tx1"/>
                </a:solidFill>
                <a:effectLst/>
                <a:latin typeface="Calibri" pitchFamily="34" charset="0"/>
                <a:ea typeface="+mn-ea"/>
                <a:cs typeface="+mn-cs"/>
              </a:rPr>
              <a:t>aid</a:t>
            </a:r>
            <a:r>
              <a:rPr lang="en-US" sz="1200" kern="1200" dirty="0">
                <a:solidFill>
                  <a:schemeClr val="tx1"/>
                </a:solidFill>
                <a:effectLst/>
                <a:latin typeface="Calibri" pitchFamily="34" charset="0"/>
                <a:ea typeface="+mn-ea"/>
                <a:cs typeface="+mn-cs"/>
              </a:rPr>
              <a:t> for pre-primary, primary and lower secondary education will need to increase by at least four times in the coming years.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This isn’t unthinkable. It is equivalent to just 4.5 days of global military spending</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It is crucial that we address this finance gap. If external funding doesn’t increase, basic education for all will not be achieved until the 2060s</a:t>
            </a:r>
            <a:endParaRPr lang="ru-RU" i="1" dirty="0"/>
          </a:p>
          <a:p>
            <a:pPr>
              <a:defRPr/>
            </a:pPr>
            <a:endParaRPr lang="en-GB" i="1" dirty="0"/>
          </a:p>
          <a:p>
            <a:pPr>
              <a:defRPr/>
            </a:pPr>
            <a:endParaRPr lang="en-GB" i="1" dirty="0"/>
          </a:p>
          <a:p>
            <a:endParaRPr lang="en-US" altLang="en-US" dirty="0"/>
          </a:p>
          <a:p>
            <a:endParaRPr lang="en-US" altLang="en-US" dirty="0"/>
          </a:p>
          <a:p>
            <a:endParaRPr lang="en-US" alt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DD9470-20A6-425E-9A9B-2F9F7CB56762}"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dirty="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95432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5953588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191000"/>
            <a:ext cx="6781800" cy="3600450"/>
          </a:xfrm>
        </p:spPr>
        <p:txBody>
          <a:bodyPr/>
          <a:lstStyle/>
          <a:p>
            <a:r>
              <a:rPr lang="en-GB" sz="1050" dirty="0"/>
              <a:t>Estyn main findings. Last one was in 2006 The supplementary guidance is structured around the seven suggested themes</a:t>
            </a:r>
          </a:p>
          <a:p>
            <a:r>
              <a:rPr lang="en-GB" sz="1050" dirty="0"/>
              <a:t> There is now no significant difference between pupils’ understanding of sustainable development and their understanding of global citizenship. </a:t>
            </a:r>
          </a:p>
          <a:p>
            <a:r>
              <a:rPr lang="en-GB" sz="1050" dirty="0"/>
              <a:t>Pupils are often very interested in the natural environment and their understanding of it is generally good.  Almost all pupils understand that they depend on the environment for energy, food and other resources.  Many pupils understand the need to conserve energy, but often in terms of saving money rather than resources.  </a:t>
            </a:r>
          </a:p>
          <a:p>
            <a:r>
              <a:rPr lang="en-GB" sz="1050" dirty="0"/>
              <a:t> </a:t>
            </a:r>
          </a:p>
          <a:p>
            <a:r>
              <a:rPr lang="en-GB" sz="1050" dirty="0"/>
              <a:t>3 In the best schools, pupils’ understanding of consumption and waste develops well. They understand where the things they consume come from and where waste goes, although only a minority understand the interdependence of producers and consumers. </a:t>
            </a:r>
          </a:p>
          <a:p>
            <a:r>
              <a:rPr lang="en-GB" sz="1050" dirty="0"/>
              <a:t>Pupils in schools with a high proportion of ethnic minority pupils generally have a better understanding of the effect of discrimination and prejudice on individuals than pupils in other schools.  Few pupils at key stages 3 and 4 have a good understanding of identity and culture, including complex concepts such as the link between culture, faith and individual value systems and beliefs. </a:t>
            </a:r>
          </a:p>
          <a:p>
            <a:r>
              <a:rPr lang="en-GB" sz="1050" dirty="0"/>
              <a:t>Almost all pupils in the schools visited understand the principles of how to care for their own health and that of others.  They have a secure understanding of the importance of eating healthily and taking regular exercise. </a:t>
            </a:r>
          </a:p>
          <a:p>
            <a:r>
              <a:rPr lang="en-GB" sz="1050" dirty="0"/>
              <a:t>Schools should:   R1 improve pupils’ understanding of the more complex ESDGC concepts identified in this report, including those relating to identity and culture;  </a:t>
            </a:r>
          </a:p>
          <a:p>
            <a:r>
              <a:rPr lang="en-GB" sz="1050" dirty="0"/>
              <a:t> </a:t>
            </a:r>
          </a:p>
          <a:p>
            <a:r>
              <a:rPr lang="en-GB" sz="1050" dirty="0"/>
              <a:t>R2 plan for the progressive development of pupils’ understanding of the seven ESDGC themes across the curriculum, and assess and track pupils’ development;  </a:t>
            </a:r>
          </a:p>
          <a:p>
            <a:r>
              <a:rPr lang="en-GB" sz="1050" dirty="0"/>
              <a:t> </a:t>
            </a:r>
          </a:p>
          <a:p>
            <a:r>
              <a:rPr lang="en-GB" sz="1050" dirty="0"/>
              <a:t>R3 plan for ESDGC to make a positive contribution to developing pupils’ literacy and numeracy; </a:t>
            </a:r>
          </a:p>
          <a:p>
            <a:r>
              <a:rPr lang="en-GB" sz="1050" dirty="0"/>
              <a:t> </a:t>
            </a:r>
          </a:p>
          <a:p>
            <a:r>
              <a:rPr lang="en-GB" sz="1050" dirty="0"/>
              <a:t>R4 provide a variety of extra-curricular opportunities to support ESDGC;  </a:t>
            </a:r>
          </a:p>
          <a:p>
            <a:r>
              <a:rPr lang="en-GB" sz="1050" dirty="0"/>
              <a:t> </a:t>
            </a:r>
          </a:p>
          <a:p>
            <a:r>
              <a:rPr lang="en-GB" sz="1050" dirty="0"/>
              <a:t>R5 identify members of staff to have responsibility for co-ordinating and developing ESDGC across the school; </a:t>
            </a:r>
          </a:p>
          <a:p>
            <a:r>
              <a:rPr lang="en-GB" sz="1050" dirty="0"/>
              <a:t> </a:t>
            </a:r>
          </a:p>
          <a:p>
            <a:r>
              <a:rPr lang="en-GB" sz="1050" dirty="0"/>
              <a:t>R6 provide appropriate training for teachers and other staff to help them to deliver ESDGC more effectively, including its more complex concepts; and </a:t>
            </a:r>
          </a:p>
          <a:p>
            <a:r>
              <a:rPr lang="en-GB" sz="1050" dirty="0"/>
              <a:t> </a:t>
            </a:r>
          </a:p>
          <a:p>
            <a:r>
              <a:rPr lang="en-GB" sz="1050" dirty="0"/>
              <a:t>R7 ensure that governors receive training to enable them to support and challenge the school in delivering ESDGC.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0508977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2.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p:cNvSpPr>
            <a:spLocks noEditPoints="1"/>
          </p:cNvSpPr>
          <p:nvPr/>
        </p:nvSpPr>
        <p:spPr bwMode="auto">
          <a:xfrm>
            <a:off x="-4764" y="285750"/>
            <a:ext cx="12193588"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sz="1800">
              <a:solidFill>
                <a:schemeClr val="lt1"/>
              </a:solidFill>
            </a:endParaRPr>
          </a:p>
        </p:txBody>
      </p:sp>
      <p:sp>
        <p:nvSpPr>
          <p:cNvPr id="3" name="Subtitle 2"/>
          <p:cNvSpPr>
            <a:spLocks noGrp="1"/>
          </p:cNvSpPr>
          <p:nvPr>
            <p:ph type="subTitle" idx="1"/>
          </p:nvPr>
        </p:nvSpPr>
        <p:spPr>
          <a:xfrm>
            <a:off x="1217931" y="5029200"/>
            <a:ext cx="7850644"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2" name="Title 1"/>
          <p:cNvSpPr>
            <a:spLocks noGrp="1"/>
          </p:cNvSpPr>
          <p:nvPr>
            <p:ph type="ctrTitle"/>
          </p:nvPr>
        </p:nvSpPr>
        <p:spPr>
          <a:xfrm>
            <a:off x="1217930" y="1828800"/>
            <a:ext cx="9756141" cy="3048001"/>
          </a:xfrm>
        </p:spPr>
        <p:txBody>
          <a:bodyPr>
            <a:normAutofit/>
          </a:bodyPr>
          <a:lstStyle>
            <a:lvl1pPr>
              <a:defRPr sz="4400"/>
            </a:lvl1pPr>
          </a:lstStyle>
          <a:p>
            <a:r>
              <a:rPr lang="en-US"/>
              <a:t>Click to edit Master title style</a:t>
            </a:r>
            <a:endParaRPr/>
          </a:p>
        </p:txBody>
      </p:sp>
      <p:sp>
        <p:nvSpPr>
          <p:cNvPr id="4" name="Date Placeholder 3"/>
          <p:cNvSpPr>
            <a:spLocks noGrp="1"/>
          </p:cNvSpPr>
          <p:nvPr>
            <p:ph type="dt" sz="half" idx="10"/>
          </p:nvPr>
        </p:nvSpPr>
        <p:spPr/>
        <p:txBody>
          <a:bodyPr/>
          <a:lstStyle/>
          <a:p>
            <a:fld id="{EDF33987-6305-4E2A-BF18-EF013ECE927B}" type="datetimeFigureOut">
              <a:rPr lang="en-US" smtClean="0"/>
              <a:pPr/>
              <a:t>12/1/2023</a:t>
            </a:fld>
            <a:endParaRPr lang="en-US"/>
          </a:p>
        </p:txBody>
      </p:sp>
      <p:sp>
        <p:nvSpPr>
          <p:cNvPr id="5" name="Footer Placeholder 4"/>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pPr/>
              <a:t>‹#›</a:t>
            </a:fld>
            <a:endParaRPr lang="en-US"/>
          </a:p>
        </p:txBody>
      </p:sp>
    </p:spTree>
    <p:extLst>
      <p:ext uri="{BB962C8B-B14F-4D97-AF65-F5344CB8AC3E}">
        <p14:creationId xmlns:p14="http://schemas.microsoft.com/office/powerpoint/2010/main" val="2212194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3951578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Text Placeholder 2"/>
          <p:cNvSpPr>
            <a:spLocks noGrp="1"/>
          </p:cNvSpPr>
          <p:nvPr>
            <p:ph type="body" idx="1"/>
          </p:nvPr>
        </p:nvSpPr>
        <p:spPr>
          <a:xfrm>
            <a:off x="1213466" y="685802"/>
            <a:ext cx="7855109"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2" name="Title 1"/>
          <p:cNvSpPr>
            <a:spLocks noGrp="1"/>
          </p:cNvSpPr>
          <p:nvPr>
            <p:ph type="title"/>
          </p:nvPr>
        </p:nvSpPr>
        <p:spPr>
          <a:xfrm>
            <a:off x="1217931" y="3429001"/>
            <a:ext cx="9756141" cy="2362199"/>
          </a:xfrm>
        </p:spPr>
        <p:txBody>
          <a:bodyPr anchor="b">
            <a:normAutofit/>
          </a:bodyPr>
          <a:lstStyle>
            <a:lvl1pPr algn="l">
              <a:defRPr sz="4400" b="0" cap="all"/>
            </a:lvl1pPr>
          </a:lstStyle>
          <a:p>
            <a:r>
              <a:rPr lang="en-US"/>
              <a:t>Click to edit Master title style</a:t>
            </a:r>
            <a:endParaRPr/>
          </a:p>
        </p:txBody>
      </p:sp>
    </p:spTree>
    <p:extLst>
      <p:ext uri="{BB962C8B-B14F-4D97-AF65-F5344CB8AC3E}">
        <p14:creationId xmlns:p14="http://schemas.microsoft.com/office/powerpoint/2010/main" val="3926546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DF33987-6305-4E2A-BF18-EF013ECE927B}" type="datetimeFigureOut">
              <a:rPr lang="en-US" smtClean="0"/>
              <a:t>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4" name="Content Placeholder 3"/>
          <p:cNvSpPr>
            <a:spLocks noGrp="1"/>
          </p:cNvSpPr>
          <p:nvPr>
            <p:ph sz="half" idx="2"/>
          </p:nvPr>
        </p:nvSpPr>
        <p:spPr>
          <a:xfrm>
            <a:off x="626411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3" name="Content Placeholder 2"/>
          <p:cNvSpPr>
            <a:spLocks noGrp="1"/>
          </p:cNvSpPr>
          <p:nvPr>
            <p:ph sz="half" idx="1"/>
          </p:nvPr>
        </p:nvSpPr>
        <p:spPr>
          <a:xfrm>
            <a:off x="123360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3281089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EDF33987-6305-4E2A-BF18-EF013ECE927B}" type="datetimeFigureOut">
              <a:rPr lang="en-US" smtClean="0"/>
              <a:t>12/1/2023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6C87F6-986D-49E6-AF40-1B3A1EE8064D}" type="slidenum">
              <a:rPr lang="en-US" smtClean="0"/>
              <a:t>‹#›</a:t>
            </a:fld>
            <a:endParaRPr lang="en-US"/>
          </a:p>
        </p:txBody>
      </p:sp>
      <p:sp>
        <p:nvSpPr>
          <p:cNvPr id="6" name="Content Placeholder 5"/>
          <p:cNvSpPr>
            <a:spLocks noGrp="1"/>
          </p:cNvSpPr>
          <p:nvPr>
            <p:ph sz="quarter" idx="4"/>
          </p:nvPr>
        </p:nvSpPr>
        <p:spPr>
          <a:xfrm>
            <a:off x="6263685"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3685"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17931"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3" name="Text Placeholder 2"/>
          <p:cNvSpPr>
            <a:spLocks noGrp="1"/>
          </p:cNvSpPr>
          <p:nvPr>
            <p:ph type="body" idx="1"/>
          </p:nvPr>
        </p:nvSpPr>
        <p:spPr>
          <a:xfrm>
            <a:off x="1217931"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p:cNvSpPr>
            <a:spLocks noGrp="1"/>
          </p:cNvSpPr>
          <p:nvPr>
            <p:ph type="title"/>
          </p:nvPr>
        </p:nvSpPr>
        <p:spPr>
          <a:xfrm>
            <a:off x="1217931" y="274638"/>
            <a:ext cx="9756141" cy="1325562"/>
          </a:xfrm>
        </p:spPr>
        <p:txBody>
          <a:bodyPr/>
          <a:lstStyle>
            <a:lvl1pPr>
              <a:defRPr/>
            </a:lvl1pPr>
          </a:lstStyle>
          <a:p>
            <a:r>
              <a:rPr lang="en-US"/>
              <a:t>Click to edit Master title style</a:t>
            </a:r>
            <a:endParaRPr/>
          </a:p>
        </p:txBody>
      </p:sp>
    </p:spTree>
    <p:extLst>
      <p:ext uri="{BB962C8B-B14F-4D97-AF65-F5344CB8AC3E}">
        <p14:creationId xmlns:p14="http://schemas.microsoft.com/office/powerpoint/2010/main" val="683026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DF33987-6305-4E2A-BF18-EF013ECE927B}" type="datetimeFigureOut">
              <a:rPr lang="en-US" smtClean="0"/>
              <a:t>12/1/2023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6C87F6-986D-49E6-AF40-1B3A1EE8064D}" type="slidenum">
              <a:rPr lang="en-US" smtClean="0"/>
              <a:t>‹#›</a:t>
            </a:fld>
            <a:endParaRPr lang="en-US"/>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56536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33987-6305-4E2A-BF18-EF013ECE927B}" type="datetimeFigureOut">
              <a:rPr lang="en-US" smtClean="0"/>
              <a:t>12/1/2023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1572831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a:xfrm>
            <a:off x="5867342" y="685800"/>
            <a:ext cx="5640269"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a:t>Click to edit Master title style</a:t>
            </a:r>
            <a:endParaRPr/>
          </a:p>
        </p:txBody>
      </p:sp>
    </p:spTree>
    <p:extLst>
      <p:ext uri="{BB962C8B-B14F-4D97-AF65-F5344CB8AC3E}">
        <p14:creationId xmlns:p14="http://schemas.microsoft.com/office/powerpoint/2010/main" val="1155921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Picture Placeholder 2"/>
          <p:cNvSpPr>
            <a:spLocks noGrp="1"/>
          </p:cNvSpPr>
          <p:nvPr>
            <p:ph type="pic" idx="1"/>
          </p:nvPr>
        </p:nvSpPr>
        <p:spPr>
          <a:xfrm>
            <a:off x="5867341" y="685800"/>
            <a:ext cx="5640269"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a:t>Click to edit Master title style</a:t>
            </a:r>
            <a:endParaRPr/>
          </a:p>
        </p:txBody>
      </p:sp>
    </p:spTree>
    <p:extLst>
      <p:ext uri="{BB962C8B-B14F-4D97-AF65-F5344CB8AC3E}">
        <p14:creationId xmlns:p14="http://schemas.microsoft.com/office/powerpoint/2010/main" val="3019709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1708812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a:xfrm>
            <a:off x="1217930" y="685800"/>
            <a:ext cx="7418070" cy="54864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Vertical Title 1"/>
          <p:cNvSpPr>
            <a:spLocks noGrp="1"/>
          </p:cNvSpPr>
          <p:nvPr>
            <p:ph type="title" orient="vert"/>
          </p:nvPr>
        </p:nvSpPr>
        <p:spPr>
          <a:xfrm>
            <a:off x="8839200" y="685800"/>
            <a:ext cx="2134871" cy="5486400"/>
          </a:xfrm>
        </p:spPr>
        <p:txBody>
          <a:bodyPr vert="eaVert"/>
          <a:lstStyle/>
          <a:p>
            <a:r>
              <a:rPr lang="en-US"/>
              <a:t>Click to edit Master title style</a:t>
            </a:r>
            <a:endParaRPr/>
          </a:p>
        </p:txBody>
      </p:sp>
    </p:spTree>
    <p:extLst>
      <p:ext uri="{BB962C8B-B14F-4D97-AF65-F5344CB8AC3E}">
        <p14:creationId xmlns:p14="http://schemas.microsoft.com/office/powerpoint/2010/main" val="3211860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pic>
        <p:nvPicPr>
          <p:cNvPr id="4" name="Picture 22"/>
          <p:cNvPicPr>
            <a:picLocks noChangeAspect="1" noChangeArrowheads="1"/>
          </p:cNvPicPr>
          <p:nvPr userDrawn="1"/>
        </p:nvPicPr>
        <p:blipFill>
          <a:blip r:embed="rId2" cstate="print"/>
          <a:srcRect/>
          <a:stretch>
            <a:fillRect/>
          </a:stretch>
        </p:blipFill>
        <p:spPr bwMode="auto">
          <a:xfrm>
            <a:off x="9450917" y="5872166"/>
            <a:ext cx="1591734" cy="708025"/>
          </a:xfrm>
          <a:prstGeom prst="rect">
            <a:avLst/>
          </a:prstGeom>
          <a:noFill/>
          <a:ln w="9525">
            <a:noFill/>
            <a:miter lim="800000"/>
            <a:headEnd/>
            <a:tailEnd/>
          </a:ln>
        </p:spPr>
      </p:pic>
      <p:sp>
        <p:nvSpPr>
          <p:cNvPr id="2" name="Titre 1"/>
          <p:cNvSpPr>
            <a:spLocks noGrp="1"/>
          </p:cNvSpPr>
          <p:nvPr>
            <p:ph type="ctrTitle"/>
          </p:nvPr>
        </p:nvSpPr>
        <p:spPr>
          <a:xfrm>
            <a:off x="914401" y="2130428"/>
            <a:ext cx="10363200" cy="1470025"/>
          </a:xfrm>
        </p:spPr>
        <p:txBody>
          <a:bodyPr/>
          <a:lstStyle/>
          <a:p>
            <a:r>
              <a:rPr lang="fr-FR" dirty="0"/>
              <a:t>Cliquez pour modifier le style du titre</a:t>
            </a:r>
          </a:p>
        </p:txBody>
      </p:sp>
      <p:sp>
        <p:nvSpPr>
          <p:cNvPr id="3" name="Sous-titre 2"/>
          <p:cNvSpPr>
            <a:spLocks noGrp="1"/>
          </p:cNvSpPr>
          <p:nvPr>
            <p:ph type="subTitle" idx="1"/>
          </p:nvPr>
        </p:nvSpPr>
        <p:spPr>
          <a:xfrm>
            <a:off x="1828801" y="3778984"/>
            <a:ext cx="7299016" cy="1859819"/>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fr-FR" dirty="0"/>
              <a:t>Cliquez pour modifier le style des sous-titres du masque</a:t>
            </a:r>
          </a:p>
        </p:txBody>
      </p:sp>
      <p:sp>
        <p:nvSpPr>
          <p:cNvPr id="8" name="Rectangle 4"/>
          <p:cNvSpPr>
            <a:spLocks noGrp="1" noChangeArrowheads="1"/>
          </p:cNvSpPr>
          <p:nvPr>
            <p:ph type="dt" sz="half" idx="10"/>
          </p:nvPr>
        </p:nvSpPr>
        <p:spPr>
          <a:xfrm>
            <a:off x="876301" y="6242936"/>
            <a:ext cx="2844800" cy="476250"/>
          </a:xfrm>
        </p:spPr>
        <p:txBody>
          <a:bodyPr/>
          <a:lstStyle>
            <a:lvl1pPr>
              <a:defRPr/>
            </a:lvl1pPr>
          </a:lstStyle>
          <a:p>
            <a:pPr>
              <a:defRPr/>
            </a:pPr>
            <a:endParaRPr lang="en-US" dirty="0">
              <a:solidFill>
                <a:srgbClr val="000000"/>
              </a:solidFill>
            </a:endParaRPr>
          </a:p>
        </p:txBody>
      </p:sp>
      <p:sp>
        <p:nvSpPr>
          <p:cNvPr id="9" name="Rectangle 5"/>
          <p:cNvSpPr>
            <a:spLocks noGrp="1" noChangeArrowheads="1"/>
          </p:cNvSpPr>
          <p:nvPr>
            <p:ph type="ftr" sz="quarter" idx="11"/>
          </p:nvPr>
        </p:nvSpPr>
        <p:spPr/>
        <p:txBody>
          <a:bodyPr/>
          <a:lstStyle>
            <a:lvl1pPr>
              <a:defRPr/>
            </a:lvl1pPr>
          </a:lstStyle>
          <a:p>
            <a:pPr>
              <a:defRPr/>
            </a:pPr>
            <a:endParaRPr lang="en-US" dirty="0">
              <a:solidFill>
                <a:srgbClr val="000000"/>
              </a:solidFill>
            </a:endParaRPr>
          </a:p>
        </p:txBody>
      </p:sp>
      <p:sp>
        <p:nvSpPr>
          <p:cNvPr id="10" name="Rectangle 6"/>
          <p:cNvSpPr>
            <a:spLocks noGrp="1" noChangeArrowheads="1"/>
          </p:cNvSpPr>
          <p:nvPr>
            <p:ph type="sldNum" sz="quarter" idx="12"/>
          </p:nvPr>
        </p:nvSpPr>
        <p:spPr/>
        <p:txBody>
          <a:bodyPr/>
          <a:lstStyle>
            <a:lvl1pPr>
              <a:defRPr/>
            </a:lvl1pPr>
          </a:lstStyle>
          <a:p>
            <a:pPr>
              <a:defRPr/>
            </a:pPr>
            <a:fld id="{FF15D3B8-4881-4D72-AD9D-07BDE3D0EB80}" type="slidenum">
              <a:rPr lang="en-US">
                <a:solidFill>
                  <a:srgbClr val="000000"/>
                </a:solidFill>
              </a:rPr>
              <a:pPr>
                <a:defRPr/>
              </a:pPr>
              <a:t>‹#›</a:t>
            </a:fld>
            <a:endParaRPr lang="en-US">
              <a:solidFill>
                <a:srgbClr val="000000"/>
              </a:solidFill>
            </a:endParaRPr>
          </a:p>
        </p:txBody>
      </p:sp>
      <p:pic>
        <p:nvPicPr>
          <p:cNvPr id="1028" name="Picture 4"/>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 y="3"/>
            <a:ext cx="12192000" cy="11122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1" y="1112245"/>
            <a:ext cx="876300" cy="21838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1" y="3296096"/>
            <a:ext cx="876300" cy="3561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77525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re et contenu">
    <p:spTree>
      <p:nvGrpSpPr>
        <p:cNvPr id="1" name=""/>
        <p:cNvGrpSpPr/>
        <p:nvPr/>
      </p:nvGrpSpPr>
      <p:grpSpPr>
        <a:xfrm>
          <a:off x="0" y="0"/>
          <a:ext cx="0" cy="0"/>
          <a:chOff x="0" y="0"/>
          <a:chExt cx="0" cy="0"/>
        </a:xfrm>
      </p:grpSpPr>
      <p:sp>
        <p:nvSpPr>
          <p:cNvPr id="3" name="Espace réservé du contenu 2"/>
          <p:cNvSpPr>
            <a:spLocks noGrp="1"/>
          </p:cNvSpPr>
          <p:nvPr>
            <p:ph idx="1"/>
          </p:nvPr>
        </p:nvSpPr>
        <p:spPr/>
        <p:txBody>
          <a:bodyPr/>
          <a:lstStyle>
            <a:lvl1pPr>
              <a:spcBef>
                <a:spcPts val="1200"/>
              </a:spcBef>
              <a:spcAft>
                <a:spcPts val="600"/>
              </a:spcAft>
              <a:buClr>
                <a:srgbClr val="7030A0"/>
              </a:buClr>
              <a:buFont typeface="Wingdings" pitchFamily="2" charset="2"/>
              <a:buChar char="§"/>
              <a:defRPr sz="2800">
                <a:latin typeface="Calibri" pitchFamily="34" charset="0"/>
              </a:defRPr>
            </a:lvl1pPr>
            <a:lvl2pPr>
              <a:spcAft>
                <a:spcPts val="600"/>
              </a:spcAft>
              <a:buClr>
                <a:srgbClr val="009999"/>
              </a:buClr>
              <a:buSzPct val="75000"/>
              <a:buFont typeface="Wingdings" pitchFamily="2" charset="2"/>
              <a:buChar char="Ø"/>
              <a:defRPr sz="2600">
                <a:solidFill>
                  <a:schemeClr val="tx1"/>
                </a:solidFill>
                <a:latin typeface="Calibri" pitchFamily="34" charset="0"/>
              </a:defRPr>
            </a:lvl2pPr>
            <a:lvl3pPr>
              <a:spcAft>
                <a:spcPts val="600"/>
              </a:spcAft>
              <a:buClr>
                <a:srgbClr val="7030A0"/>
              </a:buClr>
              <a:defRPr>
                <a:latin typeface="Calibri" pitchFamily="34" charset="0"/>
              </a:defRPr>
            </a:lvl3pPr>
            <a:lvl4pPr>
              <a:buClr>
                <a:srgbClr val="6600CC"/>
              </a:buClr>
              <a:defRPr>
                <a:latin typeface="Calibri" pitchFamily="34" charset="0"/>
              </a:defRPr>
            </a:lvl4pPr>
            <a:lvl5pPr>
              <a:buClr>
                <a:srgbClr val="6600CC"/>
              </a:buClr>
              <a:defRPr>
                <a:latin typeface="Calibri" pitchFamily="34" charset="0"/>
              </a:defRPr>
            </a:lvl5p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6" name="Rectangle 4"/>
          <p:cNvSpPr>
            <a:spLocks noGrp="1" noChangeArrowheads="1"/>
          </p:cNvSpPr>
          <p:nvPr>
            <p:ph type="dt" sz="half" idx="10"/>
          </p:nvPr>
        </p:nvSpPr>
        <p:spPr/>
        <p:txBody>
          <a:bodyPr/>
          <a:lstStyle>
            <a:lvl1pPr>
              <a:defRPr/>
            </a:lvl1pPr>
          </a:lstStyle>
          <a:p>
            <a:pPr>
              <a:defRPr/>
            </a:pPr>
            <a:endParaRPr lang="en-US">
              <a:solidFill>
                <a:srgbClr val="000000"/>
              </a:solidFill>
            </a:endParaRPr>
          </a:p>
        </p:txBody>
      </p:sp>
      <p:sp>
        <p:nvSpPr>
          <p:cNvPr id="7" name="Rectangle 5"/>
          <p:cNvSpPr>
            <a:spLocks noGrp="1" noChangeArrowheads="1"/>
          </p:cNvSpPr>
          <p:nvPr>
            <p:ph type="ftr" sz="quarter" idx="11"/>
          </p:nvPr>
        </p:nvSpPr>
        <p:spPr/>
        <p:txBody>
          <a:bodyPr/>
          <a:lstStyle>
            <a:lvl1pPr>
              <a:defRPr/>
            </a:lvl1pPr>
          </a:lstStyle>
          <a:p>
            <a:pPr>
              <a:defRPr/>
            </a:pPr>
            <a:endParaRPr lang="en-US">
              <a:solidFill>
                <a:srgbClr val="000000"/>
              </a:solidFill>
            </a:endParaRPr>
          </a:p>
        </p:txBody>
      </p:sp>
      <p:sp>
        <p:nvSpPr>
          <p:cNvPr id="8" name="Rectangle 6"/>
          <p:cNvSpPr>
            <a:spLocks noGrp="1" noChangeArrowheads="1"/>
          </p:cNvSpPr>
          <p:nvPr>
            <p:ph type="sldNum" sz="quarter" idx="12"/>
          </p:nvPr>
        </p:nvSpPr>
        <p:spPr/>
        <p:txBody>
          <a:bodyPr/>
          <a:lstStyle>
            <a:lvl1pPr>
              <a:defRPr/>
            </a:lvl1pPr>
          </a:lstStyle>
          <a:p>
            <a:pPr>
              <a:defRPr/>
            </a:pPr>
            <a:endParaRPr lang="en-US">
              <a:solidFill>
                <a:srgbClr val="000000"/>
              </a:solidFill>
            </a:endParaRPr>
          </a:p>
        </p:txBody>
      </p:sp>
      <p:pic>
        <p:nvPicPr>
          <p:cNvPr id="20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40326" y="3"/>
            <a:ext cx="11851676" cy="4359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4894" y="0"/>
            <a:ext cx="36521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577941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chemeClr val="bg1"/>
            </a:gs>
            <a:gs pos="40000">
              <a:schemeClr val="bg2"/>
            </a:gs>
            <a:gs pos="10000">
              <a:schemeClr val="bg1">
                <a:lumMod val="95000"/>
              </a:schemeClr>
            </a:gs>
            <a:gs pos="100000">
              <a:schemeClr val="bg2">
                <a:lumMod val="9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8" name="Rectangle 7"/>
          <p:cNvSpPr/>
          <p:nvPr userDrawn="1"/>
        </p:nvSpPr>
        <p:spPr bwMode="ltGray">
          <a:xfrm>
            <a:off x="1460" y="0"/>
            <a:ext cx="12192127" cy="6858000"/>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p>
        </p:txBody>
      </p:sp>
      <p:sp>
        <p:nvSpPr>
          <p:cNvPr id="4" name="Date Placeholder 3"/>
          <p:cNvSpPr>
            <a:spLocks noGrp="1"/>
          </p:cNvSpPr>
          <p:nvPr>
            <p:ph type="dt" sz="half" idx="2"/>
          </p:nvPr>
        </p:nvSpPr>
        <p:spPr>
          <a:xfrm>
            <a:off x="8153936" y="6448427"/>
            <a:ext cx="1396623" cy="180974"/>
          </a:xfrm>
          <a:prstGeom prst="rect">
            <a:avLst/>
          </a:prstGeom>
        </p:spPr>
        <p:txBody>
          <a:bodyPr vert="horz" lIns="91440" tIns="45720" rIns="91440" bIns="45720" rtlCol="0" anchor="ctr"/>
          <a:lstStyle>
            <a:lvl1pPr algn="r">
              <a:defRPr sz="1000">
                <a:solidFill>
                  <a:schemeClr val="tx1"/>
                </a:solidFill>
              </a:defRPr>
            </a:lvl1pPr>
          </a:lstStyle>
          <a:p>
            <a:fld id="{EDF33987-6305-4E2A-BF18-EF013ECE927B}" type="datetimeFigureOut">
              <a:rPr lang="en-US" smtClean="0"/>
              <a:pPr/>
              <a:t>12/1/2023</a:t>
            </a:fld>
            <a:endParaRPr lang="en-US"/>
          </a:p>
        </p:txBody>
      </p:sp>
      <p:sp>
        <p:nvSpPr>
          <p:cNvPr id="5" name="Footer Placeholder 4"/>
          <p:cNvSpPr>
            <a:spLocks noGrp="1"/>
          </p:cNvSpPr>
          <p:nvPr>
            <p:ph type="ftr" sz="quarter" idx="3"/>
          </p:nvPr>
        </p:nvSpPr>
        <p:spPr>
          <a:xfrm>
            <a:off x="1209151" y="6448427"/>
            <a:ext cx="6639905" cy="180974"/>
          </a:xfrm>
          <a:prstGeom prst="rect">
            <a:avLst/>
          </a:prstGeom>
        </p:spPr>
        <p:txBody>
          <a:bodyPr vert="horz" lIns="91440" tIns="45720" rIns="91440" bIns="45720" rtlCol="0" anchor="ctr"/>
          <a:lstStyle>
            <a:lvl1pPr algn="l">
              <a:defRPr sz="1000" cap="all" baseline="0">
                <a:solidFill>
                  <a:schemeClr val="tx1"/>
                </a:solidFill>
              </a:defRPr>
            </a:lvl1pPr>
          </a:lstStyle>
          <a:p>
            <a:endParaRPr lang="en-US"/>
          </a:p>
        </p:txBody>
      </p:sp>
      <p:sp>
        <p:nvSpPr>
          <p:cNvPr id="6" name="Slide Number Placeholder 5"/>
          <p:cNvSpPr>
            <a:spLocks noGrp="1"/>
          </p:cNvSpPr>
          <p:nvPr>
            <p:ph type="sldNum" sz="quarter" idx="4"/>
          </p:nvPr>
        </p:nvSpPr>
        <p:spPr>
          <a:xfrm>
            <a:off x="9830772" y="6448427"/>
            <a:ext cx="1143299" cy="180974"/>
          </a:xfrm>
          <a:prstGeom prst="rect">
            <a:avLst/>
          </a:prstGeom>
        </p:spPr>
        <p:txBody>
          <a:bodyPr vert="horz" lIns="91440" tIns="45720" rIns="91440" bIns="45720" rtlCol="0" anchor="ctr"/>
          <a:lstStyle>
            <a:lvl1pPr algn="r">
              <a:defRPr sz="1000">
                <a:solidFill>
                  <a:schemeClr val="tx1"/>
                </a:solidFill>
              </a:defRPr>
            </a:lvl1pPr>
          </a:lstStyle>
          <a:p>
            <a:fld id="{F36C87F6-986D-49E6-AF40-1B3A1EE8064D}" type="slidenum">
              <a:rPr lang="en-US" smtClean="0"/>
              <a:pPr/>
              <a:t>‹#›</a:t>
            </a:fld>
            <a:endParaRPr lang="en-US"/>
          </a:p>
        </p:txBody>
      </p:sp>
      <p:sp>
        <p:nvSpPr>
          <p:cNvPr id="3" name="Text Placeholder 2"/>
          <p:cNvSpPr>
            <a:spLocks noGrp="1"/>
          </p:cNvSpPr>
          <p:nvPr>
            <p:ph type="body" idx="1"/>
          </p:nvPr>
        </p:nvSpPr>
        <p:spPr>
          <a:xfrm>
            <a:off x="1217931" y="1828800"/>
            <a:ext cx="9756141"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1217931" y="274638"/>
            <a:ext cx="9756141" cy="1325562"/>
          </a:xfrm>
          <a:prstGeom prst="rect">
            <a:avLst/>
          </a:prstGeom>
        </p:spPr>
        <p:txBody>
          <a:bodyPr vert="horz" lIns="91440" tIns="45720" rIns="91440" bIns="45720" rtlCol="0" anchor="b">
            <a:normAutofit/>
          </a:bodyPr>
          <a:lstStyle/>
          <a:p>
            <a:r>
              <a:rPr lang="en-US"/>
              <a:t>Click to edit Master title style</a:t>
            </a:r>
            <a:endParaRPr/>
          </a:p>
        </p:txBody>
      </p:sp>
    </p:spTree>
    <p:extLst>
      <p:ext uri="{BB962C8B-B14F-4D97-AF65-F5344CB8AC3E}">
        <p14:creationId xmlns:p14="http://schemas.microsoft.com/office/powerpoint/2010/main" val="37678242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accent1"/>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1" y="485778"/>
            <a:ext cx="10972799" cy="49371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609601" y="1600203"/>
            <a:ext cx="10972799"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pitchFamily="34" charset="0"/>
                <a:cs typeface="+mn-cs"/>
              </a:defRPr>
            </a:lvl1pPr>
          </a:lstStyle>
          <a:p>
            <a:pPr fontAlgn="base">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4165602"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pitchFamily="34" charset="0"/>
                <a:cs typeface="+mn-cs"/>
              </a:defRPr>
            </a:lvl1pPr>
          </a:lstStyle>
          <a:p>
            <a:pPr fontAlgn="base">
              <a:spcBef>
                <a:spcPct val="0"/>
              </a:spcBef>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8737601"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pitchFamily="34" charset="0"/>
                <a:cs typeface="+mn-cs"/>
              </a:defRPr>
            </a:lvl1pPr>
          </a:lstStyle>
          <a:p>
            <a:pPr fontAlgn="base">
              <a:spcBef>
                <a:spcPct val="0"/>
              </a:spcBef>
              <a:spcAft>
                <a:spcPct val="0"/>
              </a:spcAft>
              <a:defRPr/>
            </a:pPr>
            <a:fld id="{BB3892A3-EC18-4E9E-BB54-C1FC2AF226ED}" type="slidenum">
              <a:rPr lang="en-US">
                <a:solidFill>
                  <a:srgbClr val="000000"/>
                </a:solidFill>
              </a:rPr>
              <a:pPr fontAlgn="base">
                <a:spcBef>
                  <a:spcPct val="0"/>
                </a:spcBef>
                <a:spcAft>
                  <a:spcPct val="0"/>
                </a:spcAft>
                <a:defRPr/>
              </a:pPr>
              <a:t>‹#›</a:t>
            </a:fld>
            <a:endParaRPr lang="en-US">
              <a:solidFill>
                <a:srgbClr val="000000"/>
              </a:solidFill>
            </a:endParaRPr>
          </a:p>
        </p:txBody>
      </p:sp>
    </p:spTree>
    <p:extLst>
      <p:ext uri="{BB962C8B-B14F-4D97-AF65-F5344CB8AC3E}">
        <p14:creationId xmlns:p14="http://schemas.microsoft.com/office/powerpoint/2010/main" val="2092534096"/>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ts val="1200"/>
        </a:spcBef>
        <a:spcAft>
          <a:spcPct val="0"/>
        </a:spcAft>
        <a:buClr>
          <a:srgbClr val="7030A0"/>
        </a:buClr>
        <a:buFont typeface="Wingdings" pitchFamily="2" charset="2"/>
        <a:buChar char="§"/>
        <a:defRPr sz="3200">
          <a:solidFill>
            <a:schemeClr val="tx1"/>
          </a:solidFill>
          <a:latin typeface="Calibri" pitchFamily="34" charset="0"/>
          <a:ea typeface="+mn-ea"/>
          <a:cs typeface="+mn-cs"/>
        </a:defRPr>
      </a:lvl1pPr>
      <a:lvl2pPr marL="742950" indent="-285750" algn="l" rtl="0" eaLnBrk="0" fontAlgn="base" hangingPunct="0">
        <a:spcBef>
          <a:spcPct val="20000"/>
        </a:spcBef>
        <a:spcAft>
          <a:spcPct val="0"/>
        </a:spcAft>
        <a:buClr>
          <a:srgbClr val="7030A0"/>
        </a:buClr>
        <a:buChar char="–"/>
        <a:defRPr sz="2800">
          <a:solidFill>
            <a:schemeClr val="tx1"/>
          </a:solidFill>
          <a:latin typeface="Calibri" pitchFamily="34" charset="0"/>
        </a:defRPr>
      </a:lvl2pPr>
      <a:lvl3pPr marL="1143000" indent="-228600" algn="l" rtl="0" eaLnBrk="0" fontAlgn="base" hangingPunct="0">
        <a:spcBef>
          <a:spcPct val="20000"/>
        </a:spcBef>
        <a:spcAft>
          <a:spcPct val="0"/>
        </a:spcAft>
        <a:buClr>
          <a:srgbClr val="7030A0"/>
        </a:buClr>
        <a:buChar char="•"/>
        <a:defRPr sz="2400">
          <a:solidFill>
            <a:schemeClr val="tx1"/>
          </a:solidFill>
          <a:latin typeface="Calibri" pitchFamily="34" charset="0"/>
        </a:defRPr>
      </a:lvl3pPr>
      <a:lvl4pPr marL="1600200" indent="-228600" algn="l" rtl="0" eaLnBrk="0" fontAlgn="base" hangingPunct="0">
        <a:spcBef>
          <a:spcPct val="20000"/>
        </a:spcBef>
        <a:spcAft>
          <a:spcPct val="0"/>
        </a:spcAft>
        <a:buClr>
          <a:srgbClr val="7030A0"/>
        </a:buClr>
        <a:buChar char="–"/>
        <a:defRPr sz="2000">
          <a:solidFill>
            <a:schemeClr val="tx1"/>
          </a:solidFill>
          <a:latin typeface="Calibri" pitchFamily="34" charset="0"/>
        </a:defRPr>
      </a:lvl4pPr>
      <a:lvl5pPr marL="2057400" indent="-228600" algn="l" rtl="0" eaLnBrk="0" fontAlgn="base" hangingPunct="0">
        <a:spcBef>
          <a:spcPct val="20000"/>
        </a:spcBef>
        <a:spcAft>
          <a:spcPct val="0"/>
        </a:spcAft>
        <a:buClr>
          <a:srgbClr val="7030A0"/>
        </a:buClr>
        <a:buChar char="»"/>
        <a:defRPr sz="2000">
          <a:solidFill>
            <a:schemeClr val="tx1"/>
          </a:solidFill>
          <a:latin typeface="Calibri" pitchFamily="34"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KAemSw_9fRg&amp;t=18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sgqcEbjF9Bw"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eprints.ioe.ac.uk/14348/1/FennellandArnotBook08.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r>
              <a:rPr lang="en-US" dirty="0"/>
              <a:t>Heike Griffiths |2021 | </a:t>
            </a:r>
          </a:p>
        </p:txBody>
      </p:sp>
      <p:sp>
        <p:nvSpPr>
          <p:cNvPr id="4" name="Title 3"/>
          <p:cNvSpPr>
            <a:spLocks noGrp="1"/>
          </p:cNvSpPr>
          <p:nvPr>
            <p:ph type="ctrTitle"/>
          </p:nvPr>
        </p:nvSpPr>
        <p:spPr/>
        <p:txBody>
          <a:bodyPr>
            <a:normAutofit/>
          </a:bodyPr>
          <a:lstStyle/>
          <a:p>
            <a:r>
              <a:rPr lang="en-US" dirty="0"/>
              <a:t>ECIE6004C </a:t>
            </a:r>
            <a:br>
              <a:rPr lang="en-US" dirty="0"/>
            </a:br>
            <a:r>
              <a:rPr lang="cy-GB" dirty="0"/>
              <a:t>Safbwyntiau Byd-eang ar Addysg</a:t>
            </a:r>
            <a:r>
              <a:rPr lang="en-US" dirty="0"/>
              <a:t>– SESIWN 3: RHWYSTRAU RHAG ADDYSG I BAWB</a:t>
            </a:r>
          </a:p>
        </p:txBody>
      </p:sp>
    </p:spTree>
    <p:extLst>
      <p:ext uri="{BB962C8B-B14F-4D97-AF65-F5344CB8AC3E}">
        <p14:creationId xmlns:p14="http://schemas.microsoft.com/office/powerpoint/2010/main" val="1671070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911424" y="1124744"/>
            <a:ext cx="9937104" cy="5733256"/>
          </a:xfrm>
          <a:prstGeom prst="rect">
            <a:avLst/>
          </a:prstGeom>
        </p:spPr>
      </p:pic>
      <p:sp>
        <p:nvSpPr>
          <p:cNvPr id="3" name="Title 2"/>
          <p:cNvSpPr>
            <a:spLocks noGrp="1"/>
          </p:cNvSpPr>
          <p:nvPr>
            <p:ph type="title"/>
          </p:nvPr>
        </p:nvSpPr>
        <p:spPr>
          <a:xfrm>
            <a:off x="1219202" y="274638"/>
            <a:ext cx="9753600" cy="634082"/>
          </a:xfrm>
        </p:spPr>
        <p:txBody>
          <a:bodyPr>
            <a:noAutofit/>
          </a:bodyPr>
          <a:lstStyle/>
          <a:p>
            <a:r>
              <a:rPr lang="en-GB" sz="2400" dirty="0"/>
              <a:t>CEFNDIR: FFRAMWAITH DAKAR(2000)</a:t>
            </a:r>
          </a:p>
        </p:txBody>
      </p:sp>
    </p:spTree>
    <p:extLst>
      <p:ext uri="{BB962C8B-B14F-4D97-AF65-F5344CB8AC3E}">
        <p14:creationId xmlns:p14="http://schemas.microsoft.com/office/powerpoint/2010/main" val="1179635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88" y="274638"/>
            <a:ext cx="11999068" cy="1325562"/>
          </a:xfrm>
        </p:spPr>
        <p:txBody>
          <a:bodyPr>
            <a:normAutofit/>
          </a:bodyPr>
          <a:lstStyle/>
          <a:p>
            <a:r>
              <a:rPr lang="pl-PL" dirty="0"/>
              <a:t>Rhwystrau </a:t>
            </a:r>
            <a:r>
              <a:rPr lang="en-GB" dirty="0"/>
              <a:t>RHAG</a:t>
            </a:r>
            <a:r>
              <a:rPr lang="pl-PL" dirty="0"/>
              <a:t> addysg i bawb</a:t>
            </a:r>
            <a:endParaRPr lang="en-GB" dirty="0"/>
          </a:p>
        </p:txBody>
      </p:sp>
      <p:sp>
        <p:nvSpPr>
          <p:cNvPr id="5" name="Footer Placeholder 4"/>
          <p:cNvSpPr>
            <a:spLocks noGrp="1"/>
          </p:cNvSpPr>
          <p:nvPr>
            <p:ph type="ftr" sz="quarter" idx="11"/>
          </p:nvPr>
        </p:nvSpPr>
        <p:spPr/>
        <p:txBody>
          <a:bodyPr/>
          <a:lstStyle/>
          <a:p>
            <a:r>
              <a:rPr lang="en-US" dirty="0">
                <a:solidFill>
                  <a:prstClr val="black"/>
                </a:solidFill>
                <a:latin typeface="Century Gothic" panose="020B0502020202020204"/>
              </a:rPr>
              <a:t> </a:t>
            </a:r>
          </a:p>
        </p:txBody>
      </p:sp>
      <p:sp>
        <p:nvSpPr>
          <p:cNvPr id="6" name="Content Placeholder 5"/>
          <p:cNvSpPr>
            <a:spLocks noGrp="1"/>
          </p:cNvSpPr>
          <p:nvPr>
            <p:ph idx="1"/>
          </p:nvPr>
        </p:nvSpPr>
        <p:spPr/>
        <p:txBody>
          <a:bodyPr/>
          <a:lstStyle/>
          <a:p>
            <a:pPr marL="45720" indent="0">
              <a:buNone/>
            </a:pPr>
            <a:r>
              <a:rPr lang="cy-GB" dirty="0"/>
              <a:t>Dau brif fath o rwystr</a:t>
            </a:r>
          </a:p>
          <a:p>
            <a:pPr marL="502920" indent="-457200">
              <a:buFont typeface="+mj-lt"/>
              <a:buAutoNum type="arabicPeriod"/>
            </a:pPr>
            <a:r>
              <a:rPr lang="cy-GB" dirty="0"/>
              <a:t>Ariannol</a:t>
            </a:r>
          </a:p>
          <a:p>
            <a:pPr marL="502920" indent="-457200">
              <a:buFont typeface="+mj-lt"/>
              <a:buAutoNum type="arabicPeriod"/>
            </a:pPr>
            <a:r>
              <a:rPr lang="cy-GB" dirty="0"/>
              <a:t>Amgylchiadol</a:t>
            </a:r>
          </a:p>
          <a:p>
            <a:pPr marL="45720" indent="0">
              <a:buNone/>
            </a:pPr>
            <a:r>
              <a:rPr lang="cy-GB" dirty="0"/>
              <a:t>Byddwn yn edrych ar ariannu addysg yn gyntaf</a:t>
            </a:r>
          </a:p>
        </p:txBody>
      </p:sp>
    </p:spTree>
    <p:extLst>
      <p:ext uri="{BB962C8B-B14F-4D97-AF65-F5344CB8AC3E}">
        <p14:creationId xmlns:p14="http://schemas.microsoft.com/office/powerpoint/2010/main" val="594649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ctrTitle"/>
          </p:nvPr>
        </p:nvSpPr>
        <p:spPr>
          <a:xfrm>
            <a:off x="6062362" y="1820368"/>
            <a:ext cx="4644010" cy="2014869"/>
          </a:xfrm>
        </p:spPr>
        <p:txBody>
          <a:bodyPr/>
          <a:lstStyle/>
          <a:p>
            <a:pPr algn="ctr"/>
            <a:r>
              <a:rPr lang="en-US" altLang="en-US" sz="3600" b="1" dirty="0">
                <a:solidFill>
                  <a:srgbClr val="000000"/>
                </a:solidFill>
              </a:rPr>
              <a:t>ADDYSG I BAWB</a:t>
            </a:r>
            <a:br>
              <a:rPr lang="en-US" altLang="en-US" sz="4400" b="1" dirty="0">
                <a:solidFill>
                  <a:srgbClr val="000000"/>
                </a:solidFill>
              </a:rPr>
            </a:br>
            <a:r>
              <a:rPr lang="en-US" altLang="en-US" sz="3600" b="1" dirty="0">
                <a:solidFill>
                  <a:srgbClr val="000000"/>
                </a:solidFill>
              </a:rPr>
              <a:t>2000-2015:</a:t>
            </a:r>
            <a:br>
              <a:rPr lang="en-US" altLang="en-US" sz="4000" b="1" dirty="0">
                <a:solidFill>
                  <a:srgbClr val="000000"/>
                </a:solidFill>
              </a:rPr>
            </a:br>
            <a:r>
              <a:rPr lang="en-US" altLang="en-US" sz="2800" b="1" dirty="0" err="1">
                <a:solidFill>
                  <a:srgbClr val="000000"/>
                </a:solidFill>
              </a:rPr>
              <a:t>Llwyddiannau</a:t>
            </a:r>
            <a:r>
              <a:rPr lang="en-US" altLang="en-US" sz="2800" b="1" dirty="0">
                <a:solidFill>
                  <a:srgbClr val="000000"/>
                </a:solidFill>
              </a:rPr>
              <a:t> a </a:t>
            </a:r>
            <a:r>
              <a:rPr lang="en-US" altLang="en-US" sz="2800" b="1" dirty="0" err="1">
                <a:solidFill>
                  <a:srgbClr val="000000"/>
                </a:solidFill>
              </a:rPr>
              <a:t>Heriau</a:t>
            </a:r>
            <a:endParaRPr lang="en-US" altLang="en-US" sz="2800" b="1" dirty="0">
              <a:solidFill>
                <a:srgbClr val="000000"/>
              </a:solidFill>
            </a:endParaRPr>
          </a:p>
        </p:txBody>
      </p:sp>
      <p:pic>
        <p:nvPicPr>
          <p:cNvPr id="3074" name="Picture 2"/>
          <p:cNvPicPr>
            <a:picLocks noChangeAspect="1" noChangeArrowheads="1"/>
          </p:cNvPicPr>
          <p:nvPr/>
        </p:nvPicPr>
        <p:blipFill>
          <a:blip r:embed="rId3" cstate="screen">
            <a:extLst>
              <a:ext uri="{28A0092B-C50C-407E-A947-70E740481C1C}">
                <a14:useLocalDpi xmlns:a14="http://schemas.microsoft.com/office/drawing/2010/main" val="0"/>
              </a:ext>
            </a:extLst>
          </a:blip>
          <a:srcRect/>
          <a:stretch>
            <a:fillRect/>
          </a:stretch>
        </p:blipFill>
        <p:spPr bwMode="auto">
          <a:xfrm>
            <a:off x="2115378" y="1469574"/>
            <a:ext cx="3946984" cy="4983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Subtitle 1"/>
          <p:cNvSpPr>
            <a:spLocks noGrp="1"/>
          </p:cNvSpPr>
          <p:nvPr>
            <p:ph type="subTitle" idx="1"/>
          </p:nvPr>
        </p:nvSpPr>
        <p:spPr>
          <a:xfrm>
            <a:off x="4416725" y="3778984"/>
            <a:ext cx="8393500" cy="1859819"/>
          </a:xfrm>
        </p:spPr>
        <p:txBody>
          <a:bodyPr/>
          <a:lstStyle/>
          <a:p>
            <a:endParaRPr lang="en-GB" dirty="0"/>
          </a:p>
        </p:txBody>
      </p:sp>
    </p:spTree>
    <p:extLst>
      <p:ext uri="{BB962C8B-B14F-4D97-AF65-F5344CB8AC3E}">
        <p14:creationId xmlns:p14="http://schemas.microsoft.com/office/powerpoint/2010/main" val="1461221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bwMode="auto">
          <a:xfrm>
            <a:off x="1916298" y="-28222"/>
            <a:ext cx="8476774"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defRPr/>
            </a:pPr>
            <a:r>
              <a:rPr lang="cy-GB" sz="2800" b="1" kern="0" dirty="0">
                <a:solidFill>
                  <a:srgbClr val="FFFFFF"/>
                </a:solidFill>
              </a:rPr>
              <a:t>Negeseuon allweddol: Mae llawer i'w ddathlu</a:t>
            </a:r>
          </a:p>
        </p:txBody>
      </p:sp>
      <p:sp>
        <p:nvSpPr>
          <p:cNvPr id="6" name="Goal 1"/>
          <p:cNvSpPr txBox="1"/>
          <p:nvPr/>
        </p:nvSpPr>
        <p:spPr>
          <a:xfrm>
            <a:off x="1719338" y="657339"/>
            <a:ext cx="8560291" cy="1631216"/>
          </a:xfrm>
          <a:prstGeom prst="rect">
            <a:avLst/>
          </a:prstGeom>
          <a:noFill/>
        </p:spPr>
        <p:txBody>
          <a:bodyPr wrap="square" rtlCol="0">
            <a:spAutoFit/>
          </a:bodyPr>
          <a:lstStyle/>
          <a:p>
            <a:pPr eaLnBrk="0" fontAlgn="base" hangingPunct="0">
              <a:spcBef>
                <a:spcPts val="600"/>
              </a:spcBef>
              <a:spcAft>
                <a:spcPts val="600"/>
              </a:spcAft>
              <a:buClr>
                <a:srgbClr val="7030A0"/>
              </a:buClr>
            </a:pPr>
            <a:r>
              <a:rPr lang="cy-GB" sz="2400" b="1" dirty="0">
                <a:solidFill>
                  <a:srgbClr val="18415C"/>
                </a:solidFill>
                <a:latin typeface="Calibri" pitchFamily="34" charset="0"/>
                <a:cs typeface="Arial" charset="0"/>
              </a:rPr>
              <a:t>Bu llawer o gynnydd er 2000</a:t>
            </a:r>
            <a:r>
              <a:rPr lang="en-US" sz="2400" b="1" dirty="0">
                <a:solidFill>
                  <a:srgbClr val="18415C"/>
                </a:solidFill>
                <a:latin typeface="Calibri" pitchFamily="34" charset="0"/>
                <a:cs typeface="Arial" charset="0"/>
              </a:rPr>
              <a:t>:</a:t>
            </a:r>
            <a:endParaRPr lang="en-US" sz="2200" dirty="0">
              <a:solidFill>
                <a:srgbClr val="000000"/>
              </a:solidFill>
              <a:latin typeface="Calibri" pitchFamily="34" charset="0"/>
              <a:cs typeface="Arial" charset="0"/>
            </a:endParaRPr>
          </a:p>
          <a:p>
            <a:pPr marL="342900" indent="-342900" eaLnBrk="0" fontAlgn="base" hangingPunct="0">
              <a:spcBef>
                <a:spcPts val="600"/>
              </a:spcBef>
              <a:spcAft>
                <a:spcPts val="600"/>
              </a:spcAft>
              <a:buClr>
                <a:srgbClr val="7030A0"/>
              </a:buClr>
              <a:buFont typeface="Wingdings" pitchFamily="2" charset="2"/>
              <a:buChar char="§"/>
            </a:pPr>
            <a:endParaRPr lang="en-US" sz="2800" dirty="0">
              <a:solidFill>
                <a:srgbClr val="000000"/>
              </a:solidFill>
              <a:latin typeface="Calibri" pitchFamily="34" charset="0"/>
              <a:cs typeface="Arial" charset="0"/>
            </a:endParaRPr>
          </a:p>
          <a:p>
            <a:pPr marL="342900" indent="-342900" eaLnBrk="0" fontAlgn="base" hangingPunct="0">
              <a:spcBef>
                <a:spcPts val="600"/>
              </a:spcBef>
              <a:spcAft>
                <a:spcPts val="600"/>
              </a:spcAft>
              <a:buClr>
                <a:srgbClr val="7030A0"/>
              </a:buClr>
              <a:buFont typeface="Wingdings" pitchFamily="2" charset="2"/>
              <a:buChar char="§"/>
            </a:pPr>
            <a:endParaRPr lang="en-GB" sz="2800" dirty="0">
              <a:solidFill>
                <a:srgbClr val="000000"/>
              </a:solidFill>
              <a:latin typeface="Calibri" pitchFamily="34" charset="0"/>
              <a:cs typeface="Arial" charset="0"/>
            </a:endParaRPr>
          </a:p>
        </p:txBody>
      </p:sp>
      <p:sp>
        <p:nvSpPr>
          <p:cNvPr id="8" name="TextBox 7"/>
          <p:cNvSpPr txBox="1"/>
          <p:nvPr/>
        </p:nvSpPr>
        <p:spPr>
          <a:xfrm>
            <a:off x="1773717" y="1389435"/>
            <a:ext cx="3130676" cy="1231106"/>
          </a:xfrm>
          <a:prstGeom prst="rect">
            <a:avLst/>
          </a:prstGeom>
          <a:noFill/>
        </p:spPr>
        <p:txBody>
          <a:bodyPr wrap="square" rtlCol="0">
            <a:spAutoFit/>
          </a:bodyPr>
          <a:lstStyle/>
          <a:p>
            <a:pPr eaLnBrk="0" fontAlgn="base" hangingPunct="0">
              <a:spcBef>
                <a:spcPts val="600"/>
              </a:spcBef>
              <a:spcAft>
                <a:spcPts val="600"/>
              </a:spcAft>
              <a:buClr>
                <a:srgbClr val="7030A0"/>
              </a:buClr>
            </a:pPr>
            <a:r>
              <a:rPr lang="cy-GB" sz="2200" dirty="0">
                <a:solidFill>
                  <a:srgbClr val="DAEDEF">
                    <a:lumMod val="10000"/>
                  </a:srgbClr>
                </a:solidFill>
                <a:latin typeface="Calibri" pitchFamily="34" charset="0"/>
                <a:cs typeface="Arial" charset="0"/>
              </a:rPr>
              <a:t>Mae </a:t>
            </a:r>
            <a:r>
              <a:rPr lang="cy-GB" sz="3000" b="1" dirty="0">
                <a:solidFill>
                  <a:srgbClr val="ED2893"/>
                </a:solidFill>
                <a:latin typeface="Calibri" pitchFamily="34" charset="0"/>
                <a:cs typeface="Arial" charset="0"/>
              </a:rPr>
              <a:t>84 miliwn</a:t>
            </a:r>
            <a:r>
              <a:rPr lang="cy-GB" sz="3000" b="1" dirty="0">
                <a:solidFill>
                  <a:srgbClr val="000000"/>
                </a:solidFill>
                <a:latin typeface="Calibri" pitchFamily="34" charset="0"/>
                <a:cs typeface="Arial" charset="0"/>
              </a:rPr>
              <a:t> </a:t>
            </a:r>
            <a:r>
              <a:rPr lang="cy-GB" sz="2200" dirty="0">
                <a:solidFill>
                  <a:srgbClr val="000000"/>
                </a:solidFill>
                <a:latin typeface="Calibri" pitchFamily="34" charset="0"/>
                <a:cs typeface="Arial" charset="0"/>
              </a:rPr>
              <a:t>yn llai o blant a glaslanciau allan o’r ysgol</a:t>
            </a:r>
            <a:endParaRPr lang="cy-GB" sz="2200" b="1" dirty="0">
              <a:solidFill>
                <a:srgbClr val="000000"/>
              </a:solidFill>
              <a:latin typeface="Calibri" pitchFamily="34" charset="0"/>
              <a:cs typeface="Arial" charset="0"/>
            </a:endParaRPr>
          </a:p>
        </p:txBody>
      </p:sp>
      <p:sp>
        <p:nvSpPr>
          <p:cNvPr id="9" name="TextBox 8"/>
          <p:cNvSpPr txBox="1"/>
          <p:nvPr/>
        </p:nvSpPr>
        <p:spPr>
          <a:xfrm>
            <a:off x="1773715" y="3786371"/>
            <a:ext cx="3370610" cy="1569660"/>
          </a:xfrm>
          <a:prstGeom prst="rect">
            <a:avLst/>
          </a:prstGeom>
          <a:noFill/>
        </p:spPr>
        <p:txBody>
          <a:bodyPr wrap="square" rtlCol="0">
            <a:spAutoFit/>
          </a:bodyPr>
          <a:lstStyle/>
          <a:p>
            <a:pPr eaLnBrk="0" fontAlgn="base" hangingPunct="0">
              <a:spcBef>
                <a:spcPts val="600"/>
              </a:spcBef>
              <a:spcAft>
                <a:spcPts val="600"/>
              </a:spcAft>
              <a:buClr>
                <a:srgbClr val="7030A0"/>
              </a:buClr>
            </a:pPr>
            <a:r>
              <a:rPr lang="cy-GB" sz="2000" dirty="0">
                <a:latin typeface="Calibri" pitchFamily="34" charset="0"/>
                <a:cs typeface="Arial" charset="0"/>
              </a:rPr>
              <a:t>Aeth</a:t>
            </a:r>
            <a:r>
              <a:rPr lang="cy-GB" sz="3000" b="1" dirty="0">
                <a:solidFill>
                  <a:srgbClr val="ED2893"/>
                </a:solidFill>
                <a:latin typeface="Calibri" pitchFamily="34" charset="0"/>
                <a:cs typeface="Arial" charset="0"/>
              </a:rPr>
              <a:t> 34 miliwn </a:t>
            </a:r>
            <a:r>
              <a:rPr lang="cy-GB" sz="2400" dirty="0">
                <a:latin typeface="Calibri" pitchFamily="34" charset="0"/>
                <a:cs typeface="Arial" charset="0"/>
              </a:rPr>
              <a:t>yn fwy</a:t>
            </a:r>
            <a:r>
              <a:rPr lang="cy-GB" sz="3000" b="1" dirty="0">
                <a:solidFill>
                  <a:srgbClr val="ED2893"/>
                </a:solidFill>
                <a:latin typeface="Calibri" pitchFamily="34" charset="0"/>
                <a:cs typeface="Arial" charset="0"/>
              </a:rPr>
              <a:t> </a:t>
            </a:r>
            <a:r>
              <a:rPr lang="cy-GB" sz="2200" dirty="0">
                <a:solidFill>
                  <a:srgbClr val="000000"/>
                </a:solidFill>
                <a:latin typeface="Calibri" pitchFamily="34" charset="0"/>
                <a:cs typeface="Arial" charset="0"/>
              </a:rPr>
              <a:t>o blant i’r Ysgol oherwydd ymdrechion dwys mudiad EFA</a:t>
            </a:r>
          </a:p>
        </p:txBody>
      </p:sp>
      <p:sp>
        <p:nvSpPr>
          <p:cNvPr id="10" name="TextBox 9"/>
          <p:cNvSpPr txBox="1"/>
          <p:nvPr/>
        </p:nvSpPr>
        <p:spPr>
          <a:xfrm>
            <a:off x="1773719" y="5574260"/>
            <a:ext cx="4504989" cy="1231106"/>
          </a:xfrm>
          <a:prstGeom prst="rect">
            <a:avLst/>
          </a:prstGeom>
          <a:noFill/>
        </p:spPr>
        <p:txBody>
          <a:bodyPr wrap="square" rtlCol="0">
            <a:spAutoFit/>
          </a:bodyPr>
          <a:lstStyle/>
          <a:p>
            <a:pPr eaLnBrk="0" fontAlgn="base" hangingPunct="0">
              <a:spcBef>
                <a:spcPts val="600"/>
              </a:spcBef>
              <a:spcAft>
                <a:spcPts val="600"/>
              </a:spcAft>
              <a:buClr>
                <a:srgbClr val="7030A0"/>
              </a:buClr>
            </a:pPr>
            <a:r>
              <a:rPr lang="cy-GB" sz="2000" dirty="0">
                <a:latin typeface="Calibri" pitchFamily="34" charset="0"/>
                <a:cs typeface="Arial" charset="0"/>
              </a:rPr>
              <a:t>Mae</a:t>
            </a:r>
            <a:r>
              <a:rPr lang="cy-GB" sz="3000" b="1" dirty="0">
                <a:solidFill>
                  <a:srgbClr val="ED2893"/>
                </a:solidFill>
                <a:latin typeface="Calibri" pitchFamily="34" charset="0"/>
                <a:cs typeface="Arial" charset="0"/>
              </a:rPr>
              <a:t> dwy ran o dair </a:t>
            </a:r>
            <a:r>
              <a:rPr lang="cy-GB" sz="2200" dirty="0">
                <a:solidFill>
                  <a:srgbClr val="DAEDEF">
                    <a:lumMod val="10000"/>
                  </a:srgbClr>
                </a:solidFill>
                <a:latin typeface="Calibri" pitchFamily="34" charset="0"/>
                <a:cs typeface="Arial" charset="0"/>
              </a:rPr>
              <a:t>yn fwy o blant wedi’u cofrestru mewn addysg cyn ysgol gynradd</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68465" y="1570558"/>
            <a:ext cx="4633918" cy="3019538"/>
          </a:xfrm>
          <a:prstGeom prst="rect">
            <a:avLst/>
          </a:prstGeom>
        </p:spPr>
      </p:pic>
      <p:sp>
        <p:nvSpPr>
          <p:cNvPr id="12" name="TextBox 11"/>
          <p:cNvSpPr txBox="1"/>
          <p:nvPr/>
        </p:nvSpPr>
        <p:spPr>
          <a:xfrm>
            <a:off x="1773716" y="2771698"/>
            <a:ext cx="3130676" cy="1015663"/>
          </a:xfrm>
          <a:prstGeom prst="rect">
            <a:avLst/>
          </a:prstGeom>
          <a:noFill/>
        </p:spPr>
        <p:txBody>
          <a:bodyPr wrap="square" rtlCol="0">
            <a:spAutoFit/>
          </a:bodyPr>
          <a:lstStyle/>
          <a:p>
            <a:pPr eaLnBrk="0" fontAlgn="base" hangingPunct="0">
              <a:spcBef>
                <a:spcPts val="600"/>
              </a:spcBef>
              <a:spcAft>
                <a:spcPts val="600"/>
              </a:spcAft>
              <a:buClr>
                <a:srgbClr val="7030A0"/>
              </a:buClr>
            </a:pPr>
            <a:r>
              <a:rPr lang="cy-GB" sz="2200" dirty="0">
                <a:solidFill>
                  <a:srgbClr val="000000"/>
                </a:solidFill>
                <a:latin typeface="Calibri" pitchFamily="34" charset="0"/>
                <a:cs typeface="Arial" charset="0"/>
              </a:rPr>
              <a:t>…merched yw </a:t>
            </a:r>
            <a:r>
              <a:rPr lang="cy-GB" sz="3000" b="1" dirty="0">
                <a:solidFill>
                  <a:srgbClr val="ED2893"/>
                </a:solidFill>
                <a:latin typeface="Calibri" pitchFamily="34" charset="0"/>
                <a:cs typeface="Arial" charset="0"/>
              </a:rPr>
              <a:t>52 miliwn</a:t>
            </a:r>
            <a:r>
              <a:rPr lang="cy-GB" sz="3000" b="1" dirty="0">
                <a:solidFill>
                  <a:srgbClr val="000000"/>
                </a:solidFill>
                <a:latin typeface="Calibri" pitchFamily="34" charset="0"/>
                <a:cs typeface="Arial" charset="0"/>
              </a:rPr>
              <a:t> </a:t>
            </a:r>
            <a:r>
              <a:rPr lang="cy-GB" sz="2200" dirty="0">
                <a:solidFill>
                  <a:srgbClr val="000000"/>
                </a:solidFill>
                <a:latin typeface="Calibri" pitchFamily="34" charset="0"/>
                <a:cs typeface="Arial" charset="0"/>
              </a:rPr>
              <a:t>o’r rhain</a:t>
            </a:r>
            <a:endParaRPr lang="cy-GB" sz="2200" b="1" dirty="0">
              <a:solidFill>
                <a:srgbClr val="000000"/>
              </a:solidFill>
              <a:latin typeface="Calibri" pitchFamily="34" charset="0"/>
              <a:cs typeface="Arial" charset="0"/>
            </a:endParaRPr>
          </a:p>
        </p:txBody>
      </p:sp>
    </p:spTree>
    <p:extLst>
      <p:ext uri="{BB962C8B-B14F-4D97-AF65-F5344CB8AC3E}">
        <p14:creationId xmlns:p14="http://schemas.microsoft.com/office/powerpoint/2010/main" val="100079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10" presetClass="entr" presetSubtype="0"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 calcmode="lin" valueType="num">
                                      <p:cBhvr additive="base">
                                        <p:cTn id="28" dur="500" fill="hold"/>
                                        <p:tgtEl>
                                          <p:spTgt spid="12"/>
                                        </p:tgtEl>
                                        <p:attrNameLst>
                                          <p:attrName>ppt_x</p:attrName>
                                        </p:attrNameLst>
                                      </p:cBhvr>
                                      <p:tavLst>
                                        <p:tav tm="0">
                                          <p:val>
                                            <p:strVal val="#ppt_x"/>
                                          </p:val>
                                        </p:tav>
                                        <p:tav tm="100000">
                                          <p:val>
                                            <p:strVal val="#ppt_x"/>
                                          </p:val>
                                        </p:tav>
                                      </p:tavLst>
                                    </p:anim>
                                    <p:anim calcmode="lin" valueType="num">
                                      <p:cBhvr additive="base">
                                        <p:cTn id="29"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P spid="10"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bwMode="auto">
          <a:xfrm>
            <a:off x="1318846" y="3"/>
            <a:ext cx="9486473"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defRPr/>
            </a:pPr>
            <a:r>
              <a:rPr lang="en-US" sz="2600" kern="0" dirty="0">
                <a:solidFill>
                  <a:srgbClr val="FFFFFF"/>
                </a:solidFill>
              </a:rPr>
              <a:t>Nod EFA 1: </a:t>
            </a:r>
            <a:r>
              <a:rPr lang="cy-GB" sz="2600" kern="0" dirty="0">
                <a:solidFill>
                  <a:srgbClr val="FFFFFF"/>
                </a:solidFill>
              </a:rPr>
              <a:t>Mae miliynau o farwolaethau plant y gellir eu hatal o hyd</a:t>
            </a:r>
          </a:p>
        </p:txBody>
      </p:sp>
      <p:sp>
        <p:nvSpPr>
          <p:cNvPr id="4" name="Goal 4"/>
          <p:cNvSpPr txBox="1"/>
          <p:nvPr/>
        </p:nvSpPr>
        <p:spPr>
          <a:xfrm>
            <a:off x="2184685" y="1983193"/>
            <a:ext cx="7910930" cy="5139869"/>
          </a:xfrm>
          <a:prstGeom prst="rect">
            <a:avLst/>
          </a:prstGeom>
          <a:noFill/>
          <a:ln>
            <a:solidFill>
              <a:schemeClr val="tx1"/>
            </a:solidFill>
          </a:ln>
        </p:spPr>
        <p:txBody>
          <a:bodyPr wrap="square" rtlCol="0">
            <a:spAutoFit/>
          </a:bodyPr>
          <a:lstStyle/>
          <a:p>
            <a:pPr marL="342900" indent="-342900" eaLnBrk="0" fontAlgn="base" hangingPunct="0">
              <a:spcBef>
                <a:spcPts val="300"/>
              </a:spcBef>
              <a:spcAft>
                <a:spcPts val="300"/>
              </a:spcAft>
              <a:buClr>
                <a:srgbClr val="7030A0"/>
              </a:buClr>
              <a:buFont typeface="Wingdings" pitchFamily="2" charset="2"/>
              <a:buChar char="§"/>
            </a:pPr>
            <a:r>
              <a:rPr lang="cy-GB" sz="2400" b="1" dirty="0">
                <a:solidFill>
                  <a:srgbClr val="D60093"/>
                </a:solidFill>
                <a:latin typeface="Calibri" pitchFamily="34" charset="0"/>
                <a:cs typeface="Arial" charset="0"/>
              </a:rPr>
              <a:t>Gostyngodd cyfraddau marwolaethau plant bron i 50% </a:t>
            </a:r>
            <a:r>
              <a:rPr lang="cy-GB" sz="2400" dirty="0">
                <a:solidFill>
                  <a:srgbClr val="000000"/>
                </a:solidFill>
                <a:latin typeface="Calibri" pitchFamily="34" charset="0"/>
                <a:cs typeface="Arial" charset="0"/>
              </a:rPr>
              <a:t>ond</a:t>
            </a:r>
          </a:p>
          <a:p>
            <a:pPr marL="342900" indent="-342900" eaLnBrk="0" fontAlgn="base" hangingPunct="0">
              <a:spcBef>
                <a:spcPts val="300"/>
              </a:spcBef>
              <a:spcAft>
                <a:spcPts val="300"/>
              </a:spcAft>
              <a:buClr>
                <a:srgbClr val="7030A0"/>
              </a:buClr>
              <a:buFont typeface="Wingdings" pitchFamily="2" charset="2"/>
              <a:buChar char="§"/>
            </a:pPr>
            <a:r>
              <a:rPr lang="cy-GB" sz="2400" dirty="0">
                <a:solidFill>
                  <a:srgbClr val="000000"/>
                </a:solidFill>
                <a:latin typeface="Calibri" pitchFamily="34" charset="0"/>
                <a:cs typeface="Arial" charset="0"/>
              </a:rPr>
              <a:t>Bu farw </a:t>
            </a:r>
            <a:r>
              <a:rPr lang="cy-GB" sz="2400" b="1" dirty="0">
                <a:solidFill>
                  <a:srgbClr val="000000"/>
                </a:solidFill>
                <a:latin typeface="Calibri" pitchFamily="34" charset="0"/>
                <a:cs typeface="Arial" charset="0"/>
              </a:rPr>
              <a:t>6.3 miliwn </a:t>
            </a:r>
            <a:r>
              <a:rPr lang="cy-GB" sz="2400" dirty="0">
                <a:solidFill>
                  <a:srgbClr val="000000"/>
                </a:solidFill>
                <a:latin typeface="Calibri" pitchFamily="34" charset="0"/>
                <a:cs typeface="Arial" charset="0"/>
              </a:rPr>
              <a:t>o blant cyn eu pen-blwydd yn 5 yn 2013</a:t>
            </a:r>
          </a:p>
          <a:p>
            <a:pPr eaLnBrk="0" fontAlgn="base" hangingPunct="0">
              <a:spcBef>
                <a:spcPts val="300"/>
              </a:spcBef>
              <a:spcAft>
                <a:spcPts val="300"/>
              </a:spcAft>
              <a:buClr>
                <a:srgbClr val="7030A0"/>
              </a:buClr>
            </a:pPr>
            <a:endParaRPr lang="cy-GB" sz="2400" dirty="0">
              <a:solidFill>
                <a:srgbClr val="000000"/>
              </a:solidFill>
              <a:latin typeface="Calibri" pitchFamily="34" charset="0"/>
              <a:cs typeface="Arial" charset="0"/>
            </a:endParaRPr>
          </a:p>
          <a:p>
            <a:pPr eaLnBrk="0" fontAlgn="base" hangingPunct="0">
              <a:spcBef>
                <a:spcPts val="300"/>
              </a:spcBef>
              <a:spcAft>
                <a:spcPts val="300"/>
              </a:spcAft>
              <a:buClr>
                <a:srgbClr val="7030A0"/>
              </a:buClr>
            </a:pPr>
            <a:endParaRPr lang="en-US" sz="2400" dirty="0">
              <a:solidFill>
                <a:srgbClr val="000000"/>
              </a:solidFill>
              <a:latin typeface="Calibri" pitchFamily="34" charset="0"/>
              <a:cs typeface="Arial" charset="0"/>
            </a:endParaRPr>
          </a:p>
          <a:p>
            <a:pPr eaLnBrk="0" fontAlgn="base" hangingPunct="0">
              <a:spcBef>
                <a:spcPts val="300"/>
              </a:spcBef>
              <a:spcAft>
                <a:spcPts val="300"/>
              </a:spcAft>
              <a:buClr>
                <a:srgbClr val="7030A0"/>
              </a:buClr>
            </a:pPr>
            <a:endParaRPr lang="en-US" sz="2400" dirty="0">
              <a:solidFill>
                <a:srgbClr val="000000"/>
              </a:solidFill>
              <a:latin typeface="Calibri" pitchFamily="34" charset="0"/>
              <a:cs typeface="Arial" charset="0"/>
            </a:endParaRPr>
          </a:p>
          <a:p>
            <a:pPr marL="342900" indent="-342900" eaLnBrk="0" fontAlgn="base" hangingPunct="0">
              <a:spcBef>
                <a:spcPts val="300"/>
              </a:spcBef>
              <a:spcAft>
                <a:spcPts val="300"/>
              </a:spcAft>
              <a:buClr>
                <a:srgbClr val="7030A0"/>
              </a:buClr>
              <a:buFont typeface="Wingdings" pitchFamily="2" charset="2"/>
              <a:buChar char="§"/>
            </a:pPr>
            <a:endParaRPr lang="en-US" sz="2400" dirty="0">
              <a:solidFill>
                <a:srgbClr val="000000"/>
              </a:solidFill>
              <a:latin typeface="Calibri" pitchFamily="34" charset="0"/>
              <a:cs typeface="Arial" charset="0"/>
            </a:endParaRPr>
          </a:p>
          <a:p>
            <a:pPr marL="342900" indent="-342900" eaLnBrk="0" fontAlgn="base" hangingPunct="0">
              <a:spcBef>
                <a:spcPts val="300"/>
              </a:spcBef>
              <a:spcAft>
                <a:spcPts val="300"/>
              </a:spcAft>
              <a:buClr>
                <a:srgbClr val="7030A0"/>
              </a:buClr>
              <a:buFont typeface="Wingdings" pitchFamily="2" charset="2"/>
              <a:buChar char="§"/>
            </a:pPr>
            <a:r>
              <a:rPr lang="cy-GB" sz="2400" dirty="0">
                <a:solidFill>
                  <a:srgbClr val="000000"/>
                </a:solidFill>
                <a:latin typeface="Calibri" pitchFamily="34" charset="0"/>
                <a:cs typeface="Arial" charset="0"/>
              </a:rPr>
              <a:t>Gostyngodd diffyg maeth byd-eang o 40% yn 1990 i 24% yn 2013, 
     ond </a:t>
            </a:r>
            <a:r>
              <a:rPr lang="cy-GB" sz="2400" b="1" dirty="0">
                <a:solidFill>
                  <a:srgbClr val="D60093"/>
                </a:solidFill>
                <a:latin typeface="Calibri" pitchFamily="34" charset="0"/>
                <a:cs typeface="Arial" charset="0"/>
              </a:rPr>
              <a:t>mae 1 o bob 4 plentyn yn dal i fod yn fyr am eu hoedran. </a:t>
            </a:r>
          </a:p>
          <a:p>
            <a:pPr eaLnBrk="0" fontAlgn="base" hangingPunct="0">
              <a:spcBef>
                <a:spcPts val="300"/>
              </a:spcBef>
              <a:spcAft>
                <a:spcPts val="300"/>
              </a:spcAft>
              <a:buClr>
                <a:srgbClr val="7030A0"/>
              </a:buClr>
            </a:pPr>
            <a:endParaRPr lang="en-US" sz="2400" dirty="0">
              <a:solidFill>
                <a:srgbClr val="000000"/>
              </a:solidFill>
              <a:latin typeface="Calibri" pitchFamily="34" charset="0"/>
              <a:cs typeface="Arial" charset="0"/>
            </a:endParaRPr>
          </a:p>
        </p:txBody>
      </p:sp>
      <p:sp>
        <p:nvSpPr>
          <p:cNvPr id="2" name="TextBox 1"/>
          <p:cNvSpPr txBox="1"/>
          <p:nvPr/>
        </p:nvSpPr>
        <p:spPr>
          <a:xfrm>
            <a:off x="2093986" y="714351"/>
            <a:ext cx="8711333" cy="1200329"/>
          </a:xfrm>
          <a:prstGeom prst="rect">
            <a:avLst/>
          </a:prstGeom>
          <a:noFill/>
        </p:spPr>
        <p:txBody>
          <a:bodyPr wrap="square" rtlCol="0">
            <a:spAutoFit/>
          </a:bodyPr>
          <a:lstStyle/>
          <a:p>
            <a:pPr eaLnBrk="0" fontAlgn="base" hangingPunct="0">
              <a:spcBef>
                <a:spcPct val="30000"/>
              </a:spcBef>
              <a:spcAft>
                <a:spcPct val="0"/>
              </a:spcAft>
              <a:defRPr/>
            </a:pPr>
            <a:r>
              <a:rPr lang="cy-GB" sz="2400" b="1" dirty="0">
                <a:solidFill>
                  <a:srgbClr val="18415C"/>
                </a:solidFill>
                <a:latin typeface="Calibri" pitchFamily="34" charset="0"/>
                <a:cs typeface="Arial" charset="0"/>
              </a:rPr>
              <a:t>Roedd cynnydd mewn gofal ac addysg plentyndod cynnar yn gyflym, ac eto nid oes digon o blant agored i niwed ac ymylol wedi cael mynediad</a:t>
            </a:r>
            <a:r>
              <a:rPr lang="en-US" sz="2400" b="1" dirty="0">
                <a:solidFill>
                  <a:srgbClr val="18415C"/>
                </a:solidFill>
                <a:latin typeface="Calibri" pitchFamily="34" charset="0"/>
                <a:cs typeface="Arial" charset="0"/>
              </a:rPr>
              <a:t>.</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6922" y="3640015"/>
            <a:ext cx="5247691" cy="9847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9434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027"/>
                                        </p:tgtEl>
                                        <p:attrNameLst>
                                          <p:attrName>style.visibility</p:attrName>
                                        </p:attrNameLst>
                                      </p:cBhvr>
                                      <p:to>
                                        <p:strVal val="visible"/>
                                      </p:to>
                                    </p:set>
                                    <p:anim calcmode="lin" valueType="num">
                                      <p:cBhvr additive="base">
                                        <p:cTn id="17" dur="500" fill="hold"/>
                                        <p:tgtEl>
                                          <p:spTgt spid="1027"/>
                                        </p:tgtEl>
                                        <p:attrNameLst>
                                          <p:attrName>ppt_x</p:attrName>
                                        </p:attrNameLst>
                                      </p:cBhvr>
                                      <p:tavLst>
                                        <p:tav tm="0">
                                          <p:val>
                                            <p:strVal val="#ppt_x"/>
                                          </p:val>
                                        </p:tav>
                                        <p:tav tm="100000">
                                          <p:val>
                                            <p:strVal val="#ppt_x"/>
                                          </p:val>
                                        </p:tav>
                                      </p:tavLst>
                                    </p:anim>
                                    <p:anim calcmode="lin" valueType="num">
                                      <p:cBhvr additive="base">
                                        <p:cTn id="18" dur="500" fill="hold"/>
                                        <p:tgtEl>
                                          <p:spTgt spid="10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p:cNvSpPr txBox="1"/>
          <p:nvPr/>
        </p:nvSpPr>
        <p:spPr>
          <a:xfrm>
            <a:off x="2026068" y="4347111"/>
            <a:ext cx="8741640" cy="1107996"/>
          </a:xfrm>
          <a:prstGeom prst="rect">
            <a:avLst/>
          </a:prstGeom>
          <a:noFill/>
        </p:spPr>
        <p:txBody>
          <a:bodyPr wrap="square" rtlCol="0">
            <a:spAutoFit/>
          </a:bodyPr>
          <a:lstStyle/>
          <a:p>
            <a:pPr fontAlgn="base">
              <a:spcBef>
                <a:spcPct val="0"/>
              </a:spcBef>
              <a:spcAft>
                <a:spcPct val="0"/>
              </a:spcAft>
            </a:pPr>
            <a:r>
              <a:rPr lang="cy-GB" sz="2400" dirty="0">
                <a:solidFill>
                  <a:srgbClr val="004454"/>
                </a:solidFill>
                <a:latin typeface="Calibri" panose="020F0502020204030204" pitchFamily="34" charset="0"/>
                <a:cs typeface="Arial" charset="0"/>
              </a:rPr>
              <a:t>Mae’r </a:t>
            </a:r>
            <a:r>
              <a:rPr lang="cy-GB" sz="2400" b="1" dirty="0">
                <a:solidFill>
                  <a:srgbClr val="ED2893"/>
                </a:solidFill>
                <a:latin typeface="Calibri" panose="020F0502020204030204" pitchFamily="34" charset="0"/>
                <a:cs typeface="Arial" charset="0"/>
              </a:rPr>
              <a:t>bylchau</a:t>
            </a:r>
            <a:r>
              <a:rPr lang="cy-GB" sz="2400" dirty="0">
                <a:solidFill>
                  <a:srgbClr val="004454"/>
                </a:solidFill>
                <a:latin typeface="Calibri" panose="020F0502020204030204" pitchFamily="34" charset="0"/>
                <a:cs typeface="Arial" charset="0"/>
              </a:rPr>
              <a:t> mewn cyrhaeddiad rhwng yr aelwydydd tlotaf a'r cyfoethocaf </a:t>
            </a:r>
            <a:r>
              <a:rPr lang="cy-GB" sz="2400" b="1" dirty="0">
                <a:solidFill>
                  <a:srgbClr val="ED2893"/>
                </a:solidFill>
                <a:latin typeface="Calibri" panose="020F0502020204030204" pitchFamily="34" charset="0"/>
                <a:cs typeface="Arial" charset="0"/>
              </a:rPr>
              <a:t>wedi cynyddu </a:t>
            </a:r>
            <a:r>
              <a:rPr lang="cy-GB" sz="2400" dirty="0">
                <a:solidFill>
                  <a:srgbClr val="004454"/>
                </a:solidFill>
                <a:latin typeface="Calibri" panose="020F0502020204030204" pitchFamily="34" charset="0"/>
                <a:cs typeface="Arial" charset="0"/>
              </a:rPr>
              <a:t>mewn rhai gwledydd</a:t>
            </a:r>
            <a:r>
              <a:rPr lang="en-US" sz="2400" dirty="0">
                <a:solidFill>
                  <a:srgbClr val="004454"/>
                </a:solidFill>
                <a:latin typeface="Calibri" panose="020F0502020204030204" pitchFamily="34" charset="0"/>
                <a:cs typeface="Arial" charset="0"/>
              </a:rPr>
              <a:t>. </a:t>
            </a:r>
          </a:p>
          <a:p>
            <a:pPr fontAlgn="base">
              <a:spcBef>
                <a:spcPct val="0"/>
              </a:spcBef>
              <a:spcAft>
                <a:spcPct val="0"/>
              </a:spcAft>
            </a:pPr>
            <a:endParaRPr lang="en-GB" dirty="0">
              <a:solidFill>
                <a:srgbClr val="000000"/>
              </a:solidFill>
              <a:latin typeface="Arial"/>
              <a:cs typeface="Arial" charset="0"/>
            </a:endParaRPr>
          </a:p>
        </p:txBody>
      </p:sp>
      <p:sp>
        <p:nvSpPr>
          <p:cNvPr id="3" name="Title 1"/>
          <p:cNvSpPr txBox="1">
            <a:spLocks/>
          </p:cNvSpPr>
          <p:nvPr/>
        </p:nvSpPr>
        <p:spPr bwMode="auto">
          <a:xfrm>
            <a:off x="1782395" y="-188913"/>
            <a:ext cx="8947706" cy="879476"/>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endParaRPr lang="en-US" altLang="en-US" sz="2400" b="1" kern="0" dirty="0">
              <a:solidFill>
                <a:srgbClr val="FFFFFF"/>
              </a:solidFill>
            </a:endParaRPr>
          </a:p>
        </p:txBody>
      </p:sp>
      <p:sp>
        <p:nvSpPr>
          <p:cNvPr id="5" name="Rectangle 4"/>
          <p:cNvSpPr/>
          <p:nvPr/>
        </p:nvSpPr>
        <p:spPr>
          <a:xfrm>
            <a:off x="1461899" y="3"/>
            <a:ext cx="9081791" cy="830997"/>
          </a:xfrm>
          <a:prstGeom prst="rect">
            <a:avLst/>
          </a:prstGeom>
        </p:spPr>
        <p:txBody>
          <a:bodyPr wrap="square">
            <a:spAutoFit/>
          </a:bodyPr>
          <a:lstStyle/>
          <a:p>
            <a:pPr fontAlgn="base">
              <a:spcBef>
                <a:spcPct val="0"/>
              </a:spcBef>
              <a:spcAft>
                <a:spcPct val="0"/>
              </a:spcAft>
            </a:pPr>
            <a:r>
              <a:rPr lang="en-GB" sz="2400" b="1" dirty="0">
                <a:solidFill>
                  <a:srgbClr val="FFFFFF"/>
                </a:solidFill>
                <a:latin typeface="Calibri" panose="020F0502020204030204" pitchFamily="34" charset="0"/>
                <a:cs typeface="Arial" charset="0"/>
              </a:rPr>
              <a:t>EFA Nod 2: </a:t>
            </a:r>
            <a:r>
              <a:rPr lang="cy-GB" sz="2400" b="1" dirty="0">
                <a:solidFill>
                  <a:srgbClr val="FFFFFF"/>
                </a:solidFill>
                <a:latin typeface="Calibri" panose="020F0502020204030204" pitchFamily="34" charset="0"/>
                <a:cs typeface="Arial" charset="0"/>
              </a:rPr>
              <a:t>Anghydraddoldebau mewn cyrhaeddiad ysgolion cynradd </a:t>
            </a:r>
            <a:r>
              <a:rPr lang="en-GB" sz="2400" b="1" dirty="0" err="1">
                <a:solidFill>
                  <a:srgbClr val="FFFFFF"/>
                </a:solidFill>
                <a:latin typeface="Calibri" panose="020F0502020204030204" pitchFamily="34" charset="0"/>
                <a:cs typeface="Arial" charset="0"/>
              </a:rPr>
              <a:t>yn</a:t>
            </a:r>
            <a:r>
              <a:rPr lang="en-GB" sz="2400" b="1" dirty="0">
                <a:solidFill>
                  <a:srgbClr val="FFFFFF"/>
                </a:solidFill>
                <a:latin typeface="Calibri" panose="020F0502020204030204" pitchFamily="34" charset="0"/>
                <a:cs typeface="Arial" charset="0"/>
              </a:rPr>
              <a:t> </a:t>
            </a:r>
            <a:r>
              <a:rPr lang="en-GB" sz="2400" b="1" dirty="0" err="1">
                <a:solidFill>
                  <a:srgbClr val="FFFFFF"/>
                </a:solidFill>
                <a:latin typeface="Calibri" panose="020F0502020204030204" pitchFamily="34" charset="0"/>
                <a:cs typeface="Arial" charset="0"/>
              </a:rPr>
              <a:t>parhau</a:t>
            </a:r>
            <a:endParaRPr lang="en-GB" sz="2200" b="1" dirty="0">
              <a:solidFill>
                <a:srgbClr val="FFFFFF"/>
              </a:solidFill>
              <a:latin typeface="Calibri" panose="020F0502020204030204" pitchFamily="34" charset="0"/>
              <a:cs typeface="Calibri"/>
            </a:endParaRPr>
          </a:p>
        </p:txBody>
      </p:sp>
      <p:sp>
        <p:nvSpPr>
          <p:cNvPr id="4" name="TextBox 3"/>
          <p:cNvSpPr txBox="1"/>
          <p:nvPr/>
        </p:nvSpPr>
        <p:spPr>
          <a:xfrm>
            <a:off x="7107557" y="2312813"/>
            <a:ext cx="3622540" cy="1323439"/>
          </a:xfrm>
          <a:prstGeom prst="rect">
            <a:avLst/>
          </a:prstGeom>
          <a:noFill/>
        </p:spPr>
        <p:txBody>
          <a:bodyPr wrap="square" rtlCol="0">
            <a:spAutoFit/>
          </a:bodyPr>
          <a:lstStyle/>
          <a:p>
            <a:pPr fontAlgn="base">
              <a:spcBef>
                <a:spcPct val="0"/>
              </a:spcBef>
              <a:spcAft>
                <a:spcPct val="0"/>
              </a:spcAft>
            </a:pPr>
            <a:r>
              <a:rPr lang="cy-GB" sz="2400" dirty="0">
                <a:latin typeface="Calibri" panose="020F0502020204030204" pitchFamily="34" charset="0"/>
                <a:cs typeface="Arial" charset="0"/>
              </a:rPr>
              <a:t>Ni fydd </a:t>
            </a:r>
            <a:r>
              <a:rPr lang="cy-GB" sz="2800" b="1" dirty="0">
                <a:solidFill>
                  <a:srgbClr val="ED2893"/>
                </a:solidFill>
                <a:latin typeface="Calibri" panose="020F0502020204030204" pitchFamily="34" charset="0"/>
                <a:cs typeface="Arial" charset="0"/>
              </a:rPr>
              <a:t>100 miliwn o blant </a:t>
            </a:r>
            <a:r>
              <a:rPr lang="cy-GB" sz="2400" dirty="0">
                <a:solidFill>
                  <a:srgbClr val="004454"/>
                </a:solidFill>
                <a:latin typeface="Calibri" panose="020F0502020204030204" pitchFamily="34" charset="0"/>
                <a:cs typeface="Arial" charset="0"/>
              </a:rPr>
              <a:t>yn cwblhau’r ysgol gynradd yn 2015</a:t>
            </a:r>
            <a:r>
              <a:rPr lang="en-US" sz="2400" dirty="0">
                <a:solidFill>
                  <a:srgbClr val="004454"/>
                </a:solidFill>
                <a:latin typeface="Calibri" panose="020F0502020204030204" pitchFamily="34" charset="0"/>
                <a:cs typeface="Arial" charset="0"/>
              </a:rPr>
              <a:t>.</a:t>
            </a:r>
            <a:endParaRPr lang="en-GB" dirty="0">
              <a:solidFill>
                <a:srgbClr val="000000"/>
              </a:solidFill>
              <a:latin typeface="Arial"/>
              <a:cs typeface="Arial" charset="0"/>
            </a:endParaRPr>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2326" y="716453"/>
            <a:ext cx="5104804" cy="33572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1950848" y="5728506"/>
            <a:ext cx="8816860" cy="830997"/>
          </a:xfrm>
          <a:prstGeom prst="rect">
            <a:avLst/>
          </a:prstGeom>
          <a:noFill/>
        </p:spPr>
        <p:txBody>
          <a:bodyPr wrap="square" rtlCol="0">
            <a:spAutoFit/>
          </a:bodyPr>
          <a:lstStyle/>
          <a:p>
            <a:pPr fontAlgn="base">
              <a:spcBef>
                <a:spcPct val="0"/>
              </a:spcBef>
              <a:spcAft>
                <a:spcPct val="0"/>
              </a:spcAft>
            </a:pPr>
            <a:r>
              <a:rPr lang="cy-GB" sz="2400" b="1" dirty="0">
                <a:solidFill>
                  <a:srgbClr val="D60093"/>
                </a:solidFill>
                <a:latin typeface="Calibri" panose="020F0502020204030204" pitchFamily="34" charset="0"/>
                <a:cs typeface="Arial" charset="0"/>
              </a:rPr>
              <a:t>Cynyddodd</a:t>
            </a:r>
            <a:r>
              <a:rPr lang="cy-GB" sz="2400" dirty="0">
                <a:solidFill>
                  <a:srgbClr val="004454"/>
                </a:solidFill>
                <a:latin typeface="Calibri" panose="020F0502020204030204" pitchFamily="34" charset="0"/>
                <a:cs typeface="Arial" charset="0"/>
              </a:rPr>
              <a:t> </a:t>
            </a:r>
            <a:r>
              <a:rPr lang="cy-GB" sz="2400" b="1" dirty="0">
                <a:solidFill>
                  <a:srgbClr val="D60093"/>
                </a:solidFill>
                <a:latin typeface="Calibri" panose="020F0502020204030204" pitchFamily="34" charset="0"/>
                <a:cs typeface="Arial" charset="0"/>
              </a:rPr>
              <a:t>cyfran</a:t>
            </a:r>
            <a:r>
              <a:rPr lang="cy-GB" sz="2400" dirty="0">
                <a:solidFill>
                  <a:srgbClr val="004454"/>
                </a:solidFill>
                <a:latin typeface="Calibri" panose="020F0502020204030204" pitchFamily="34" charset="0"/>
                <a:cs typeface="Arial" charset="0"/>
              </a:rPr>
              <a:t> plant y tu allan i'r ysgol </a:t>
            </a:r>
            <a:r>
              <a:rPr lang="cy-GB" sz="2400" b="1" dirty="0">
                <a:solidFill>
                  <a:srgbClr val="D60093"/>
                </a:solidFill>
                <a:latin typeface="Calibri" panose="020F0502020204030204" pitchFamily="34" charset="0"/>
                <a:cs typeface="Arial" charset="0"/>
              </a:rPr>
              <a:t>yn y gwledydd yr effeithir arnynt gan wrthdaro o 30% i 36% </a:t>
            </a:r>
            <a:r>
              <a:rPr lang="cy-GB" sz="2400" dirty="0">
                <a:solidFill>
                  <a:srgbClr val="004454"/>
                </a:solidFill>
                <a:latin typeface="Calibri" panose="020F0502020204030204" pitchFamily="34" charset="0"/>
                <a:cs typeface="Arial" charset="0"/>
              </a:rPr>
              <a:t>rhwng 1999 a 2012</a:t>
            </a:r>
            <a:r>
              <a:rPr lang="en-GB" sz="2400" dirty="0">
                <a:solidFill>
                  <a:srgbClr val="004454"/>
                </a:solidFill>
                <a:latin typeface="Calibri" panose="020F0502020204030204" pitchFamily="34" charset="0"/>
                <a:cs typeface="Arial" charset="0"/>
              </a:rPr>
              <a:t>.</a:t>
            </a:r>
          </a:p>
        </p:txBody>
      </p:sp>
      <p:sp>
        <p:nvSpPr>
          <p:cNvPr id="8" name="TextBox 7"/>
          <p:cNvSpPr txBox="1"/>
          <p:nvPr/>
        </p:nvSpPr>
        <p:spPr>
          <a:xfrm>
            <a:off x="7107557" y="634184"/>
            <a:ext cx="3622540" cy="892552"/>
          </a:xfrm>
          <a:prstGeom prst="rect">
            <a:avLst/>
          </a:prstGeom>
          <a:noFill/>
        </p:spPr>
        <p:txBody>
          <a:bodyPr wrap="square" rtlCol="0">
            <a:spAutoFit/>
          </a:bodyPr>
          <a:lstStyle/>
          <a:p>
            <a:pPr fontAlgn="base">
              <a:spcBef>
                <a:spcPct val="0"/>
              </a:spcBef>
              <a:spcAft>
                <a:spcPct val="0"/>
              </a:spcAft>
            </a:pPr>
            <a:r>
              <a:rPr lang="cy-GB" sz="2800" b="1" dirty="0">
                <a:solidFill>
                  <a:srgbClr val="ED2893"/>
                </a:solidFill>
                <a:latin typeface="Calibri" panose="020F0502020204030204" pitchFamily="34" charset="0"/>
                <a:cs typeface="Arial" charset="0"/>
              </a:rPr>
              <a:t>57 miliwn o blant </a:t>
            </a:r>
            <a:r>
              <a:rPr lang="cy-GB" sz="2400" dirty="0">
                <a:solidFill>
                  <a:srgbClr val="004454"/>
                </a:solidFill>
                <a:latin typeface="Calibri" panose="020F0502020204030204" pitchFamily="34" charset="0"/>
                <a:cs typeface="Arial" charset="0"/>
              </a:rPr>
              <a:t>allan o’r ysgol gynradd yn 2015</a:t>
            </a:r>
            <a:r>
              <a:rPr lang="en-US" sz="2400" dirty="0">
                <a:solidFill>
                  <a:srgbClr val="004454"/>
                </a:solidFill>
                <a:latin typeface="Calibri" panose="020F0502020204030204" pitchFamily="34" charset="0"/>
                <a:cs typeface="Arial" charset="0"/>
              </a:rPr>
              <a:t>.</a:t>
            </a:r>
            <a:endParaRPr lang="en-GB" dirty="0">
              <a:solidFill>
                <a:srgbClr val="000000"/>
              </a:solidFill>
              <a:latin typeface="Arial"/>
              <a:cs typeface="Arial" charset="0"/>
            </a:endParaRPr>
          </a:p>
        </p:txBody>
      </p:sp>
    </p:spTree>
    <p:extLst>
      <p:ext uri="{BB962C8B-B14F-4D97-AF65-F5344CB8AC3E}">
        <p14:creationId xmlns:p14="http://schemas.microsoft.com/office/powerpoint/2010/main" val="1382203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029"/>
                                        </p:tgtEl>
                                        <p:attrNameLst>
                                          <p:attrName>style.visibility</p:attrName>
                                        </p:attrNameLst>
                                      </p:cBhvr>
                                      <p:to>
                                        <p:strVal val="visible"/>
                                      </p:to>
                                    </p:set>
                                    <p:anim calcmode="lin" valueType="num">
                                      <p:cBhvr additive="base">
                                        <p:cTn id="7" dur="500" fill="hold"/>
                                        <p:tgtEl>
                                          <p:spTgt spid="1029"/>
                                        </p:tgtEl>
                                        <p:attrNameLst>
                                          <p:attrName>ppt_x</p:attrName>
                                        </p:attrNameLst>
                                      </p:cBhvr>
                                      <p:tavLst>
                                        <p:tav tm="0">
                                          <p:val>
                                            <p:strVal val="#ppt_x"/>
                                          </p:val>
                                        </p:tav>
                                        <p:tav tm="100000">
                                          <p:val>
                                            <p:strVal val="#ppt_x"/>
                                          </p:val>
                                        </p:tav>
                                      </p:tavLst>
                                    </p:anim>
                                    <p:anim calcmode="lin" valueType="num">
                                      <p:cBhvr additive="base">
                                        <p:cTn id="8" dur="500" fill="hold"/>
                                        <p:tgtEl>
                                          <p:spTgt spid="102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4" grpId="0"/>
      <p:bldP spid="9"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47440" y="3"/>
            <a:ext cx="8796250" cy="461665"/>
          </a:xfrm>
          <a:prstGeom prst="rect">
            <a:avLst/>
          </a:prstGeom>
        </p:spPr>
        <p:txBody>
          <a:bodyPr wrap="square">
            <a:spAutoFit/>
          </a:bodyPr>
          <a:lstStyle/>
          <a:p>
            <a:pPr fontAlgn="base">
              <a:spcBef>
                <a:spcPct val="0"/>
              </a:spcBef>
              <a:spcAft>
                <a:spcPct val="0"/>
              </a:spcAft>
            </a:pPr>
            <a:r>
              <a:rPr lang="cy-GB" sz="2400" b="1" dirty="0">
                <a:solidFill>
                  <a:srgbClr val="FFFFFF"/>
                </a:solidFill>
                <a:latin typeface="Calibri" panose="020F0502020204030204" pitchFamily="34" charset="0"/>
                <a:cs typeface="Arial" charset="0"/>
              </a:rPr>
              <a:t>EFA Nod 2: Llwyddiannau polisi ers 2000</a:t>
            </a:r>
            <a:endParaRPr lang="cy-GB" sz="2200" dirty="0">
              <a:solidFill>
                <a:srgbClr val="FFFFFF"/>
              </a:solidFill>
              <a:latin typeface="Calibri" panose="020F0502020204030204" pitchFamily="34" charset="0"/>
              <a:cs typeface="Calibri"/>
            </a:endParaRPr>
          </a:p>
        </p:txBody>
      </p:sp>
      <p:sp>
        <p:nvSpPr>
          <p:cNvPr id="4" name="Rectangle 3"/>
          <p:cNvSpPr/>
          <p:nvPr/>
        </p:nvSpPr>
        <p:spPr>
          <a:xfrm>
            <a:off x="1839731" y="484818"/>
            <a:ext cx="1943339" cy="1493135"/>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fontAlgn="base">
              <a:spcBef>
                <a:spcPct val="0"/>
              </a:spcBef>
              <a:spcAft>
                <a:spcPct val="0"/>
              </a:spcAft>
            </a:pPr>
            <a:r>
              <a:rPr lang="cy-GB" b="1" i="1" dirty="0">
                <a:solidFill>
                  <a:srgbClr val="000000"/>
                </a:solidFill>
              </a:rPr>
              <a:t>Gwarantu addysg am ddim</a:t>
            </a:r>
            <a:endParaRPr lang="cy-GB" dirty="0">
              <a:solidFill>
                <a:srgbClr val="000000"/>
              </a:solidFill>
              <a:latin typeface="Arial"/>
            </a:endParaRPr>
          </a:p>
        </p:txBody>
      </p:sp>
      <p:sp>
        <p:nvSpPr>
          <p:cNvPr id="5" name="Rectangle 4"/>
          <p:cNvSpPr/>
          <p:nvPr/>
        </p:nvSpPr>
        <p:spPr>
          <a:xfrm>
            <a:off x="1839732" y="2083447"/>
            <a:ext cx="1943339" cy="149313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cy-GB" b="1" i="1" dirty="0">
                <a:solidFill>
                  <a:srgbClr val="000000"/>
                </a:solidFill>
              </a:rPr>
              <a:t>Adeiladu ysgolion</a:t>
            </a:r>
            <a:endParaRPr lang="cy-GB" dirty="0">
              <a:solidFill>
                <a:srgbClr val="000000"/>
              </a:solidFill>
              <a:latin typeface="Arial"/>
            </a:endParaRPr>
          </a:p>
        </p:txBody>
      </p:sp>
      <p:sp>
        <p:nvSpPr>
          <p:cNvPr id="6" name="Rectangle 5"/>
          <p:cNvSpPr/>
          <p:nvPr/>
        </p:nvSpPr>
        <p:spPr>
          <a:xfrm>
            <a:off x="1839732" y="3673036"/>
            <a:ext cx="1943339" cy="1493135"/>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fontAlgn="base">
              <a:spcBef>
                <a:spcPct val="0"/>
              </a:spcBef>
              <a:spcAft>
                <a:spcPct val="0"/>
              </a:spcAft>
            </a:pPr>
            <a:r>
              <a:rPr lang="cy-GB" b="1" i="1" dirty="0">
                <a:solidFill>
                  <a:srgbClr val="000000"/>
                </a:solidFill>
              </a:rPr>
              <a:t>Rhaglenni trosglwyddo arian amodol</a:t>
            </a:r>
            <a:endParaRPr lang="cy-GB" dirty="0">
              <a:solidFill>
                <a:srgbClr val="000000"/>
              </a:solidFill>
              <a:latin typeface="Arial"/>
            </a:endParaRPr>
          </a:p>
        </p:txBody>
      </p:sp>
      <p:sp>
        <p:nvSpPr>
          <p:cNvPr id="7" name="Rectangle 6"/>
          <p:cNvSpPr/>
          <p:nvPr/>
        </p:nvSpPr>
        <p:spPr>
          <a:xfrm>
            <a:off x="1762739" y="5262625"/>
            <a:ext cx="1943339" cy="149313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cy-GB" b="1" i="1" dirty="0">
                <a:solidFill>
                  <a:srgbClr val="000000"/>
                </a:solidFill>
              </a:rPr>
              <a:t>Rhaglenni bwydo ysgolion</a:t>
            </a:r>
            <a:endParaRPr lang="cy-GB" dirty="0">
              <a:solidFill>
                <a:srgbClr val="000000"/>
              </a:solidFill>
              <a:latin typeface="Arial"/>
            </a:endParaRPr>
          </a:p>
        </p:txBody>
      </p:sp>
      <p:sp>
        <p:nvSpPr>
          <p:cNvPr id="8" name="Rectangle 7"/>
          <p:cNvSpPr/>
          <p:nvPr/>
        </p:nvSpPr>
        <p:spPr>
          <a:xfrm>
            <a:off x="4569945" y="671335"/>
            <a:ext cx="5973747" cy="10648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lvl="1" fontAlgn="base">
              <a:spcBef>
                <a:spcPct val="0"/>
              </a:spcBef>
              <a:spcAft>
                <a:spcPct val="0"/>
              </a:spcAft>
            </a:pPr>
            <a:r>
              <a:rPr lang="cy-GB" sz="2000" b="1" dirty="0">
                <a:solidFill>
                  <a:srgbClr val="000000"/>
                </a:solidFill>
              </a:rPr>
              <a:t>Ethiopia, Ghana, Kenya, </a:t>
            </a:r>
            <a:r>
              <a:rPr lang="cy-GB" sz="2000" b="1" dirty="0" err="1">
                <a:solidFill>
                  <a:srgbClr val="000000"/>
                </a:solidFill>
              </a:rPr>
              <a:t>Malawi</a:t>
            </a:r>
            <a:r>
              <a:rPr lang="cy-GB" sz="2000" b="1" dirty="0">
                <a:solidFill>
                  <a:srgbClr val="000000"/>
                </a:solidFill>
              </a:rPr>
              <a:t>, yr Unol Daleithiau Tanzania Burundi ac Uganda </a:t>
            </a:r>
            <a:r>
              <a:rPr lang="cy-GB" sz="2000" dirty="0">
                <a:solidFill>
                  <a:srgbClr val="000000"/>
                </a:solidFill>
              </a:rPr>
              <a:t>wedi diddymu ffioedd ysgol a chofrestru cynyddol o ganlyniad i hynny</a:t>
            </a:r>
            <a:r>
              <a:rPr lang="en-US" sz="2000" dirty="0">
                <a:solidFill>
                  <a:srgbClr val="000000"/>
                </a:solidFill>
                <a:latin typeface="Arial"/>
              </a:rPr>
              <a:t>.</a:t>
            </a:r>
          </a:p>
        </p:txBody>
      </p:sp>
      <p:sp>
        <p:nvSpPr>
          <p:cNvPr id="9" name="Rectangle 8"/>
          <p:cNvSpPr/>
          <p:nvPr/>
        </p:nvSpPr>
        <p:spPr>
          <a:xfrm>
            <a:off x="4569945" y="2245492"/>
            <a:ext cx="5973747" cy="1111169"/>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marL="0" lvl="1" fontAlgn="base">
              <a:spcBef>
                <a:spcPct val="0"/>
              </a:spcBef>
              <a:spcAft>
                <a:spcPct val="0"/>
              </a:spcAft>
            </a:pPr>
            <a:r>
              <a:rPr lang="cy-GB" sz="2000" b="1" dirty="0" err="1">
                <a:solidFill>
                  <a:srgbClr val="000000"/>
                </a:solidFill>
              </a:rPr>
              <a:t>Mozambique</a:t>
            </a:r>
            <a:r>
              <a:rPr lang="cy-GB" sz="2000" b="1" dirty="0">
                <a:solidFill>
                  <a:srgbClr val="000000"/>
                </a:solidFill>
              </a:rPr>
              <a:t> wedi </a:t>
            </a:r>
            <a:r>
              <a:rPr lang="cy-GB" sz="2000" dirty="0">
                <a:solidFill>
                  <a:srgbClr val="000000"/>
                </a:solidFill>
              </a:rPr>
              <a:t>treblu nifer yr ysgolion a mwy o ymrestru gan 35 pwynt canran</a:t>
            </a:r>
            <a:r>
              <a:rPr lang="en-US" sz="2000" dirty="0">
                <a:solidFill>
                  <a:srgbClr val="000000"/>
                </a:solidFill>
                <a:latin typeface="Arial"/>
              </a:rPr>
              <a:t>. </a:t>
            </a:r>
          </a:p>
        </p:txBody>
      </p:sp>
      <p:sp>
        <p:nvSpPr>
          <p:cNvPr id="10" name="Rectangle 9"/>
          <p:cNvSpPr/>
          <p:nvPr/>
        </p:nvSpPr>
        <p:spPr>
          <a:xfrm>
            <a:off x="4569945" y="3831220"/>
            <a:ext cx="5973747" cy="1143964"/>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lvl="1" fontAlgn="base">
              <a:spcBef>
                <a:spcPct val="0"/>
              </a:spcBef>
              <a:spcAft>
                <a:spcPct val="0"/>
              </a:spcAft>
            </a:pPr>
            <a:r>
              <a:rPr lang="cy-GB" sz="2000" b="1" dirty="0">
                <a:solidFill>
                  <a:srgbClr val="000000"/>
                </a:solidFill>
              </a:rPr>
              <a:t>Nicaragua, Mecsico a Brasil </a:t>
            </a:r>
            <a:r>
              <a:rPr lang="cy-GB" sz="2000" dirty="0">
                <a:solidFill>
                  <a:srgbClr val="000000"/>
                </a:solidFill>
              </a:rPr>
              <a:t>wedi gweithredu rhaglenni o'r fath a helpu i gau bylchau rhwng y cyfoethog a'r tlawd</a:t>
            </a:r>
            <a:r>
              <a:rPr lang="en-US" sz="2000" dirty="0">
                <a:solidFill>
                  <a:srgbClr val="000000"/>
                </a:solidFill>
                <a:latin typeface="Arial"/>
              </a:rPr>
              <a:t>.</a:t>
            </a:r>
            <a:endParaRPr lang="en-US" sz="2000" b="1" dirty="0">
              <a:solidFill>
                <a:srgbClr val="000000"/>
              </a:solidFill>
              <a:latin typeface="Arial"/>
            </a:endParaRPr>
          </a:p>
        </p:txBody>
      </p:sp>
      <p:sp>
        <p:nvSpPr>
          <p:cNvPr id="11" name="Rectangle 10"/>
          <p:cNvSpPr/>
          <p:nvPr/>
        </p:nvSpPr>
        <p:spPr>
          <a:xfrm>
            <a:off x="4569945" y="5451676"/>
            <a:ext cx="5973747" cy="1111170"/>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marL="0" lvl="1" fontAlgn="base">
              <a:spcBef>
                <a:spcPct val="0"/>
              </a:spcBef>
              <a:spcAft>
                <a:spcPct val="0"/>
              </a:spcAft>
            </a:pPr>
            <a:r>
              <a:rPr lang="cy-GB" sz="2000" dirty="0">
                <a:solidFill>
                  <a:srgbClr val="000000"/>
                </a:solidFill>
                <a:latin typeface="Arial"/>
              </a:rPr>
              <a:t>Mewn </a:t>
            </a:r>
            <a:r>
              <a:rPr lang="cy-GB" sz="2000" b="1" dirty="0">
                <a:solidFill>
                  <a:srgbClr val="000000"/>
                </a:solidFill>
              </a:rPr>
              <a:t>32 o wledydd yn Affrica dan y </a:t>
            </a:r>
            <a:r>
              <a:rPr lang="cy-GB" sz="2000" b="1" dirty="0" err="1">
                <a:solidFill>
                  <a:srgbClr val="000000"/>
                </a:solidFill>
              </a:rPr>
              <a:t>Sahara</a:t>
            </a:r>
            <a:r>
              <a:rPr lang="cy-GB" sz="2000" dirty="0">
                <a:solidFill>
                  <a:srgbClr val="000000"/>
                </a:solidFill>
                <a:latin typeface="Arial"/>
              </a:rPr>
              <a:t>, </a:t>
            </a:r>
            <a:r>
              <a:rPr lang="cy-GB" sz="2000" dirty="0">
                <a:solidFill>
                  <a:srgbClr val="000000"/>
                </a:solidFill>
              </a:rPr>
              <a:t>yn sgil darparu prydau bwyd ar y safle cynyddodd cofrestriadau merched a bechgyn, yn eu trefn, 28% a 22% yn y drefn honno</a:t>
            </a:r>
            <a:r>
              <a:rPr lang="en-US" sz="2000" dirty="0">
                <a:solidFill>
                  <a:srgbClr val="000000"/>
                </a:solidFill>
                <a:latin typeface="Arial"/>
              </a:rPr>
              <a:t>. </a:t>
            </a:r>
          </a:p>
        </p:txBody>
      </p:sp>
    </p:spTree>
    <p:extLst>
      <p:ext uri="{BB962C8B-B14F-4D97-AF65-F5344CB8AC3E}">
        <p14:creationId xmlns:p14="http://schemas.microsoft.com/office/powerpoint/2010/main" val="2667556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Title 1"/>
          <p:cNvSpPr txBox="1">
            <a:spLocks/>
          </p:cNvSpPr>
          <p:nvPr/>
        </p:nvSpPr>
        <p:spPr bwMode="auto">
          <a:xfrm>
            <a:off x="1836356" y="-197556"/>
            <a:ext cx="8476774" cy="8270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r>
              <a:rPr lang="cy-GB" altLang="en-US" sz="2600" b="1" kern="0" dirty="0">
                <a:solidFill>
                  <a:srgbClr val="FFFFFF"/>
                </a:solidFill>
              </a:rPr>
              <a:t>Nod 5 EFA: Nod y dylid bod wedi'i gyflawni yn 2005</a:t>
            </a:r>
          </a:p>
        </p:txBody>
      </p:sp>
      <p:sp>
        <p:nvSpPr>
          <p:cNvPr id="4" name="AutoShape 4"/>
          <p:cNvSpPr>
            <a:spLocks noChangeAspect="1" noChangeArrowheads="1" noTextEdit="1"/>
          </p:cNvSpPr>
          <p:nvPr/>
        </p:nvSpPr>
        <p:spPr bwMode="auto">
          <a:xfrm>
            <a:off x="1779127" y="1966916"/>
            <a:ext cx="9026199" cy="3890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vert270" wrap="square" lIns="91440" tIns="45720" rIns="91440" bIns="45720" numCol="1" anchor="t" anchorCtr="0" compatLnSpc="1">
            <a:prstTxWarp prst="textNoShape">
              <a:avLst/>
            </a:prstTxWarp>
          </a:bodyPr>
          <a:lstStyle/>
          <a:p>
            <a:pPr fontAlgn="base">
              <a:spcBef>
                <a:spcPct val="0"/>
              </a:spcBef>
              <a:spcAft>
                <a:spcPct val="0"/>
              </a:spcAft>
            </a:pPr>
            <a:endParaRPr lang="en-GB" sz="1000" dirty="0">
              <a:solidFill>
                <a:srgbClr val="000000"/>
              </a:solidFill>
              <a:latin typeface="Arial"/>
              <a:cs typeface="Arial" charset="0"/>
            </a:endParaRPr>
          </a:p>
        </p:txBody>
      </p:sp>
      <p:sp>
        <p:nvSpPr>
          <p:cNvPr id="3" name="Rectangle 2"/>
          <p:cNvSpPr/>
          <p:nvPr/>
        </p:nvSpPr>
        <p:spPr>
          <a:xfrm>
            <a:off x="5177983" y="503780"/>
            <a:ext cx="5164219" cy="2677656"/>
          </a:xfrm>
          <a:prstGeom prst="rect">
            <a:avLst/>
          </a:prstGeom>
        </p:spPr>
        <p:txBody>
          <a:bodyPr wrap="square">
            <a:spAutoFit/>
          </a:bodyPr>
          <a:lstStyle/>
          <a:p>
            <a:pPr fontAlgn="base">
              <a:spcBef>
                <a:spcPct val="0"/>
              </a:spcBef>
              <a:spcAft>
                <a:spcPct val="0"/>
              </a:spcAft>
            </a:pPr>
            <a:r>
              <a:rPr lang="cy-GB" sz="2400" b="1" dirty="0">
                <a:solidFill>
                  <a:srgbClr val="004454"/>
                </a:solidFill>
                <a:latin typeface="Calibri"/>
                <a:cs typeface="Calibri"/>
              </a:rPr>
              <a:t>Bu symudiad cryf ledled y byd tuag at fwy o gydraddoldeb rhywiol, ond </a:t>
            </a:r>
            <a:r>
              <a:rPr lang="cy-GB" sz="2400" b="1" dirty="0">
                <a:solidFill>
                  <a:srgbClr val="ED49BE"/>
                </a:solidFill>
                <a:latin typeface="Calibri"/>
                <a:cs typeface="Calibri"/>
              </a:rPr>
              <a:t>mae cynnydd gwledydd wedi bod yn anwastad</a:t>
            </a:r>
          </a:p>
          <a:p>
            <a:pPr fontAlgn="base">
              <a:spcBef>
                <a:spcPct val="0"/>
              </a:spcBef>
              <a:spcAft>
                <a:spcPct val="0"/>
              </a:spcAft>
            </a:pPr>
            <a:endParaRPr lang="cy-GB" sz="2400" b="1" dirty="0">
              <a:solidFill>
                <a:srgbClr val="004454"/>
              </a:solidFill>
              <a:latin typeface="Calibri"/>
              <a:cs typeface="Calibri"/>
            </a:endParaRPr>
          </a:p>
          <a:p>
            <a:pPr fontAlgn="base">
              <a:spcBef>
                <a:spcPct val="0"/>
              </a:spcBef>
              <a:spcAft>
                <a:spcPct val="0"/>
              </a:spcAft>
            </a:pPr>
            <a:r>
              <a:rPr lang="cy-GB" sz="2400" b="1" dirty="0">
                <a:solidFill>
                  <a:srgbClr val="004454"/>
                </a:solidFill>
                <a:latin typeface="Calibri"/>
                <a:cs typeface="Calibri"/>
              </a:rPr>
              <a:t>Diffinio a mesur </a:t>
            </a:r>
            <a:r>
              <a:rPr lang="cy-GB" sz="2400" b="1" dirty="0">
                <a:solidFill>
                  <a:srgbClr val="ED49BE"/>
                </a:solidFill>
                <a:latin typeface="Calibri"/>
                <a:cs typeface="Calibri"/>
              </a:rPr>
              <a:t>cydraddoldeb rhywedd</a:t>
            </a:r>
            <a:r>
              <a:rPr lang="cy-GB" sz="2400" b="1" dirty="0">
                <a:solidFill>
                  <a:srgbClr val="004454"/>
                </a:solidFill>
                <a:latin typeface="Calibri"/>
                <a:cs typeface="Calibri"/>
              </a:rPr>
              <a:t> yn parhau’n bwnc dadleuol</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1940" y="625793"/>
            <a:ext cx="3122719" cy="2433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8507" y="3480380"/>
            <a:ext cx="9120580" cy="25298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743358" y="6075591"/>
            <a:ext cx="9061966" cy="830997"/>
          </a:xfrm>
          <a:prstGeom prst="rect">
            <a:avLst/>
          </a:prstGeom>
        </p:spPr>
        <p:txBody>
          <a:bodyPr wrap="square">
            <a:spAutoFit/>
          </a:bodyPr>
          <a:lstStyle/>
          <a:p>
            <a:pPr fontAlgn="base">
              <a:spcBef>
                <a:spcPct val="0"/>
              </a:spcBef>
              <a:spcAft>
                <a:spcPct val="0"/>
              </a:spcAft>
            </a:pPr>
            <a:r>
              <a:rPr lang="cy-GB" altLang="en-US" sz="2400" b="1" dirty="0">
                <a:latin typeface="Calibri" panose="020F0502020204030204" pitchFamily="34" charset="0"/>
                <a:cs typeface="Arial" charset="0"/>
              </a:rPr>
              <a:t>Ni chyrhaeddodd </a:t>
            </a:r>
            <a:r>
              <a:rPr lang="cy-GB" altLang="en-US" sz="2400" b="1" dirty="0">
                <a:solidFill>
                  <a:srgbClr val="ED49BE"/>
                </a:solidFill>
                <a:latin typeface="Calibri" panose="020F0502020204030204" pitchFamily="34" charset="0"/>
                <a:cs typeface="Arial" charset="0"/>
              </a:rPr>
              <a:t>traean o wledydd </a:t>
            </a:r>
            <a:r>
              <a:rPr lang="cy-GB" altLang="en-US" sz="2400" b="1" dirty="0">
                <a:latin typeface="Calibri" panose="020F0502020204030204" pitchFamily="34" charset="0"/>
                <a:cs typeface="Arial" charset="0"/>
              </a:rPr>
              <a:t>gydraddoldeb rhywedd mewn addysg gynradd; methodd </a:t>
            </a:r>
            <a:r>
              <a:rPr lang="cy-GB" altLang="en-US" sz="2400" b="1" dirty="0">
                <a:solidFill>
                  <a:srgbClr val="ED49BE"/>
                </a:solidFill>
                <a:latin typeface="Calibri" panose="020F0502020204030204" pitchFamily="34" charset="0"/>
                <a:cs typeface="Arial" charset="0"/>
              </a:rPr>
              <a:t>hanner</a:t>
            </a:r>
            <a:r>
              <a:rPr lang="cy-GB" altLang="en-US" sz="2400" b="1" dirty="0">
                <a:solidFill>
                  <a:srgbClr val="ED2893"/>
                </a:solidFill>
                <a:latin typeface="Calibri" panose="020F0502020204030204" pitchFamily="34" charset="0"/>
                <a:cs typeface="Arial" charset="0"/>
              </a:rPr>
              <a:t> </a:t>
            </a:r>
            <a:r>
              <a:rPr lang="cy-GB" altLang="en-US" sz="2400" b="1" dirty="0">
                <a:latin typeface="Calibri" panose="020F0502020204030204" pitchFamily="34" charset="0"/>
                <a:cs typeface="Arial" charset="0"/>
              </a:rPr>
              <a:t>yn yr uwchradd</a:t>
            </a:r>
            <a:endParaRPr lang="cy-GB" sz="2400" b="1" dirty="0">
              <a:latin typeface="Calibri"/>
              <a:cs typeface="Calibri"/>
            </a:endParaRPr>
          </a:p>
        </p:txBody>
      </p:sp>
    </p:spTree>
    <p:extLst>
      <p:ext uri="{BB962C8B-B14F-4D97-AF65-F5344CB8AC3E}">
        <p14:creationId xmlns:p14="http://schemas.microsoft.com/office/powerpoint/2010/main" val="242074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additive="base">
                                        <p:cTn id="11" dur="500" fill="hold"/>
                                        <p:tgtEl>
                                          <p:spTgt spid="2050"/>
                                        </p:tgtEl>
                                        <p:attrNameLst>
                                          <p:attrName>ppt_x</p:attrName>
                                        </p:attrNameLst>
                                      </p:cBhvr>
                                      <p:tavLst>
                                        <p:tav tm="0">
                                          <p:val>
                                            <p:strVal val="#ppt_x"/>
                                          </p:val>
                                        </p:tav>
                                        <p:tav tm="100000">
                                          <p:val>
                                            <p:strVal val="#ppt_x"/>
                                          </p:val>
                                        </p:tav>
                                      </p:tavLst>
                                    </p:anim>
                                    <p:anim calcmode="lin" valueType="num">
                                      <p:cBhvr additive="base">
                                        <p:cTn id="12"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19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cy-GB" dirty="0"/>
              <a:t>Astudiaeth achos o</a:t>
            </a:r>
            <a:r>
              <a:rPr lang="en-GB" dirty="0"/>
              <a:t>/A case study from Tanzania</a:t>
            </a:r>
          </a:p>
          <a:p>
            <a:r>
              <a:rPr lang="en-GB" dirty="0"/>
              <a:t>https://www.youtube.com/watch?v=KAemSw_9fRg&amp;t=18s</a:t>
            </a:r>
          </a:p>
          <a:p>
            <a:endParaRPr lang="en-GB" dirty="0"/>
          </a:p>
          <a:p>
            <a:endParaRPr lang="en-GB" dirty="0"/>
          </a:p>
        </p:txBody>
      </p:sp>
      <p:sp>
        <p:nvSpPr>
          <p:cNvPr id="3" name="Title 2"/>
          <p:cNvSpPr>
            <a:spLocks noGrp="1"/>
          </p:cNvSpPr>
          <p:nvPr>
            <p:ph type="title"/>
          </p:nvPr>
        </p:nvSpPr>
        <p:spPr/>
        <p:txBody>
          <a:bodyPr/>
          <a:lstStyle/>
          <a:p>
            <a:r>
              <a:rPr lang="en-GB" dirty="0"/>
              <a:t>ANGHYDRADDOLDEB RHYWEDD</a:t>
            </a:r>
          </a:p>
        </p:txBody>
      </p:sp>
      <p:sp>
        <p:nvSpPr>
          <p:cNvPr id="4" name="Action Button: Movie 3">
            <a:hlinkClick r:id="rId2" highlightClick="1"/>
          </p:cNvPr>
          <p:cNvSpPr/>
          <p:nvPr/>
        </p:nvSpPr>
        <p:spPr>
          <a:xfrm>
            <a:off x="3863752" y="3861048"/>
            <a:ext cx="3888432" cy="2311152"/>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400">
              <a:solidFill>
                <a:prstClr val="black"/>
              </a:solidFill>
              <a:latin typeface="Century Gothic" panose="020B0502020202020204"/>
            </a:endParaRPr>
          </a:p>
        </p:txBody>
      </p:sp>
    </p:spTree>
    <p:extLst>
      <p:ext uri="{BB962C8B-B14F-4D97-AF65-F5344CB8AC3E}">
        <p14:creationId xmlns:p14="http://schemas.microsoft.com/office/powerpoint/2010/main" val="3038871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59572" y="1587"/>
            <a:ext cx="8633752" cy="523220"/>
          </a:xfrm>
          <a:prstGeom prst="rect">
            <a:avLst/>
          </a:prstGeom>
          <a:noFill/>
        </p:spPr>
        <p:txBody>
          <a:bodyPr>
            <a:spAutoFit/>
          </a:bodyPr>
          <a:lstStyle/>
          <a:p>
            <a:pPr fontAlgn="base">
              <a:spcBef>
                <a:spcPct val="0"/>
              </a:spcBef>
              <a:spcAft>
                <a:spcPct val="0"/>
              </a:spcAft>
              <a:defRPr/>
            </a:pPr>
            <a:r>
              <a:rPr lang="cy-GB" sz="2800" b="1" dirty="0">
                <a:solidFill>
                  <a:srgbClr val="FFFFFF"/>
                </a:solidFill>
                <a:latin typeface="Calibri"/>
                <a:cs typeface="Calibri"/>
              </a:rPr>
              <a:t>EFA Nod 5: Llwyddiannau polisi er 2000</a:t>
            </a:r>
          </a:p>
        </p:txBody>
      </p:sp>
      <p:sp>
        <p:nvSpPr>
          <p:cNvPr id="4" name="Rectangle 3"/>
          <p:cNvSpPr/>
          <p:nvPr/>
        </p:nvSpPr>
        <p:spPr>
          <a:xfrm>
            <a:off x="1759572" y="524810"/>
            <a:ext cx="1510836" cy="7567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a:solidFill>
                <a:srgbClr val="FFFFFF"/>
              </a:solidFill>
              <a:latin typeface="Arial"/>
            </a:endParaRPr>
          </a:p>
        </p:txBody>
      </p:sp>
      <p:sp>
        <p:nvSpPr>
          <p:cNvPr id="5" name="TextBox 4"/>
          <p:cNvSpPr txBox="1"/>
          <p:nvPr/>
        </p:nvSpPr>
        <p:spPr>
          <a:xfrm>
            <a:off x="1681017" y="524810"/>
            <a:ext cx="2070137" cy="646331"/>
          </a:xfrm>
          <a:prstGeom prst="rect">
            <a:avLst/>
          </a:prstGeom>
          <a:noFill/>
        </p:spPr>
        <p:txBody>
          <a:bodyPr wrap="square" rtlCol="0">
            <a:spAutoFit/>
          </a:bodyPr>
          <a:lstStyle/>
          <a:p>
            <a:pPr fontAlgn="base">
              <a:spcBef>
                <a:spcPct val="0"/>
              </a:spcBef>
              <a:spcAft>
                <a:spcPct val="0"/>
              </a:spcAft>
            </a:pPr>
            <a:r>
              <a:rPr lang="cy-GB" b="1" dirty="0">
                <a:solidFill>
                  <a:srgbClr val="000000"/>
                </a:solidFill>
                <a:cs typeface="Arial" charset="0"/>
              </a:rPr>
              <a:t>Galluogi'r Amgylchedd</a:t>
            </a:r>
            <a:endParaRPr lang="cy-GB" b="1" dirty="0">
              <a:solidFill>
                <a:srgbClr val="000000"/>
              </a:solidFill>
              <a:latin typeface="Arial"/>
              <a:cs typeface="Arial" charset="0"/>
            </a:endParaRPr>
          </a:p>
        </p:txBody>
      </p:sp>
      <p:sp>
        <p:nvSpPr>
          <p:cNvPr id="6" name="Rectangle 5"/>
          <p:cNvSpPr/>
          <p:nvPr/>
        </p:nvSpPr>
        <p:spPr>
          <a:xfrm>
            <a:off x="1759572" y="1487266"/>
            <a:ext cx="1510836" cy="141922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algn="ctr" fontAlgn="base">
              <a:spcBef>
                <a:spcPct val="0"/>
              </a:spcBef>
              <a:spcAft>
                <a:spcPct val="0"/>
              </a:spcAft>
            </a:pPr>
            <a:endParaRPr lang="en-US">
              <a:solidFill>
                <a:srgbClr val="FFFFFF"/>
              </a:solidFill>
              <a:latin typeface="Arial"/>
            </a:endParaRPr>
          </a:p>
        </p:txBody>
      </p:sp>
      <p:sp>
        <p:nvSpPr>
          <p:cNvPr id="7" name="TextBox 6"/>
          <p:cNvSpPr txBox="1"/>
          <p:nvPr/>
        </p:nvSpPr>
        <p:spPr>
          <a:xfrm>
            <a:off x="1852747" y="1819278"/>
            <a:ext cx="1633507" cy="646331"/>
          </a:xfrm>
          <a:prstGeom prst="rect">
            <a:avLst/>
          </a:prstGeom>
          <a:noFill/>
        </p:spPr>
        <p:txBody>
          <a:bodyPr wrap="square" rtlCol="0">
            <a:spAutoFit/>
          </a:bodyPr>
          <a:lstStyle/>
          <a:p>
            <a:pPr fontAlgn="base">
              <a:spcBef>
                <a:spcPct val="0"/>
              </a:spcBef>
              <a:spcAft>
                <a:spcPct val="0"/>
              </a:spcAft>
            </a:pPr>
            <a:r>
              <a:rPr lang="cy-GB" b="1" dirty="0">
                <a:solidFill>
                  <a:srgbClr val="000000"/>
                </a:solidFill>
                <a:cs typeface="Arial" charset="0"/>
              </a:rPr>
              <a:t>Adeiladu Galw</a:t>
            </a:r>
            <a:endParaRPr lang="cy-GB" b="1" dirty="0">
              <a:solidFill>
                <a:srgbClr val="000000"/>
              </a:solidFill>
              <a:latin typeface="Arial"/>
              <a:cs typeface="Arial" charset="0"/>
            </a:endParaRPr>
          </a:p>
        </p:txBody>
      </p:sp>
      <p:sp>
        <p:nvSpPr>
          <p:cNvPr id="8" name="Rectangle 7"/>
          <p:cNvSpPr/>
          <p:nvPr/>
        </p:nvSpPr>
        <p:spPr>
          <a:xfrm>
            <a:off x="1720330" y="3429004"/>
            <a:ext cx="1550081" cy="112871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a:solidFill>
                <a:srgbClr val="FFFFFF"/>
              </a:solidFill>
              <a:latin typeface="Arial"/>
            </a:endParaRPr>
          </a:p>
        </p:txBody>
      </p:sp>
      <p:sp>
        <p:nvSpPr>
          <p:cNvPr id="9" name="TextBox 8"/>
          <p:cNvSpPr txBox="1"/>
          <p:nvPr/>
        </p:nvSpPr>
        <p:spPr>
          <a:xfrm>
            <a:off x="1852746" y="3670196"/>
            <a:ext cx="1554951" cy="646331"/>
          </a:xfrm>
          <a:prstGeom prst="rect">
            <a:avLst/>
          </a:prstGeom>
          <a:noFill/>
        </p:spPr>
        <p:txBody>
          <a:bodyPr wrap="square" rtlCol="0">
            <a:spAutoFit/>
          </a:bodyPr>
          <a:lstStyle/>
          <a:p>
            <a:pPr fontAlgn="base">
              <a:spcBef>
                <a:spcPct val="0"/>
              </a:spcBef>
              <a:spcAft>
                <a:spcPct val="0"/>
              </a:spcAft>
            </a:pPr>
            <a:r>
              <a:rPr lang="cy-GB" b="1" dirty="0">
                <a:solidFill>
                  <a:srgbClr val="000000"/>
                </a:solidFill>
                <a:cs typeface="Arial" charset="0"/>
              </a:rPr>
              <a:t>Gwell cyfleusterau</a:t>
            </a:r>
            <a:endParaRPr lang="cy-GB" b="1" dirty="0">
              <a:solidFill>
                <a:srgbClr val="000000"/>
              </a:solidFill>
              <a:latin typeface="Arial"/>
              <a:cs typeface="Arial" charset="0"/>
            </a:endParaRPr>
          </a:p>
        </p:txBody>
      </p:sp>
      <p:sp>
        <p:nvSpPr>
          <p:cNvPr id="10" name="Rectangle 9"/>
          <p:cNvSpPr/>
          <p:nvPr/>
        </p:nvSpPr>
        <p:spPr>
          <a:xfrm>
            <a:off x="1759572" y="5000626"/>
            <a:ext cx="1510836" cy="136207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algn="ctr" fontAlgn="base">
              <a:spcBef>
                <a:spcPct val="0"/>
              </a:spcBef>
              <a:spcAft>
                <a:spcPct val="0"/>
              </a:spcAft>
            </a:pPr>
            <a:endParaRPr lang="en-US">
              <a:solidFill>
                <a:srgbClr val="FFFFFF"/>
              </a:solidFill>
              <a:latin typeface="Arial"/>
            </a:endParaRPr>
          </a:p>
        </p:txBody>
      </p:sp>
      <p:sp>
        <p:nvSpPr>
          <p:cNvPr id="11" name="TextBox 10"/>
          <p:cNvSpPr txBox="1"/>
          <p:nvPr/>
        </p:nvSpPr>
        <p:spPr>
          <a:xfrm>
            <a:off x="1613141" y="5053914"/>
            <a:ext cx="1887882" cy="923330"/>
          </a:xfrm>
          <a:prstGeom prst="rect">
            <a:avLst/>
          </a:prstGeom>
          <a:noFill/>
        </p:spPr>
        <p:txBody>
          <a:bodyPr wrap="square" rtlCol="0">
            <a:spAutoFit/>
          </a:bodyPr>
          <a:lstStyle/>
          <a:p>
            <a:pPr fontAlgn="base">
              <a:spcBef>
                <a:spcPct val="0"/>
              </a:spcBef>
              <a:spcAft>
                <a:spcPct val="0"/>
              </a:spcAft>
            </a:pPr>
            <a:r>
              <a:rPr lang="cy-GB" b="1" dirty="0">
                <a:solidFill>
                  <a:srgbClr val="000000"/>
                </a:solidFill>
                <a:cs typeface="Arial" charset="0"/>
              </a:rPr>
              <a:t>Mynd i'r afael â chydraddoldeb rhywiol</a:t>
            </a:r>
            <a:endParaRPr lang="cy-GB" b="1" dirty="0">
              <a:solidFill>
                <a:srgbClr val="000000"/>
              </a:solidFill>
              <a:latin typeface="Arial"/>
              <a:cs typeface="Arial" charset="0"/>
            </a:endParaRPr>
          </a:p>
        </p:txBody>
      </p:sp>
      <p:sp>
        <p:nvSpPr>
          <p:cNvPr id="12" name="Rectangle 11"/>
          <p:cNvSpPr/>
          <p:nvPr/>
        </p:nvSpPr>
        <p:spPr>
          <a:xfrm>
            <a:off x="3751153" y="524810"/>
            <a:ext cx="1991651" cy="7567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a:solidFill>
                <a:srgbClr val="FFFFFF"/>
              </a:solidFill>
              <a:latin typeface="Arial"/>
            </a:endParaRPr>
          </a:p>
        </p:txBody>
      </p:sp>
      <p:sp>
        <p:nvSpPr>
          <p:cNvPr id="13" name="TextBox 12"/>
          <p:cNvSpPr txBox="1"/>
          <p:nvPr/>
        </p:nvSpPr>
        <p:spPr>
          <a:xfrm>
            <a:off x="3829639" y="663306"/>
            <a:ext cx="1716940" cy="369332"/>
          </a:xfrm>
          <a:prstGeom prst="rect">
            <a:avLst/>
          </a:prstGeom>
          <a:noFill/>
        </p:spPr>
        <p:txBody>
          <a:bodyPr wrap="square" rtlCol="0">
            <a:spAutoFit/>
          </a:bodyPr>
          <a:lstStyle/>
          <a:p>
            <a:pPr fontAlgn="base">
              <a:spcBef>
                <a:spcPct val="0"/>
              </a:spcBef>
              <a:spcAft>
                <a:spcPct val="0"/>
              </a:spcAft>
            </a:pPr>
            <a:r>
              <a:rPr lang="cy-GB" dirty="0">
                <a:solidFill>
                  <a:srgbClr val="000000"/>
                </a:solidFill>
                <a:cs typeface="Arial" charset="0"/>
              </a:rPr>
              <a:t>Diwygio'r Polisi</a:t>
            </a:r>
            <a:endParaRPr lang="cy-GB" dirty="0">
              <a:solidFill>
                <a:srgbClr val="000000"/>
              </a:solidFill>
              <a:latin typeface="Arial"/>
              <a:cs typeface="Arial" charset="0"/>
            </a:endParaRPr>
          </a:p>
        </p:txBody>
      </p:sp>
      <p:sp>
        <p:nvSpPr>
          <p:cNvPr id="14" name="Rectangle 13"/>
          <p:cNvSpPr/>
          <p:nvPr/>
        </p:nvSpPr>
        <p:spPr>
          <a:xfrm>
            <a:off x="3751153" y="1487264"/>
            <a:ext cx="1991651" cy="56197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cy-GB" dirty="0">
                <a:solidFill>
                  <a:srgbClr val="000000"/>
                </a:solidFill>
              </a:rPr>
              <a:t>Hwyluso cymunedol</a:t>
            </a:r>
            <a:endParaRPr lang="cy-GB" dirty="0">
              <a:solidFill>
                <a:srgbClr val="000000"/>
              </a:solidFill>
              <a:latin typeface="Arial"/>
            </a:endParaRPr>
          </a:p>
        </p:txBody>
      </p:sp>
      <p:sp>
        <p:nvSpPr>
          <p:cNvPr id="15" name="Rectangle 14"/>
          <p:cNvSpPr/>
          <p:nvPr/>
        </p:nvSpPr>
        <p:spPr>
          <a:xfrm>
            <a:off x="3751153" y="2125437"/>
            <a:ext cx="1991651" cy="1038226"/>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cy-GB" dirty="0">
                <a:solidFill>
                  <a:srgbClr val="000000"/>
                </a:solidFill>
              </a:rPr>
              <a:t>Polisïau yn lleihau beichiogrwydd a phriodas plant</a:t>
            </a:r>
            <a:endParaRPr lang="cy-GB" dirty="0">
              <a:solidFill>
                <a:srgbClr val="000000"/>
              </a:solidFill>
              <a:latin typeface="Arial"/>
            </a:endParaRPr>
          </a:p>
        </p:txBody>
      </p:sp>
      <p:sp>
        <p:nvSpPr>
          <p:cNvPr id="16" name="Rectangle 15"/>
          <p:cNvSpPr/>
          <p:nvPr/>
        </p:nvSpPr>
        <p:spPr>
          <a:xfrm>
            <a:off x="3751152" y="3481392"/>
            <a:ext cx="1991651" cy="1076325"/>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fontAlgn="base">
              <a:spcBef>
                <a:spcPct val="0"/>
              </a:spcBef>
              <a:spcAft>
                <a:spcPct val="0"/>
              </a:spcAft>
            </a:pPr>
            <a:r>
              <a:rPr lang="cy-GB" dirty="0">
                <a:solidFill>
                  <a:srgbClr val="000000"/>
                </a:solidFill>
              </a:rPr>
              <a:t>Isadeiledd, dŵr a glanweithdra</a:t>
            </a:r>
            <a:endParaRPr lang="cy-GB" dirty="0">
              <a:solidFill>
                <a:srgbClr val="000000"/>
              </a:solidFill>
              <a:latin typeface="Arial"/>
            </a:endParaRPr>
          </a:p>
        </p:txBody>
      </p:sp>
      <p:sp>
        <p:nvSpPr>
          <p:cNvPr id="17" name="Rectangle 16"/>
          <p:cNvSpPr/>
          <p:nvPr/>
        </p:nvSpPr>
        <p:spPr>
          <a:xfrm>
            <a:off x="3751151" y="4899723"/>
            <a:ext cx="1991651" cy="552449"/>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cy-GB" dirty="0">
                <a:solidFill>
                  <a:srgbClr val="000000"/>
                </a:solidFill>
              </a:rPr>
              <a:t>Athrawon benywaidd</a:t>
            </a:r>
            <a:endParaRPr lang="cy-GB" dirty="0">
              <a:solidFill>
                <a:srgbClr val="000000"/>
              </a:solidFill>
              <a:latin typeface="Arial"/>
            </a:endParaRPr>
          </a:p>
        </p:txBody>
      </p:sp>
      <p:sp>
        <p:nvSpPr>
          <p:cNvPr id="18" name="Rectangle 17"/>
          <p:cNvSpPr/>
          <p:nvPr/>
        </p:nvSpPr>
        <p:spPr>
          <a:xfrm>
            <a:off x="3751151" y="5546829"/>
            <a:ext cx="1991651" cy="552449"/>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cy-GB" dirty="0">
                <a:solidFill>
                  <a:srgbClr val="000000"/>
                </a:solidFill>
              </a:rPr>
              <a:t>Ysgolion dio</a:t>
            </a:r>
            <a:r>
              <a:rPr lang="en-US" dirty="0">
                <a:solidFill>
                  <a:srgbClr val="000000"/>
                </a:solidFill>
              </a:rPr>
              <a:t>gel</a:t>
            </a:r>
            <a:endParaRPr lang="en-US" dirty="0">
              <a:solidFill>
                <a:srgbClr val="000000"/>
              </a:solidFill>
              <a:latin typeface="Arial"/>
            </a:endParaRPr>
          </a:p>
        </p:txBody>
      </p:sp>
      <p:sp>
        <p:nvSpPr>
          <p:cNvPr id="19" name="Rectangle 18"/>
          <p:cNvSpPr/>
          <p:nvPr/>
        </p:nvSpPr>
        <p:spPr>
          <a:xfrm>
            <a:off x="3751150" y="6186150"/>
            <a:ext cx="1991652" cy="552449"/>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cy-GB" dirty="0">
                <a:solidFill>
                  <a:srgbClr val="000000"/>
                </a:solidFill>
              </a:rPr>
              <a:t>Hyfforddiant sensitif i rywedd</a:t>
            </a:r>
            <a:endParaRPr lang="cy-GB" dirty="0">
              <a:solidFill>
                <a:srgbClr val="000000"/>
              </a:solidFill>
              <a:latin typeface="Arial"/>
            </a:endParaRPr>
          </a:p>
        </p:txBody>
      </p:sp>
      <p:sp>
        <p:nvSpPr>
          <p:cNvPr id="24" name="Rectangle 23"/>
          <p:cNvSpPr/>
          <p:nvPr/>
        </p:nvSpPr>
        <p:spPr>
          <a:xfrm>
            <a:off x="5909590" y="524807"/>
            <a:ext cx="4827052" cy="77129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lvl="1" fontAlgn="base">
              <a:spcBef>
                <a:spcPct val="0"/>
              </a:spcBef>
              <a:spcAft>
                <a:spcPct val="0"/>
              </a:spcAft>
            </a:pPr>
            <a:r>
              <a:rPr lang="cy-GB" sz="1500" b="1" dirty="0">
                <a:solidFill>
                  <a:srgbClr val="000000"/>
                </a:solidFill>
              </a:rPr>
              <a:t>Burkina </a:t>
            </a:r>
            <a:r>
              <a:rPr lang="cy-GB" sz="1500" b="1" dirty="0" err="1">
                <a:solidFill>
                  <a:srgbClr val="000000"/>
                </a:solidFill>
              </a:rPr>
              <a:t>Faso</a:t>
            </a:r>
            <a:r>
              <a:rPr lang="cy-GB" sz="1500" b="1" dirty="0">
                <a:solidFill>
                  <a:srgbClr val="000000"/>
                </a:solidFill>
              </a:rPr>
              <a:t> ac Ethiopia yn integreiddio safbwyntiau rhywedd mewn cynlluniau addysg, gydag ymyriadau wedi'u targedu i gau bylchau rhwng y rhywiau</a:t>
            </a:r>
            <a:endParaRPr lang="cy-GB" sz="1500" dirty="0">
              <a:solidFill>
                <a:srgbClr val="000000"/>
              </a:solidFill>
              <a:latin typeface="Arial"/>
            </a:endParaRPr>
          </a:p>
        </p:txBody>
      </p:sp>
      <p:sp>
        <p:nvSpPr>
          <p:cNvPr id="25" name="Rectangle 24"/>
          <p:cNvSpPr/>
          <p:nvPr/>
        </p:nvSpPr>
        <p:spPr>
          <a:xfrm>
            <a:off x="5904682" y="1487264"/>
            <a:ext cx="4827052" cy="561974"/>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cy-GB" sz="1500" b="1" dirty="0">
                <a:solidFill>
                  <a:srgbClr val="000000"/>
                </a:solidFill>
              </a:rPr>
              <a:t>Defnyddiodd Tajikistan ymgyrchoedd teledu a radio i hyrwyddo addysg merched</a:t>
            </a:r>
            <a:endParaRPr lang="cy-GB" sz="1500" dirty="0">
              <a:solidFill>
                <a:srgbClr val="000000"/>
              </a:solidFill>
              <a:latin typeface="Arial"/>
            </a:endParaRPr>
          </a:p>
        </p:txBody>
      </p:sp>
      <p:sp>
        <p:nvSpPr>
          <p:cNvPr id="26" name="Rectangle 25"/>
          <p:cNvSpPr/>
          <p:nvPr/>
        </p:nvSpPr>
        <p:spPr>
          <a:xfrm>
            <a:off x="5904682" y="2254027"/>
            <a:ext cx="4827052" cy="781051"/>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cy-GB" sz="1500" b="1" dirty="0">
                <a:solidFill>
                  <a:srgbClr val="000000"/>
                </a:solidFill>
              </a:rPr>
              <a:t>Anogodd Uganda a Zambia ddynion a menywod ifanc i gymryd rhan mewn ymddygiad rhywiol cyfrifol a chwympodd cyfraddau beichiogrwydd</a:t>
            </a:r>
            <a:endParaRPr lang="cy-GB" sz="1500" dirty="0">
              <a:solidFill>
                <a:srgbClr val="000000"/>
              </a:solidFill>
              <a:latin typeface="Arial"/>
            </a:endParaRPr>
          </a:p>
        </p:txBody>
      </p:sp>
      <p:sp>
        <p:nvSpPr>
          <p:cNvPr id="27" name="Rectangle 26"/>
          <p:cNvSpPr/>
          <p:nvPr/>
        </p:nvSpPr>
        <p:spPr>
          <a:xfrm>
            <a:off x="5909591" y="3481392"/>
            <a:ext cx="4822144" cy="1076325"/>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lvl="1" fontAlgn="base">
              <a:spcBef>
                <a:spcPct val="0"/>
              </a:spcBef>
              <a:spcAft>
                <a:spcPct val="0"/>
              </a:spcAft>
            </a:pPr>
            <a:r>
              <a:rPr lang="cy-GB" sz="1500" b="1" dirty="0">
                <a:solidFill>
                  <a:srgbClr val="000000"/>
                </a:solidFill>
              </a:rPr>
              <a:t>Adeiladodd India fwy o doiledau yn y blynyddoedd 2000, a arweiniodd at ragor o ferched yn cofrestru</a:t>
            </a:r>
            <a:r>
              <a:rPr lang="en-GB" sz="1500" dirty="0">
                <a:solidFill>
                  <a:srgbClr val="000000"/>
                </a:solidFill>
                <a:latin typeface="Arial"/>
              </a:rPr>
              <a:t>.</a:t>
            </a:r>
          </a:p>
        </p:txBody>
      </p:sp>
      <p:sp>
        <p:nvSpPr>
          <p:cNvPr id="28" name="Rectangle 27"/>
          <p:cNvSpPr/>
          <p:nvPr/>
        </p:nvSpPr>
        <p:spPr>
          <a:xfrm>
            <a:off x="5904685" y="5522123"/>
            <a:ext cx="5024983" cy="57715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cy-GB" sz="1500" b="1" dirty="0">
                <a:solidFill>
                  <a:srgbClr val="000000"/>
                </a:solidFill>
              </a:rPr>
              <a:t>Gweithiodd Brasil gyda dynion a bechgyn i hyrwyddo ymddygiad di-drais ac adfyfyrio ar normau rhywedd</a:t>
            </a:r>
            <a:endParaRPr lang="cy-GB" sz="1500" dirty="0">
              <a:solidFill>
                <a:srgbClr val="000000"/>
              </a:solidFill>
              <a:latin typeface="Arial"/>
            </a:endParaRPr>
          </a:p>
        </p:txBody>
      </p:sp>
      <p:sp>
        <p:nvSpPr>
          <p:cNvPr id="29" name="Rectangle 28"/>
          <p:cNvSpPr/>
          <p:nvPr/>
        </p:nvSpPr>
        <p:spPr>
          <a:xfrm>
            <a:off x="5904685" y="4897490"/>
            <a:ext cx="4758373" cy="57715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cy-GB" sz="1500" b="1" dirty="0">
                <a:solidFill>
                  <a:srgbClr val="000000"/>
                </a:solidFill>
              </a:rPr>
              <a:t>Mae Afghanistan wedi treblu nifer yr athrawon benywaidd</a:t>
            </a:r>
            <a:endParaRPr lang="cy-GB" sz="1500" dirty="0">
              <a:solidFill>
                <a:srgbClr val="000000"/>
              </a:solidFill>
              <a:latin typeface="Arial"/>
            </a:endParaRPr>
          </a:p>
        </p:txBody>
      </p:sp>
      <p:sp>
        <p:nvSpPr>
          <p:cNvPr id="30" name="Rectangle 29"/>
          <p:cNvSpPr/>
          <p:nvPr/>
        </p:nvSpPr>
        <p:spPr>
          <a:xfrm>
            <a:off x="5904685" y="6099278"/>
            <a:ext cx="4758373" cy="75872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cy-GB" sz="1500" dirty="0">
                <a:solidFill>
                  <a:srgbClr val="000000"/>
                </a:solidFill>
              </a:rPr>
              <a:t>Mae'r Fforwm ar gyfer Addysg Menywod Affrica wedi cynnal hyfforddiant sensitif i rywedd ar gyfer dros 6600 o athrawon er 2005</a:t>
            </a:r>
            <a:r>
              <a:rPr lang="en-US" sz="1500" dirty="0">
                <a:solidFill>
                  <a:srgbClr val="000000"/>
                </a:solidFill>
              </a:rPr>
              <a:t>.</a:t>
            </a:r>
            <a:endParaRPr lang="en-US" sz="1500" dirty="0">
              <a:solidFill>
                <a:srgbClr val="000000"/>
              </a:solidFill>
              <a:latin typeface="Arial"/>
            </a:endParaRPr>
          </a:p>
        </p:txBody>
      </p:sp>
      <p:cxnSp>
        <p:nvCxnSpPr>
          <p:cNvPr id="20" name="Straight Arrow Connector 19"/>
          <p:cNvCxnSpPr>
            <a:endCxn id="14" idx="1"/>
          </p:cNvCxnSpPr>
          <p:nvPr/>
        </p:nvCxnSpPr>
        <p:spPr>
          <a:xfrm flipV="1">
            <a:off x="3270411" y="1768253"/>
            <a:ext cx="480743" cy="357187"/>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endCxn id="15" idx="1"/>
          </p:cNvCxnSpPr>
          <p:nvPr/>
        </p:nvCxnSpPr>
        <p:spPr>
          <a:xfrm>
            <a:off x="3270411" y="2263554"/>
            <a:ext cx="480743" cy="380999"/>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3297739" y="919639"/>
            <a:ext cx="440099"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a:endCxn id="16" idx="1"/>
          </p:cNvCxnSpPr>
          <p:nvPr/>
        </p:nvCxnSpPr>
        <p:spPr>
          <a:xfrm>
            <a:off x="3299488" y="4019552"/>
            <a:ext cx="451665"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flipV="1">
            <a:off x="3245883" y="5203248"/>
            <a:ext cx="480743" cy="357187"/>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endCxn id="18" idx="1"/>
          </p:cNvCxnSpPr>
          <p:nvPr/>
        </p:nvCxnSpPr>
        <p:spPr>
          <a:xfrm>
            <a:off x="3286527" y="5810697"/>
            <a:ext cx="464625" cy="12354"/>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a:endCxn id="19" idx="1"/>
          </p:cNvCxnSpPr>
          <p:nvPr/>
        </p:nvCxnSpPr>
        <p:spPr>
          <a:xfrm>
            <a:off x="3299485" y="6099278"/>
            <a:ext cx="451664" cy="363097"/>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78264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82383" y="521055"/>
            <a:ext cx="9002466" cy="461665"/>
          </a:xfrm>
          <a:prstGeom prst="rect">
            <a:avLst/>
          </a:prstGeom>
          <a:noFill/>
        </p:spPr>
        <p:txBody>
          <a:bodyPr wrap="square" rtlCol="0">
            <a:spAutoFit/>
          </a:bodyPr>
          <a:lstStyle/>
          <a:p>
            <a:pPr algn="ctr" fontAlgn="base">
              <a:spcBef>
                <a:spcPct val="0"/>
              </a:spcBef>
              <a:spcAft>
                <a:spcPct val="0"/>
              </a:spcAft>
            </a:pPr>
            <a:r>
              <a:rPr lang="cy-GB" sz="2400" b="1" i="1" dirty="0">
                <a:solidFill>
                  <a:srgbClr val="D60093"/>
                </a:solidFill>
                <a:latin typeface="Calibri" panose="020F0502020204030204" pitchFamily="34" charset="0"/>
                <a:cs typeface="Arial" charset="0"/>
              </a:rPr>
              <a:t>Gostyngodd cymorth i addysg $ UD 1.3 biliwn </a:t>
            </a:r>
            <a:r>
              <a:rPr lang="cy-GB" sz="2400" b="1" i="1" dirty="0">
                <a:solidFill>
                  <a:srgbClr val="004454"/>
                </a:solidFill>
                <a:latin typeface="Calibri" panose="020F0502020204030204" pitchFamily="34" charset="0"/>
                <a:cs typeface="Arial" charset="0"/>
              </a:rPr>
              <a:t>rhwng 2010 a 2012</a:t>
            </a:r>
          </a:p>
        </p:txBody>
      </p:sp>
      <p:sp>
        <p:nvSpPr>
          <p:cNvPr id="5" name="TextBox 4"/>
          <p:cNvSpPr txBox="1"/>
          <p:nvPr/>
        </p:nvSpPr>
        <p:spPr>
          <a:xfrm>
            <a:off x="1354015" y="-10633"/>
            <a:ext cx="9330833" cy="523220"/>
          </a:xfrm>
          <a:prstGeom prst="rect">
            <a:avLst/>
          </a:prstGeom>
          <a:noFill/>
        </p:spPr>
        <p:txBody>
          <a:bodyPr wrap="square" rtlCol="0">
            <a:spAutoFit/>
          </a:bodyPr>
          <a:lstStyle/>
          <a:p>
            <a:pPr fontAlgn="base">
              <a:spcBef>
                <a:spcPct val="0"/>
              </a:spcBef>
              <a:spcAft>
                <a:spcPct val="0"/>
              </a:spcAft>
            </a:pPr>
            <a:r>
              <a:rPr lang="cy-GB" sz="2800" dirty="0">
                <a:solidFill>
                  <a:srgbClr val="FFFFFF"/>
                </a:solidFill>
                <a:latin typeface="Calibri" panose="020F0502020204030204" pitchFamily="34" charset="0"/>
                <a:cs typeface="Arial" charset="0"/>
              </a:rPr>
              <a:t>Cymorth Rhyngwladol: Ni chadwodd rhoddwyr eu haddewid</a:t>
            </a:r>
            <a:endParaRPr lang="cy-GB" sz="2800" dirty="0">
              <a:solidFill>
                <a:srgbClr val="000000"/>
              </a:solidFill>
              <a:latin typeface="Calibri" panose="020F0502020204030204" pitchFamily="34" charset="0"/>
              <a:cs typeface="Arial" charset="0"/>
            </a:endParaRPr>
          </a:p>
        </p:txBody>
      </p:sp>
      <p:sp>
        <p:nvSpPr>
          <p:cNvPr id="6" name="AutoShape 4" hidden="1"/>
          <p:cNvSpPr>
            <a:spLocks noChangeAspect="1" noChangeArrowheads="1" noTextEdit="1"/>
          </p:cNvSpPr>
          <p:nvPr/>
        </p:nvSpPr>
        <p:spPr bwMode="auto">
          <a:xfrm>
            <a:off x="1945915" y="2160591"/>
            <a:ext cx="8339419" cy="3817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7" name="Rectangle 6" hidden="1"/>
          <p:cNvSpPr>
            <a:spLocks noChangeArrowheads="1"/>
          </p:cNvSpPr>
          <p:nvPr/>
        </p:nvSpPr>
        <p:spPr bwMode="auto">
          <a:xfrm>
            <a:off x="1944281" y="2160591"/>
            <a:ext cx="8342689" cy="38179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8" name="Rectangle 7" hidden="1"/>
          <p:cNvSpPr>
            <a:spLocks noChangeArrowheads="1"/>
          </p:cNvSpPr>
          <p:nvPr/>
        </p:nvSpPr>
        <p:spPr bwMode="auto">
          <a:xfrm>
            <a:off x="2469170" y="2309813"/>
            <a:ext cx="5369932" cy="33321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7" name="Freeform 16" hidden="1"/>
          <p:cNvSpPr>
            <a:spLocks/>
          </p:cNvSpPr>
          <p:nvPr/>
        </p:nvSpPr>
        <p:spPr bwMode="auto">
          <a:xfrm>
            <a:off x="2658853" y="4059238"/>
            <a:ext cx="106287"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grpSp>
        <p:nvGrpSpPr>
          <p:cNvPr id="12371" name="Group 12370"/>
          <p:cNvGrpSpPr/>
          <p:nvPr/>
        </p:nvGrpSpPr>
        <p:grpSpPr>
          <a:xfrm>
            <a:off x="2367789" y="1719032"/>
            <a:ext cx="5128706" cy="1971675"/>
            <a:chOff x="1211263" y="2181225"/>
            <a:chExt cx="4979158" cy="1971675"/>
          </a:xfrm>
        </p:grpSpPr>
        <p:sp>
          <p:nvSpPr>
            <p:cNvPr id="18" name="Freeform 17"/>
            <p:cNvSpPr>
              <a:spLocks/>
            </p:cNvSpPr>
            <p:nvPr/>
          </p:nvSpPr>
          <p:spPr bwMode="auto">
            <a:xfrm>
              <a:off x="1235075" y="405923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grpSp>
          <p:nvGrpSpPr>
            <p:cNvPr id="12369" name="Group 12368"/>
            <p:cNvGrpSpPr/>
            <p:nvPr/>
          </p:nvGrpSpPr>
          <p:grpSpPr>
            <a:xfrm>
              <a:off x="1211263" y="2181225"/>
              <a:ext cx="4979158" cy="1941513"/>
              <a:chOff x="1211263" y="2181225"/>
              <a:chExt cx="4979158" cy="1941513"/>
            </a:xfrm>
          </p:grpSpPr>
          <p:sp>
            <p:nvSpPr>
              <p:cNvPr id="16" name="Freeform 15"/>
              <p:cNvSpPr>
                <a:spLocks/>
              </p:cNvSpPr>
              <p:nvPr/>
            </p:nvSpPr>
            <p:spPr bwMode="auto">
              <a:xfrm>
                <a:off x="1270000" y="2316163"/>
                <a:ext cx="4775200" cy="1806575"/>
              </a:xfrm>
              <a:custGeom>
                <a:avLst/>
                <a:gdLst>
                  <a:gd name="T0" fmla="*/ 26 w 21344"/>
                  <a:gd name="T1" fmla="*/ 8794 h 8921"/>
                  <a:gd name="T2" fmla="*/ 2146 w 21344"/>
                  <a:gd name="T3" fmla="*/ 6306 h 8921"/>
                  <a:gd name="T4" fmla="*/ 2188 w 21344"/>
                  <a:gd name="T5" fmla="*/ 6281 h 8921"/>
                  <a:gd name="T6" fmla="*/ 4300 w 21344"/>
                  <a:gd name="T7" fmla="*/ 5921 h 8921"/>
                  <a:gd name="T8" fmla="*/ 4279 w 21344"/>
                  <a:gd name="T9" fmla="*/ 5929 h 8921"/>
                  <a:gd name="T10" fmla="*/ 6399 w 21344"/>
                  <a:gd name="T11" fmla="*/ 4833 h 8921"/>
                  <a:gd name="T12" fmla="*/ 8514 w 21344"/>
                  <a:gd name="T13" fmla="*/ 3500 h 8921"/>
                  <a:gd name="T14" fmla="*/ 10636 w 21344"/>
                  <a:gd name="T15" fmla="*/ 2266 h 8921"/>
                  <a:gd name="T16" fmla="*/ 10680 w 21344"/>
                  <a:gd name="T17" fmla="*/ 2257 h 8921"/>
                  <a:gd name="T18" fmla="*/ 12800 w 21344"/>
                  <a:gd name="T19" fmla="*/ 2473 h 8921"/>
                  <a:gd name="T20" fmla="*/ 12738 w 21344"/>
                  <a:gd name="T21" fmla="*/ 2497 h 8921"/>
                  <a:gd name="T22" fmla="*/ 14850 w 21344"/>
                  <a:gd name="T23" fmla="*/ 89 h 8921"/>
                  <a:gd name="T24" fmla="*/ 14902 w 21344"/>
                  <a:gd name="T25" fmla="*/ 65 h 8921"/>
                  <a:gd name="T26" fmla="*/ 17022 w 21344"/>
                  <a:gd name="T27" fmla="*/ 1 h 8921"/>
                  <a:gd name="T28" fmla="*/ 17056 w 21344"/>
                  <a:gd name="T29" fmla="*/ 8 h 8921"/>
                  <a:gd name="T30" fmla="*/ 19176 w 21344"/>
                  <a:gd name="T31" fmla="*/ 1048 h 8921"/>
                  <a:gd name="T32" fmla="*/ 19162 w 21344"/>
                  <a:gd name="T33" fmla="*/ 1043 h 8921"/>
                  <a:gd name="T34" fmla="*/ 21282 w 21344"/>
                  <a:gd name="T35" fmla="*/ 1563 h 8921"/>
                  <a:gd name="T36" fmla="*/ 21334 w 21344"/>
                  <a:gd name="T37" fmla="*/ 1650 h 8921"/>
                  <a:gd name="T38" fmla="*/ 21247 w 21344"/>
                  <a:gd name="T39" fmla="*/ 1702 h 8921"/>
                  <a:gd name="T40" fmla="*/ 19127 w 21344"/>
                  <a:gd name="T41" fmla="*/ 1182 h 8921"/>
                  <a:gd name="T42" fmla="*/ 19113 w 21344"/>
                  <a:gd name="T43" fmla="*/ 1177 h 8921"/>
                  <a:gd name="T44" fmla="*/ 16993 w 21344"/>
                  <a:gd name="T45" fmla="*/ 137 h 8921"/>
                  <a:gd name="T46" fmla="*/ 17027 w 21344"/>
                  <a:gd name="T47" fmla="*/ 144 h 8921"/>
                  <a:gd name="T48" fmla="*/ 14907 w 21344"/>
                  <a:gd name="T49" fmla="*/ 208 h 8921"/>
                  <a:gd name="T50" fmla="*/ 14959 w 21344"/>
                  <a:gd name="T51" fmla="*/ 184 h 8921"/>
                  <a:gd name="T52" fmla="*/ 12847 w 21344"/>
                  <a:gd name="T53" fmla="*/ 2592 h 8921"/>
                  <a:gd name="T54" fmla="*/ 12785 w 21344"/>
                  <a:gd name="T55" fmla="*/ 2616 h 8921"/>
                  <a:gd name="T56" fmla="*/ 10665 w 21344"/>
                  <a:gd name="T57" fmla="*/ 2400 h 8921"/>
                  <a:gd name="T58" fmla="*/ 10709 w 21344"/>
                  <a:gd name="T59" fmla="*/ 2391 h 8921"/>
                  <a:gd name="T60" fmla="*/ 8591 w 21344"/>
                  <a:gd name="T61" fmla="*/ 3621 h 8921"/>
                  <a:gd name="T62" fmla="*/ 6466 w 21344"/>
                  <a:gd name="T63" fmla="*/ 4960 h 8921"/>
                  <a:gd name="T64" fmla="*/ 4346 w 21344"/>
                  <a:gd name="T65" fmla="*/ 6056 h 8921"/>
                  <a:gd name="T66" fmla="*/ 4325 w 21344"/>
                  <a:gd name="T67" fmla="*/ 6063 h 8921"/>
                  <a:gd name="T68" fmla="*/ 2213 w 21344"/>
                  <a:gd name="T69" fmla="*/ 6423 h 8921"/>
                  <a:gd name="T70" fmla="*/ 2255 w 21344"/>
                  <a:gd name="T71" fmla="*/ 6399 h 8921"/>
                  <a:gd name="T72" fmla="*/ 135 w 21344"/>
                  <a:gd name="T73" fmla="*/ 8887 h 8921"/>
                  <a:gd name="T74" fmla="*/ 34 w 21344"/>
                  <a:gd name="T75" fmla="*/ 8895 h 8921"/>
                  <a:gd name="T76" fmla="*/ 26 w 21344"/>
                  <a:gd name="T77" fmla="*/ 8794 h 89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1344" h="8921">
                    <a:moveTo>
                      <a:pt x="26" y="8794"/>
                    </a:moveTo>
                    <a:lnTo>
                      <a:pt x="2146" y="6306"/>
                    </a:lnTo>
                    <a:cubicBezTo>
                      <a:pt x="2157" y="6293"/>
                      <a:pt x="2172" y="6284"/>
                      <a:pt x="2188" y="6281"/>
                    </a:cubicBezTo>
                    <a:lnTo>
                      <a:pt x="4300" y="5921"/>
                    </a:lnTo>
                    <a:lnTo>
                      <a:pt x="4279" y="5929"/>
                    </a:lnTo>
                    <a:lnTo>
                      <a:pt x="6399" y="4833"/>
                    </a:lnTo>
                    <a:lnTo>
                      <a:pt x="8514" y="3500"/>
                    </a:lnTo>
                    <a:lnTo>
                      <a:pt x="10636" y="2266"/>
                    </a:lnTo>
                    <a:cubicBezTo>
                      <a:pt x="10649" y="2259"/>
                      <a:pt x="10665" y="2255"/>
                      <a:pt x="10680" y="2257"/>
                    </a:cubicBezTo>
                    <a:lnTo>
                      <a:pt x="12800" y="2473"/>
                    </a:lnTo>
                    <a:lnTo>
                      <a:pt x="12738" y="2497"/>
                    </a:lnTo>
                    <a:lnTo>
                      <a:pt x="14850" y="89"/>
                    </a:lnTo>
                    <a:cubicBezTo>
                      <a:pt x="14864" y="74"/>
                      <a:pt x="14882" y="65"/>
                      <a:pt x="14902" y="65"/>
                    </a:cubicBezTo>
                    <a:lnTo>
                      <a:pt x="17022" y="1"/>
                    </a:lnTo>
                    <a:cubicBezTo>
                      <a:pt x="17034" y="0"/>
                      <a:pt x="17046" y="3"/>
                      <a:pt x="17056" y="8"/>
                    </a:cubicBezTo>
                    <a:lnTo>
                      <a:pt x="19176" y="1048"/>
                    </a:lnTo>
                    <a:lnTo>
                      <a:pt x="19162" y="1043"/>
                    </a:lnTo>
                    <a:lnTo>
                      <a:pt x="21282" y="1563"/>
                    </a:lnTo>
                    <a:cubicBezTo>
                      <a:pt x="21320" y="1572"/>
                      <a:pt x="21344" y="1611"/>
                      <a:pt x="21334" y="1650"/>
                    </a:cubicBezTo>
                    <a:cubicBezTo>
                      <a:pt x="21325" y="1688"/>
                      <a:pt x="21286" y="1712"/>
                      <a:pt x="21247" y="1702"/>
                    </a:cubicBezTo>
                    <a:lnTo>
                      <a:pt x="19127" y="1182"/>
                    </a:lnTo>
                    <a:cubicBezTo>
                      <a:pt x="19122" y="1181"/>
                      <a:pt x="19117" y="1179"/>
                      <a:pt x="19113" y="1177"/>
                    </a:cubicBezTo>
                    <a:lnTo>
                      <a:pt x="16993" y="137"/>
                    </a:lnTo>
                    <a:lnTo>
                      <a:pt x="17027" y="144"/>
                    </a:lnTo>
                    <a:lnTo>
                      <a:pt x="14907" y="208"/>
                    </a:lnTo>
                    <a:lnTo>
                      <a:pt x="14959" y="184"/>
                    </a:lnTo>
                    <a:lnTo>
                      <a:pt x="12847" y="2592"/>
                    </a:lnTo>
                    <a:cubicBezTo>
                      <a:pt x="12831" y="2609"/>
                      <a:pt x="12808" y="2618"/>
                      <a:pt x="12785" y="2616"/>
                    </a:cubicBezTo>
                    <a:lnTo>
                      <a:pt x="10665" y="2400"/>
                    </a:lnTo>
                    <a:lnTo>
                      <a:pt x="10709" y="2391"/>
                    </a:lnTo>
                    <a:lnTo>
                      <a:pt x="8591" y="3621"/>
                    </a:lnTo>
                    <a:lnTo>
                      <a:pt x="6466" y="4960"/>
                    </a:lnTo>
                    <a:lnTo>
                      <a:pt x="4346" y="6056"/>
                    </a:lnTo>
                    <a:cubicBezTo>
                      <a:pt x="4339" y="6060"/>
                      <a:pt x="4332" y="6062"/>
                      <a:pt x="4325" y="6063"/>
                    </a:cubicBezTo>
                    <a:lnTo>
                      <a:pt x="2213" y="6423"/>
                    </a:lnTo>
                    <a:lnTo>
                      <a:pt x="2255" y="6399"/>
                    </a:lnTo>
                    <a:lnTo>
                      <a:pt x="135" y="8887"/>
                    </a:lnTo>
                    <a:cubicBezTo>
                      <a:pt x="109" y="8917"/>
                      <a:pt x="64" y="8921"/>
                      <a:pt x="34" y="8895"/>
                    </a:cubicBezTo>
                    <a:cubicBezTo>
                      <a:pt x="4" y="8869"/>
                      <a:pt x="0" y="8824"/>
                      <a:pt x="26" y="8794"/>
                    </a:cubicBezTo>
                    <a:close/>
                  </a:path>
                </a:pathLst>
              </a:custGeom>
              <a:solidFill>
                <a:srgbClr val="632523"/>
              </a:solidFill>
              <a:ln w="1588" cap="flat">
                <a:solidFill>
                  <a:srgbClr val="632523"/>
                </a:solidFill>
                <a:prstDash val="solid"/>
                <a:bevel/>
                <a:headEnd/>
                <a:tailEnd/>
              </a:ln>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9" name="Freeform 18"/>
              <p:cNvSpPr>
                <a:spLocks/>
              </p:cNvSpPr>
              <p:nvPr/>
            </p:nvSpPr>
            <p:spPr bwMode="auto">
              <a:xfrm>
                <a:off x="1708150" y="3556000"/>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0" name="Freeform 19"/>
              <p:cNvSpPr>
                <a:spLocks/>
              </p:cNvSpPr>
              <p:nvPr/>
            </p:nvSpPr>
            <p:spPr bwMode="auto">
              <a:xfrm>
                <a:off x="1708150" y="3556000"/>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1" name="Freeform 20"/>
              <p:cNvSpPr>
                <a:spLocks/>
              </p:cNvSpPr>
              <p:nvPr/>
            </p:nvSpPr>
            <p:spPr bwMode="auto">
              <a:xfrm>
                <a:off x="2182813" y="3481388"/>
                <a:ext cx="104775" cy="93662"/>
              </a:xfrm>
              <a:custGeom>
                <a:avLst/>
                <a:gdLst>
                  <a:gd name="T0" fmla="*/ 33 w 66"/>
                  <a:gd name="T1" fmla="*/ 0 h 59"/>
                  <a:gd name="T2" fmla="*/ 66 w 66"/>
                  <a:gd name="T3" fmla="*/ 30 h 59"/>
                  <a:gd name="T4" fmla="*/ 33 w 66"/>
                  <a:gd name="T5" fmla="*/ 59 h 59"/>
                  <a:gd name="T6" fmla="*/ 0 w 66"/>
                  <a:gd name="T7" fmla="*/ 30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2" name="Freeform 21"/>
              <p:cNvSpPr>
                <a:spLocks/>
              </p:cNvSpPr>
              <p:nvPr/>
            </p:nvSpPr>
            <p:spPr bwMode="auto">
              <a:xfrm>
                <a:off x="2182813" y="3481388"/>
                <a:ext cx="104775" cy="93662"/>
              </a:xfrm>
              <a:custGeom>
                <a:avLst/>
                <a:gdLst>
                  <a:gd name="T0" fmla="*/ 33 w 66"/>
                  <a:gd name="T1" fmla="*/ 0 h 59"/>
                  <a:gd name="T2" fmla="*/ 66 w 66"/>
                  <a:gd name="T3" fmla="*/ 30 h 59"/>
                  <a:gd name="T4" fmla="*/ 33 w 66"/>
                  <a:gd name="T5" fmla="*/ 59 h 59"/>
                  <a:gd name="T6" fmla="*/ 0 w 66"/>
                  <a:gd name="T7" fmla="*/ 30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3" name="Freeform 22"/>
              <p:cNvSpPr>
                <a:spLocks/>
              </p:cNvSpPr>
              <p:nvPr/>
            </p:nvSpPr>
            <p:spPr bwMode="auto">
              <a:xfrm>
                <a:off x="2657475" y="32607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4" name="Freeform 23"/>
              <p:cNvSpPr>
                <a:spLocks/>
              </p:cNvSpPr>
              <p:nvPr/>
            </p:nvSpPr>
            <p:spPr bwMode="auto">
              <a:xfrm>
                <a:off x="2657475" y="32607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5" name="Freeform 24"/>
              <p:cNvSpPr>
                <a:spLocks/>
              </p:cNvSpPr>
              <p:nvPr/>
            </p:nvSpPr>
            <p:spPr bwMode="auto">
              <a:xfrm>
                <a:off x="3132138" y="2990850"/>
                <a:ext cx="103188" cy="93662"/>
              </a:xfrm>
              <a:custGeom>
                <a:avLst/>
                <a:gdLst>
                  <a:gd name="T0" fmla="*/ 33 w 65"/>
                  <a:gd name="T1" fmla="*/ 0 h 59"/>
                  <a:gd name="T2" fmla="*/ 65 w 65"/>
                  <a:gd name="T3" fmla="*/ 29 h 59"/>
                  <a:gd name="T4" fmla="*/ 33 w 65"/>
                  <a:gd name="T5" fmla="*/ 59 h 59"/>
                  <a:gd name="T6" fmla="*/ 0 w 65"/>
                  <a:gd name="T7" fmla="*/ 29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29"/>
                    </a:lnTo>
                    <a:lnTo>
                      <a:pt x="33" y="59"/>
                    </a:lnTo>
                    <a:lnTo>
                      <a:pt x="0" y="29"/>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6" name="Freeform 25"/>
              <p:cNvSpPr>
                <a:spLocks/>
              </p:cNvSpPr>
              <p:nvPr/>
            </p:nvSpPr>
            <p:spPr bwMode="auto">
              <a:xfrm>
                <a:off x="3132138" y="2990850"/>
                <a:ext cx="103188" cy="93662"/>
              </a:xfrm>
              <a:custGeom>
                <a:avLst/>
                <a:gdLst>
                  <a:gd name="T0" fmla="*/ 33 w 65"/>
                  <a:gd name="T1" fmla="*/ 0 h 59"/>
                  <a:gd name="T2" fmla="*/ 65 w 65"/>
                  <a:gd name="T3" fmla="*/ 29 h 59"/>
                  <a:gd name="T4" fmla="*/ 33 w 65"/>
                  <a:gd name="T5" fmla="*/ 59 h 59"/>
                  <a:gd name="T6" fmla="*/ 0 w 65"/>
                  <a:gd name="T7" fmla="*/ 29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29"/>
                    </a:lnTo>
                    <a:lnTo>
                      <a:pt x="33" y="59"/>
                    </a:lnTo>
                    <a:lnTo>
                      <a:pt x="0" y="29"/>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7" name="Freeform 26"/>
              <p:cNvSpPr>
                <a:spLocks/>
              </p:cNvSpPr>
              <p:nvPr/>
            </p:nvSpPr>
            <p:spPr bwMode="auto">
              <a:xfrm>
                <a:off x="3603625" y="2741613"/>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8" name="Freeform 27"/>
              <p:cNvSpPr>
                <a:spLocks/>
              </p:cNvSpPr>
              <p:nvPr/>
            </p:nvSpPr>
            <p:spPr bwMode="auto">
              <a:xfrm>
                <a:off x="3603625" y="2741613"/>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9" name="Freeform 28"/>
              <p:cNvSpPr>
                <a:spLocks/>
              </p:cNvSpPr>
              <p:nvPr/>
            </p:nvSpPr>
            <p:spPr bwMode="auto">
              <a:xfrm>
                <a:off x="4078288" y="278288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30" name="Freeform 29"/>
              <p:cNvSpPr>
                <a:spLocks/>
              </p:cNvSpPr>
              <p:nvPr/>
            </p:nvSpPr>
            <p:spPr bwMode="auto">
              <a:xfrm>
                <a:off x="4078288" y="278288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31" name="Freeform 30"/>
              <p:cNvSpPr>
                <a:spLocks/>
              </p:cNvSpPr>
              <p:nvPr/>
            </p:nvSpPr>
            <p:spPr bwMode="auto">
              <a:xfrm>
                <a:off x="4552950" y="22955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88" name="Freeform 31"/>
              <p:cNvSpPr>
                <a:spLocks/>
              </p:cNvSpPr>
              <p:nvPr/>
            </p:nvSpPr>
            <p:spPr bwMode="auto">
              <a:xfrm>
                <a:off x="4552950" y="22955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89" name="Freeform 32"/>
              <p:cNvSpPr>
                <a:spLocks/>
              </p:cNvSpPr>
              <p:nvPr/>
            </p:nvSpPr>
            <p:spPr bwMode="auto">
              <a:xfrm>
                <a:off x="5027613" y="22828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91" name="Freeform 33"/>
              <p:cNvSpPr>
                <a:spLocks/>
              </p:cNvSpPr>
              <p:nvPr/>
            </p:nvSpPr>
            <p:spPr bwMode="auto">
              <a:xfrm>
                <a:off x="5027613" y="22828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92" name="Freeform 34"/>
              <p:cNvSpPr>
                <a:spLocks/>
              </p:cNvSpPr>
              <p:nvPr/>
            </p:nvSpPr>
            <p:spPr bwMode="auto">
              <a:xfrm>
                <a:off x="5500688" y="2493963"/>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93" name="Freeform 35"/>
              <p:cNvSpPr>
                <a:spLocks/>
              </p:cNvSpPr>
              <p:nvPr/>
            </p:nvSpPr>
            <p:spPr bwMode="auto">
              <a:xfrm>
                <a:off x="5500688" y="2493963"/>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94" name="Freeform 36"/>
              <p:cNvSpPr>
                <a:spLocks/>
              </p:cNvSpPr>
              <p:nvPr/>
            </p:nvSpPr>
            <p:spPr bwMode="auto">
              <a:xfrm>
                <a:off x="5973763" y="259873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95" name="Freeform 37"/>
              <p:cNvSpPr>
                <a:spLocks/>
              </p:cNvSpPr>
              <p:nvPr/>
            </p:nvSpPr>
            <p:spPr bwMode="auto">
              <a:xfrm>
                <a:off x="5973763" y="259873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329" name="Rectangle 71"/>
              <p:cNvSpPr>
                <a:spLocks noChangeArrowheads="1"/>
              </p:cNvSpPr>
              <p:nvPr/>
            </p:nvSpPr>
            <p:spPr bwMode="auto">
              <a:xfrm>
                <a:off x="1211263" y="3835400"/>
                <a:ext cx="208539"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6.5 </a:t>
                </a:r>
                <a:endParaRPr lang="en-US" altLang="en-US">
                  <a:solidFill>
                    <a:srgbClr val="000000"/>
                  </a:solidFill>
                </a:endParaRPr>
              </a:p>
            </p:txBody>
          </p:sp>
          <p:sp>
            <p:nvSpPr>
              <p:cNvPr id="12330" name="Rectangle 72"/>
              <p:cNvSpPr>
                <a:spLocks noChangeArrowheads="1"/>
              </p:cNvSpPr>
              <p:nvPr/>
            </p:nvSpPr>
            <p:spPr bwMode="auto">
              <a:xfrm>
                <a:off x="1684338" y="3330575"/>
                <a:ext cx="208539"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8.6 </a:t>
                </a:r>
                <a:endParaRPr lang="en-US" altLang="en-US">
                  <a:solidFill>
                    <a:srgbClr val="000000"/>
                  </a:solidFill>
                </a:endParaRPr>
              </a:p>
            </p:txBody>
          </p:sp>
          <p:sp>
            <p:nvSpPr>
              <p:cNvPr id="12331" name="Rectangle 73"/>
              <p:cNvSpPr>
                <a:spLocks noChangeArrowheads="1"/>
              </p:cNvSpPr>
              <p:nvPr/>
            </p:nvSpPr>
            <p:spPr bwMode="auto">
              <a:xfrm>
                <a:off x="2159000" y="3257550"/>
                <a:ext cx="208539"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8.9 </a:t>
                </a:r>
                <a:endParaRPr lang="en-US" altLang="en-US">
                  <a:solidFill>
                    <a:srgbClr val="000000"/>
                  </a:solidFill>
                </a:endParaRPr>
              </a:p>
            </p:txBody>
          </p:sp>
          <p:sp>
            <p:nvSpPr>
              <p:cNvPr id="12332" name="Rectangle 74"/>
              <p:cNvSpPr>
                <a:spLocks noChangeArrowheads="1"/>
              </p:cNvSpPr>
              <p:nvPr/>
            </p:nvSpPr>
            <p:spPr bwMode="auto">
              <a:xfrm>
                <a:off x="2632075" y="3036888"/>
                <a:ext cx="208539"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9.8 </a:t>
                </a:r>
                <a:endParaRPr lang="en-US" altLang="en-US">
                  <a:solidFill>
                    <a:srgbClr val="000000"/>
                  </a:solidFill>
                </a:endParaRPr>
              </a:p>
            </p:txBody>
          </p:sp>
          <p:sp>
            <p:nvSpPr>
              <p:cNvPr id="12333" name="Rectangle 75"/>
              <p:cNvSpPr>
                <a:spLocks noChangeArrowheads="1"/>
              </p:cNvSpPr>
              <p:nvPr/>
            </p:nvSpPr>
            <p:spPr bwMode="auto">
              <a:xfrm>
                <a:off x="3068638" y="2767013"/>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10.9 </a:t>
                </a:r>
                <a:endParaRPr lang="en-US" altLang="en-US">
                  <a:solidFill>
                    <a:srgbClr val="000000"/>
                  </a:solidFill>
                </a:endParaRPr>
              </a:p>
            </p:txBody>
          </p:sp>
          <p:sp>
            <p:nvSpPr>
              <p:cNvPr id="12334" name="Rectangle 76"/>
              <p:cNvSpPr>
                <a:spLocks noChangeArrowheads="1"/>
              </p:cNvSpPr>
              <p:nvPr/>
            </p:nvSpPr>
            <p:spPr bwMode="auto">
              <a:xfrm>
                <a:off x="3543300" y="2516188"/>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12.0 </a:t>
                </a:r>
                <a:endParaRPr lang="en-US" altLang="en-US">
                  <a:solidFill>
                    <a:srgbClr val="000000"/>
                  </a:solidFill>
                </a:endParaRPr>
              </a:p>
            </p:txBody>
          </p:sp>
          <p:sp>
            <p:nvSpPr>
              <p:cNvPr id="12335" name="Rectangle 77"/>
              <p:cNvSpPr>
                <a:spLocks noChangeArrowheads="1"/>
              </p:cNvSpPr>
              <p:nvPr/>
            </p:nvSpPr>
            <p:spPr bwMode="auto">
              <a:xfrm>
                <a:off x="4016375" y="2559050"/>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11.8 </a:t>
                </a:r>
                <a:endParaRPr lang="en-US" altLang="en-US">
                  <a:solidFill>
                    <a:srgbClr val="000000"/>
                  </a:solidFill>
                </a:endParaRPr>
              </a:p>
            </p:txBody>
          </p:sp>
          <p:sp>
            <p:nvSpPr>
              <p:cNvPr id="12336" name="Rectangle 78"/>
              <p:cNvSpPr>
                <a:spLocks noChangeArrowheads="1"/>
              </p:cNvSpPr>
              <p:nvPr/>
            </p:nvSpPr>
            <p:spPr bwMode="auto">
              <a:xfrm>
                <a:off x="4491038" y="2181225"/>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13.9 </a:t>
                </a:r>
                <a:endParaRPr lang="en-US" altLang="en-US">
                  <a:solidFill>
                    <a:srgbClr val="000000"/>
                  </a:solidFill>
                </a:endParaRPr>
              </a:p>
            </p:txBody>
          </p:sp>
          <p:sp>
            <p:nvSpPr>
              <p:cNvPr id="12337" name="Rectangle 79"/>
              <p:cNvSpPr>
                <a:spLocks noChangeArrowheads="1"/>
              </p:cNvSpPr>
              <p:nvPr/>
            </p:nvSpPr>
            <p:spPr bwMode="auto">
              <a:xfrm>
                <a:off x="4964113" y="2181225"/>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13.9 </a:t>
                </a:r>
                <a:endParaRPr lang="en-US" altLang="en-US">
                  <a:solidFill>
                    <a:srgbClr val="000000"/>
                  </a:solidFill>
                </a:endParaRPr>
              </a:p>
            </p:txBody>
          </p:sp>
          <p:sp>
            <p:nvSpPr>
              <p:cNvPr id="12338" name="Rectangle 80"/>
              <p:cNvSpPr>
                <a:spLocks noChangeArrowheads="1"/>
              </p:cNvSpPr>
              <p:nvPr/>
            </p:nvSpPr>
            <p:spPr bwMode="auto">
              <a:xfrm>
                <a:off x="5438775" y="2270125"/>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13.0 </a:t>
                </a:r>
                <a:endParaRPr lang="en-US" altLang="en-US">
                  <a:solidFill>
                    <a:srgbClr val="000000"/>
                  </a:solidFill>
                </a:endParaRPr>
              </a:p>
            </p:txBody>
          </p:sp>
          <p:sp>
            <p:nvSpPr>
              <p:cNvPr id="12339" name="Rectangle 81"/>
              <p:cNvSpPr>
                <a:spLocks noChangeArrowheads="1"/>
              </p:cNvSpPr>
              <p:nvPr/>
            </p:nvSpPr>
            <p:spPr bwMode="auto">
              <a:xfrm>
                <a:off x="5911850" y="2374900"/>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12.6 </a:t>
                </a:r>
                <a:endParaRPr lang="en-US" altLang="en-US">
                  <a:solidFill>
                    <a:srgbClr val="000000"/>
                  </a:solidFill>
                </a:endParaRPr>
              </a:p>
            </p:txBody>
          </p:sp>
        </p:grpSp>
      </p:grpSp>
      <p:grpSp>
        <p:nvGrpSpPr>
          <p:cNvPr id="12368" name="Group 12367"/>
          <p:cNvGrpSpPr/>
          <p:nvPr/>
        </p:nvGrpSpPr>
        <p:grpSpPr>
          <a:xfrm>
            <a:off x="2310558" y="1886510"/>
            <a:ext cx="8190862" cy="2386012"/>
            <a:chOff x="1155700" y="2332038"/>
            <a:chExt cx="7952024" cy="2386012"/>
          </a:xfrm>
        </p:grpSpPr>
        <p:sp>
          <p:nvSpPr>
            <p:cNvPr id="11" name="Freeform 10"/>
            <p:cNvSpPr>
              <a:spLocks noEditPoints="1"/>
            </p:cNvSpPr>
            <p:nvPr/>
          </p:nvSpPr>
          <p:spPr bwMode="auto">
            <a:xfrm>
              <a:off x="1155700" y="2332038"/>
              <a:ext cx="5002213" cy="2386012"/>
            </a:xfrm>
            <a:custGeom>
              <a:avLst/>
              <a:gdLst>
                <a:gd name="T0" fmla="*/ 0 w 3151"/>
                <a:gd name="T1" fmla="*/ 1117 h 1503"/>
                <a:gd name="T2" fmla="*/ 166 w 3151"/>
                <a:gd name="T3" fmla="*/ 1117 h 1503"/>
                <a:gd name="T4" fmla="*/ 166 w 3151"/>
                <a:gd name="T5" fmla="*/ 1503 h 1503"/>
                <a:gd name="T6" fmla="*/ 0 w 3151"/>
                <a:gd name="T7" fmla="*/ 1503 h 1503"/>
                <a:gd name="T8" fmla="*/ 0 w 3151"/>
                <a:gd name="T9" fmla="*/ 1117 h 1503"/>
                <a:gd name="T10" fmla="*/ 299 w 3151"/>
                <a:gd name="T11" fmla="*/ 800 h 1503"/>
                <a:gd name="T12" fmla="*/ 465 w 3151"/>
                <a:gd name="T13" fmla="*/ 800 h 1503"/>
                <a:gd name="T14" fmla="*/ 465 w 3151"/>
                <a:gd name="T15" fmla="*/ 1435 h 1503"/>
                <a:gd name="T16" fmla="*/ 299 w 3151"/>
                <a:gd name="T17" fmla="*/ 1435 h 1503"/>
                <a:gd name="T18" fmla="*/ 299 w 3151"/>
                <a:gd name="T19" fmla="*/ 800 h 1503"/>
                <a:gd name="T20" fmla="*/ 598 w 3151"/>
                <a:gd name="T21" fmla="*/ 754 h 1503"/>
                <a:gd name="T22" fmla="*/ 763 w 3151"/>
                <a:gd name="T23" fmla="*/ 754 h 1503"/>
                <a:gd name="T24" fmla="*/ 763 w 3151"/>
                <a:gd name="T25" fmla="*/ 1356 h 1503"/>
                <a:gd name="T26" fmla="*/ 598 w 3151"/>
                <a:gd name="T27" fmla="*/ 1356 h 1503"/>
                <a:gd name="T28" fmla="*/ 598 w 3151"/>
                <a:gd name="T29" fmla="*/ 754 h 1503"/>
                <a:gd name="T30" fmla="*/ 896 w 3151"/>
                <a:gd name="T31" fmla="*/ 615 h 1503"/>
                <a:gd name="T32" fmla="*/ 1062 w 3151"/>
                <a:gd name="T33" fmla="*/ 615 h 1503"/>
                <a:gd name="T34" fmla="*/ 1062 w 3151"/>
                <a:gd name="T35" fmla="*/ 1290 h 1503"/>
                <a:gd name="T36" fmla="*/ 896 w 3151"/>
                <a:gd name="T37" fmla="*/ 1290 h 1503"/>
                <a:gd name="T38" fmla="*/ 896 w 3151"/>
                <a:gd name="T39" fmla="*/ 615 h 1503"/>
                <a:gd name="T40" fmla="*/ 1194 w 3151"/>
                <a:gd name="T41" fmla="*/ 444 h 1503"/>
                <a:gd name="T42" fmla="*/ 1361 w 3151"/>
                <a:gd name="T43" fmla="*/ 444 h 1503"/>
                <a:gd name="T44" fmla="*/ 1361 w 3151"/>
                <a:gd name="T45" fmla="*/ 1181 h 1503"/>
                <a:gd name="T46" fmla="*/ 1194 w 3151"/>
                <a:gd name="T47" fmla="*/ 1181 h 1503"/>
                <a:gd name="T48" fmla="*/ 1194 w 3151"/>
                <a:gd name="T49" fmla="*/ 444 h 1503"/>
                <a:gd name="T50" fmla="*/ 1493 w 3151"/>
                <a:gd name="T51" fmla="*/ 287 h 1503"/>
                <a:gd name="T52" fmla="*/ 1658 w 3151"/>
                <a:gd name="T53" fmla="*/ 287 h 1503"/>
                <a:gd name="T54" fmla="*/ 1658 w 3151"/>
                <a:gd name="T55" fmla="*/ 1053 h 1503"/>
                <a:gd name="T56" fmla="*/ 1493 w 3151"/>
                <a:gd name="T57" fmla="*/ 1053 h 1503"/>
                <a:gd name="T58" fmla="*/ 1493 w 3151"/>
                <a:gd name="T59" fmla="*/ 287 h 1503"/>
                <a:gd name="T60" fmla="*/ 1791 w 3151"/>
                <a:gd name="T61" fmla="*/ 315 h 1503"/>
                <a:gd name="T62" fmla="*/ 1957 w 3151"/>
                <a:gd name="T63" fmla="*/ 315 h 1503"/>
                <a:gd name="T64" fmla="*/ 1957 w 3151"/>
                <a:gd name="T65" fmla="*/ 1035 h 1503"/>
                <a:gd name="T66" fmla="*/ 1791 w 3151"/>
                <a:gd name="T67" fmla="*/ 1035 h 1503"/>
                <a:gd name="T68" fmla="*/ 1791 w 3151"/>
                <a:gd name="T69" fmla="*/ 315 h 1503"/>
                <a:gd name="T70" fmla="*/ 2090 w 3151"/>
                <a:gd name="T71" fmla="*/ 8 h 1503"/>
                <a:gd name="T72" fmla="*/ 2256 w 3151"/>
                <a:gd name="T73" fmla="*/ 8 h 1503"/>
                <a:gd name="T74" fmla="*/ 2256 w 3151"/>
                <a:gd name="T75" fmla="*/ 815 h 1503"/>
                <a:gd name="T76" fmla="*/ 2090 w 3151"/>
                <a:gd name="T77" fmla="*/ 815 h 1503"/>
                <a:gd name="T78" fmla="*/ 2090 w 3151"/>
                <a:gd name="T79" fmla="*/ 8 h 1503"/>
                <a:gd name="T80" fmla="*/ 2389 w 3151"/>
                <a:gd name="T81" fmla="*/ 0 h 1503"/>
                <a:gd name="T82" fmla="*/ 2555 w 3151"/>
                <a:gd name="T83" fmla="*/ 0 h 1503"/>
                <a:gd name="T84" fmla="*/ 2555 w 3151"/>
                <a:gd name="T85" fmla="*/ 825 h 1503"/>
                <a:gd name="T86" fmla="*/ 2389 w 3151"/>
                <a:gd name="T87" fmla="*/ 825 h 1503"/>
                <a:gd name="T88" fmla="*/ 2389 w 3151"/>
                <a:gd name="T89" fmla="*/ 0 h 1503"/>
                <a:gd name="T90" fmla="*/ 2688 w 3151"/>
                <a:gd name="T91" fmla="*/ 132 h 1503"/>
                <a:gd name="T92" fmla="*/ 2853 w 3151"/>
                <a:gd name="T93" fmla="*/ 132 h 1503"/>
                <a:gd name="T94" fmla="*/ 2853 w 3151"/>
                <a:gd name="T95" fmla="*/ 903 h 1503"/>
                <a:gd name="T96" fmla="*/ 2688 w 3151"/>
                <a:gd name="T97" fmla="*/ 903 h 1503"/>
                <a:gd name="T98" fmla="*/ 2688 w 3151"/>
                <a:gd name="T99" fmla="*/ 132 h 1503"/>
                <a:gd name="T100" fmla="*/ 2985 w 3151"/>
                <a:gd name="T101" fmla="*/ 198 h 1503"/>
                <a:gd name="T102" fmla="*/ 3151 w 3151"/>
                <a:gd name="T103" fmla="*/ 198 h 1503"/>
                <a:gd name="T104" fmla="*/ 3151 w 3151"/>
                <a:gd name="T105" fmla="*/ 975 h 1503"/>
                <a:gd name="T106" fmla="*/ 2985 w 3151"/>
                <a:gd name="T107" fmla="*/ 975 h 1503"/>
                <a:gd name="T108" fmla="*/ 2985 w 3151"/>
                <a:gd name="T109" fmla="*/ 198 h 15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151" h="1503">
                  <a:moveTo>
                    <a:pt x="0" y="1117"/>
                  </a:moveTo>
                  <a:lnTo>
                    <a:pt x="166" y="1117"/>
                  </a:lnTo>
                  <a:lnTo>
                    <a:pt x="166" y="1503"/>
                  </a:lnTo>
                  <a:lnTo>
                    <a:pt x="0" y="1503"/>
                  </a:lnTo>
                  <a:lnTo>
                    <a:pt x="0" y="1117"/>
                  </a:lnTo>
                  <a:close/>
                  <a:moveTo>
                    <a:pt x="299" y="800"/>
                  </a:moveTo>
                  <a:lnTo>
                    <a:pt x="465" y="800"/>
                  </a:lnTo>
                  <a:lnTo>
                    <a:pt x="465" y="1435"/>
                  </a:lnTo>
                  <a:lnTo>
                    <a:pt x="299" y="1435"/>
                  </a:lnTo>
                  <a:lnTo>
                    <a:pt x="299" y="800"/>
                  </a:lnTo>
                  <a:close/>
                  <a:moveTo>
                    <a:pt x="598" y="754"/>
                  </a:moveTo>
                  <a:lnTo>
                    <a:pt x="763" y="754"/>
                  </a:lnTo>
                  <a:lnTo>
                    <a:pt x="763" y="1356"/>
                  </a:lnTo>
                  <a:lnTo>
                    <a:pt x="598" y="1356"/>
                  </a:lnTo>
                  <a:lnTo>
                    <a:pt x="598" y="754"/>
                  </a:lnTo>
                  <a:close/>
                  <a:moveTo>
                    <a:pt x="896" y="615"/>
                  </a:moveTo>
                  <a:lnTo>
                    <a:pt x="1062" y="615"/>
                  </a:lnTo>
                  <a:lnTo>
                    <a:pt x="1062" y="1290"/>
                  </a:lnTo>
                  <a:lnTo>
                    <a:pt x="896" y="1290"/>
                  </a:lnTo>
                  <a:lnTo>
                    <a:pt x="896" y="615"/>
                  </a:lnTo>
                  <a:close/>
                  <a:moveTo>
                    <a:pt x="1194" y="444"/>
                  </a:moveTo>
                  <a:lnTo>
                    <a:pt x="1361" y="444"/>
                  </a:lnTo>
                  <a:lnTo>
                    <a:pt x="1361" y="1181"/>
                  </a:lnTo>
                  <a:lnTo>
                    <a:pt x="1194" y="1181"/>
                  </a:lnTo>
                  <a:lnTo>
                    <a:pt x="1194" y="444"/>
                  </a:lnTo>
                  <a:close/>
                  <a:moveTo>
                    <a:pt x="1493" y="287"/>
                  </a:moveTo>
                  <a:lnTo>
                    <a:pt x="1658" y="287"/>
                  </a:lnTo>
                  <a:lnTo>
                    <a:pt x="1658" y="1053"/>
                  </a:lnTo>
                  <a:lnTo>
                    <a:pt x="1493" y="1053"/>
                  </a:lnTo>
                  <a:lnTo>
                    <a:pt x="1493" y="287"/>
                  </a:lnTo>
                  <a:close/>
                  <a:moveTo>
                    <a:pt x="1791" y="315"/>
                  </a:moveTo>
                  <a:lnTo>
                    <a:pt x="1957" y="315"/>
                  </a:lnTo>
                  <a:lnTo>
                    <a:pt x="1957" y="1035"/>
                  </a:lnTo>
                  <a:lnTo>
                    <a:pt x="1791" y="1035"/>
                  </a:lnTo>
                  <a:lnTo>
                    <a:pt x="1791" y="315"/>
                  </a:lnTo>
                  <a:close/>
                  <a:moveTo>
                    <a:pt x="2090" y="8"/>
                  </a:moveTo>
                  <a:lnTo>
                    <a:pt x="2256" y="8"/>
                  </a:lnTo>
                  <a:lnTo>
                    <a:pt x="2256" y="815"/>
                  </a:lnTo>
                  <a:lnTo>
                    <a:pt x="2090" y="815"/>
                  </a:lnTo>
                  <a:lnTo>
                    <a:pt x="2090" y="8"/>
                  </a:lnTo>
                  <a:close/>
                  <a:moveTo>
                    <a:pt x="2389" y="0"/>
                  </a:moveTo>
                  <a:lnTo>
                    <a:pt x="2555" y="0"/>
                  </a:lnTo>
                  <a:lnTo>
                    <a:pt x="2555" y="825"/>
                  </a:lnTo>
                  <a:lnTo>
                    <a:pt x="2389" y="825"/>
                  </a:lnTo>
                  <a:lnTo>
                    <a:pt x="2389" y="0"/>
                  </a:lnTo>
                  <a:close/>
                  <a:moveTo>
                    <a:pt x="2688" y="132"/>
                  </a:moveTo>
                  <a:lnTo>
                    <a:pt x="2853" y="132"/>
                  </a:lnTo>
                  <a:lnTo>
                    <a:pt x="2853" y="903"/>
                  </a:lnTo>
                  <a:lnTo>
                    <a:pt x="2688" y="903"/>
                  </a:lnTo>
                  <a:lnTo>
                    <a:pt x="2688" y="132"/>
                  </a:lnTo>
                  <a:close/>
                  <a:moveTo>
                    <a:pt x="2985" y="198"/>
                  </a:moveTo>
                  <a:lnTo>
                    <a:pt x="3151" y="198"/>
                  </a:lnTo>
                  <a:lnTo>
                    <a:pt x="3151" y="975"/>
                  </a:lnTo>
                  <a:lnTo>
                    <a:pt x="2985" y="975"/>
                  </a:lnTo>
                  <a:lnTo>
                    <a:pt x="2985" y="198"/>
                  </a:lnTo>
                  <a:close/>
                </a:path>
              </a:pathLst>
            </a:custGeom>
            <a:solidFill>
              <a:srgbClr val="C0504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318" name="Rectangle 60"/>
            <p:cNvSpPr>
              <a:spLocks noChangeArrowheads="1"/>
            </p:cNvSpPr>
            <p:nvPr/>
          </p:nvSpPr>
          <p:spPr bwMode="auto">
            <a:xfrm>
              <a:off x="1217613" y="433705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2.6 </a:t>
              </a:r>
              <a:endParaRPr lang="en-US" altLang="en-US">
                <a:solidFill>
                  <a:srgbClr val="000000"/>
                </a:solidFill>
              </a:endParaRPr>
            </a:p>
          </p:txBody>
        </p:sp>
        <p:sp>
          <p:nvSpPr>
            <p:cNvPr id="12319" name="Rectangle 61"/>
            <p:cNvSpPr>
              <a:spLocks noChangeArrowheads="1"/>
            </p:cNvSpPr>
            <p:nvPr/>
          </p:nvSpPr>
          <p:spPr bwMode="auto">
            <a:xfrm>
              <a:off x="1692275" y="403225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4.2 </a:t>
              </a:r>
              <a:endParaRPr lang="en-US" altLang="en-US">
                <a:solidFill>
                  <a:srgbClr val="000000"/>
                </a:solidFill>
              </a:endParaRPr>
            </a:p>
          </p:txBody>
        </p:sp>
        <p:sp>
          <p:nvSpPr>
            <p:cNvPr id="12320" name="Rectangle 62"/>
            <p:cNvSpPr>
              <a:spLocks noChangeArrowheads="1"/>
            </p:cNvSpPr>
            <p:nvPr/>
          </p:nvSpPr>
          <p:spPr bwMode="auto">
            <a:xfrm>
              <a:off x="2165350" y="393223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4.0 </a:t>
              </a:r>
              <a:endParaRPr lang="en-US" altLang="en-US">
                <a:solidFill>
                  <a:srgbClr val="000000"/>
                </a:solidFill>
              </a:endParaRPr>
            </a:p>
          </p:txBody>
        </p:sp>
        <p:sp>
          <p:nvSpPr>
            <p:cNvPr id="12321" name="Rectangle 63"/>
            <p:cNvSpPr>
              <a:spLocks noChangeArrowheads="1"/>
            </p:cNvSpPr>
            <p:nvPr/>
          </p:nvSpPr>
          <p:spPr bwMode="auto">
            <a:xfrm>
              <a:off x="2640013" y="3768725"/>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4.5 </a:t>
              </a:r>
              <a:endParaRPr lang="en-US" altLang="en-US">
                <a:solidFill>
                  <a:srgbClr val="000000"/>
                </a:solidFill>
              </a:endParaRPr>
            </a:p>
          </p:txBody>
        </p:sp>
        <p:sp>
          <p:nvSpPr>
            <p:cNvPr id="12322" name="Rectangle 64"/>
            <p:cNvSpPr>
              <a:spLocks noChangeArrowheads="1"/>
            </p:cNvSpPr>
            <p:nvPr/>
          </p:nvSpPr>
          <p:spPr bwMode="auto">
            <a:xfrm>
              <a:off x="3113088" y="3546475"/>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4.9 </a:t>
              </a:r>
              <a:endParaRPr lang="en-US" altLang="en-US">
                <a:solidFill>
                  <a:srgbClr val="000000"/>
                </a:solidFill>
              </a:endParaRPr>
            </a:p>
          </p:txBody>
        </p:sp>
        <p:sp>
          <p:nvSpPr>
            <p:cNvPr id="12323" name="Rectangle 65"/>
            <p:cNvSpPr>
              <a:spLocks noChangeArrowheads="1"/>
            </p:cNvSpPr>
            <p:nvPr/>
          </p:nvSpPr>
          <p:spPr bwMode="auto">
            <a:xfrm>
              <a:off x="3587750" y="332105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5.1 </a:t>
              </a:r>
              <a:endParaRPr lang="en-US" altLang="en-US">
                <a:solidFill>
                  <a:srgbClr val="000000"/>
                </a:solidFill>
              </a:endParaRPr>
            </a:p>
          </p:txBody>
        </p:sp>
        <p:sp>
          <p:nvSpPr>
            <p:cNvPr id="12324" name="Rectangle 66"/>
            <p:cNvSpPr>
              <a:spLocks noChangeArrowheads="1"/>
            </p:cNvSpPr>
            <p:nvPr/>
          </p:nvSpPr>
          <p:spPr bwMode="auto">
            <a:xfrm>
              <a:off x="4060825" y="33289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dirty="0">
                  <a:solidFill>
                    <a:srgbClr val="FFFFFF"/>
                  </a:solidFill>
                  <a:latin typeface="Calibri" pitchFamily="34" charset="0"/>
                </a:rPr>
                <a:t>4.8 </a:t>
              </a:r>
              <a:endParaRPr lang="en-US" altLang="en-US" dirty="0">
                <a:solidFill>
                  <a:srgbClr val="000000"/>
                </a:solidFill>
              </a:endParaRPr>
            </a:p>
          </p:txBody>
        </p:sp>
        <p:sp>
          <p:nvSpPr>
            <p:cNvPr id="12325" name="Rectangle 67"/>
            <p:cNvSpPr>
              <a:spLocks noChangeArrowheads="1"/>
            </p:cNvSpPr>
            <p:nvPr/>
          </p:nvSpPr>
          <p:spPr bwMode="auto">
            <a:xfrm>
              <a:off x="4535488" y="29098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5.4 </a:t>
              </a:r>
              <a:endParaRPr lang="en-US" altLang="en-US">
                <a:solidFill>
                  <a:srgbClr val="000000"/>
                </a:solidFill>
              </a:endParaRPr>
            </a:p>
          </p:txBody>
        </p:sp>
        <p:sp>
          <p:nvSpPr>
            <p:cNvPr id="12326" name="Rectangle 68"/>
            <p:cNvSpPr>
              <a:spLocks noChangeArrowheads="1"/>
            </p:cNvSpPr>
            <p:nvPr/>
          </p:nvSpPr>
          <p:spPr bwMode="auto">
            <a:xfrm>
              <a:off x="5010150" y="2911475"/>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5.5 </a:t>
              </a:r>
              <a:endParaRPr lang="en-US" altLang="en-US">
                <a:solidFill>
                  <a:srgbClr val="000000"/>
                </a:solidFill>
              </a:endParaRPr>
            </a:p>
          </p:txBody>
        </p:sp>
        <p:sp>
          <p:nvSpPr>
            <p:cNvPr id="12327" name="Rectangle 69"/>
            <p:cNvSpPr>
              <a:spLocks noChangeArrowheads="1"/>
            </p:cNvSpPr>
            <p:nvPr/>
          </p:nvSpPr>
          <p:spPr bwMode="auto">
            <a:xfrm>
              <a:off x="5483225" y="307816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5.1 </a:t>
              </a:r>
              <a:endParaRPr lang="en-US" altLang="en-US">
                <a:solidFill>
                  <a:srgbClr val="000000"/>
                </a:solidFill>
              </a:endParaRPr>
            </a:p>
          </p:txBody>
        </p:sp>
        <p:sp>
          <p:nvSpPr>
            <p:cNvPr id="12328" name="Rectangle 70"/>
            <p:cNvSpPr>
              <a:spLocks noChangeArrowheads="1"/>
            </p:cNvSpPr>
            <p:nvPr/>
          </p:nvSpPr>
          <p:spPr bwMode="auto">
            <a:xfrm>
              <a:off x="5957888" y="318770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5.2 </a:t>
              </a:r>
              <a:endParaRPr lang="en-US" altLang="en-US">
                <a:solidFill>
                  <a:srgbClr val="000000"/>
                </a:solidFill>
              </a:endParaRPr>
            </a:p>
          </p:txBody>
        </p:sp>
        <p:sp>
          <p:nvSpPr>
            <p:cNvPr id="12360" name="Rectangle 102"/>
            <p:cNvSpPr>
              <a:spLocks noChangeArrowheads="1"/>
            </p:cNvSpPr>
            <p:nvPr/>
          </p:nvSpPr>
          <p:spPr bwMode="auto">
            <a:xfrm>
              <a:off x="6430963" y="3808413"/>
              <a:ext cx="74613" cy="68262"/>
            </a:xfrm>
            <a:prstGeom prst="rect">
              <a:avLst/>
            </a:prstGeom>
            <a:solidFill>
              <a:srgbClr val="C0504D"/>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361" name="Rectangle 103"/>
            <p:cNvSpPr>
              <a:spLocks noChangeArrowheads="1"/>
            </p:cNvSpPr>
            <p:nvPr/>
          </p:nvSpPr>
          <p:spPr bwMode="auto">
            <a:xfrm>
              <a:off x="6505574" y="3760788"/>
              <a:ext cx="2602150"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cy-GB" altLang="en-US" sz="1200" dirty="0">
                  <a:solidFill>
                    <a:srgbClr val="000000"/>
                  </a:solidFill>
                  <a:latin typeface="Calibri" pitchFamily="34" charset="0"/>
                </a:rPr>
                <a:t>Cyfanswm cymorth i addysg ôl-uwchradd</a:t>
              </a:r>
              <a:endParaRPr lang="cy-GB" altLang="en-US" sz="1200" dirty="0">
                <a:solidFill>
                  <a:srgbClr val="000000"/>
                </a:solidFill>
              </a:endParaRPr>
            </a:p>
          </p:txBody>
        </p:sp>
      </p:grpSp>
      <p:grpSp>
        <p:nvGrpSpPr>
          <p:cNvPr id="12367" name="Group 12366"/>
          <p:cNvGrpSpPr/>
          <p:nvPr/>
        </p:nvGrpSpPr>
        <p:grpSpPr>
          <a:xfrm>
            <a:off x="2310557" y="3163654"/>
            <a:ext cx="7940327" cy="1333500"/>
            <a:chOff x="1155700" y="3625850"/>
            <a:chExt cx="7708795" cy="1333500"/>
          </a:xfrm>
        </p:grpSpPr>
        <p:sp>
          <p:nvSpPr>
            <p:cNvPr id="10" name="Freeform 9"/>
            <p:cNvSpPr>
              <a:spLocks noEditPoints="1"/>
            </p:cNvSpPr>
            <p:nvPr/>
          </p:nvSpPr>
          <p:spPr bwMode="auto">
            <a:xfrm>
              <a:off x="1155700" y="3625850"/>
              <a:ext cx="5002213" cy="1333500"/>
            </a:xfrm>
            <a:custGeom>
              <a:avLst/>
              <a:gdLst>
                <a:gd name="T0" fmla="*/ 0 w 3151"/>
                <a:gd name="T1" fmla="*/ 688 h 840"/>
                <a:gd name="T2" fmla="*/ 166 w 3151"/>
                <a:gd name="T3" fmla="*/ 688 h 840"/>
                <a:gd name="T4" fmla="*/ 166 w 3151"/>
                <a:gd name="T5" fmla="*/ 840 h 840"/>
                <a:gd name="T6" fmla="*/ 0 w 3151"/>
                <a:gd name="T7" fmla="*/ 840 h 840"/>
                <a:gd name="T8" fmla="*/ 0 w 3151"/>
                <a:gd name="T9" fmla="*/ 688 h 840"/>
                <a:gd name="T10" fmla="*/ 299 w 3151"/>
                <a:gd name="T11" fmla="*/ 620 h 840"/>
                <a:gd name="T12" fmla="*/ 465 w 3151"/>
                <a:gd name="T13" fmla="*/ 620 h 840"/>
                <a:gd name="T14" fmla="*/ 465 w 3151"/>
                <a:gd name="T15" fmla="*/ 788 h 840"/>
                <a:gd name="T16" fmla="*/ 299 w 3151"/>
                <a:gd name="T17" fmla="*/ 788 h 840"/>
                <a:gd name="T18" fmla="*/ 299 w 3151"/>
                <a:gd name="T19" fmla="*/ 620 h 840"/>
                <a:gd name="T20" fmla="*/ 598 w 3151"/>
                <a:gd name="T21" fmla="*/ 541 h 840"/>
                <a:gd name="T22" fmla="*/ 763 w 3151"/>
                <a:gd name="T23" fmla="*/ 541 h 840"/>
                <a:gd name="T24" fmla="*/ 763 w 3151"/>
                <a:gd name="T25" fmla="*/ 738 h 840"/>
                <a:gd name="T26" fmla="*/ 598 w 3151"/>
                <a:gd name="T27" fmla="*/ 738 h 840"/>
                <a:gd name="T28" fmla="*/ 598 w 3151"/>
                <a:gd name="T29" fmla="*/ 541 h 840"/>
                <a:gd name="T30" fmla="*/ 896 w 3151"/>
                <a:gd name="T31" fmla="*/ 475 h 840"/>
                <a:gd name="T32" fmla="*/ 1062 w 3151"/>
                <a:gd name="T33" fmla="*/ 475 h 840"/>
                <a:gd name="T34" fmla="*/ 1062 w 3151"/>
                <a:gd name="T35" fmla="*/ 657 h 840"/>
                <a:gd name="T36" fmla="*/ 896 w 3151"/>
                <a:gd name="T37" fmla="*/ 657 h 840"/>
                <a:gd name="T38" fmla="*/ 896 w 3151"/>
                <a:gd name="T39" fmla="*/ 475 h 840"/>
                <a:gd name="T40" fmla="*/ 1194 w 3151"/>
                <a:gd name="T41" fmla="*/ 366 h 840"/>
                <a:gd name="T42" fmla="*/ 1361 w 3151"/>
                <a:gd name="T43" fmla="*/ 366 h 840"/>
                <a:gd name="T44" fmla="*/ 1361 w 3151"/>
                <a:gd name="T45" fmla="*/ 605 h 840"/>
                <a:gd name="T46" fmla="*/ 1194 w 3151"/>
                <a:gd name="T47" fmla="*/ 605 h 840"/>
                <a:gd name="T48" fmla="*/ 1194 w 3151"/>
                <a:gd name="T49" fmla="*/ 366 h 840"/>
                <a:gd name="T50" fmla="*/ 1493 w 3151"/>
                <a:gd name="T51" fmla="*/ 238 h 840"/>
                <a:gd name="T52" fmla="*/ 1658 w 3151"/>
                <a:gd name="T53" fmla="*/ 238 h 840"/>
                <a:gd name="T54" fmla="*/ 1658 w 3151"/>
                <a:gd name="T55" fmla="*/ 522 h 840"/>
                <a:gd name="T56" fmla="*/ 1493 w 3151"/>
                <a:gd name="T57" fmla="*/ 522 h 840"/>
                <a:gd name="T58" fmla="*/ 1493 w 3151"/>
                <a:gd name="T59" fmla="*/ 238 h 840"/>
                <a:gd name="T60" fmla="*/ 1791 w 3151"/>
                <a:gd name="T61" fmla="*/ 220 h 840"/>
                <a:gd name="T62" fmla="*/ 1957 w 3151"/>
                <a:gd name="T63" fmla="*/ 220 h 840"/>
                <a:gd name="T64" fmla="*/ 1957 w 3151"/>
                <a:gd name="T65" fmla="*/ 513 h 840"/>
                <a:gd name="T66" fmla="*/ 1791 w 3151"/>
                <a:gd name="T67" fmla="*/ 513 h 840"/>
                <a:gd name="T68" fmla="*/ 1791 w 3151"/>
                <a:gd name="T69" fmla="*/ 220 h 840"/>
                <a:gd name="T70" fmla="*/ 2090 w 3151"/>
                <a:gd name="T71" fmla="*/ 0 h 840"/>
                <a:gd name="T72" fmla="*/ 2256 w 3151"/>
                <a:gd name="T73" fmla="*/ 0 h 840"/>
                <a:gd name="T74" fmla="*/ 2256 w 3151"/>
                <a:gd name="T75" fmla="*/ 368 h 840"/>
                <a:gd name="T76" fmla="*/ 2090 w 3151"/>
                <a:gd name="T77" fmla="*/ 368 h 840"/>
                <a:gd name="T78" fmla="*/ 2090 w 3151"/>
                <a:gd name="T79" fmla="*/ 0 h 840"/>
                <a:gd name="T80" fmla="*/ 2389 w 3151"/>
                <a:gd name="T81" fmla="*/ 10 h 840"/>
                <a:gd name="T82" fmla="*/ 2555 w 3151"/>
                <a:gd name="T83" fmla="*/ 10 h 840"/>
                <a:gd name="T84" fmla="*/ 2555 w 3151"/>
                <a:gd name="T85" fmla="*/ 370 h 840"/>
                <a:gd name="T86" fmla="*/ 2389 w 3151"/>
                <a:gd name="T87" fmla="*/ 370 h 840"/>
                <a:gd name="T88" fmla="*/ 2389 w 3151"/>
                <a:gd name="T89" fmla="*/ 10 h 840"/>
                <a:gd name="T90" fmla="*/ 2688 w 3151"/>
                <a:gd name="T91" fmla="*/ 88 h 840"/>
                <a:gd name="T92" fmla="*/ 2853 w 3151"/>
                <a:gd name="T93" fmla="*/ 88 h 840"/>
                <a:gd name="T94" fmla="*/ 2853 w 3151"/>
                <a:gd name="T95" fmla="*/ 415 h 840"/>
                <a:gd name="T96" fmla="*/ 2688 w 3151"/>
                <a:gd name="T97" fmla="*/ 415 h 840"/>
                <a:gd name="T98" fmla="*/ 2688 w 3151"/>
                <a:gd name="T99" fmla="*/ 88 h 840"/>
                <a:gd name="T100" fmla="*/ 2985 w 3151"/>
                <a:gd name="T101" fmla="*/ 160 h 840"/>
                <a:gd name="T102" fmla="*/ 3151 w 3151"/>
                <a:gd name="T103" fmla="*/ 160 h 840"/>
                <a:gd name="T104" fmla="*/ 3151 w 3151"/>
                <a:gd name="T105" fmla="*/ 508 h 840"/>
                <a:gd name="T106" fmla="*/ 2985 w 3151"/>
                <a:gd name="T107" fmla="*/ 508 h 840"/>
                <a:gd name="T108" fmla="*/ 2985 w 3151"/>
                <a:gd name="T109" fmla="*/ 160 h 8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151" h="840">
                  <a:moveTo>
                    <a:pt x="0" y="688"/>
                  </a:moveTo>
                  <a:lnTo>
                    <a:pt x="166" y="688"/>
                  </a:lnTo>
                  <a:lnTo>
                    <a:pt x="166" y="840"/>
                  </a:lnTo>
                  <a:lnTo>
                    <a:pt x="0" y="840"/>
                  </a:lnTo>
                  <a:lnTo>
                    <a:pt x="0" y="688"/>
                  </a:lnTo>
                  <a:close/>
                  <a:moveTo>
                    <a:pt x="299" y="620"/>
                  </a:moveTo>
                  <a:lnTo>
                    <a:pt x="465" y="620"/>
                  </a:lnTo>
                  <a:lnTo>
                    <a:pt x="465" y="788"/>
                  </a:lnTo>
                  <a:lnTo>
                    <a:pt x="299" y="788"/>
                  </a:lnTo>
                  <a:lnTo>
                    <a:pt x="299" y="620"/>
                  </a:lnTo>
                  <a:close/>
                  <a:moveTo>
                    <a:pt x="598" y="541"/>
                  </a:moveTo>
                  <a:lnTo>
                    <a:pt x="763" y="541"/>
                  </a:lnTo>
                  <a:lnTo>
                    <a:pt x="763" y="738"/>
                  </a:lnTo>
                  <a:lnTo>
                    <a:pt x="598" y="738"/>
                  </a:lnTo>
                  <a:lnTo>
                    <a:pt x="598" y="541"/>
                  </a:lnTo>
                  <a:close/>
                  <a:moveTo>
                    <a:pt x="896" y="475"/>
                  </a:moveTo>
                  <a:lnTo>
                    <a:pt x="1062" y="475"/>
                  </a:lnTo>
                  <a:lnTo>
                    <a:pt x="1062" y="657"/>
                  </a:lnTo>
                  <a:lnTo>
                    <a:pt x="896" y="657"/>
                  </a:lnTo>
                  <a:lnTo>
                    <a:pt x="896" y="475"/>
                  </a:lnTo>
                  <a:close/>
                  <a:moveTo>
                    <a:pt x="1194" y="366"/>
                  </a:moveTo>
                  <a:lnTo>
                    <a:pt x="1361" y="366"/>
                  </a:lnTo>
                  <a:lnTo>
                    <a:pt x="1361" y="605"/>
                  </a:lnTo>
                  <a:lnTo>
                    <a:pt x="1194" y="605"/>
                  </a:lnTo>
                  <a:lnTo>
                    <a:pt x="1194" y="366"/>
                  </a:lnTo>
                  <a:close/>
                  <a:moveTo>
                    <a:pt x="1493" y="238"/>
                  </a:moveTo>
                  <a:lnTo>
                    <a:pt x="1658" y="238"/>
                  </a:lnTo>
                  <a:lnTo>
                    <a:pt x="1658" y="522"/>
                  </a:lnTo>
                  <a:lnTo>
                    <a:pt x="1493" y="522"/>
                  </a:lnTo>
                  <a:lnTo>
                    <a:pt x="1493" y="238"/>
                  </a:lnTo>
                  <a:close/>
                  <a:moveTo>
                    <a:pt x="1791" y="220"/>
                  </a:moveTo>
                  <a:lnTo>
                    <a:pt x="1957" y="220"/>
                  </a:lnTo>
                  <a:lnTo>
                    <a:pt x="1957" y="513"/>
                  </a:lnTo>
                  <a:lnTo>
                    <a:pt x="1791" y="513"/>
                  </a:lnTo>
                  <a:lnTo>
                    <a:pt x="1791" y="220"/>
                  </a:lnTo>
                  <a:close/>
                  <a:moveTo>
                    <a:pt x="2090" y="0"/>
                  </a:moveTo>
                  <a:lnTo>
                    <a:pt x="2256" y="0"/>
                  </a:lnTo>
                  <a:lnTo>
                    <a:pt x="2256" y="368"/>
                  </a:lnTo>
                  <a:lnTo>
                    <a:pt x="2090" y="368"/>
                  </a:lnTo>
                  <a:lnTo>
                    <a:pt x="2090" y="0"/>
                  </a:lnTo>
                  <a:close/>
                  <a:moveTo>
                    <a:pt x="2389" y="10"/>
                  </a:moveTo>
                  <a:lnTo>
                    <a:pt x="2555" y="10"/>
                  </a:lnTo>
                  <a:lnTo>
                    <a:pt x="2555" y="370"/>
                  </a:lnTo>
                  <a:lnTo>
                    <a:pt x="2389" y="370"/>
                  </a:lnTo>
                  <a:lnTo>
                    <a:pt x="2389" y="10"/>
                  </a:lnTo>
                  <a:close/>
                  <a:moveTo>
                    <a:pt x="2688" y="88"/>
                  </a:moveTo>
                  <a:lnTo>
                    <a:pt x="2853" y="88"/>
                  </a:lnTo>
                  <a:lnTo>
                    <a:pt x="2853" y="415"/>
                  </a:lnTo>
                  <a:lnTo>
                    <a:pt x="2688" y="415"/>
                  </a:lnTo>
                  <a:lnTo>
                    <a:pt x="2688" y="88"/>
                  </a:lnTo>
                  <a:close/>
                  <a:moveTo>
                    <a:pt x="2985" y="160"/>
                  </a:moveTo>
                  <a:lnTo>
                    <a:pt x="3151" y="160"/>
                  </a:lnTo>
                  <a:lnTo>
                    <a:pt x="3151" y="508"/>
                  </a:lnTo>
                  <a:lnTo>
                    <a:pt x="2985" y="508"/>
                  </a:lnTo>
                  <a:lnTo>
                    <a:pt x="2985" y="160"/>
                  </a:lnTo>
                  <a:close/>
                </a:path>
              </a:pathLst>
            </a:custGeom>
            <a:solidFill>
              <a:srgbClr val="D9969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307" name="Rectangle 49"/>
            <p:cNvSpPr>
              <a:spLocks noChangeArrowheads="1"/>
            </p:cNvSpPr>
            <p:nvPr/>
          </p:nvSpPr>
          <p:spPr bwMode="auto">
            <a:xfrm>
              <a:off x="1217613" y="47640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1.0 </a:t>
              </a:r>
              <a:endParaRPr lang="en-US" altLang="en-US">
                <a:solidFill>
                  <a:srgbClr val="000000"/>
                </a:solidFill>
              </a:endParaRPr>
            </a:p>
          </p:txBody>
        </p:sp>
        <p:sp>
          <p:nvSpPr>
            <p:cNvPr id="12308" name="Rectangle 50"/>
            <p:cNvSpPr>
              <a:spLocks noChangeArrowheads="1"/>
            </p:cNvSpPr>
            <p:nvPr/>
          </p:nvSpPr>
          <p:spPr bwMode="auto">
            <a:xfrm>
              <a:off x="1692275" y="466883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1.1 </a:t>
              </a:r>
              <a:endParaRPr lang="en-US" altLang="en-US">
                <a:solidFill>
                  <a:srgbClr val="000000"/>
                </a:solidFill>
              </a:endParaRPr>
            </a:p>
          </p:txBody>
        </p:sp>
        <p:sp>
          <p:nvSpPr>
            <p:cNvPr id="12309" name="Rectangle 51"/>
            <p:cNvSpPr>
              <a:spLocks noChangeArrowheads="1"/>
            </p:cNvSpPr>
            <p:nvPr/>
          </p:nvSpPr>
          <p:spPr bwMode="auto">
            <a:xfrm>
              <a:off x="2165350" y="456723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1.3 </a:t>
              </a:r>
              <a:endParaRPr lang="en-US" altLang="en-US">
                <a:solidFill>
                  <a:srgbClr val="000000"/>
                </a:solidFill>
              </a:endParaRPr>
            </a:p>
          </p:txBody>
        </p:sp>
        <p:sp>
          <p:nvSpPr>
            <p:cNvPr id="12310" name="Rectangle 52"/>
            <p:cNvSpPr>
              <a:spLocks noChangeArrowheads="1"/>
            </p:cNvSpPr>
            <p:nvPr/>
          </p:nvSpPr>
          <p:spPr bwMode="auto">
            <a:xfrm>
              <a:off x="2640013" y="444976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1.2 </a:t>
              </a:r>
              <a:endParaRPr lang="en-US" altLang="en-US">
                <a:solidFill>
                  <a:srgbClr val="000000"/>
                </a:solidFill>
              </a:endParaRPr>
            </a:p>
          </p:txBody>
        </p:sp>
        <p:sp>
          <p:nvSpPr>
            <p:cNvPr id="12311" name="Rectangle 53"/>
            <p:cNvSpPr>
              <a:spLocks noChangeArrowheads="1"/>
            </p:cNvSpPr>
            <p:nvPr/>
          </p:nvSpPr>
          <p:spPr bwMode="auto">
            <a:xfrm>
              <a:off x="3113088" y="4321175"/>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1.6 </a:t>
              </a:r>
              <a:endParaRPr lang="en-US" altLang="en-US">
                <a:solidFill>
                  <a:srgbClr val="000000"/>
                </a:solidFill>
              </a:endParaRPr>
            </a:p>
          </p:txBody>
        </p:sp>
        <p:sp>
          <p:nvSpPr>
            <p:cNvPr id="12312" name="Rectangle 54"/>
            <p:cNvSpPr>
              <a:spLocks noChangeArrowheads="1"/>
            </p:cNvSpPr>
            <p:nvPr/>
          </p:nvSpPr>
          <p:spPr bwMode="auto">
            <a:xfrm>
              <a:off x="3587750" y="41544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1.9 </a:t>
              </a:r>
              <a:endParaRPr lang="en-US" altLang="en-US">
                <a:solidFill>
                  <a:srgbClr val="000000"/>
                </a:solidFill>
              </a:endParaRPr>
            </a:p>
          </p:txBody>
        </p:sp>
        <p:sp>
          <p:nvSpPr>
            <p:cNvPr id="12313" name="Rectangle 55"/>
            <p:cNvSpPr>
              <a:spLocks noChangeArrowheads="1"/>
            </p:cNvSpPr>
            <p:nvPr/>
          </p:nvSpPr>
          <p:spPr bwMode="auto">
            <a:xfrm>
              <a:off x="4060825" y="413226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1.9 </a:t>
              </a:r>
              <a:endParaRPr lang="en-US" altLang="en-US">
                <a:solidFill>
                  <a:srgbClr val="000000"/>
                </a:solidFill>
              </a:endParaRPr>
            </a:p>
          </p:txBody>
        </p:sp>
        <p:sp>
          <p:nvSpPr>
            <p:cNvPr id="12314" name="Rectangle 56"/>
            <p:cNvSpPr>
              <a:spLocks noChangeArrowheads="1"/>
            </p:cNvSpPr>
            <p:nvPr/>
          </p:nvSpPr>
          <p:spPr bwMode="auto">
            <a:xfrm>
              <a:off x="4535488" y="384333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2.5 </a:t>
              </a:r>
              <a:endParaRPr lang="en-US" altLang="en-US">
                <a:solidFill>
                  <a:srgbClr val="000000"/>
                </a:solidFill>
              </a:endParaRPr>
            </a:p>
          </p:txBody>
        </p:sp>
        <p:sp>
          <p:nvSpPr>
            <p:cNvPr id="12315" name="Rectangle 57"/>
            <p:cNvSpPr>
              <a:spLocks noChangeArrowheads="1"/>
            </p:cNvSpPr>
            <p:nvPr/>
          </p:nvSpPr>
          <p:spPr bwMode="auto">
            <a:xfrm>
              <a:off x="5010150" y="385286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2.4 </a:t>
              </a:r>
              <a:endParaRPr lang="en-US" altLang="en-US">
                <a:solidFill>
                  <a:srgbClr val="000000"/>
                </a:solidFill>
              </a:endParaRPr>
            </a:p>
          </p:txBody>
        </p:sp>
        <p:sp>
          <p:nvSpPr>
            <p:cNvPr id="12316" name="Rectangle 58"/>
            <p:cNvSpPr>
              <a:spLocks noChangeArrowheads="1"/>
            </p:cNvSpPr>
            <p:nvPr/>
          </p:nvSpPr>
          <p:spPr bwMode="auto">
            <a:xfrm>
              <a:off x="5483225" y="394970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2.2 </a:t>
              </a:r>
              <a:endParaRPr lang="en-US" altLang="en-US">
                <a:solidFill>
                  <a:srgbClr val="000000"/>
                </a:solidFill>
              </a:endParaRPr>
            </a:p>
          </p:txBody>
        </p:sp>
        <p:sp>
          <p:nvSpPr>
            <p:cNvPr id="12317" name="Rectangle 59"/>
            <p:cNvSpPr>
              <a:spLocks noChangeArrowheads="1"/>
            </p:cNvSpPr>
            <p:nvPr/>
          </p:nvSpPr>
          <p:spPr bwMode="auto">
            <a:xfrm>
              <a:off x="5957888" y="408146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2.3 </a:t>
              </a:r>
              <a:endParaRPr lang="en-US" altLang="en-US">
                <a:solidFill>
                  <a:srgbClr val="000000"/>
                </a:solidFill>
              </a:endParaRPr>
            </a:p>
          </p:txBody>
        </p:sp>
        <p:sp>
          <p:nvSpPr>
            <p:cNvPr id="12362" name="Rectangle 104"/>
            <p:cNvSpPr>
              <a:spLocks noChangeArrowheads="1"/>
            </p:cNvSpPr>
            <p:nvPr/>
          </p:nvSpPr>
          <p:spPr bwMode="auto">
            <a:xfrm>
              <a:off x="6430963" y="4037013"/>
              <a:ext cx="74613" cy="65087"/>
            </a:xfrm>
            <a:prstGeom prst="rect">
              <a:avLst/>
            </a:prstGeom>
            <a:solidFill>
              <a:srgbClr val="D9969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363" name="Rectangle 105"/>
            <p:cNvSpPr>
              <a:spLocks noChangeArrowheads="1"/>
            </p:cNvSpPr>
            <p:nvPr/>
          </p:nvSpPr>
          <p:spPr bwMode="auto">
            <a:xfrm>
              <a:off x="6537325" y="3987800"/>
              <a:ext cx="2327170"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cy-GB" altLang="en-US" sz="1200" dirty="0">
                  <a:solidFill>
                    <a:srgbClr val="000000"/>
                  </a:solidFill>
                  <a:latin typeface="Calibri" pitchFamily="34" charset="0"/>
                </a:rPr>
                <a:t>Cyfanswm cymorth i addysg uwchradd</a:t>
              </a:r>
              <a:endParaRPr lang="cy-GB" altLang="en-US" sz="1200" dirty="0">
                <a:solidFill>
                  <a:srgbClr val="000000"/>
                </a:solidFill>
              </a:endParaRPr>
            </a:p>
          </p:txBody>
        </p:sp>
      </p:grpSp>
      <p:grpSp>
        <p:nvGrpSpPr>
          <p:cNvPr id="12373" name="Group 12372"/>
          <p:cNvGrpSpPr/>
          <p:nvPr/>
        </p:nvGrpSpPr>
        <p:grpSpPr>
          <a:xfrm>
            <a:off x="1690579" y="1758719"/>
            <a:ext cx="8495031" cy="4147681"/>
            <a:chOff x="553799" y="2220913"/>
            <a:chExt cx="8247325" cy="4147681"/>
          </a:xfrm>
        </p:grpSpPr>
        <p:grpSp>
          <p:nvGrpSpPr>
            <p:cNvPr id="12370" name="Group 12369"/>
            <p:cNvGrpSpPr/>
            <p:nvPr/>
          </p:nvGrpSpPr>
          <p:grpSpPr>
            <a:xfrm>
              <a:off x="553799" y="2220913"/>
              <a:ext cx="8247325" cy="3739207"/>
              <a:chOff x="553799" y="2220913"/>
              <a:chExt cx="8247325" cy="3739207"/>
            </a:xfrm>
          </p:grpSpPr>
          <p:sp>
            <p:nvSpPr>
              <p:cNvPr id="12" name="Rectangle 11"/>
              <p:cNvSpPr>
                <a:spLocks noChangeArrowheads="1"/>
              </p:cNvSpPr>
              <p:nvPr/>
            </p:nvSpPr>
            <p:spPr bwMode="auto">
              <a:xfrm>
                <a:off x="1044575" y="2309813"/>
                <a:ext cx="11113" cy="3332162"/>
              </a:xfrm>
              <a:prstGeom prst="rect">
                <a:avLst/>
              </a:prstGeom>
              <a:solidFill>
                <a:srgbClr val="868686"/>
              </a:solidFill>
              <a:ln w="1588" cap="flat">
                <a:solidFill>
                  <a:srgbClr val="868686"/>
                </a:solidFill>
                <a:prstDash val="solid"/>
                <a:bevel/>
                <a:headEnd/>
                <a:tailEnd/>
              </a:ln>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3" name="Freeform 12"/>
              <p:cNvSpPr>
                <a:spLocks noEditPoints="1"/>
              </p:cNvSpPr>
              <p:nvPr/>
            </p:nvSpPr>
            <p:spPr bwMode="auto">
              <a:xfrm>
                <a:off x="1003300" y="2305050"/>
                <a:ext cx="47625" cy="3341687"/>
              </a:xfrm>
              <a:custGeom>
                <a:avLst/>
                <a:gdLst>
                  <a:gd name="T0" fmla="*/ 0 w 30"/>
                  <a:gd name="T1" fmla="*/ 2099 h 2105"/>
                  <a:gd name="T2" fmla="*/ 30 w 30"/>
                  <a:gd name="T3" fmla="*/ 2099 h 2105"/>
                  <a:gd name="T4" fmla="*/ 30 w 30"/>
                  <a:gd name="T5" fmla="*/ 2105 h 2105"/>
                  <a:gd name="T6" fmla="*/ 0 w 30"/>
                  <a:gd name="T7" fmla="*/ 2105 h 2105"/>
                  <a:gd name="T8" fmla="*/ 0 w 30"/>
                  <a:gd name="T9" fmla="*/ 2099 h 2105"/>
                  <a:gd name="T10" fmla="*/ 0 w 30"/>
                  <a:gd name="T11" fmla="*/ 1799 h 2105"/>
                  <a:gd name="T12" fmla="*/ 30 w 30"/>
                  <a:gd name="T13" fmla="*/ 1799 h 2105"/>
                  <a:gd name="T14" fmla="*/ 30 w 30"/>
                  <a:gd name="T15" fmla="*/ 1806 h 2105"/>
                  <a:gd name="T16" fmla="*/ 0 w 30"/>
                  <a:gd name="T17" fmla="*/ 1806 h 2105"/>
                  <a:gd name="T18" fmla="*/ 0 w 30"/>
                  <a:gd name="T19" fmla="*/ 1799 h 2105"/>
                  <a:gd name="T20" fmla="*/ 0 w 30"/>
                  <a:gd name="T21" fmla="*/ 1500 h 2105"/>
                  <a:gd name="T22" fmla="*/ 30 w 30"/>
                  <a:gd name="T23" fmla="*/ 1500 h 2105"/>
                  <a:gd name="T24" fmla="*/ 30 w 30"/>
                  <a:gd name="T25" fmla="*/ 1506 h 2105"/>
                  <a:gd name="T26" fmla="*/ 0 w 30"/>
                  <a:gd name="T27" fmla="*/ 1506 h 2105"/>
                  <a:gd name="T28" fmla="*/ 0 w 30"/>
                  <a:gd name="T29" fmla="*/ 1500 h 2105"/>
                  <a:gd name="T30" fmla="*/ 0 w 30"/>
                  <a:gd name="T31" fmla="*/ 1200 h 2105"/>
                  <a:gd name="T32" fmla="*/ 30 w 30"/>
                  <a:gd name="T33" fmla="*/ 1200 h 2105"/>
                  <a:gd name="T34" fmla="*/ 30 w 30"/>
                  <a:gd name="T35" fmla="*/ 1206 h 2105"/>
                  <a:gd name="T36" fmla="*/ 0 w 30"/>
                  <a:gd name="T37" fmla="*/ 1206 h 2105"/>
                  <a:gd name="T38" fmla="*/ 0 w 30"/>
                  <a:gd name="T39" fmla="*/ 1200 h 2105"/>
                  <a:gd name="T40" fmla="*/ 0 w 30"/>
                  <a:gd name="T41" fmla="*/ 900 h 2105"/>
                  <a:gd name="T42" fmla="*/ 30 w 30"/>
                  <a:gd name="T43" fmla="*/ 900 h 2105"/>
                  <a:gd name="T44" fmla="*/ 30 w 30"/>
                  <a:gd name="T45" fmla="*/ 906 h 2105"/>
                  <a:gd name="T46" fmla="*/ 0 w 30"/>
                  <a:gd name="T47" fmla="*/ 906 h 2105"/>
                  <a:gd name="T48" fmla="*/ 0 w 30"/>
                  <a:gd name="T49" fmla="*/ 900 h 2105"/>
                  <a:gd name="T50" fmla="*/ 0 w 30"/>
                  <a:gd name="T51" fmla="*/ 600 h 2105"/>
                  <a:gd name="T52" fmla="*/ 30 w 30"/>
                  <a:gd name="T53" fmla="*/ 600 h 2105"/>
                  <a:gd name="T54" fmla="*/ 30 w 30"/>
                  <a:gd name="T55" fmla="*/ 606 h 2105"/>
                  <a:gd name="T56" fmla="*/ 0 w 30"/>
                  <a:gd name="T57" fmla="*/ 606 h 2105"/>
                  <a:gd name="T58" fmla="*/ 0 w 30"/>
                  <a:gd name="T59" fmla="*/ 600 h 2105"/>
                  <a:gd name="T60" fmla="*/ 0 w 30"/>
                  <a:gd name="T61" fmla="*/ 300 h 2105"/>
                  <a:gd name="T62" fmla="*/ 30 w 30"/>
                  <a:gd name="T63" fmla="*/ 300 h 2105"/>
                  <a:gd name="T64" fmla="*/ 30 w 30"/>
                  <a:gd name="T65" fmla="*/ 306 h 2105"/>
                  <a:gd name="T66" fmla="*/ 0 w 30"/>
                  <a:gd name="T67" fmla="*/ 306 h 2105"/>
                  <a:gd name="T68" fmla="*/ 0 w 30"/>
                  <a:gd name="T69" fmla="*/ 300 h 2105"/>
                  <a:gd name="T70" fmla="*/ 0 w 30"/>
                  <a:gd name="T71" fmla="*/ 0 h 2105"/>
                  <a:gd name="T72" fmla="*/ 30 w 30"/>
                  <a:gd name="T73" fmla="*/ 0 h 2105"/>
                  <a:gd name="T74" fmla="*/ 30 w 30"/>
                  <a:gd name="T75" fmla="*/ 6 h 2105"/>
                  <a:gd name="T76" fmla="*/ 0 w 30"/>
                  <a:gd name="T77" fmla="*/ 6 h 2105"/>
                  <a:gd name="T78" fmla="*/ 0 w 30"/>
                  <a:gd name="T79" fmla="*/ 0 h 2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30" h="2105">
                    <a:moveTo>
                      <a:pt x="0" y="2099"/>
                    </a:moveTo>
                    <a:lnTo>
                      <a:pt x="30" y="2099"/>
                    </a:lnTo>
                    <a:lnTo>
                      <a:pt x="30" y="2105"/>
                    </a:lnTo>
                    <a:lnTo>
                      <a:pt x="0" y="2105"/>
                    </a:lnTo>
                    <a:lnTo>
                      <a:pt x="0" y="2099"/>
                    </a:lnTo>
                    <a:close/>
                    <a:moveTo>
                      <a:pt x="0" y="1799"/>
                    </a:moveTo>
                    <a:lnTo>
                      <a:pt x="30" y="1799"/>
                    </a:lnTo>
                    <a:lnTo>
                      <a:pt x="30" y="1806"/>
                    </a:lnTo>
                    <a:lnTo>
                      <a:pt x="0" y="1806"/>
                    </a:lnTo>
                    <a:lnTo>
                      <a:pt x="0" y="1799"/>
                    </a:lnTo>
                    <a:close/>
                    <a:moveTo>
                      <a:pt x="0" y="1500"/>
                    </a:moveTo>
                    <a:lnTo>
                      <a:pt x="30" y="1500"/>
                    </a:lnTo>
                    <a:lnTo>
                      <a:pt x="30" y="1506"/>
                    </a:lnTo>
                    <a:lnTo>
                      <a:pt x="0" y="1506"/>
                    </a:lnTo>
                    <a:lnTo>
                      <a:pt x="0" y="1500"/>
                    </a:lnTo>
                    <a:close/>
                    <a:moveTo>
                      <a:pt x="0" y="1200"/>
                    </a:moveTo>
                    <a:lnTo>
                      <a:pt x="30" y="1200"/>
                    </a:lnTo>
                    <a:lnTo>
                      <a:pt x="30" y="1206"/>
                    </a:lnTo>
                    <a:lnTo>
                      <a:pt x="0" y="1206"/>
                    </a:lnTo>
                    <a:lnTo>
                      <a:pt x="0" y="1200"/>
                    </a:lnTo>
                    <a:close/>
                    <a:moveTo>
                      <a:pt x="0" y="900"/>
                    </a:moveTo>
                    <a:lnTo>
                      <a:pt x="30" y="900"/>
                    </a:lnTo>
                    <a:lnTo>
                      <a:pt x="30" y="906"/>
                    </a:lnTo>
                    <a:lnTo>
                      <a:pt x="0" y="906"/>
                    </a:lnTo>
                    <a:lnTo>
                      <a:pt x="0" y="900"/>
                    </a:lnTo>
                    <a:close/>
                    <a:moveTo>
                      <a:pt x="0" y="600"/>
                    </a:moveTo>
                    <a:lnTo>
                      <a:pt x="30" y="600"/>
                    </a:lnTo>
                    <a:lnTo>
                      <a:pt x="30" y="606"/>
                    </a:lnTo>
                    <a:lnTo>
                      <a:pt x="0" y="606"/>
                    </a:lnTo>
                    <a:lnTo>
                      <a:pt x="0" y="600"/>
                    </a:lnTo>
                    <a:close/>
                    <a:moveTo>
                      <a:pt x="0" y="300"/>
                    </a:moveTo>
                    <a:lnTo>
                      <a:pt x="30" y="300"/>
                    </a:lnTo>
                    <a:lnTo>
                      <a:pt x="30" y="306"/>
                    </a:lnTo>
                    <a:lnTo>
                      <a:pt x="0" y="306"/>
                    </a:lnTo>
                    <a:lnTo>
                      <a:pt x="0" y="300"/>
                    </a:lnTo>
                    <a:close/>
                    <a:moveTo>
                      <a:pt x="0" y="0"/>
                    </a:moveTo>
                    <a:lnTo>
                      <a:pt x="30" y="0"/>
                    </a:lnTo>
                    <a:lnTo>
                      <a:pt x="30" y="6"/>
                    </a:lnTo>
                    <a:lnTo>
                      <a:pt x="0" y="6"/>
                    </a:lnTo>
                    <a:lnTo>
                      <a:pt x="0" y="0"/>
                    </a:lnTo>
                    <a:close/>
                  </a:path>
                </a:pathLst>
              </a:custGeom>
              <a:solidFill>
                <a:srgbClr val="868686"/>
              </a:solidFill>
              <a:ln w="1588" cap="flat">
                <a:solidFill>
                  <a:srgbClr val="868686"/>
                </a:solidFill>
                <a:prstDash val="solid"/>
                <a:bevel/>
                <a:headEnd/>
                <a:tailEnd/>
              </a:ln>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4" name="Rectangle 13"/>
              <p:cNvSpPr>
                <a:spLocks noChangeArrowheads="1"/>
              </p:cNvSpPr>
              <p:nvPr/>
            </p:nvSpPr>
            <p:spPr bwMode="auto">
              <a:xfrm>
                <a:off x="1050925" y="5637213"/>
                <a:ext cx="5213350" cy="9525"/>
              </a:xfrm>
              <a:prstGeom prst="rect">
                <a:avLst/>
              </a:prstGeom>
              <a:solidFill>
                <a:srgbClr val="868686"/>
              </a:solidFill>
              <a:ln w="1588" cap="flat">
                <a:solidFill>
                  <a:srgbClr val="868686"/>
                </a:solidFill>
                <a:prstDash val="solid"/>
                <a:bevel/>
                <a:headEnd/>
                <a:tailEnd/>
              </a:ln>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5" name="Freeform 14"/>
              <p:cNvSpPr>
                <a:spLocks noEditPoints="1"/>
              </p:cNvSpPr>
              <p:nvPr/>
            </p:nvSpPr>
            <p:spPr bwMode="auto">
              <a:xfrm>
                <a:off x="1044575" y="5641975"/>
                <a:ext cx="5224463" cy="42862"/>
              </a:xfrm>
              <a:custGeom>
                <a:avLst/>
                <a:gdLst>
                  <a:gd name="T0" fmla="*/ 7 w 3291"/>
                  <a:gd name="T1" fmla="*/ 0 h 27"/>
                  <a:gd name="T2" fmla="*/ 7 w 3291"/>
                  <a:gd name="T3" fmla="*/ 27 h 27"/>
                  <a:gd name="T4" fmla="*/ 0 w 3291"/>
                  <a:gd name="T5" fmla="*/ 27 h 27"/>
                  <a:gd name="T6" fmla="*/ 0 w 3291"/>
                  <a:gd name="T7" fmla="*/ 0 h 27"/>
                  <a:gd name="T8" fmla="*/ 7 w 3291"/>
                  <a:gd name="T9" fmla="*/ 0 h 27"/>
                  <a:gd name="T10" fmla="*/ 306 w 3291"/>
                  <a:gd name="T11" fmla="*/ 0 h 27"/>
                  <a:gd name="T12" fmla="*/ 306 w 3291"/>
                  <a:gd name="T13" fmla="*/ 27 h 27"/>
                  <a:gd name="T14" fmla="*/ 299 w 3291"/>
                  <a:gd name="T15" fmla="*/ 27 h 27"/>
                  <a:gd name="T16" fmla="*/ 299 w 3291"/>
                  <a:gd name="T17" fmla="*/ 0 h 27"/>
                  <a:gd name="T18" fmla="*/ 306 w 3291"/>
                  <a:gd name="T19" fmla="*/ 0 h 27"/>
                  <a:gd name="T20" fmla="*/ 604 w 3291"/>
                  <a:gd name="T21" fmla="*/ 0 h 27"/>
                  <a:gd name="T22" fmla="*/ 604 w 3291"/>
                  <a:gd name="T23" fmla="*/ 27 h 27"/>
                  <a:gd name="T24" fmla="*/ 598 w 3291"/>
                  <a:gd name="T25" fmla="*/ 27 h 27"/>
                  <a:gd name="T26" fmla="*/ 598 w 3291"/>
                  <a:gd name="T27" fmla="*/ 0 h 27"/>
                  <a:gd name="T28" fmla="*/ 604 w 3291"/>
                  <a:gd name="T29" fmla="*/ 0 h 27"/>
                  <a:gd name="T30" fmla="*/ 903 w 3291"/>
                  <a:gd name="T31" fmla="*/ 0 h 27"/>
                  <a:gd name="T32" fmla="*/ 903 w 3291"/>
                  <a:gd name="T33" fmla="*/ 27 h 27"/>
                  <a:gd name="T34" fmla="*/ 896 w 3291"/>
                  <a:gd name="T35" fmla="*/ 27 h 27"/>
                  <a:gd name="T36" fmla="*/ 896 w 3291"/>
                  <a:gd name="T37" fmla="*/ 0 h 27"/>
                  <a:gd name="T38" fmla="*/ 903 w 3291"/>
                  <a:gd name="T39" fmla="*/ 0 h 27"/>
                  <a:gd name="T40" fmla="*/ 1202 w 3291"/>
                  <a:gd name="T41" fmla="*/ 0 h 27"/>
                  <a:gd name="T42" fmla="*/ 1202 w 3291"/>
                  <a:gd name="T43" fmla="*/ 27 h 27"/>
                  <a:gd name="T44" fmla="*/ 1195 w 3291"/>
                  <a:gd name="T45" fmla="*/ 27 h 27"/>
                  <a:gd name="T46" fmla="*/ 1195 w 3291"/>
                  <a:gd name="T47" fmla="*/ 0 h 27"/>
                  <a:gd name="T48" fmla="*/ 1202 w 3291"/>
                  <a:gd name="T49" fmla="*/ 0 h 27"/>
                  <a:gd name="T50" fmla="*/ 1500 w 3291"/>
                  <a:gd name="T51" fmla="*/ 0 h 27"/>
                  <a:gd name="T52" fmla="*/ 1500 w 3291"/>
                  <a:gd name="T53" fmla="*/ 27 h 27"/>
                  <a:gd name="T54" fmla="*/ 1493 w 3291"/>
                  <a:gd name="T55" fmla="*/ 27 h 27"/>
                  <a:gd name="T56" fmla="*/ 1493 w 3291"/>
                  <a:gd name="T57" fmla="*/ 0 h 27"/>
                  <a:gd name="T58" fmla="*/ 1500 w 3291"/>
                  <a:gd name="T59" fmla="*/ 0 h 27"/>
                  <a:gd name="T60" fmla="*/ 1798 w 3291"/>
                  <a:gd name="T61" fmla="*/ 0 h 27"/>
                  <a:gd name="T62" fmla="*/ 1798 w 3291"/>
                  <a:gd name="T63" fmla="*/ 27 h 27"/>
                  <a:gd name="T64" fmla="*/ 1792 w 3291"/>
                  <a:gd name="T65" fmla="*/ 27 h 27"/>
                  <a:gd name="T66" fmla="*/ 1792 w 3291"/>
                  <a:gd name="T67" fmla="*/ 0 h 27"/>
                  <a:gd name="T68" fmla="*/ 1798 w 3291"/>
                  <a:gd name="T69" fmla="*/ 0 h 27"/>
                  <a:gd name="T70" fmla="*/ 2097 w 3291"/>
                  <a:gd name="T71" fmla="*/ 0 h 27"/>
                  <a:gd name="T72" fmla="*/ 2097 w 3291"/>
                  <a:gd name="T73" fmla="*/ 27 h 27"/>
                  <a:gd name="T74" fmla="*/ 2090 w 3291"/>
                  <a:gd name="T75" fmla="*/ 27 h 27"/>
                  <a:gd name="T76" fmla="*/ 2090 w 3291"/>
                  <a:gd name="T77" fmla="*/ 0 h 27"/>
                  <a:gd name="T78" fmla="*/ 2097 w 3291"/>
                  <a:gd name="T79" fmla="*/ 0 h 27"/>
                  <a:gd name="T80" fmla="*/ 2396 w 3291"/>
                  <a:gd name="T81" fmla="*/ 0 h 27"/>
                  <a:gd name="T82" fmla="*/ 2396 w 3291"/>
                  <a:gd name="T83" fmla="*/ 27 h 27"/>
                  <a:gd name="T84" fmla="*/ 2389 w 3291"/>
                  <a:gd name="T85" fmla="*/ 27 h 27"/>
                  <a:gd name="T86" fmla="*/ 2389 w 3291"/>
                  <a:gd name="T87" fmla="*/ 0 h 27"/>
                  <a:gd name="T88" fmla="*/ 2396 w 3291"/>
                  <a:gd name="T89" fmla="*/ 0 h 27"/>
                  <a:gd name="T90" fmla="*/ 2695 w 3291"/>
                  <a:gd name="T91" fmla="*/ 0 h 27"/>
                  <a:gd name="T92" fmla="*/ 2695 w 3291"/>
                  <a:gd name="T93" fmla="*/ 27 h 27"/>
                  <a:gd name="T94" fmla="*/ 2688 w 3291"/>
                  <a:gd name="T95" fmla="*/ 27 h 27"/>
                  <a:gd name="T96" fmla="*/ 2688 w 3291"/>
                  <a:gd name="T97" fmla="*/ 0 h 27"/>
                  <a:gd name="T98" fmla="*/ 2695 w 3291"/>
                  <a:gd name="T99" fmla="*/ 0 h 27"/>
                  <a:gd name="T100" fmla="*/ 2992 w 3291"/>
                  <a:gd name="T101" fmla="*/ 0 h 27"/>
                  <a:gd name="T102" fmla="*/ 2992 w 3291"/>
                  <a:gd name="T103" fmla="*/ 27 h 27"/>
                  <a:gd name="T104" fmla="*/ 2985 w 3291"/>
                  <a:gd name="T105" fmla="*/ 27 h 27"/>
                  <a:gd name="T106" fmla="*/ 2985 w 3291"/>
                  <a:gd name="T107" fmla="*/ 0 h 27"/>
                  <a:gd name="T108" fmla="*/ 2992 w 3291"/>
                  <a:gd name="T109" fmla="*/ 0 h 27"/>
                  <a:gd name="T110" fmla="*/ 3291 w 3291"/>
                  <a:gd name="T111" fmla="*/ 0 h 27"/>
                  <a:gd name="T112" fmla="*/ 3291 w 3291"/>
                  <a:gd name="T113" fmla="*/ 27 h 27"/>
                  <a:gd name="T114" fmla="*/ 3284 w 3291"/>
                  <a:gd name="T115" fmla="*/ 27 h 27"/>
                  <a:gd name="T116" fmla="*/ 3284 w 3291"/>
                  <a:gd name="T117" fmla="*/ 0 h 27"/>
                  <a:gd name="T118" fmla="*/ 3291 w 3291"/>
                  <a:gd name="T119"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291" h="27">
                    <a:moveTo>
                      <a:pt x="7" y="0"/>
                    </a:moveTo>
                    <a:lnTo>
                      <a:pt x="7" y="27"/>
                    </a:lnTo>
                    <a:lnTo>
                      <a:pt x="0" y="27"/>
                    </a:lnTo>
                    <a:lnTo>
                      <a:pt x="0" y="0"/>
                    </a:lnTo>
                    <a:lnTo>
                      <a:pt x="7" y="0"/>
                    </a:lnTo>
                    <a:close/>
                    <a:moveTo>
                      <a:pt x="306" y="0"/>
                    </a:moveTo>
                    <a:lnTo>
                      <a:pt x="306" y="27"/>
                    </a:lnTo>
                    <a:lnTo>
                      <a:pt x="299" y="27"/>
                    </a:lnTo>
                    <a:lnTo>
                      <a:pt x="299" y="0"/>
                    </a:lnTo>
                    <a:lnTo>
                      <a:pt x="306" y="0"/>
                    </a:lnTo>
                    <a:close/>
                    <a:moveTo>
                      <a:pt x="604" y="0"/>
                    </a:moveTo>
                    <a:lnTo>
                      <a:pt x="604" y="27"/>
                    </a:lnTo>
                    <a:lnTo>
                      <a:pt x="598" y="27"/>
                    </a:lnTo>
                    <a:lnTo>
                      <a:pt x="598" y="0"/>
                    </a:lnTo>
                    <a:lnTo>
                      <a:pt x="604" y="0"/>
                    </a:lnTo>
                    <a:close/>
                    <a:moveTo>
                      <a:pt x="903" y="0"/>
                    </a:moveTo>
                    <a:lnTo>
                      <a:pt x="903" y="27"/>
                    </a:lnTo>
                    <a:lnTo>
                      <a:pt x="896" y="27"/>
                    </a:lnTo>
                    <a:lnTo>
                      <a:pt x="896" y="0"/>
                    </a:lnTo>
                    <a:lnTo>
                      <a:pt x="903" y="0"/>
                    </a:lnTo>
                    <a:close/>
                    <a:moveTo>
                      <a:pt x="1202" y="0"/>
                    </a:moveTo>
                    <a:lnTo>
                      <a:pt x="1202" y="27"/>
                    </a:lnTo>
                    <a:lnTo>
                      <a:pt x="1195" y="27"/>
                    </a:lnTo>
                    <a:lnTo>
                      <a:pt x="1195" y="0"/>
                    </a:lnTo>
                    <a:lnTo>
                      <a:pt x="1202" y="0"/>
                    </a:lnTo>
                    <a:close/>
                    <a:moveTo>
                      <a:pt x="1500" y="0"/>
                    </a:moveTo>
                    <a:lnTo>
                      <a:pt x="1500" y="27"/>
                    </a:lnTo>
                    <a:lnTo>
                      <a:pt x="1493" y="27"/>
                    </a:lnTo>
                    <a:lnTo>
                      <a:pt x="1493" y="0"/>
                    </a:lnTo>
                    <a:lnTo>
                      <a:pt x="1500" y="0"/>
                    </a:lnTo>
                    <a:close/>
                    <a:moveTo>
                      <a:pt x="1798" y="0"/>
                    </a:moveTo>
                    <a:lnTo>
                      <a:pt x="1798" y="27"/>
                    </a:lnTo>
                    <a:lnTo>
                      <a:pt x="1792" y="27"/>
                    </a:lnTo>
                    <a:lnTo>
                      <a:pt x="1792" y="0"/>
                    </a:lnTo>
                    <a:lnTo>
                      <a:pt x="1798" y="0"/>
                    </a:lnTo>
                    <a:close/>
                    <a:moveTo>
                      <a:pt x="2097" y="0"/>
                    </a:moveTo>
                    <a:lnTo>
                      <a:pt x="2097" y="27"/>
                    </a:lnTo>
                    <a:lnTo>
                      <a:pt x="2090" y="27"/>
                    </a:lnTo>
                    <a:lnTo>
                      <a:pt x="2090" y="0"/>
                    </a:lnTo>
                    <a:lnTo>
                      <a:pt x="2097" y="0"/>
                    </a:lnTo>
                    <a:close/>
                    <a:moveTo>
                      <a:pt x="2396" y="0"/>
                    </a:moveTo>
                    <a:lnTo>
                      <a:pt x="2396" y="27"/>
                    </a:lnTo>
                    <a:lnTo>
                      <a:pt x="2389" y="27"/>
                    </a:lnTo>
                    <a:lnTo>
                      <a:pt x="2389" y="0"/>
                    </a:lnTo>
                    <a:lnTo>
                      <a:pt x="2396" y="0"/>
                    </a:lnTo>
                    <a:close/>
                    <a:moveTo>
                      <a:pt x="2695" y="0"/>
                    </a:moveTo>
                    <a:lnTo>
                      <a:pt x="2695" y="27"/>
                    </a:lnTo>
                    <a:lnTo>
                      <a:pt x="2688" y="27"/>
                    </a:lnTo>
                    <a:lnTo>
                      <a:pt x="2688" y="0"/>
                    </a:lnTo>
                    <a:lnTo>
                      <a:pt x="2695" y="0"/>
                    </a:lnTo>
                    <a:close/>
                    <a:moveTo>
                      <a:pt x="2992" y="0"/>
                    </a:moveTo>
                    <a:lnTo>
                      <a:pt x="2992" y="27"/>
                    </a:lnTo>
                    <a:lnTo>
                      <a:pt x="2985" y="27"/>
                    </a:lnTo>
                    <a:lnTo>
                      <a:pt x="2985" y="0"/>
                    </a:lnTo>
                    <a:lnTo>
                      <a:pt x="2992" y="0"/>
                    </a:lnTo>
                    <a:close/>
                    <a:moveTo>
                      <a:pt x="3291" y="0"/>
                    </a:moveTo>
                    <a:lnTo>
                      <a:pt x="3291" y="27"/>
                    </a:lnTo>
                    <a:lnTo>
                      <a:pt x="3284" y="27"/>
                    </a:lnTo>
                    <a:lnTo>
                      <a:pt x="3284" y="0"/>
                    </a:lnTo>
                    <a:lnTo>
                      <a:pt x="3291" y="0"/>
                    </a:lnTo>
                    <a:close/>
                  </a:path>
                </a:pathLst>
              </a:custGeom>
              <a:solidFill>
                <a:srgbClr val="868686"/>
              </a:solidFill>
              <a:ln w="1588" cap="flat">
                <a:solidFill>
                  <a:srgbClr val="868686"/>
                </a:solidFill>
                <a:prstDash val="solid"/>
                <a:bevel/>
                <a:headEnd/>
                <a:tailEnd/>
              </a:ln>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grpSp>
            <p:nvGrpSpPr>
              <p:cNvPr id="12366" name="Group 12365"/>
              <p:cNvGrpSpPr/>
              <p:nvPr/>
            </p:nvGrpSpPr>
            <p:grpSpPr>
              <a:xfrm>
                <a:off x="553799" y="2220913"/>
                <a:ext cx="8247325" cy="3739207"/>
                <a:chOff x="553799" y="2220913"/>
                <a:chExt cx="8247325" cy="3739207"/>
              </a:xfrm>
            </p:grpSpPr>
            <p:sp>
              <p:nvSpPr>
                <p:cNvPr id="9" name="Freeform 8"/>
                <p:cNvSpPr>
                  <a:spLocks noEditPoints="1"/>
                </p:cNvSpPr>
                <p:nvPr/>
              </p:nvSpPr>
              <p:spPr bwMode="auto">
                <a:xfrm>
                  <a:off x="1155700" y="4210050"/>
                  <a:ext cx="5002213" cy="1431925"/>
                </a:xfrm>
                <a:custGeom>
                  <a:avLst/>
                  <a:gdLst>
                    <a:gd name="T0" fmla="*/ 0 w 3151"/>
                    <a:gd name="T1" fmla="*/ 472 h 902"/>
                    <a:gd name="T2" fmla="*/ 166 w 3151"/>
                    <a:gd name="T3" fmla="*/ 472 h 902"/>
                    <a:gd name="T4" fmla="*/ 166 w 3151"/>
                    <a:gd name="T5" fmla="*/ 902 h 902"/>
                    <a:gd name="T6" fmla="*/ 0 w 3151"/>
                    <a:gd name="T7" fmla="*/ 902 h 902"/>
                    <a:gd name="T8" fmla="*/ 0 w 3151"/>
                    <a:gd name="T9" fmla="*/ 472 h 902"/>
                    <a:gd name="T10" fmla="*/ 299 w 3151"/>
                    <a:gd name="T11" fmla="*/ 420 h 902"/>
                    <a:gd name="T12" fmla="*/ 465 w 3151"/>
                    <a:gd name="T13" fmla="*/ 420 h 902"/>
                    <a:gd name="T14" fmla="*/ 465 w 3151"/>
                    <a:gd name="T15" fmla="*/ 902 h 902"/>
                    <a:gd name="T16" fmla="*/ 299 w 3151"/>
                    <a:gd name="T17" fmla="*/ 902 h 902"/>
                    <a:gd name="T18" fmla="*/ 299 w 3151"/>
                    <a:gd name="T19" fmla="*/ 420 h 902"/>
                    <a:gd name="T20" fmla="*/ 598 w 3151"/>
                    <a:gd name="T21" fmla="*/ 370 h 902"/>
                    <a:gd name="T22" fmla="*/ 763 w 3151"/>
                    <a:gd name="T23" fmla="*/ 370 h 902"/>
                    <a:gd name="T24" fmla="*/ 763 w 3151"/>
                    <a:gd name="T25" fmla="*/ 902 h 902"/>
                    <a:gd name="T26" fmla="*/ 598 w 3151"/>
                    <a:gd name="T27" fmla="*/ 902 h 902"/>
                    <a:gd name="T28" fmla="*/ 598 w 3151"/>
                    <a:gd name="T29" fmla="*/ 370 h 902"/>
                    <a:gd name="T30" fmla="*/ 896 w 3151"/>
                    <a:gd name="T31" fmla="*/ 289 h 902"/>
                    <a:gd name="T32" fmla="*/ 1062 w 3151"/>
                    <a:gd name="T33" fmla="*/ 289 h 902"/>
                    <a:gd name="T34" fmla="*/ 1062 w 3151"/>
                    <a:gd name="T35" fmla="*/ 902 h 902"/>
                    <a:gd name="T36" fmla="*/ 896 w 3151"/>
                    <a:gd name="T37" fmla="*/ 902 h 902"/>
                    <a:gd name="T38" fmla="*/ 896 w 3151"/>
                    <a:gd name="T39" fmla="*/ 289 h 902"/>
                    <a:gd name="T40" fmla="*/ 1194 w 3151"/>
                    <a:gd name="T41" fmla="*/ 237 h 902"/>
                    <a:gd name="T42" fmla="*/ 1361 w 3151"/>
                    <a:gd name="T43" fmla="*/ 237 h 902"/>
                    <a:gd name="T44" fmla="*/ 1361 w 3151"/>
                    <a:gd name="T45" fmla="*/ 902 h 902"/>
                    <a:gd name="T46" fmla="*/ 1194 w 3151"/>
                    <a:gd name="T47" fmla="*/ 902 h 902"/>
                    <a:gd name="T48" fmla="*/ 1194 w 3151"/>
                    <a:gd name="T49" fmla="*/ 237 h 902"/>
                    <a:gd name="T50" fmla="*/ 1493 w 3151"/>
                    <a:gd name="T51" fmla="*/ 154 h 902"/>
                    <a:gd name="T52" fmla="*/ 1658 w 3151"/>
                    <a:gd name="T53" fmla="*/ 154 h 902"/>
                    <a:gd name="T54" fmla="*/ 1658 w 3151"/>
                    <a:gd name="T55" fmla="*/ 902 h 902"/>
                    <a:gd name="T56" fmla="*/ 1493 w 3151"/>
                    <a:gd name="T57" fmla="*/ 902 h 902"/>
                    <a:gd name="T58" fmla="*/ 1493 w 3151"/>
                    <a:gd name="T59" fmla="*/ 154 h 902"/>
                    <a:gd name="T60" fmla="*/ 1791 w 3151"/>
                    <a:gd name="T61" fmla="*/ 145 h 902"/>
                    <a:gd name="T62" fmla="*/ 1957 w 3151"/>
                    <a:gd name="T63" fmla="*/ 145 h 902"/>
                    <a:gd name="T64" fmla="*/ 1957 w 3151"/>
                    <a:gd name="T65" fmla="*/ 902 h 902"/>
                    <a:gd name="T66" fmla="*/ 1791 w 3151"/>
                    <a:gd name="T67" fmla="*/ 902 h 902"/>
                    <a:gd name="T68" fmla="*/ 1791 w 3151"/>
                    <a:gd name="T69" fmla="*/ 145 h 902"/>
                    <a:gd name="T70" fmla="*/ 2090 w 3151"/>
                    <a:gd name="T71" fmla="*/ 0 h 902"/>
                    <a:gd name="T72" fmla="*/ 2256 w 3151"/>
                    <a:gd name="T73" fmla="*/ 0 h 902"/>
                    <a:gd name="T74" fmla="*/ 2256 w 3151"/>
                    <a:gd name="T75" fmla="*/ 902 h 902"/>
                    <a:gd name="T76" fmla="*/ 2090 w 3151"/>
                    <a:gd name="T77" fmla="*/ 902 h 902"/>
                    <a:gd name="T78" fmla="*/ 2090 w 3151"/>
                    <a:gd name="T79" fmla="*/ 0 h 902"/>
                    <a:gd name="T80" fmla="*/ 2389 w 3151"/>
                    <a:gd name="T81" fmla="*/ 2 h 902"/>
                    <a:gd name="T82" fmla="*/ 2555 w 3151"/>
                    <a:gd name="T83" fmla="*/ 2 h 902"/>
                    <a:gd name="T84" fmla="*/ 2555 w 3151"/>
                    <a:gd name="T85" fmla="*/ 902 h 902"/>
                    <a:gd name="T86" fmla="*/ 2389 w 3151"/>
                    <a:gd name="T87" fmla="*/ 902 h 902"/>
                    <a:gd name="T88" fmla="*/ 2389 w 3151"/>
                    <a:gd name="T89" fmla="*/ 2 h 902"/>
                    <a:gd name="T90" fmla="*/ 2688 w 3151"/>
                    <a:gd name="T91" fmla="*/ 47 h 902"/>
                    <a:gd name="T92" fmla="*/ 2853 w 3151"/>
                    <a:gd name="T93" fmla="*/ 47 h 902"/>
                    <a:gd name="T94" fmla="*/ 2853 w 3151"/>
                    <a:gd name="T95" fmla="*/ 902 h 902"/>
                    <a:gd name="T96" fmla="*/ 2688 w 3151"/>
                    <a:gd name="T97" fmla="*/ 902 h 902"/>
                    <a:gd name="T98" fmla="*/ 2688 w 3151"/>
                    <a:gd name="T99" fmla="*/ 47 h 902"/>
                    <a:gd name="T100" fmla="*/ 2985 w 3151"/>
                    <a:gd name="T101" fmla="*/ 140 h 902"/>
                    <a:gd name="T102" fmla="*/ 3151 w 3151"/>
                    <a:gd name="T103" fmla="*/ 140 h 902"/>
                    <a:gd name="T104" fmla="*/ 3151 w 3151"/>
                    <a:gd name="T105" fmla="*/ 902 h 902"/>
                    <a:gd name="T106" fmla="*/ 2985 w 3151"/>
                    <a:gd name="T107" fmla="*/ 902 h 902"/>
                    <a:gd name="T108" fmla="*/ 2985 w 3151"/>
                    <a:gd name="T109" fmla="*/ 140 h 9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151" h="902">
                      <a:moveTo>
                        <a:pt x="0" y="472"/>
                      </a:moveTo>
                      <a:lnTo>
                        <a:pt x="166" y="472"/>
                      </a:lnTo>
                      <a:lnTo>
                        <a:pt x="166" y="902"/>
                      </a:lnTo>
                      <a:lnTo>
                        <a:pt x="0" y="902"/>
                      </a:lnTo>
                      <a:lnTo>
                        <a:pt x="0" y="472"/>
                      </a:lnTo>
                      <a:close/>
                      <a:moveTo>
                        <a:pt x="299" y="420"/>
                      </a:moveTo>
                      <a:lnTo>
                        <a:pt x="465" y="420"/>
                      </a:lnTo>
                      <a:lnTo>
                        <a:pt x="465" y="902"/>
                      </a:lnTo>
                      <a:lnTo>
                        <a:pt x="299" y="902"/>
                      </a:lnTo>
                      <a:lnTo>
                        <a:pt x="299" y="420"/>
                      </a:lnTo>
                      <a:close/>
                      <a:moveTo>
                        <a:pt x="598" y="370"/>
                      </a:moveTo>
                      <a:lnTo>
                        <a:pt x="763" y="370"/>
                      </a:lnTo>
                      <a:lnTo>
                        <a:pt x="763" y="902"/>
                      </a:lnTo>
                      <a:lnTo>
                        <a:pt x="598" y="902"/>
                      </a:lnTo>
                      <a:lnTo>
                        <a:pt x="598" y="370"/>
                      </a:lnTo>
                      <a:close/>
                      <a:moveTo>
                        <a:pt x="896" y="289"/>
                      </a:moveTo>
                      <a:lnTo>
                        <a:pt x="1062" y="289"/>
                      </a:lnTo>
                      <a:lnTo>
                        <a:pt x="1062" y="902"/>
                      </a:lnTo>
                      <a:lnTo>
                        <a:pt x="896" y="902"/>
                      </a:lnTo>
                      <a:lnTo>
                        <a:pt x="896" y="289"/>
                      </a:lnTo>
                      <a:close/>
                      <a:moveTo>
                        <a:pt x="1194" y="237"/>
                      </a:moveTo>
                      <a:lnTo>
                        <a:pt x="1361" y="237"/>
                      </a:lnTo>
                      <a:lnTo>
                        <a:pt x="1361" y="902"/>
                      </a:lnTo>
                      <a:lnTo>
                        <a:pt x="1194" y="902"/>
                      </a:lnTo>
                      <a:lnTo>
                        <a:pt x="1194" y="237"/>
                      </a:lnTo>
                      <a:close/>
                      <a:moveTo>
                        <a:pt x="1493" y="154"/>
                      </a:moveTo>
                      <a:lnTo>
                        <a:pt x="1658" y="154"/>
                      </a:lnTo>
                      <a:lnTo>
                        <a:pt x="1658" y="902"/>
                      </a:lnTo>
                      <a:lnTo>
                        <a:pt x="1493" y="902"/>
                      </a:lnTo>
                      <a:lnTo>
                        <a:pt x="1493" y="154"/>
                      </a:lnTo>
                      <a:close/>
                      <a:moveTo>
                        <a:pt x="1791" y="145"/>
                      </a:moveTo>
                      <a:lnTo>
                        <a:pt x="1957" y="145"/>
                      </a:lnTo>
                      <a:lnTo>
                        <a:pt x="1957" y="902"/>
                      </a:lnTo>
                      <a:lnTo>
                        <a:pt x="1791" y="902"/>
                      </a:lnTo>
                      <a:lnTo>
                        <a:pt x="1791" y="145"/>
                      </a:lnTo>
                      <a:close/>
                      <a:moveTo>
                        <a:pt x="2090" y="0"/>
                      </a:moveTo>
                      <a:lnTo>
                        <a:pt x="2256" y="0"/>
                      </a:lnTo>
                      <a:lnTo>
                        <a:pt x="2256" y="902"/>
                      </a:lnTo>
                      <a:lnTo>
                        <a:pt x="2090" y="902"/>
                      </a:lnTo>
                      <a:lnTo>
                        <a:pt x="2090" y="0"/>
                      </a:lnTo>
                      <a:close/>
                      <a:moveTo>
                        <a:pt x="2389" y="2"/>
                      </a:moveTo>
                      <a:lnTo>
                        <a:pt x="2555" y="2"/>
                      </a:lnTo>
                      <a:lnTo>
                        <a:pt x="2555" y="902"/>
                      </a:lnTo>
                      <a:lnTo>
                        <a:pt x="2389" y="902"/>
                      </a:lnTo>
                      <a:lnTo>
                        <a:pt x="2389" y="2"/>
                      </a:lnTo>
                      <a:close/>
                      <a:moveTo>
                        <a:pt x="2688" y="47"/>
                      </a:moveTo>
                      <a:lnTo>
                        <a:pt x="2853" y="47"/>
                      </a:lnTo>
                      <a:lnTo>
                        <a:pt x="2853" y="902"/>
                      </a:lnTo>
                      <a:lnTo>
                        <a:pt x="2688" y="902"/>
                      </a:lnTo>
                      <a:lnTo>
                        <a:pt x="2688" y="47"/>
                      </a:lnTo>
                      <a:close/>
                      <a:moveTo>
                        <a:pt x="2985" y="140"/>
                      </a:moveTo>
                      <a:lnTo>
                        <a:pt x="3151" y="140"/>
                      </a:lnTo>
                      <a:lnTo>
                        <a:pt x="3151" y="902"/>
                      </a:lnTo>
                      <a:lnTo>
                        <a:pt x="2985" y="902"/>
                      </a:lnTo>
                      <a:lnTo>
                        <a:pt x="2985" y="14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96" name="Rectangle 38"/>
                <p:cNvSpPr>
                  <a:spLocks noChangeArrowheads="1"/>
                </p:cNvSpPr>
                <p:nvPr/>
              </p:nvSpPr>
              <p:spPr bwMode="auto">
                <a:xfrm>
                  <a:off x="1217613" y="522605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2.9 </a:t>
                  </a:r>
                  <a:endParaRPr lang="en-US" altLang="en-US">
                    <a:solidFill>
                      <a:srgbClr val="000000"/>
                    </a:solidFill>
                  </a:endParaRPr>
                </a:p>
              </p:txBody>
            </p:sp>
            <p:sp>
              <p:nvSpPr>
                <p:cNvPr id="12297" name="Rectangle 39"/>
                <p:cNvSpPr>
                  <a:spLocks noChangeArrowheads="1"/>
                </p:cNvSpPr>
                <p:nvPr/>
              </p:nvSpPr>
              <p:spPr bwMode="auto">
                <a:xfrm>
                  <a:off x="1692275" y="5184775"/>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3.2 </a:t>
                  </a:r>
                  <a:endParaRPr lang="en-US" altLang="en-US">
                    <a:solidFill>
                      <a:srgbClr val="000000"/>
                    </a:solidFill>
                  </a:endParaRPr>
                </a:p>
              </p:txBody>
            </p:sp>
            <p:sp>
              <p:nvSpPr>
                <p:cNvPr id="12298" name="Rectangle 40"/>
                <p:cNvSpPr>
                  <a:spLocks noChangeArrowheads="1"/>
                </p:cNvSpPr>
                <p:nvPr/>
              </p:nvSpPr>
              <p:spPr bwMode="auto">
                <a:xfrm>
                  <a:off x="2165350" y="51450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3.5 </a:t>
                  </a:r>
                  <a:endParaRPr lang="en-US" altLang="en-US">
                    <a:solidFill>
                      <a:srgbClr val="000000"/>
                    </a:solidFill>
                  </a:endParaRPr>
                </a:p>
              </p:txBody>
            </p:sp>
            <p:sp>
              <p:nvSpPr>
                <p:cNvPr id="12299" name="Rectangle 41"/>
                <p:cNvSpPr>
                  <a:spLocks noChangeArrowheads="1"/>
                </p:cNvSpPr>
                <p:nvPr/>
              </p:nvSpPr>
              <p:spPr bwMode="auto">
                <a:xfrm>
                  <a:off x="2640013" y="50815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4.1 </a:t>
                  </a:r>
                  <a:endParaRPr lang="en-US" altLang="en-US">
                    <a:solidFill>
                      <a:srgbClr val="000000"/>
                    </a:solidFill>
                  </a:endParaRPr>
                </a:p>
              </p:txBody>
            </p:sp>
            <p:sp>
              <p:nvSpPr>
                <p:cNvPr id="12300" name="Rectangle 42"/>
                <p:cNvSpPr>
                  <a:spLocks noChangeArrowheads="1"/>
                </p:cNvSpPr>
                <p:nvPr/>
              </p:nvSpPr>
              <p:spPr bwMode="auto">
                <a:xfrm>
                  <a:off x="3113088" y="504031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4.4 </a:t>
                  </a:r>
                  <a:endParaRPr lang="en-US" altLang="en-US">
                    <a:solidFill>
                      <a:srgbClr val="000000"/>
                    </a:solidFill>
                  </a:endParaRPr>
                </a:p>
              </p:txBody>
            </p:sp>
            <p:sp>
              <p:nvSpPr>
                <p:cNvPr id="12301" name="Rectangle 43"/>
                <p:cNvSpPr>
                  <a:spLocks noChangeArrowheads="1"/>
                </p:cNvSpPr>
                <p:nvPr/>
              </p:nvSpPr>
              <p:spPr bwMode="auto">
                <a:xfrm>
                  <a:off x="3587750" y="497363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5.0 </a:t>
                  </a:r>
                  <a:endParaRPr lang="en-US" altLang="en-US">
                    <a:solidFill>
                      <a:srgbClr val="000000"/>
                    </a:solidFill>
                  </a:endParaRPr>
                </a:p>
              </p:txBody>
            </p:sp>
            <p:sp>
              <p:nvSpPr>
                <p:cNvPr id="12302" name="Rectangle 44"/>
                <p:cNvSpPr>
                  <a:spLocks noChangeArrowheads="1"/>
                </p:cNvSpPr>
                <p:nvPr/>
              </p:nvSpPr>
              <p:spPr bwMode="auto">
                <a:xfrm>
                  <a:off x="4060825" y="496570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5.1 </a:t>
                  </a:r>
                  <a:endParaRPr lang="en-US" altLang="en-US">
                    <a:solidFill>
                      <a:srgbClr val="000000"/>
                    </a:solidFill>
                  </a:endParaRPr>
                </a:p>
              </p:txBody>
            </p:sp>
            <p:sp>
              <p:nvSpPr>
                <p:cNvPr id="12303" name="Rectangle 45"/>
                <p:cNvSpPr>
                  <a:spLocks noChangeArrowheads="1"/>
                </p:cNvSpPr>
                <p:nvPr/>
              </p:nvSpPr>
              <p:spPr bwMode="auto">
                <a:xfrm>
                  <a:off x="4535488" y="485140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6.0 </a:t>
                  </a:r>
                  <a:endParaRPr lang="en-US" altLang="en-US">
                    <a:solidFill>
                      <a:srgbClr val="000000"/>
                    </a:solidFill>
                  </a:endParaRPr>
                </a:p>
              </p:txBody>
            </p:sp>
            <p:sp>
              <p:nvSpPr>
                <p:cNvPr id="12304" name="Rectangle 46"/>
                <p:cNvSpPr>
                  <a:spLocks noChangeArrowheads="1"/>
                </p:cNvSpPr>
                <p:nvPr/>
              </p:nvSpPr>
              <p:spPr bwMode="auto">
                <a:xfrm>
                  <a:off x="5010150" y="48529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6.0 </a:t>
                  </a:r>
                  <a:endParaRPr lang="en-US" altLang="en-US">
                    <a:solidFill>
                      <a:srgbClr val="000000"/>
                    </a:solidFill>
                  </a:endParaRPr>
                </a:p>
              </p:txBody>
            </p:sp>
            <p:sp>
              <p:nvSpPr>
                <p:cNvPr id="12305" name="Rectangle 47"/>
                <p:cNvSpPr>
                  <a:spLocks noChangeArrowheads="1"/>
                </p:cNvSpPr>
                <p:nvPr/>
              </p:nvSpPr>
              <p:spPr bwMode="auto">
                <a:xfrm>
                  <a:off x="5483225" y="488791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5.7 </a:t>
                  </a:r>
                  <a:endParaRPr lang="en-US" altLang="en-US">
                    <a:solidFill>
                      <a:srgbClr val="000000"/>
                    </a:solidFill>
                  </a:endParaRPr>
                </a:p>
              </p:txBody>
            </p:sp>
            <p:sp>
              <p:nvSpPr>
                <p:cNvPr id="12306" name="Rectangle 48"/>
                <p:cNvSpPr>
                  <a:spLocks noChangeArrowheads="1"/>
                </p:cNvSpPr>
                <p:nvPr/>
              </p:nvSpPr>
              <p:spPr bwMode="auto">
                <a:xfrm>
                  <a:off x="5957888" y="4962525"/>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5.1 </a:t>
                  </a:r>
                  <a:endParaRPr lang="en-US" altLang="en-US">
                    <a:solidFill>
                      <a:srgbClr val="000000"/>
                    </a:solidFill>
                  </a:endParaRPr>
                </a:p>
              </p:txBody>
            </p:sp>
            <p:sp>
              <p:nvSpPr>
                <p:cNvPr id="12340" name="Rectangle 82"/>
                <p:cNvSpPr>
                  <a:spLocks noChangeArrowheads="1"/>
                </p:cNvSpPr>
                <p:nvPr/>
              </p:nvSpPr>
              <p:spPr bwMode="auto">
                <a:xfrm>
                  <a:off x="838200" y="5553075"/>
                  <a:ext cx="6941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0</a:t>
                  </a:r>
                  <a:endParaRPr lang="en-US" altLang="en-US">
                    <a:solidFill>
                      <a:srgbClr val="000000"/>
                    </a:solidFill>
                  </a:endParaRPr>
                </a:p>
              </p:txBody>
            </p:sp>
            <p:sp>
              <p:nvSpPr>
                <p:cNvPr id="12341" name="Rectangle 83"/>
                <p:cNvSpPr>
                  <a:spLocks noChangeArrowheads="1"/>
                </p:cNvSpPr>
                <p:nvPr/>
              </p:nvSpPr>
              <p:spPr bwMode="auto">
                <a:xfrm>
                  <a:off x="838200" y="5076825"/>
                  <a:ext cx="6941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2</a:t>
                  </a:r>
                  <a:endParaRPr lang="en-US" altLang="en-US">
                    <a:solidFill>
                      <a:srgbClr val="000000"/>
                    </a:solidFill>
                  </a:endParaRPr>
                </a:p>
              </p:txBody>
            </p:sp>
            <p:sp>
              <p:nvSpPr>
                <p:cNvPr id="12342" name="Rectangle 84"/>
                <p:cNvSpPr>
                  <a:spLocks noChangeArrowheads="1"/>
                </p:cNvSpPr>
                <p:nvPr/>
              </p:nvSpPr>
              <p:spPr bwMode="auto">
                <a:xfrm>
                  <a:off x="838200" y="4600575"/>
                  <a:ext cx="70033"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4</a:t>
                  </a:r>
                  <a:endParaRPr lang="en-US" altLang="en-US">
                    <a:solidFill>
                      <a:srgbClr val="000000"/>
                    </a:solidFill>
                  </a:endParaRPr>
                </a:p>
              </p:txBody>
            </p:sp>
            <p:sp>
              <p:nvSpPr>
                <p:cNvPr id="12343" name="Rectangle 85"/>
                <p:cNvSpPr>
                  <a:spLocks noChangeArrowheads="1"/>
                </p:cNvSpPr>
                <p:nvPr/>
              </p:nvSpPr>
              <p:spPr bwMode="auto">
                <a:xfrm>
                  <a:off x="838200" y="4124325"/>
                  <a:ext cx="6941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6</a:t>
                  </a:r>
                  <a:endParaRPr lang="en-US" altLang="en-US">
                    <a:solidFill>
                      <a:srgbClr val="000000"/>
                    </a:solidFill>
                  </a:endParaRPr>
                </a:p>
              </p:txBody>
            </p:sp>
            <p:sp>
              <p:nvSpPr>
                <p:cNvPr id="12344" name="Rectangle 86"/>
                <p:cNvSpPr>
                  <a:spLocks noChangeArrowheads="1"/>
                </p:cNvSpPr>
                <p:nvPr/>
              </p:nvSpPr>
              <p:spPr bwMode="auto">
                <a:xfrm>
                  <a:off x="838200" y="3649663"/>
                  <a:ext cx="6941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8</a:t>
                  </a:r>
                  <a:endParaRPr lang="en-US" altLang="en-US">
                    <a:solidFill>
                      <a:srgbClr val="000000"/>
                    </a:solidFill>
                  </a:endParaRPr>
                </a:p>
              </p:txBody>
            </p:sp>
            <p:sp>
              <p:nvSpPr>
                <p:cNvPr id="12345" name="Rectangle 87"/>
                <p:cNvSpPr>
                  <a:spLocks noChangeArrowheads="1"/>
                </p:cNvSpPr>
                <p:nvPr/>
              </p:nvSpPr>
              <p:spPr bwMode="auto">
                <a:xfrm>
                  <a:off x="762000" y="3173413"/>
                  <a:ext cx="138823"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10</a:t>
                  </a:r>
                  <a:endParaRPr lang="en-US" altLang="en-US">
                    <a:solidFill>
                      <a:srgbClr val="000000"/>
                    </a:solidFill>
                  </a:endParaRPr>
                </a:p>
              </p:txBody>
            </p:sp>
            <p:sp>
              <p:nvSpPr>
                <p:cNvPr id="12346" name="Rectangle 88"/>
                <p:cNvSpPr>
                  <a:spLocks noChangeArrowheads="1"/>
                </p:cNvSpPr>
                <p:nvPr/>
              </p:nvSpPr>
              <p:spPr bwMode="auto">
                <a:xfrm>
                  <a:off x="762000" y="2697163"/>
                  <a:ext cx="138823"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12</a:t>
                  </a:r>
                  <a:endParaRPr lang="en-US" altLang="en-US">
                    <a:solidFill>
                      <a:srgbClr val="000000"/>
                    </a:solidFill>
                  </a:endParaRPr>
                </a:p>
              </p:txBody>
            </p:sp>
            <p:sp>
              <p:nvSpPr>
                <p:cNvPr id="12347" name="Rectangle 89"/>
                <p:cNvSpPr>
                  <a:spLocks noChangeArrowheads="1"/>
                </p:cNvSpPr>
                <p:nvPr/>
              </p:nvSpPr>
              <p:spPr bwMode="auto">
                <a:xfrm>
                  <a:off x="762000" y="2220913"/>
                  <a:ext cx="140063"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14</a:t>
                  </a:r>
                  <a:endParaRPr lang="en-US" altLang="en-US">
                    <a:solidFill>
                      <a:srgbClr val="000000"/>
                    </a:solidFill>
                  </a:endParaRPr>
                </a:p>
              </p:txBody>
            </p:sp>
            <p:sp>
              <p:nvSpPr>
                <p:cNvPr id="12348" name="Rectangle 90"/>
                <p:cNvSpPr>
                  <a:spLocks noChangeArrowheads="1"/>
                </p:cNvSpPr>
                <p:nvPr/>
              </p:nvSpPr>
              <p:spPr bwMode="auto">
                <a:xfrm>
                  <a:off x="1138238"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2002</a:t>
                  </a:r>
                  <a:endParaRPr lang="en-US" altLang="en-US" sz="1500" b="1">
                    <a:solidFill>
                      <a:srgbClr val="000000"/>
                    </a:solidFill>
                  </a:endParaRPr>
                </a:p>
              </p:txBody>
            </p:sp>
            <p:sp>
              <p:nvSpPr>
                <p:cNvPr id="12349" name="Rectangle 91"/>
                <p:cNvSpPr>
                  <a:spLocks noChangeArrowheads="1"/>
                </p:cNvSpPr>
                <p:nvPr/>
              </p:nvSpPr>
              <p:spPr bwMode="auto">
                <a:xfrm>
                  <a:off x="1611313"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2003</a:t>
                  </a:r>
                  <a:endParaRPr lang="en-US" altLang="en-US" sz="1500" b="1">
                    <a:solidFill>
                      <a:srgbClr val="000000"/>
                    </a:solidFill>
                  </a:endParaRPr>
                </a:p>
              </p:txBody>
            </p:sp>
            <p:sp>
              <p:nvSpPr>
                <p:cNvPr id="12350" name="Rectangle 92"/>
                <p:cNvSpPr>
                  <a:spLocks noChangeArrowheads="1"/>
                </p:cNvSpPr>
                <p:nvPr/>
              </p:nvSpPr>
              <p:spPr bwMode="auto">
                <a:xfrm>
                  <a:off x="2085975" y="5729288"/>
                  <a:ext cx="378610"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2004</a:t>
                  </a:r>
                  <a:endParaRPr lang="en-US" altLang="en-US" sz="1500" b="1">
                    <a:solidFill>
                      <a:srgbClr val="000000"/>
                    </a:solidFill>
                  </a:endParaRPr>
                </a:p>
              </p:txBody>
            </p:sp>
            <p:sp>
              <p:nvSpPr>
                <p:cNvPr id="12351" name="Rectangle 93"/>
                <p:cNvSpPr>
                  <a:spLocks noChangeArrowheads="1"/>
                </p:cNvSpPr>
                <p:nvPr/>
              </p:nvSpPr>
              <p:spPr bwMode="auto">
                <a:xfrm>
                  <a:off x="2559050"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2005</a:t>
                  </a:r>
                  <a:endParaRPr lang="en-US" altLang="en-US" sz="1500" b="1">
                    <a:solidFill>
                      <a:srgbClr val="000000"/>
                    </a:solidFill>
                  </a:endParaRPr>
                </a:p>
              </p:txBody>
            </p:sp>
            <p:sp>
              <p:nvSpPr>
                <p:cNvPr id="12352" name="Rectangle 94"/>
                <p:cNvSpPr>
                  <a:spLocks noChangeArrowheads="1"/>
                </p:cNvSpPr>
                <p:nvPr/>
              </p:nvSpPr>
              <p:spPr bwMode="auto">
                <a:xfrm>
                  <a:off x="3033713"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2006</a:t>
                  </a:r>
                  <a:endParaRPr lang="en-US" altLang="en-US" sz="1500" b="1">
                    <a:solidFill>
                      <a:srgbClr val="000000"/>
                    </a:solidFill>
                  </a:endParaRPr>
                </a:p>
              </p:txBody>
            </p:sp>
            <p:sp>
              <p:nvSpPr>
                <p:cNvPr id="12353" name="Rectangle 95"/>
                <p:cNvSpPr>
                  <a:spLocks noChangeArrowheads="1"/>
                </p:cNvSpPr>
                <p:nvPr/>
              </p:nvSpPr>
              <p:spPr bwMode="auto">
                <a:xfrm>
                  <a:off x="3506788"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2007</a:t>
                  </a:r>
                  <a:endParaRPr lang="en-US" altLang="en-US" sz="1500" b="1">
                    <a:solidFill>
                      <a:srgbClr val="000000"/>
                    </a:solidFill>
                  </a:endParaRPr>
                </a:p>
              </p:txBody>
            </p:sp>
            <p:sp>
              <p:nvSpPr>
                <p:cNvPr id="12354" name="Rectangle 96"/>
                <p:cNvSpPr>
                  <a:spLocks noChangeArrowheads="1"/>
                </p:cNvSpPr>
                <p:nvPr/>
              </p:nvSpPr>
              <p:spPr bwMode="auto">
                <a:xfrm>
                  <a:off x="3981450"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2008</a:t>
                  </a:r>
                  <a:endParaRPr lang="en-US" altLang="en-US" sz="1500" b="1">
                    <a:solidFill>
                      <a:srgbClr val="000000"/>
                    </a:solidFill>
                  </a:endParaRPr>
                </a:p>
              </p:txBody>
            </p:sp>
            <p:sp>
              <p:nvSpPr>
                <p:cNvPr id="12355" name="Rectangle 97"/>
                <p:cNvSpPr>
                  <a:spLocks noChangeArrowheads="1"/>
                </p:cNvSpPr>
                <p:nvPr/>
              </p:nvSpPr>
              <p:spPr bwMode="auto">
                <a:xfrm>
                  <a:off x="4454525"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2009</a:t>
                  </a:r>
                  <a:endParaRPr lang="en-US" altLang="en-US" sz="1500" b="1">
                    <a:solidFill>
                      <a:srgbClr val="000000"/>
                    </a:solidFill>
                  </a:endParaRPr>
                </a:p>
              </p:txBody>
            </p:sp>
            <p:sp>
              <p:nvSpPr>
                <p:cNvPr id="12356" name="Rectangle 98"/>
                <p:cNvSpPr>
                  <a:spLocks noChangeArrowheads="1"/>
                </p:cNvSpPr>
                <p:nvPr/>
              </p:nvSpPr>
              <p:spPr bwMode="auto">
                <a:xfrm>
                  <a:off x="4929188"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dirty="0">
                      <a:solidFill>
                        <a:srgbClr val="000000"/>
                      </a:solidFill>
                      <a:latin typeface="Calibri" pitchFamily="34" charset="0"/>
                    </a:rPr>
                    <a:t>2010</a:t>
                  </a:r>
                  <a:endParaRPr lang="en-US" altLang="en-US" sz="1500" b="1" dirty="0">
                    <a:solidFill>
                      <a:srgbClr val="000000"/>
                    </a:solidFill>
                  </a:endParaRPr>
                </a:p>
              </p:txBody>
            </p:sp>
            <p:sp>
              <p:nvSpPr>
                <p:cNvPr id="12357" name="Rectangle 99"/>
                <p:cNvSpPr>
                  <a:spLocks noChangeArrowheads="1"/>
                </p:cNvSpPr>
                <p:nvPr/>
              </p:nvSpPr>
              <p:spPr bwMode="auto">
                <a:xfrm>
                  <a:off x="5402263"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2011</a:t>
                  </a:r>
                  <a:endParaRPr lang="en-US" altLang="en-US" sz="1500" b="1">
                    <a:solidFill>
                      <a:srgbClr val="000000"/>
                    </a:solidFill>
                  </a:endParaRPr>
                </a:p>
              </p:txBody>
            </p:sp>
            <p:sp>
              <p:nvSpPr>
                <p:cNvPr id="12358" name="Rectangle 100"/>
                <p:cNvSpPr>
                  <a:spLocks noChangeArrowheads="1"/>
                </p:cNvSpPr>
                <p:nvPr/>
              </p:nvSpPr>
              <p:spPr bwMode="auto">
                <a:xfrm>
                  <a:off x="5876925"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2012</a:t>
                  </a:r>
                  <a:endParaRPr lang="en-US" altLang="en-US" sz="1500" b="1">
                    <a:solidFill>
                      <a:srgbClr val="000000"/>
                    </a:solidFill>
                  </a:endParaRPr>
                </a:p>
              </p:txBody>
            </p:sp>
            <p:sp>
              <p:nvSpPr>
                <p:cNvPr id="12359" name="Rectangle 101"/>
                <p:cNvSpPr>
                  <a:spLocks noChangeArrowheads="1"/>
                </p:cNvSpPr>
                <p:nvPr/>
              </p:nvSpPr>
              <p:spPr bwMode="auto">
                <a:xfrm>
                  <a:off x="553799" y="2272508"/>
                  <a:ext cx="209162" cy="2568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vert270"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cy-GB" altLang="en-US" sz="1400" dirty="0">
                      <a:solidFill>
                        <a:srgbClr val="000000"/>
                      </a:solidFill>
                      <a:latin typeface="Calibri" pitchFamily="34" charset="0"/>
                    </a:rPr>
                    <a:t>Cyson 2012 miliynau o ddoleri UDA</a:t>
                  </a:r>
                  <a:endParaRPr lang="cy-GB" altLang="en-US" sz="1400" dirty="0">
                    <a:solidFill>
                      <a:srgbClr val="000000"/>
                    </a:solidFill>
                  </a:endParaRPr>
                </a:p>
              </p:txBody>
            </p:sp>
            <p:sp>
              <p:nvSpPr>
                <p:cNvPr id="12364" name="Rectangle 106"/>
                <p:cNvSpPr>
                  <a:spLocks noChangeArrowheads="1"/>
                </p:cNvSpPr>
                <p:nvPr/>
              </p:nvSpPr>
              <p:spPr bwMode="auto">
                <a:xfrm>
                  <a:off x="6430963" y="4264025"/>
                  <a:ext cx="74613" cy="66675"/>
                </a:xfrm>
                <a:prstGeom prst="rect">
                  <a:avLst/>
                </a:prstGeom>
                <a:solidFill>
                  <a:srgbClr val="63252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365" name="Rectangle 107"/>
                <p:cNvSpPr>
                  <a:spLocks noChangeArrowheads="1"/>
                </p:cNvSpPr>
                <p:nvPr/>
              </p:nvSpPr>
              <p:spPr bwMode="auto">
                <a:xfrm>
                  <a:off x="6537325" y="4216400"/>
                  <a:ext cx="2263799"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cy-GB" altLang="en-US" sz="1200" dirty="0">
                      <a:solidFill>
                        <a:srgbClr val="000000"/>
                      </a:solidFill>
                      <a:latin typeface="Calibri" pitchFamily="34" charset="0"/>
                    </a:rPr>
                    <a:t>Cyfanswm cymorth i addysg sylfaenol</a:t>
                  </a:r>
                  <a:endParaRPr lang="cy-GB" altLang="en-US" sz="1200" dirty="0">
                    <a:solidFill>
                      <a:srgbClr val="000000"/>
                    </a:solidFill>
                  </a:endParaRPr>
                </a:p>
              </p:txBody>
            </p:sp>
          </p:grpSp>
        </p:grpSp>
        <p:sp>
          <p:nvSpPr>
            <p:cNvPr id="12372" name="TextBox 12371"/>
            <p:cNvSpPr txBox="1"/>
            <p:nvPr/>
          </p:nvSpPr>
          <p:spPr>
            <a:xfrm>
              <a:off x="995363" y="6153150"/>
              <a:ext cx="3302000" cy="215444"/>
            </a:xfrm>
            <a:prstGeom prst="rect">
              <a:avLst/>
            </a:prstGeom>
            <a:noFill/>
          </p:spPr>
          <p:txBody>
            <a:bodyPr wrap="square" rtlCol="0">
              <a:spAutoFit/>
            </a:bodyPr>
            <a:lstStyle/>
            <a:p>
              <a:pPr fontAlgn="base">
                <a:spcBef>
                  <a:spcPct val="0"/>
                </a:spcBef>
                <a:spcAft>
                  <a:spcPct val="0"/>
                </a:spcAft>
              </a:pPr>
              <a:r>
                <a:rPr lang="en-GB" sz="800" dirty="0" err="1">
                  <a:solidFill>
                    <a:srgbClr val="000000"/>
                  </a:solidFill>
                  <a:latin typeface="Arial"/>
                  <a:cs typeface="Arial" charset="0"/>
                </a:rPr>
                <a:t>Ffynhonnell</a:t>
              </a:r>
              <a:r>
                <a:rPr lang="en-GB" sz="800" dirty="0">
                  <a:solidFill>
                    <a:srgbClr val="000000"/>
                  </a:solidFill>
                  <a:latin typeface="Arial"/>
                  <a:cs typeface="Arial" charset="0"/>
                </a:rPr>
                <a:t>: OECD-DAC, 2014</a:t>
              </a:r>
            </a:p>
          </p:txBody>
        </p:sp>
      </p:grpSp>
      <p:sp>
        <p:nvSpPr>
          <p:cNvPr id="2" name="TextBox 1"/>
          <p:cNvSpPr txBox="1"/>
          <p:nvPr/>
        </p:nvSpPr>
        <p:spPr>
          <a:xfrm>
            <a:off x="8470406" y="4235517"/>
            <a:ext cx="2334914" cy="1477328"/>
          </a:xfrm>
          <a:prstGeom prst="rect">
            <a:avLst/>
          </a:prstGeom>
          <a:noFill/>
        </p:spPr>
        <p:txBody>
          <a:bodyPr wrap="square" rtlCol="0">
            <a:spAutoFit/>
          </a:bodyPr>
          <a:lstStyle/>
          <a:p>
            <a:pPr fontAlgn="base">
              <a:spcBef>
                <a:spcPct val="0"/>
              </a:spcBef>
              <a:spcAft>
                <a:spcPct val="0"/>
              </a:spcAft>
            </a:pPr>
            <a:r>
              <a:rPr lang="cy-GB" b="1" dirty="0">
                <a:solidFill>
                  <a:srgbClr val="D60093"/>
                </a:solidFill>
                <a:cs typeface="Arial" charset="0"/>
              </a:rPr>
              <a:t>Dim ond 2%</a:t>
            </a:r>
            <a:r>
              <a:rPr lang="cy-GB" b="1" dirty="0">
                <a:solidFill>
                  <a:srgbClr val="000000"/>
                </a:solidFill>
                <a:latin typeface="Arial"/>
                <a:cs typeface="Arial" charset="0"/>
              </a:rPr>
              <a:t> </a:t>
            </a:r>
            <a:r>
              <a:rPr lang="cy-GB" b="1" dirty="0">
                <a:solidFill>
                  <a:srgbClr val="000000"/>
                </a:solidFill>
                <a:cs typeface="Arial" charset="0"/>
              </a:rPr>
              <a:t>o gymorth i addysg sylfaenol a aeth i addysg gyn-gynradd</a:t>
            </a:r>
            <a:endParaRPr lang="cy-GB" dirty="0">
              <a:solidFill>
                <a:srgbClr val="000000"/>
              </a:solidFill>
              <a:latin typeface="Arial"/>
              <a:cs typeface="Arial" charset="0"/>
            </a:endParaRPr>
          </a:p>
        </p:txBody>
      </p:sp>
      <p:cxnSp>
        <p:nvCxnSpPr>
          <p:cNvPr id="32" name="Straight Arrow Connector 31"/>
          <p:cNvCxnSpPr>
            <a:stCxn id="12306" idx="3"/>
          </p:cNvCxnSpPr>
          <p:nvPr/>
        </p:nvCxnSpPr>
        <p:spPr>
          <a:xfrm>
            <a:off x="7450942" y="4577273"/>
            <a:ext cx="1019464" cy="679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0545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2373"/>
                                        </p:tgtEl>
                                        <p:attrNameLst>
                                          <p:attrName>style.visibility</p:attrName>
                                        </p:attrNameLst>
                                      </p:cBhvr>
                                      <p:to>
                                        <p:strVal val="visible"/>
                                      </p:to>
                                    </p:set>
                                    <p:anim calcmode="lin" valueType="num">
                                      <p:cBhvr additive="base">
                                        <p:cTn id="11" dur="500" fill="hold"/>
                                        <p:tgtEl>
                                          <p:spTgt spid="12373"/>
                                        </p:tgtEl>
                                        <p:attrNameLst>
                                          <p:attrName>ppt_x</p:attrName>
                                        </p:attrNameLst>
                                      </p:cBhvr>
                                      <p:tavLst>
                                        <p:tav tm="0">
                                          <p:val>
                                            <p:strVal val="#ppt_x"/>
                                          </p:val>
                                        </p:tav>
                                        <p:tav tm="100000">
                                          <p:val>
                                            <p:strVal val="#ppt_x"/>
                                          </p:val>
                                        </p:tav>
                                      </p:tavLst>
                                    </p:anim>
                                    <p:anim calcmode="lin" valueType="num">
                                      <p:cBhvr additive="base">
                                        <p:cTn id="12" dur="500" fill="hold"/>
                                        <p:tgtEl>
                                          <p:spTgt spid="12373"/>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2367"/>
                                        </p:tgtEl>
                                        <p:attrNameLst>
                                          <p:attrName>style.visibility</p:attrName>
                                        </p:attrNameLst>
                                      </p:cBhvr>
                                      <p:to>
                                        <p:strVal val="visible"/>
                                      </p:to>
                                    </p:set>
                                    <p:anim calcmode="lin" valueType="num">
                                      <p:cBhvr additive="base">
                                        <p:cTn id="15" dur="500" fill="hold"/>
                                        <p:tgtEl>
                                          <p:spTgt spid="12367"/>
                                        </p:tgtEl>
                                        <p:attrNameLst>
                                          <p:attrName>ppt_x</p:attrName>
                                        </p:attrNameLst>
                                      </p:cBhvr>
                                      <p:tavLst>
                                        <p:tav tm="0">
                                          <p:val>
                                            <p:strVal val="#ppt_x"/>
                                          </p:val>
                                        </p:tav>
                                        <p:tav tm="100000">
                                          <p:val>
                                            <p:strVal val="#ppt_x"/>
                                          </p:val>
                                        </p:tav>
                                      </p:tavLst>
                                    </p:anim>
                                    <p:anim calcmode="lin" valueType="num">
                                      <p:cBhvr additive="base">
                                        <p:cTn id="16" dur="500" fill="hold"/>
                                        <p:tgtEl>
                                          <p:spTgt spid="12367"/>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2368"/>
                                        </p:tgtEl>
                                        <p:attrNameLst>
                                          <p:attrName>style.visibility</p:attrName>
                                        </p:attrNameLst>
                                      </p:cBhvr>
                                      <p:to>
                                        <p:strVal val="visible"/>
                                      </p:to>
                                    </p:set>
                                    <p:anim calcmode="lin" valueType="num">
                                      <p:cBhvr additive="base">
                                        <p:cTn id="19" dur="500" fill="hold"/>
                                        <p:tgtEl>
                                          <p:spTgt spid="12368"/>
                                        </p:tgtEl>
                                        <p:attrNameLst>
                                          <p:attrName>ppt_x</p:attrName>
                                        </p:attrNameLst>
                                      </p:cBhvr>
                                      <p:tavLst>
                                        <p:tav tm="0">
                                          <p:val>
                                            <p:strVal val="#ppt_x"/>
                                          </p:val>
                                        </p:tav>
                                        <p:tav tm="100000">
                                          <p:val>
                                            <p:strVal val="#ppt_x"/>
                                          </p:val>
                                        </p:tav>
                                      </p:tavLst>
                                    </p:anim>
                                    <p:anim calcmode="lin" valueType="num">
                                      <p:cBhvr additive="base">
                                        <p:cTn id="20" dur="500" fill="hold"/>
                                        <p:tgtEl>
                                          <p:spTgt spid="12368"/>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2371"/>
                                        </p:tgtEl>
                                        <p:attrNameLst>
                                          <p:attrName>style.visibility</p:attrName>
                                        </p:attrNameLst>
                                      </p:cBhvr>
                                      <p:to>
                                        <p:strVal val="visible"/>
                                      </p:to>
                                    </p:set>
                                    <p:anim calcmode="lin" valueType="num">
                                      <p:cBhvr additive="base">
                                        <p:cTn id="23" dur="500" fill="hold"/>
                                        <p:tgtEl>
                                          <p:spTgt spid="12371"/>
                                        </p:tgtEl>
                                        <p:attrNameLst>
                                          <p:attrName>ppt_x</p:attrName>
                                        </p:attrNameLst>
                                      </p:cBhvr>
                                      <p:tavLst>
                                        <p:tav tm="0">
                                          <p:val>
                                            <p:strVal val="#ppt_x"/>
                                          </p:val>
                                        </p:tav>
                                        <p:tav tm="100000">
                                          <p:val>
                                            <p:strVal val="#ppt_x"/>
                                          </p:val>
                                        </p:tav>
                                      </p:tavLst>
                                    </p:anim>
                                    <p:anim calcmode="lin" valueType="num">
                                      <p:cBhvr additive="base">
                                        <p:cTn id="24" dur="500" fill="hold"/>
                                        <p:tgtEl>
                                          <p:spTgt spid="12371"/>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5" hidden="1"/>
          <p:cNvSpPr>
            <a:spLocks noChangeAspect="1" noChangeArrowheads="1" noTextEdit="1"/>
          </p:cNvSpPr>
          <p:nvPr/>
        </p:nvSpPr>
        <p:spPr bwMode="auto">
          <a:xfrm>
            <a:off x="1661394" y="1679575"/>
            <a:ext cx="4164805" cy="221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8" name="Rectangle 17" hidden="1"/>
          <p:cNvSpPr>
            <a:spLocks noChangeArrowheads="1"/>
          </p:cNvSpPr>
          <p:nvPr/>
        </p:nvSpPr>
        <p:spPr bwMode="auto">
          <a:xfrm>
            <a:off x="1661392" y="1679575"/>
            <a:ext cx="3000556" cy="22177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9" name="Rectangle 18" hidden="1"/>
          <p:cNvSpPr>
            <a:spLocks noChangeArrowheads="1"/>
          </p:cNvSpPr>
          <p:nvPr/>
        </p:nvSpPr>
        <p:spPr bwMode="auto">
          <a:xfrm>
            <a:off x="2006417" y="1812925"/>
            <a:ext cx="1409525" cy="18240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8220" name="AutoShape 51" hidden="1"/>
          <p:cNvSpPr>
            <a:spLocks noChangeAspect="1" noChangeArrowheads="1" noTextEdit="1"/>
          </p:cNvSpPr>
          <p:nvPr/>
        </p:nvSpPr>
        <p:spPr bwMode="auto">
          <a:xfrm>
            <a:off x="5227722" y="3695703"/>
            <a:ext cx="5577599" cy="294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8231" name="Rectangle 63" hidden="1"/>
          <p:cNvSpPr>
            <a:spLocks noChangeArrowheads="1"/>
          </p:cNvSpPr>
          <p:nvPr/>
        </p:nvSpPr>
        <p:spPr bwMode="auto">
          <a:xfrm>
            <a:off x="5227722" y="3695703"/>
            <a:ext cx="4017637" cy="29432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8232" name="Rectangle 64" hidden="1"/>
          <p:cNvSpPr>
            <a:spLocks noChangeArrowheads="1"/>
          </p:cNvSpPr>
          <p:nvPr/>
        </p:nvSpPr>
        <p:spPr bwMode="auto">
          <a:xfrm>
            <a:off x="5768967" y="3873500"/>
            <a:ext cx="1808509" cy="24209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98" name="Title 1"/>
          <p:cNvSpPr txBox="1">
            <a:spLocks/>
          </p:cNvSpPr>
          <p:nvPr/>
        </p:nvSpPr>
        <p:spPr bwMode="auto">
          <a:xfrm>
            <a:off x="1832586" y="-25527"/>
            <a:ext cx="8476774" cy="51870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normAutofit fontScale="97500" lnSpcReduction="10000"/>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defRPr/>
            </a:pPr>
            <a:r>
              <a:rPr lang="cy-GB" sz="3100" b="1" kern="0" dirty="0">
                <a:solidFill>
                  <a:srgbClr val="FFFFFF"/>
                </a:solidFill>
              </a:rPr>
              <a:t>Mae bwlch ariannol sylweddol ar gyfer addysg</a:t>
            </a:r>
            <a:endParaRPr lang="cy-GB" b="1" kern="0" dirty="0">
              <a:solidFill>
                <a:srgbClr val="FFFFFF"/>
              </a:solidFill>
            </a:endParaRPr>
          </a:p>
        </p:txBody>
      </p:sp>
      <p:sp>
        <p:nvSpPr>
          <p:cNvPr id="10" name="Goal 1"/>
          <p:cNvSpPr txBox="1"/>
          <p:nvPr/>
        </p:nvSpPr>
        <p:spPr>
          <a:xfrm>
            <a:off x="1808194" y="491284"/>
            <a:ext cx="8997124" cy="1261884"/>
          </a:xfrm>
          <a:prstGeom prst="rect">
            <a:avLst/>
          </a:prstGeom>
          <a:noFill/>
        </p:spPr>
        <p:txBody>
          <a:bodyPr wrap="square" rtlCol="0">
            <a:spAutoFit/>
          </a:bodyPr>
          <a:lstStyle/>
          <a:p>
            <a:pPr fontAlgn="base">
              <a:spcBef>
                <a:spcPct val="0"/>
              </a:spcBef>
              <a:spcAft>
                <a:spcPts val="600"/>
              </a:spcAft>
            </a:pPr>
            <a:r>
              <a:rPr lang="cy-GB" altLang="en-US" sz="2400" b="1" dirty="0">
                <a:solidFill>
                  <a:srgbClr val="18415C"/>
                </a:solidFill>
                <a:latin typeface="Calibri" pitchFamily="34" charset="0"/>
                <a:cs typeface="Arial" charset="0"/>
              </a:rPr>
              <a:t>Er mwyn i bob plentyn mewn gwledydd incwm isaf a chanolig isaf elwa o addysg sylfaenol estynedig o ansawdd da erbyn 2030, mae bwlch ariannol allanol blynyddol o </a:t>
            </a:r>
            <a:r>
              <a:rPr lang="cy-GB" altLang="en-US" sz="2800" b="1" dirty="0">
                <a:solidFill>
                  <a:srgbClr val="D60093"/>
                </a:solidFill>
                <a:latin typeface="Calibri" pitchFamily="34" charset="0"/>
                <a:cs typeface="Arial" charset="0"/>
              </a:rPr>
              <a:t>22 biliwn </a:t>
            </a:r>
            <a:r>
              <a:rPr lang="cy-GB" altLang="en-US" sz="2400" b="1" dirty="0">
                <a:solidFill>
                  <a:srgbClr val="D60093"/>
                </a:solidFill>
                <a:latin typeface="Calibri" pitchFamily="34" charset="0"/>
                <a:cs typeface="Arial" charset="0"/>
              </a:rPr>
              <a:t>o ddoleri UD</a:t>
            </a:r>
            <a:endParaRPr lang="cy-GB" sz="2400" dirty="0">
              <a:solidFill>
                <a:srgbClr val="000000"/>
              </a:solidFill>
              <a:latin typeface="Calibri" pitchFamily="34" charset="0"/>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6095" y="1753168"/>
            <a:ext cx="7799810" cy="4914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5282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79376" y="0"/>
            <a:ext cx="10253472" cy="6675039"/>
          </a:xfrm>
          <a:prstGeom prst="rect">
            <a:avLst/>
          </a:prstGeom>
        </p:spPr>
      </p:pic>
    </p:spTree>
    <p:extLst>
      <p:ext uri="{BB962C8B-B14F-4D97-AF65-F5344CB8AC3E}">
        <p14:creationId xmlns:p14="http://schemas.microsoft.com/office/powerpoint/2010/main" val="1623499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663FC-D358-47EF-8841-7980E28AF958}"/>
              </a:ext>
            </a:extLst>
          </p:cNvPr>
          <p:cNvSpPr>
            <a:spLocks noGrp="1"/>
          </p:cNvSpPr>
          <p:nvPr>
            <p:ph type="title"/>
          </p:nvPr>
        </p:nvSpPr>
        <p:spPr/>
        <p:txBody>
          <a:bodyPr/>
          <a:lstStyle/>
          <a:p>
            <a:r>
              <a:rPr lang="en-GB" dirty="0"/>
              <a:t>O: https://en.unesco.org/gem-report/taxonomy/term/232</a:t>
            </a:r>
            <a:endParaRPr lang="en-US" dirty="0"/>
          </a:p>
        </p:txBody>
      </p:sp>
      <p:sp>
        <p:nvSpPr>
          <p:cNvPr id="3" name="Content Placeholder 2">
            <a:extLst>
              <a:ext uri="{FF2B5EF4-FFF2-40B4-BE49-F238E27FC236}">
                <a16:creationId xmlns:a16="http://schemas.microsoft.com/office/drawing/2014/main" id="{5DDF34A3-7A23-4F9A-AEBB-60D64F2B144B}"/>
              </a:ext>
            </a:extLst>
          </p:cNvPr>
          <p:cNvSpPr>
            <a:spLocks noGrp="1"/>
          </p:cNvSpPr>
          <p:nvPr>
            <p:ph idx="1"/>
          </p:nvPr>
        </p:nvSpPr>
        <p:spPr/>
        <p:txBody>
          <a:bodyPr>
            <a:normAutofit fontScale="92500" lnSpcReduction="10000"/>
          </a:bodyPr>
          <a:lstStyle/>
          <a:p>
            <a:pPr marL="45720" indent="0" fontAlgn="base">
              <a:buNone/>
            </a:pPr>
            <a:r>
              <a:rPr lang="cy-GB" dirty="0">
                <a:solidFill>
                  <a:srgbClr val="181818"/>
                </a:solidFill>
                <a:latin typeface="inherit"/>
              </a:rPr>
              <a:t>Cymorth i addysg yn aros yn ei unfan, gan beryglu targedau byd-eang</a:t>
            </a:r>
          </a:p>
          <a:p>
            <a:pPr fontAlgn="base"/>
            <a:r>
              <a:rPr lang="cy-GB" dirty="0">
                <a:solidFill>
                  <a:srgbClr val="043B69"/>
                </a:solidFill>
                <a:latin typeface="Vita"/>
              </a:rPr>
              <a:t>Mae nodau datblygu newydd y gymuned fyd-eang yn cynnwys sicrhau addysg gyn-gynradd, gynradd ac uwchradd gyffredinol o ansawdd da erbyn 2030. Er mwyn i'r byd gyrraedd y targed hwnnw, mae angen i gymorth i addysg gynyddu'n sylweddol. Mae gan wledydd rhoddwyr fodd i bontio'r bwlch. Ond mae'r data diweddaraf, o 2014 ymlaen, yn dangos bod cymorth i addysg ers sawl blwyddyn yn aros heb newid ar lefel sy'n llawer is na'r hyn sydd ei angen</a:t>
            </a:r>
            <a:r>
              <a:rPr lang="cy-GB" b="0" i="0" dirty="0">
                <a:solidFill>
                  <a:srgbClr val="043B69"/>
                </a:solidFill>
                <a:effectLst/>
                <a:latin typeface="Vita"/>
              </a:rPr>
              <a:t>.</a:t>
            </a:r>
          </a:p>
          <a:p>
            <a:pPr fontAlgn="base"/>
            <a:r>
              <a:rPr lang="cy-GB" dirty="0">
                <a:solidFill>
                  <a:srgbClr val="043B69"/>
                </a:solidFill>
                <a:latin typeface="Vita"/>
              </a:rPr>
              <a:t>Amcangyfrifodd Adroddiad Monitro Byd-eang EFA 2015 y bydd angen $US 39 biliwn y flwyddyn ar gyfartaledd dros y 15 mlynedd nesaf i gyrraedd y nodau addysg fyd-eang, yn uwch na’r hyn y gall gwledydd incwm isel a chanolig isaf ei wneud eu hunain. Mae angen $US 21 biliwn ar wledydd incwm isel y flwyddyn yn unig. Eto pan wnaed yr amcangyfrifon hyn, dim ond US$ 3 biliwn oedd gwerth y cymorth ar gyfer addysg sylfaenol ac uwchradd mewn gwledydd incwm isel — sef un rhan o saith o'r hyn y mae ei angen ar y gwledydd hyn</a:t>
            </a:r>
            <a:r>
              <a:rPr lang="cy-GB" b="0" i="0" dirty="0">
                <a:solidFill>
                  <a:srgbClr val="043B69"/>
                </a:solidFill>
                <a:effectLst/>
                <a:latin typeface="Vita"/>
              </a:rPr>
              <a:t>. </a:t>
            </a:r>
          </a:p>
          <a:p>
            <a:endParaRPr lang="en-US" dirty="0"/>
          </a:p>
        </p:txBody>
      </p:sp>
    </p:spTree>
    <p:extLst>
      <p:ext uri="{BB962C8B-B14F-4D97-AF65-F5344CB8AC3E}">
        <p14:creationId xmlns:p14="http://schemas.microsoft.com/office/powerpoint/2010/main" val="1350754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3988513" y="1628800"/>
            <a:ext cx="7573098" cy="4176464"/>
          </a:xfrm>
          <a:prstGeom prst="rect">
            <a:avLst/>
          </a:prstGeom>
        </p:spPr>
      </p:pic>
      <p:sp>
        <p:nvSpPr>
          <p:cNvPr id="3" name="Title 2"/>
          <p:cNvSpPr>
            <a:spLocks noGrp="1"/>
          </p:cNvSpPr>
          <p:nvPr>
            <p:ph type="title"/>
          </p:nvPr>
        </p:nvSpPr>
        <p:spPr>
          <a:xfrm>
            <a:off x="1588" y="274638"/>
            <a:ext cx="12188825" cy="1325562"/>
          </a:xfrm>
        </p:spPr>
        <p:txBody>
          <a:bodyPr/>
          <a:lstStyle/>
          <a:p>
            <a:r>
              <a:rPr lang="cy-GB" dirty="0"/>
              <a:t>Enghraifft: Nigeria – 10 miliwn o blant HEB FOD mewn addysg</a:t>
            </a:r>
          </a:p>
        </p:txBody>
      </p:sp>
      <p:sp>
        <p:nvSpPr>
          <p:cNvPr id="2" name="Flowchart: Process 1"/>
          <p:cNvSpPr/>
          <p:nvPr/>
        </p:nvSpPr>
        <p:spPr>
          <a:xfrm>
            <a:off x="1271464" y="5805264"/>
            <a:ext cx="10153128" cy="936104"/>
          </a:xfrm>
          <a:prstGeom prst="flowChartProcess">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solidFill>
                  <a:prstClr val="black"/>
                </a:solidFill>
                <a:latin typeface="Century Gothic" panose="020B0502020202020204"/>
              </a:rPr>
              <a:t>https://theconversation.com/education-in-nigeria-is-in-a-mess-from-top-to-bottom-five-things-can-fix-it-112894</a:t>
            </a:r>
          </a:p>
        </p:txBody>
      </p:sp>
    </p:spTree>
    <p:extLst>
      <p:ext uri="{BB962C8B-B14F-4D97-AF65-F5344CB8AC3E}">
        <p14:creationId xmlns:p14="http://schemas.microsoft.com/office/powerpoint/2010/main" val="630567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marL="45720" indent="0">
              <a:buNone/>
            </a:pPr>
            <a:r>
              <a:rPr lang="cy-GB" dirty="0"/>
              <a:t>Nod Datblygu Cynaliadwy 4 yn Agenda 2030 yn galw ar aelod-wladwriaethau i</a:t>
            </a:r>
          </a:p>
          <a:p>
            <a:r>
              <a:rPr lang="cy-GB" dirty="0"/>
              <a:t>Sicrhau addysg gynhwysol a theg o ansawdd a hyrwyddo cyfleoedd dysgu gydol oes i bawb. </a:t>
            </a:r>
          </a:p>
          <a:p>
            <a:r>
              <a:rPr lang="cy-GB" dirty="0"/>
              <a:t>sicrhau bod pob person ifanc a chyfran sylweddol o oedolion, dynion a menywod, yn llythrennog a rhifog.</a:t>
            </a:r>
          </a:p>
          <a:p>
            <a:r>
              <a:rPr lang="cy-GB" dirty="0"/>
              <a:t>cynyddu'n sylweddol nifer bobl ifanc a'r oedolion sydd â sgiliau perthnasol, gan gynnwys sgiliau technegol a galwedigaethol, ar gyfer cyflogaeth, swyddi da ac entrepreneuriaeth. </a:t>
            </a:r>
          </a:p>
          <a:p>
            <a:r>
              <a:rPr lang="cy-GB" dirty="0"/>
              <a:t>sicrhau bod pob dysgwr yn cael y wybodaeth a'r sgiliau sydd eu hangen i hyrwyddo datblygiad cynaliadwy.</a:t>
            </a:r>
          </a:p>
        </p:txBody>
      </p:sp>
      <p:sp>
        <p:nvSpPr>
          <p:cNvPr id="3" name="Title 2"/>
          <p:cNvSpPr>
            <a:spLocks noGrp="1"/>
          </p:cNvSpPr>
          <p:nvPr>
            <p:ph type="title"/>
          </p:nvPr>
        </p:nvSpPr>
        <p:spPr/>
        <p:txBody>
          <a:bodyPr/>
          <a:lstStyle/>
          <a:p>
            <a:r>
              <a:rPr lang="cy-GB" dirty="0"/>
              <a:t>Agenda Datblygu Cynaliadwy 2030</a:t>
            </a:r>
          </a:p>
        </p:txBody>
      </p:sp>
    </p:spTree>
    <p:extLst>
      <p:ext uri="{BB962C8B-B14F-4D97-AF65-F5344CB8AC3E}">
        <p14:creationId xmlns:p14="http://schemas.microsoft.com/office/powerpoint/2010/main" val="1250535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cy-GB" dirty="0"/>
              <a:t>Ar droad y mileniwm, neilltuwyd Adroddiad Addysg y Byd UNESCO 2000 i'r pwnc "Yr hawl i addysg: tuag at addysg i bawb gydol oes". Roedd yn dadlau na ellid deall "addysg" i olygu “ysgol" yn unig a bellach mai’r "amser dysgu yw'r oes gyfan", gan ehangu'r cysyniad o ddysgu gydol oes. Mae addysg yn "continwwm, cyhyd â bywyd” (UNESCO, 2000a, t.19)</a:t>
            </a:r>
          </a:p>
          <a:p>
            <a:r>
              <a:rPr lang="cy-GB" dirty="0"/>
              <a:t>Yn y byd sy'n </a:t>
            </a:r>
            <a:r>
              <a:rPr lang="cy-GB" b="1" dirty="0" err="1"/>
              <a:t>globaleiddio</a:t>
            </a:r>
            <a:r>
              <a:rPr lang="cy-GB" dirty="0"/>
              <a:t> heddiw, ni ellir ei ddiffinio bellach trwy gyfeirio at gyfnod penodol o fywyd. Mae "addysg gydol oes" a "dysgu gydol oes" wedi dod i olygu mewn gwahanol ffyrdd y disgwyliadau sydd gan gymdeithasau o addysg ar hyn o bryd, ac o'r cwmpas y dylid ei ddarparu i bob unigolyn ddatblygu ei botensial(</a:t>
            </a:r>
            <a:r>
              <a:rPr lang="cy-GB" dirty="0" err="1"/>
              <a:t>Ibid</a:t>
            </a:r>
            <a:r>
              <a:rPr lang="cy-GB" dirty="0"/>
              <a:t>., t.55)</a:t>
            </a:r>
          </a:p>
          <a:p>
            <a:endParaRPr lang="en-GB" dirty="0"/>
          </a:p>
        </p:txBody>
      </p:sp>
      <p:sp>
        <p:nvSpPr>
          <p:cNvPr id="3" name="Title 2"/>
          <p:cNvSpPr>
            <a:spLocks noGrp="1"/>
          </p:cNvSpPr>
          <p:nvPr>
            <p:ph type="title"/>
          </p:nvPr>
        </p:nvSpPr>
        <p:spPr/>
        <p:txBody>
          <a:bodyPr/>
          <a:lstStyle/>
          <a:p>
            <a:r>
              <a:rPr lang="cy-GB" dirty="0"/>
              <a:t>Addysg Gydol Oes</a:t>
            </a:r>
          </a:p>
        </p:txBody>
      </p:sp>
    </p:spTree>
    <p:extLst>
      <p:ext uri="{BB962C8B-B14F-4D97-AF65-F5344CB8AC3E}">
        <p14:creationId xmlns:p14="http://schemas.microsoft.com/office/powerpoint/2010/main" val="28899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cy-GB" dirty="0"/>
              <a:t>Anghydraddoldeb Rhywedd/Anabledd/Iaith</a:t>
            </a:r>
          </a:p>
          <a:p>
            <a:r>
              <a:rPr lang="cy-GB" dirty="0" err="1"/>
              <a:t>Camfanteisio</a:t>
            </a:r>
            <a:r>
              <a:rPr lang="cy-GB" dirty="0"/>
              <a:t> ar Blant</a:t>
            </a:r>
          </a:p>
          <a:p>
            <a:r>
              <a:rPr lang="cy-GB" dirty="0"/>
              <a:t>Tlodi</a:t>
            </a:r>
          </a:p>
          <a:p>
            <a:r>
              <a:rPr lang="cy-GB" dirty="0"/>
              <a:t>Ymfudo a dadleoli gorfodol</a:t>
            </a:r>
          </a:p>
          <a:p>
            <a:r>
              <a:rPr lang="cy-GB" dirty="0"/>
              <a:t>Ariannu/seilwaith</a:t>
            </a:r>
          </a:p>
          <a:p>
            <a:r>
              <a:rPr lang="cy-GB" dirty="0"/>
              <a:t>EACI - Addysg yn yr  Eithaf</a:t>
            </a:r>
          </a:p>
          <a:p>
            <a:r>
              <a:rPr lang="cy-GB" dirty="0"/>
              <a:t>https://www.youtube.com/watch?v=sgqcEbjF9Bw</a:t>
            </a:r>
          </a:p>
        </p:txBody>
      </p:sp>
      <p:sp>
        <p:nvSpPr>
          <p:cNvPr id="3" name="Title 2"/>
          <p:cNvSpPr>
            <a:spLocks noGrp="1"/>
          </p:cNvSpPr>
          <p:nvPr>
            <p:ph type="title"/>
          </p:nvPr>
        </p:nvSpPr>
        <p:spPr>
          <a:xfrm>
            <a:off x="1217931" y="134219"/>
            <a:ext cx="9756141" cy="1325562"/>
          </a:xfrm>
        </p:spPr>
        <p:txBody>
          <a:bodyPr>
            <a:normAutofit fontScale="90000"/>
          </a:bodyPr>
          <a:lstStyle/>
          <a:p>
            <a:r>
              <a:rPr lang="cy-GB" dirty="0"/>
              <a:t>rhwystrau RHAG ymgysylltu ag addysg i blant o safbwynt byd-eang. </a:t>
            </a:r>
          </a:p>
        </p:txBody>
      </p:sp>
      <p:sp>
        <p:nvSpPr>
          <p:cNvPr id="4" name="Action Button: Movie 3">
            <a:hlinkClick r:id="rId2" highlightClick="1"/>
          </p:cNvPr>
          <p:cNvSpPr/>
          <p:nvPr/>
        </p:nvSpPr>
        <p:spPr>
          <a:xfrm>
            <a:off x="8040216" y="2416324"/>
            <a:ext cx="2448272" cy="1584176"/>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400">
              <a:solidFill>
                <a:prstClr val="black"/>
              </a:solidFill>
              <a:latin typeface="Century Gothic" panose="020B0502020202020204"/>
            </a:endParaRPr>
          </a:p>
        </p:txBody>
      </p:sp>
    </p:spTree>
    <p:extLst>
      <p:ext uri="{BB962C8B-B14F-4D97-AF65-F5344CB8AC3E}">
        <p14:creationId xmlns:p14="http://schemas.microsoft.com/office/powerpoint/2010/main" val="2826721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en-GB" dirty="0"/>
              <a:t>Fennell, S.  a Madeleine Arnot, M., (2008) Gender Education and Equality in a Global Context Conceptual frameworks and policy perspectives, London: Routledge </a:t>
            </a:r>
            <a:r>
              <a:rPr lang="en-GB" dirty="0" err="1">
                <a:hlinkClick r:id="rId2"/>
              </a:rPr>
              <a:t>Ar</a:t>
            </a:r>
            <a:r>
              <a:rPr lang="en-GB" dirty="0">
                <a:hlinkClick r:id="rId2"/>
              </a:rPr>
              <a:t> </a:t>
            </a:r>
            <a:r>
              <a:rPr lang="en-GB" dirty="0" err="1">
                <a:hlinkClick r:id="rId2"/>
              </a:rPr>
              <a:t>gael</a:t>
            </a:r>
            <a:r>
              <a:rPr lang="en-GB" dirty="0">
                <a:hlinkClick r:id="rId2"/>
              </a:rPr>
              <a:t>: http://eprints.ioe.ac.uk/14348/1/FennellandArnotBook08.pdf</a:t>
            </a:r>
            <a:endParaRPr lang="en-GB" dirty="0"/>
          </a:p>
          <a:p>
            <a:r>
              <a:rPr lang="cy-GB" dirty="0"/>
              <a:t>Darllenwch benodau: 2, 3, 4,10,11</a:t>
            </a:r>
          </a:p>
          <a:p>
            <a:r>
              <a:rPr lang="cy-GB" dirty="0"/>
              <a:t>Bydd hyn yn eich galluogi i werthuso'n feirniadol agweddau rhywedd ar addysg fyd-eang.</a:t>
            </a:r>
          </a:p>
          <a:p>
            <a:pPr marL="45720" indent="0">
              <a:buNone/>
            </a:pPr>
            <a:r>
              <a:rPr lang="cy-GB" dirty="0"/>
              <a:t>Cysylltwch Siarter Affrica ar Hawliau'r Plentyn â'r rhwystrau hyn</a:t>
            </a:r>
          </a:p>
        </p:txBody>
      </p:sp>
      <p:sp>
        <p:nvSpPr>
          <p:cNvPr id="3" name="Title 2"/>
          <p:cNvSpPr>
            <a:spLocks noGrp="1"/>
          </p:cNvSpPr>
          <p:nvPr>
            <p:ph type="title"/>
          </p:nvPr>
        </p:nvSpPr>
        <p:spPr/>
        <p:txBody>
          <a:bodyPr/>
          <a:lstStyle/>
          <a:p>
            <a:r>
              <a:rPr lang="en-GB" dirty="0">
                <a:solidFill>
                  <a:srgbClr val="7030A0"/>
                </a:solidFill>
              </a:rPr>
              <a:t>CYNGOR </a:t>
            </a:r>
            <a:r>
              <a:rPr lang="en-GB" dirty="0" err="1">
                <a:solidFill>
                  <a:srgbClr val="7030A0"/>
                </a:solidFill>
              </a:rPr>
              <a:t>asesu</a:t>
            </a:r>
            <a:endParaRPr lang="en-GB" dirty="0">
              <a:solidFill>
                <a:srgbClr val="7030A0"/>
              </a:solidFill>
            </a:endParaRPr>
          </a:p>
        </p:txBody>
      </p:sp>
    </p:spTree>
    <p:extLst>
      <p:ext uri="{BB962C8B-B14F-4D97-AF65-F5344CB8AC3E}">
        <p14:creationId xmlns:p14="http://schemas.microsoft.com/office/powerpoint/2010/main" val="2707600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p:nvPr/>
        </p:nvPicPr>
        <p:blipFill rotWithShape="1">
          <a:blip r:embed="rId3" cstate="print">
            <a:extLst>
              <a:ext uri="{28A0092B-C50C-407E-A947-70E740481C1C}">
                <a14:useLocalDpi xmlns:a14="http://schemas.microsoft.com/office/drawing/2010/main" val="0"/>
              </a:ext>
            </a:extLst>
          </a:blip>
          <a:srcRect l="34116" t="15682" r="35263" b="11537"/>
          <a:stretch/>
        </p:blipFill>
        <p:spPr bwMode="auto">
          <a:xfrm>
            <a:off x="0" y="1639237"/>
            <a:ext cx="2076102" cy="2797521"/>
          </a:xfrm>
          <a:prstGeom prst="rect">
            <a:avLst/>
          </a:prstGeom>
          <a:solidFill>
            <a:srgbClr val="FFFFFF">
              <a:shade val="85000"/>
            </a:srgbClr>
          </a:solidFill>
          <a:ln w="12700" cap="rnd">
            <a:solidFill>
              <a:schemeClr val="tx1"/>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a:ext uri="{53640926-AAD7-44D8-BBD7-CCE9431645EC}">
              <a14:shadowObscured xmlns:a14="http://schemas.microsoft.com/office/drawing/2010/main"/>
            </a:ext>
          </a:extLst>
        </p:spPr>
      </p:pic>
      <p:pic>
        <p:nvPicPr>
          <p:cNvPr id="5" name="Content Placeholder 4"/>
          <p:cNvPicPr>
            <a:picLocks noGrp="1" noChangeAspect="1"/>
          </p:cNvPicPr>
          <p:nvPr>
            <p:ph idx="1"/>
          </p:nvPr>
        </p:nvPicPr>
        <p:blipFill>
          <a:blip r:embed="rId4"/>
          <a:stretch>
            <a:fillRect/>
          </a:stretch>
        </p:blipFill>
        <p:spPr>
          <a:xfrm>
            <a:off x="2404525" y="1659052"/>
            <a:ext cx="2178940" cy="2757889"/>
          </a:xfrm>
          <a:prstGeom prst="rect">
            <a:avLst/>
          </a:prstGeom>
        </p:spPr>
      </p:pic>
      <p:sp>
        <p:nvSpPr>
          <p:cNvPr id="9" name="Title 8"/>
          <p:cNvSpPr>
            <a:spLocks noGrp="1"/>
          </p:cNvSpPr>
          <p:nvPr>
            <p:ph type="title"/>
          </p:nvPr>
        </p:nvSpPr>
        <p:spPr>
          <a:xfrm>
            <a:off x="316977" y="274638"/>
            <a:ext cx="11113023" cy="1325562"/>
          </a:xfrm>
        </p:spPr>
        <p:txBody>
          <a:bodyPr/>
          <a:lstStyle/>
          <a:p>
            <a:r>
              <a:rPr lang="en-GB" dirty="0"/>
              <a:t>DARLLEN</a:t>
            </a:r>
          </a:p>
        </p:txBody>
      </p:sp>
      <p:sp>
        <p:nvSpPr>
          <p:cNvPr id="13" name="Content Placeholder 12"/>
          <p:cNvSpPr>
            <a:spLocks noGrp="1"/>
          </p:cNvSpPr>
          <p:nvPr>
            <p:ph idx="4294967295"/>
          </p:nvPr>
        </p:nvSpPr>
        <p:spPr>
          <a:xfrm>
            <a:off x="1588" y="2997200"/>
            <a:ext cx="9753600" cy="3175000"/>
          </a:xfrm>
        </p:spPr>
        <p:txBody>
          <a:bodyPr>
            <a:normAutofit/>
          </a:bodyPr>
          <a:lstStyle/>
          <a:p>
            <a:r>
              <a:rPr lang="en-GB" dirty="0"/>
              <a:t> </a:t>
            </a:r>
          </a:p>
          <a:p>
            <a:endParaRPr lang="en-GB" dirty="0"/>
          </a:p>
          <a:p>
            <a:endParaRPr lang="en-GB" dirty="0"/>
          </a:p>
          <a:p>
            <a:endParaRPr lang="en-GB" dirty="0"/>
          </a:p>
          <a:p>
            <a:endParaRPr lang="en-GB" dirty="0"/>
          </a:p>
          <a:p>
            <a:endParaRPr lang="en-GB" dirty="0"/>
          </a:p>
        </p:txBody>
      </p:sp>
      <p:sp>
        <p:nvSpPr>
          <p:cNvPr id="7" name="Rectangle 6"/>
          <p:cNvSpPr/>
          <p:nvPr/>
        </p:nvSpPr>
        <p:spPr>
          <a:xfrm>
            <a:off x="5292969" y="816889"/>
            <a:ext cx="5887746" cy="923330"/>
          </a:xfrm>
          <a:prstGeom prst="rect">
            <a:avLst/>
          </a:prstGeom>
        </p:spPr>
        <p:txBody>
          <a:bodyPr wrap="square">
            <a:spAutoFit/>
          </a:bodyPr>
          <a:lstStyle/>
          <a:p>
            <a:endParaRPr lang="en-GB" dirty="0">
              <a:solidFill>
                <a:prstClr val="black"/>
              </a:solidFill>
              <a:latin typeface="Century Gothic" panose="020B0502020202020204"/>
            </a:endParaRPr>
          </a:p>
          <a:p>
            <a:r>
              <a:rPr lang="en-GB" b="1" dirty="0">
                <a:solidFill>
                  <a:prstClr val="black"/>
                </a:solidFill>
              </a:rPr>
              <a:t>https://en.unesco.org/gem-report/allreports</a:t>
            </a:r>
            <a:endParaRPr lang="en-GB" b="1" dirty="0">
              <a:solidFill>
                <a:prstClr val="black"/>
              </a:solidFill>
              <a:latin typeface="Century Gothic" panose="020B0502020202020204"/>
            </a:endParaRPr>
          </a:p>
          <a:p>
            <a:endParaRPr lang="en-GB" dirty="0">
              <a:solidFill>
                <a:prstClr val="black"/>
              </a:solidFill>
              <a:latin typeface="Century Gothic" panose="020B0502020202020204"/>
            </a:endParaRPr>
          </a:p>
        </p:txBody>
      </p:sp>
      <p:pic>
        <p:nvPicPr>
          <p:cNvPr id="2" name="Picture 1"/>
          <p:cNvPicPr>
            <a:picLocks noChangeAspect="1"/>
          </p:cNvPicPr>
          <p:nvPr/>
        </p:nvPicPr>
        <p:blipFill rotWithShape="1">
          <a:blip r:embed="rId5"/>
          <a:srcRect l="59053" t="17008" r="9484" b="9863"/>
          <a:stretch/>
        </p:blipFill>
        <p:spPr>
          <a:xfrm>
            <a:off x="9353004" y="1352383"/>
            <a:ext cx="2713164" cy="2522469"/>
          </a:xfrm>
          <a:prstGeom prst="rect">
            <a:avLst/>
          </a:prstGeom>
        </p:spPr>
      </p:pic>
      <p:pic>
        <p:nvPicPr>
          <p:cNvPr id="3" name="Picture 2"/>
          <p:cNvPicPr>
            <a:picLocks noChangeAspect="1"/>
          </p:cNvPicPr>
          <p:nvPr/>
        </p:nvPicPr>
        <p:blipFill>
          <a:blip r:embed="rId6"/>
          <a:stretch>
            <a:fillRect/>
          </a:stretch>
        </p:blipFill>
        <p:spPr>
          <a:xfrm>
            <a:off x="7381044" y="3967258"/>
            <a:ext cx="2213546" cy="2895269"/>
          </a:xfrm>
          <a:prstGeom prst="rect">
            <a:avLst/>
          </a:prstGeom>
        </p:spPr>
      </p:pic>
      <p:pic>
        <p:nvPicPr>
          <p:cNvPr id="4" name="Picture 3"/>
          <p:cNvPicPr>
            <a:picLocks noChangeAspect="1"/>
          </p:cNvPicPr>
          <p:nvPr/>
        </p:nvPicPr>
        <p:blipFill>
          <a:blip r:embed="rId7"/>
          <a:stretch>
            <a:fillRect/>
          </a:stretch>
        </p:blipFill>
        <p:spPr>
          <a:xfrm>
            <a:off x="4987407" y="1740219"/>
            <a:ext cx="2233040" cy="2916088"/>
          </a:xfrm>
          <a:prstGeom prst="rect">
            <a:avLst/>
          </a:prstGeom>
        </p:spPr>
      </p:pic>
      <p:pic>
        <p:nvPicPr>
          <p:cNvPr id="6" name="Picture 5"/>
          <p:cNvPicPr>
            <a:picLocks noChangeAspect="1"/>
          </p:cNvPicPr>
          <p:nvPr/>
        </p:nvPicPr>
        <p:blipFill>
          <a:blip r:embed="rId8"/>
          <a:stretch>
            <a:fillRect/>
          </a:stretch>
        </p:blipFill>
        <p:spPr>
          <a:xfrm>
            <a:off x="316977" y="4297039"/>
            <a:ext cx="1961096" cy="2560961"/>
          </a:xfrm>
          <a:prstGeom prst="rect">
            <a:avLst/>
          </a:prstGeom>
        </p:spPr>
      </p:pic>
      <p:pic>
        <p:nvPicPr>
          <p:cNvPr id="10" name="Picture 9"/>
          <p:cNvPicPr>
            <a:picLocks noChangeAspect="1"/>
          </p:cNvPicPr>
          <p:nvPr/>
        </p:nvPicPr>
        <p:blipFill>
          <a:blip r:embed="rId9"/>
          <a:stretch>
            <a:fillRect/>
          </a:stretch>
        </p:blipFill>
        <p:spPr>
          <a:xfrm>
            <a:off x="2521937" y="4297039"/>
            <a:ext cx="2047012" cy="2673157"/>
          </a:xfrm>
          <a:prstGeom prst="rect">
            <a:avLst/>
          </a:prstGeom>
        </p:spPr>
      </p:pic>
    </p:spTree>
    <p:extLst>
      <p:ext uri="{BB962C8B-B14F-4D97-AF65-F5344CB8AC3E}">
        <p14:creationId xmlns:p14="http://schemas.microsoft.com/office/powerpoint/2010/main" val="1980798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9202" y="1628800"/>
            <a:ext cx="9753600" cy="4543400"/>
          </a:xfrm>
        </p:spPr>
        <p:txBody>
          <a:bodyPr>
            <a:normAutofit/>
          </a:bodyPr>
          <a:lstStyle/>
          <a:p>
            <a:r>
              <a:rPr lang="cy-GB" dirty="0"/>
              <a:t>Trychinebau Naturiol, e.e. Daeargrynfâu Nepal</a:t>
            </a:r>
          </a:p>
          <a:p>
            <a:r>
              <a:rPr lang="cy-GB" dirty="0"/>
              <a:t>Rhyfel: Ar hyn o bryd mae 350,000 o blant yn cymryd rhan mewn gwrthdaro arfog ledled y byd. Amcangyfrifir bod mwy nag 8 miliwn o blant naill ai wedi cael eu niweidio neu eu lladd o ganlyniad uniongyrchol i wrthdaro arfog yn ystod y degawd diwethaf. Yn ogystal, mae'r defnydd o ffrwydron tir wedi arwain at oddeutu 10,000 o farwolaethau neu anafiadau difrifol bob blwyddyn..</a:t>
            </a:r>
          </a:p>
          <a:p>
            <a:r>
              <a:rPr lang="cy-GB" dirty="0"/>
              <a:t>Anhrefn Hinsawdd: Patrymau tywydd anarferol/dulliau ffermio annigonol</a:t>
            </a:r>
          </a:p>
        </p:txBody>
      </p:sp>
      <p:sp>
        <p:nvSpPr>
          <p:cNvPr id="3" name="Title 2"/>
          <p:cNvSpPr>
            <a:spLocks noGrp="1"/>
          </p:cNvSpPr>
          <p:nvPr>
            <p:ph type="title"/>
          </p:nvPr>
        </p:nvSpPr>
        <p:spPr>
          <a:xfrm>
            <a:off x="191344" y="274638"/>
            <a:ext cx="10781458" cy="1325562"/>
          </a:xfrm>
        </p:spPr>
        <p:txBody>
          <a:bodyPr>
            <a:normAutofit fontScale="90000"/>
          </a:bodyPr>
          <a:lstStyle/>
          <a:p>
            <a:r>
              <a:rPr lang="cy-GB" dirty="0"/>
              <a:t>Rhwystrau ychwanegol RHAG ymgysylltu ag addysg i blant o safbwynt byd-eang</a:t>
            </a:r>
            <a:r>
              <a:rPr lang="en-GB" dirty="0"/>
              <a:t>. </a:t>
            </a:r>
          </a:p>
        </p:txBody>
      </p:sp>
    </p:spTree>
    <p:extLst>
      <p:ext uri="{BB962C8B-B14F-4D97-AF65-F5344CB8AC3E}">
        <p14:creationId xmlns:p14="http://schemas.microsoft.com/office/powerpoint/2010/main" val="4027462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9376" y="1828800"/>
            <a:ext cx="10493426" cy="4696544"/>
          </a:xfrm>
        </p:spPr>
        <p:txBody>
          <a:bodyPr>
            <a:normAutofit fontScale="62500" lnSpcReduction="20000"/>
          </a:bodyPr>
          <a:lstStyle/>
          <a:p>
            <a:pPr marL="45720" indent="0">
              <a:buNone/>
            </a:pPr>
            <a:r>
              <a:rPr lang="en-GB" dirty="0"/>
              <a:t>Fennell, S.  and Madeleine </a:t>
            </a:r>
            <a:r>
              <a:rPr lang="en-GB" dirty="0" err="1"/>
              <a:t>Arnot</a:t>
            </a:r>
            <a:r>
              <a:rPr lang="en-GB" dirty="0"/>
              <a:t>, M., (2008) Gender Education and Equality in a Global Context Conceptual frameworks and policy perspectives, London: Routledge</a:t>
            </a:r>
          </a:p>
          <a:p>
            <a:pPr marL="45720" indent="0">
              <a:buNone/>
            </a:pPr>
            <a:r>
              <a:rPr lang="en-GB" dirty="0"/>
              <a:t>Thomas, G. (2013). Education: A very short introduction. Oxford: Oxford University Press.</a:t>
            </a:r>
          </a:p>
          <a:p>
            <a:pPr marL="45720" indent="0">
              <a:buNone/>
            </a:pPr>
            <a:r>
              <a:rPr lang="en-GB" dirty="0"/>
              <a:t>UNESCO (2000a), World Education Report 2000: The Right to Education — Towards Education for All throughout Life” </a:t>
            </a:r>
          </a:p>
          <a:p>
            <a:pPr marL="45720" indent="0">
              <a:buNone/>
            </a:pPr>
            <a:r>
              <a:rPr lang="en-GB" dirty="0"/>
              <a:t>UNESCO (2000) The Dakar Framework for Action: Education for All – Meeting our Collective Commitments, Paris: UNESCO.</a:t>
            </a:r>
          </a:p>
          <a:p>
            <a:pPr marL="45720" indent="0">
              <a:buNone/>
            </a:pPr>
            <a:r>
              <a:rPr lang="en-GB" dirty="0"/>
              <a:t>UNESCO (2016). C R E AT IN G S US TA IN A B L E F U T U R E S FOR A L </a:t>
            </a:r>
            <a:r>
              <a:rPr lang="en-GB" dirty="0" err="1"/>
              <a:t>L</a:t>
            </a:r>
            <a:r>
              <a:rPr lang="en-GB" dirty="0"/>
              <a:t> Education for people and planet: Sustainable Development Goals United Nation Educational, Scientific and Cultural Organization</a:t>
            </a:r>
          </a:p>
          <a:p>
            <a:pPr marL="45720" indent="0">
              <a:buNone/>
            </a:pPr>
            <a:r>
              <a:rPr lang="en-GB" dirty="0"/>
              <a:t>United Nations (1948) Universal Declaration on Human Rights, Available at: http://untreaty.un.org/cod/avl/ha/udhr/udhr.html</a:t>
            </a:r>
          </a:p>
          <a:p>
            <a:pPr marL="45720" indent="0">
              <a:buNone/>
            </a:pPr>
            <a:r>
              <a:rPr lang="en-GB" dirty="0"/>
              <a:t>United Nations (1989) Convention on the Rights of the Child.  Available at: http://www.unicef.org.uk/Documents/Publication-pdfs/UNCRC_PRESS200910web.pdf </a:t>
            </a:r>
          </a:p>
          <a:p>
            <a:pPr marL="45720" indent="0">
              <a:buNone/>
            </a:pPr>
            <a:r>
              <a:rPr lang="en-GB" dirty="0"/>
              <a:t>UWTSD (2016) UNCRC “Enabling Children’s and Young People’s Rights” http://www.uwtsd.ac.uk/uncrc/resources/</a:t>
            </a:r>
          </a:p>
          <a:p>
            <a:pPr marL="45720" indent="0">
              <a:buNone/>
            </a:pPr>
            <a:r>
              <a:rPr lang="en-GB" dirty="0"/>
              <a:t>Warren, S ,(</a:t>
            </a:r>
            <a:r>
              <a:rPr lang="en-GB" dirty="0" err="1"/>
              <a:t>ed</a:t>
            </a:r>
            <a:r>
              <a:rPr lang="en-GB" dirty="0"/>
              <a:t>) (2009) An Introduction to Education Studies: The Student Guide to Themes and Contexts. London: Continuum.</a:t>
            </a:r>
          </a:p>
          <a:p>
            <a:pPr marL="45720" indent="0">
              <a:buNone/>
            </a:pPr>
            <a:endParaRPr lang="en-GB" dirty="0"/>
          </a:p>
          <a:p>
            <a:pPr marL="45720" indent="0">
              <a:buNone/>
            </a:pPr>
            <a:endParaRPr lang="en-GB" dirty="0"/>
          </a:p>
          <a:p>
            <a:endParaRPr lang="en-GB" dirty="0"/>
          </a:p>
        </p:txBody>
      </p:sp>
      <p:sp>
        <p:nvSpPr>
          <p:cNvPr id="3" name="Title 2"/>
          <p:cNvSpPr>
            <a:spLocks noGrp="1"/>
          </p:cNvSpPr>
          <p:nvPr>
            <p:ph type="title"/>
          </p:nvPr>
        </p:nvSpPr>
        <p:spPr/>
        <p:txBody>
          <a:bodyPr/>
          <a:lstStyle/>
          <a:p>
            <a:r>
              <a:rPr lang="en-GB"/>
              <a:t>CYFEIRIADAU</a:t>
            </a:r>
            <a:endParaRPr lang="en-GB" dirty="0"/>
          </a:p>
        </p:txBody>
      </p:sp>
    </p:spTree>
    <p:extLst>
      <p:ext uri="{BB962C8B-B14F-4D97-AF65-F5344CB8AC3E}">
        <p14:creationId xmlns:p14="http://schemas.microsoft.com/office/powerpoint/2010/main" val="317448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orld country report presentat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sz="2400"/>
        </a:defPPr>
      </a:lstStyle>
      <a:style>
        <a:lnRef idx="1">
          <a:schemeClr val="accent1"/>
        </a:lnRef>
        <a:fillRef idx="2">
          <a:schemeClr val="accent1"/>
        </a:fillRef>
        <a:effectRef idx="1">
          <a:schemeClr val="accent1"/>
        </a:effectRef>
        <a:fontRef idx="minor">
          <a:schemeClr val="dk1"/>
        </a:fontRef>
      </a:style>
    </a:spDef>
    <a:lnDef>
      <a:spPr>
        <a:ln/>
      </a:spPr>
      <a:bodyPr/>
      <a:lstStyle/>
      <a:style>
        <a:lnRef idx="3">
          <a:schemeClr val="accent1"/>
        </a:lnRef>
        <a:fillRef idx="0">
          <a:schemeClr val="accent1"/>
        </a:fillRef>
        <a:effectRef idx="2">
          <a:schemeClr val="accent1"/>
        </a:effectRef>
        <a:fontRef idx="minor">
          <a:schemeClr val="tx1"/>
        </a:fontRef>
      </a:style>
    </a:lnDef>
    <a:txDef>
      <a:spPr>
        <a:noFill/>
        <a:ln>
          <a:solidFill>
            <a:schemeClr val="bg2"/>
          </a:solidFill>
        </a:ln>
      </a:spPr>
      <a:bodyPr wrap="none" rtlCol="0">
        <a:spAutoFit/>
      </a:bodyPr>
      <a:lstStyle>
        <a:defPPr>
          <a:lnSpc>
            <a:spcPct val="90000"/>
          </a:lnSpc>
          <a:defRPr sz="2400" dirty="0" err="1" smtClean="0"/>
        </a:defPPr>
      </a:lstStyle>
    </a:txDef>
  </a:objectDefaults>
  <a:extraClrSchemeLst/>
  <a:extLst>
    <a:ext uri="{05A4C25C-085E-4340-85A3-A5531E510DB2}">
      <thm15:themeFamily xmlns:thm15="http://schemas.microsoft.com/office/thememl/2012/main" name="World country report presentation" id="{F5D0384A-00F6-4BDA-834C-33F5C4031353}" vid="{A5A61C26-2E15-47AF-A86A-D1E541AAECB4}"/>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6599eb2-cc7f-47dc-99f1-d58e85d089e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435298AD9F9D243899E994CCB1A3FF7" ma:contentTypeVersion="10" ma:contentTypeDescription="Create a new document." ma:contentTypeScope="" ma:versionID="56e009322de72ea062fcc054287d7210">
  <xsd:schema xmlns:xsd="http://www.w3.org/2001/XMLSchema" xmlns:xs="http://www.w3.org/2001/XMLSchema" xmlns:p="http://schemas.microsoft.com/office/2006/metadata/properties" xmlns:ns3="26599eb2-cc7f-47dc-99f1-d58e85d089ed" xmlns:ns4="95d0673b-7393-4c63-90d0-f8e29adc0326" targetNamespace="http://schemas.microsoft.com/office/2006/metadata/properties" ma:root="true" ma:fieldsID="67a809d46337925bf4286d96fcd089f9" ns3:_="" ns4:_="">
    <xsd:import namespace="26599eb2-cc7f-47dc-99f1-d58e85d089ed"/>
    <xsd:import namespace="95d0673b-7393-4c63-90d0-f8e29adc032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599eb2-cc7f-47dc-99f1-d58e85d089ed"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5d0673b-7393-4c63-90d0-f8e29adc032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A13E25E-8D8E-48AD-90EB-E615DD194793}">
  <ds:schemaRef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purl.org/dc/dcmitype/"/>
    <ds:schemaRef ds:uri="http://purl.org/dc/elements/1.1/"/>
    <ds:schemaRef ds:uri="26599eb2-cc7f-47dc-99f1-d58e85d089ed"/>
    <ds:schemaRef ds:uri="95d0673b-7393-4c63-90d0-f8e29adc0326"/>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5AD6006E-F23E-4825-8451-E0781097C0E6}">
  <ds:schemaRefs>
    <ds:schemaRef ds:uri="http://schemas.microsoft.com/sharepoint/v3/contenttype/forms"/>
  </ds:schemaRefs>
</ds:datastoreItem>
</file>

<file path=customXml/itemProps3.xml><?xml version="1.0" encoding="utf-8"?>
<ds:datastoreItem xmlns:ds="http://schemas.openxmlformats.org/officeDocument/2006/customXml" ds:itemID="{D3617784-4E0F-4E2B-A745-2F24711924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599eb2-cc7f-47dc-99f1-d58e85d089ed"/>
    <ds:schemaRef ds:uri="95d0673b-7393-4c63-90d0-f8e29adc03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455</TotalTime>
  <Words>3539</Words>
  <Application>Microsoft Office PowerPoint</Application>
  <PresentationFormat>Widescreen</PresentationFormat>
  <Paragraphs>320</Paragraphs>
  <Slides>23</Slides>
  <Notes>12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23</vt:i4>
      </vt:variant>
    </vt:vector>
  </HeadingPairs>
  <TitlesOfParts>
    <vt:vector size="31" baseType="lpstr">
      <vt:lpstr>inherit</vt:lpstr>
      <vt:lpstr>Vita</vt:lpstr>
      <vt:lpstr>Arial</vt:lpstr>
      <vt:lpstr>Calibri</vt:lpstr>
      <vt:lpstr>Century Gothic</vt:lpstr>
      <vt:lpstr>Wingdings</vt:lpstr>
      <vt:lpstr>World country report presentation</vt:lpstr>
      <vt:lpstr>Default Design</vt:lpstr>
      <vt:lpstr>ECIE6004C  Safbwyntiau Byd-eang ar Addysg– SESIWN 3: RHWYSTRAU RHAG ADDYSG I BAWB</vt:lpstr>
      <vt:lpstr>CEFNDIR: FFRAMWAITH DAKAR(2000)</vt:lpstr>
      <vt:lpstr>Rhwystrau RHAG addysg i bawb</vt:lpstr>
      <vt:lpstr>ADDYSG I BAWB 2000-2015: Llwyddiannau a Heriau</vt:lpstr>
      <vt:lpstr>PowerPoint Presentation</vt:lpstr>
      <vt:lpstr>PowerPoint Presentation</vt:lpstr>
      <vt:lpstr>PowerPoint Presentation</vt:lpstr>
      <vt:lpstr>PowerPoint Presentation</vt:lpstr>
      <vt:lpstr>PowerPoint Presentation</vt:lpstr>
      <vt:lpstr>ANGHYDRADDOLDEB RHYWEDD</vt:lpstr>
      <vt:lpstr>PowerPoint Presentation</vt:lpstr>
      <vt:lpstr>PowerPoint Presentation</vt:lpstr>
      <vt:lpstr>PowerPoint Presentation</vt:lpstr>
      <vt:lpstr>PowerPoint Presentation</vt:lpstr>
      <vt:lpstr>O: https://en.unesco.org/gem-report/taxonomy/term/232</vt:lpstr>
      <vt:lpstr>Enghraifft: Nigeria – 10 miliwn o blant HEB FOD mewn addysg</vt:lpstr>
      <vt:lpstr>Agenda Datblygu Cynaliadwy 2030</vt:lpstr>
      <vt:lpstr>Addysg Gydol Oes</vt:lpstr>
      <vt:lpstr>rhwystrau RHAG ymgysylltu ag addysg i blant o safbwynt byd-eang. </vt:lpstr>
      <vt:lpstr>CYNGOR asesu</vt:lpstr>
      <vt:lpstr>DARLLEN</vt:lpstr>
      <vt:lpstr>Rhwystrau ychwanegol RHAG ymgysylltu ag addysg i blant o safbwynt byd-eang. </vt:lpstr>
      <vt:lpstr>CYFEIRIADAU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SJIE6006  Global Perspectives on Education – Session 3: Barriers to Education for all</dc:title>
  <dc:creator>Heike Griffiths</dc:creator>
  <cp:lastModifiedBy>Geraint Lloyd</cp:lastModifiedBy>
  <cp:revision>8</cp:revision>
  <dcterms:created xsi:type="dcterms:W3CDTF">2021-01-07T15:37:54Z</dcterms:created>
  <dcterms:modified xsi:type="dcterms:W3CDTF">2023-12-01T14:00:47Z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0x0101000435298AD9F9D243899E994CCB1A3FF7</vt:lpwstr>
  </property>
</Properties>
</file>