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8" r:id="rId3"/>
    <p:sldId id="259" r:id="rId4"/>
    <p:sldId id="260" r:id="rId5"/>
    <p:sldId id="265" r:id="rId6"/>
    <p:sldId id="263" r:id="rId7"/>
    <p:sldId id="266" r:id="rId8"/>
    <p:sldId id="267" r:id="rId9"/>
    <p:sldId id="275" r:id="rId10"/>
    <p:sldId id="271" r:id="rId11"/>
    <p:sldId id="270" r:id="rId12"/>
    <p:sldId id="269" r:id="rId13"/>
    <p:sldId id="268" r:id="rId14"/>
    <p:sldId id="261"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8A1088-3161-49D0-A774-C4C5CA44F43A}" v="446" dt="2026-08-06T00:09:25.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72" y="1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s Olu" userId="39dbb6dc09f3531b" providerId="LiveId" clId="{1E7B98E9-ADAD-4A3D-A269-8940A9BA426A}"/>
    <pc:docChg chg="undo custSel addSld delSld modSld">
      <pc:chgData name="Steps Olu" userId="39dbb6dc09f3531b" providerId="LiveId" clId="{1E7B98E9-ADAD-4A3D-A269-8940A9BA426A}" dt="2026-08-09T10:13:48.118" v="3898" actId="20577"/>
      <pc:docMkLst>
        <pc:docMk/>
      </pc:docMkLst>
      <pc:sldChg chg="modSp mod setBg">
        <pc:chgData name="Steps Olu" userId="39dbb6dc09f3531b" providerId="LiveId" clId="{1E7B98E9-ADAD-4A3D-A269-8940A9BA426A}" dt="2026-08-04T23:11:39.639" v="3235" actId="20577"/>
        <pc:sldMkLst>
          <pc:docMk/>
          <pc:sldMk cId="3772741231" sldId="257"/>
        </pc:sldMkLst>
        <pc:spChg chg="mod">
          <ac:chgData name="Steps Olu" userId="39dbb6dc09f3531b" providerId="LiveId" clId="{1E7B98E9-ADAD-4A3D-A269-8940A9BA426A}" dt="2026-08-04T23:11:39.639" v="3235" actId="20577"/>
          <ac:spMkLst>
            <pc:docMk/>
            <pc:sldMk cId="3772741231" sldId="257"/>
            <ac:spMk id="2" creationId="{539584BA-2061-58AC-2E65-C3ED29D21493}"/>
          </ac:spMkLst>
        </pc:spChg>
        <pc:spChg chg="mod">
          <ac:chgData name="Steps Olu" userId="39dbb6dc09f3531b" providerId="LiveId" clId="{1E7B98E9-ADAD-4A3D-A269-8940A9BA426A}" dt="2026-08-04T21:07:33.125" v="3082" actId="20577"/>
          <ac:spMkLst>
            <pc:docMk/>
            <pc:sldMk cId="3772741231" sldId="257"/>
            <ac:spMk id="3" creationId="{071D03CD-7242-3EB9-6C43-809139857009}"/>
          </ac:spMkLst>
        </pc:spChg>
        <pc:spChg chg="mod">
          <ac:chgData name="Steps Olu" userId="39dbb6dc09f3531b" providerId="LiveId" clId="{1E7B98E9-ADAD-4A3D-A269-8940A9BA426A}" dt="2026-08-04T21:12:12.528" v="3118" actId="20577"/>
          <ac:spMkLst>
            <pc:docMk/>
            <pc:sldMk cId="3772741231" sldId="257"/>
            <ac:spMk id="4" creationId="{922C364D-6550-25BF-4590-83CA18DFA0B8}"/>
          </ac:spMkLst>
        </pc:spChg>
      </pc:sldChg>
      <pc:sldChg chg="modSp mod">
        <pc:chgData name="Steps Olu" userId="39dbb6dc09f3531b" providerId="LiveId" clId="{1E7B98E9-ADAD-4A3D-A269-8940A9BA426A}" dt="2026-08-06T00:09:31.214" v="3868" actId="20577"/>
        <pc:sldMkLst>
          <pc:docMk/>
          <pc:sldMk cId="2962117321" sldId="258"/>
        </pc:sldMkLst>
        <pc:spChg chg="mod">
          <ac:chgData name="Steps Olu" userId="39dbb6dc09f3531b" providerId="LiveId" clId="{1E7B98E9-ADAD-4A3D-A269-8940A9BA426A}" dt="2026-08-06T00:09:31.214" v="3868" actId="20577"/>
          <ac:spMkLst>
            <pc:docMk/>
            <pc:sldMk cId="2962117321" sldId="258"/>
            <ac:spMk id="3" creationId="{C9472314-7F14-6FA9-891C-799657E55802}"/>
          </ac:spMkLst>
        </pc:spChg>
        <pc:spChg chg="mod">
          <ac:chgData name="Steps Olu" userId="39dbb6dc09f3531b" providerId="LiveId" clId="{1E7B98E9-ADAD-4A3D-A269-8940A9BA426A}" dt="2026-08-04T21:13:05.148" v="3142" actId="255"/>
          <ac:spMkLst>
            <pc:docMk/>
            <pc:sldMk cId="2962117321" sldId="258"/>
            <ac:spMk id="4" creationId="{BFFA4F99-ADB9-C9DA-8D3B-64783AAAAA8D}"/>
          </ac:spMkLst>
        </pc:spChg>
      </pc:sldChg>
      <pc:sldChg chg="modSp mod">
        <pc:chgData name="Steps Olu" userId="39dbb6dc09f3531b" providerId="LiveId" clId="{1E7B98E9-ADAD-4A3D-A269-8940A9BA426A}" dt="2026-08-05T20:35:37.593" v="3552" actId="20577"/>
        <pc:sldMkLst>
          <pc:docMk/>
          <pc:sldMk cId="1426741612" sldId="259"/>
        </pc:sldMkLst>
        <pc:spChg chg="mod">
          <ac:chgData name="Steps Olu" userId="39dbb6dc09f3531b" providerId="LiveId" clId="{1E7B98E9-ADAD-4A3D-A269-8940A9BA426A}" dt="2026-08-05T20:35:37.593" v="3552" actId="20577"/>
          <ac:spMkLst>
            <pc:docMk/>
            <pc:sldMk cId="1426741612" sldId="259"/>
            <ac:spMk id="2" creationId="{5FB69063-314A-2648-2FED-437387B9AAE9}"/>
          </ac:spMkLst>
        </pc:spChg>
        <pc:spChg chg="mod">
          <ac:chgData name="Steps Olu" userId="39dbb6dc09f3531b" providerId="LiveId" clId="{1E7B98E9-ADAD-4A3D-A269-8940A9BA426A}" dt="2026-08-04T20:44:48.531" v="2680" actId="1036"/>
          <ac:spMkLst>
            <pc:docMk/>
            <pc:sldMk cId="1426741612" sldId="259"/>
            <ac:spMk id="3" creationId="{785EE665-D2CE-1368-82C7-E56C664231D0}"/>
          </ac:spMkLst>
        </pc:spChg>
        <pc:spChg chg="mod">
          <ac:chgData name="Steps Olu" userId="39dbb6dc09f3531b" providerId="LiveId" clId="{1E7B98E9-ADAD-4A3D-A269-8940A9BA426A}" dt="2026-08-04T21:16:48.208" v="3164" actId="20577"/>
          <ac:spMkLst>
            <pc:docMk/>
            <pc:sldMk cId="1426741612" sldId="259"/>
            <ac:spMk id="4" creationId="{50FEA1BF-D0B5-A921-D7D9-AAC12C6996D5}"/>
          </ac:spMkLst>
        </pc:spChg>
      </pc:sldChg>
      <pc:sldChg chg="modSp mod">
        <pc:chgData name="Steps Olu" userId="39dbb6dc09f3531b" providerId="LiveId" clId="{1E7B98E9-ADAD-4A3D-A269-8940A9BA426A}" dt="2026-08-05T20:35:57.745" v="3554" actId="20577"/>
        <pc:sldMkLst>
          <pc:docMk/>
          <pc:sldMk cId="3579173285" sldId="260"/>
        </pc:sldMkLst>
        <pc:spChg chg="mod">
          <ac:chgData name="Steps Olu" userId="39dbb6dc09f3531b" providerId="LiveId" clId="{1E7B98E9-ADAD-4A3D-A269-8940A9BA426A}" dt="2026-08-05T20:35:57.745" v="3554" actId="20577"/>
          <ac:spMkLst>
            <pc:docMk/>
            <pc:sldMk cId="3579173285" sldId="260"/>
            <ac:spMk id="2" creationId="{1CA213C4-C906-11C6-1048-937434CAE9F6}"/>
          </ac:spMkLst>
        </pc:spChg>
        <pc:spChg chg="mod">
          <ac:chgData name="Steps Olu" userId="39dbb6dc09f3531b" providerId="LiveId" clId="{1E7B98E9-ADAD-4A3D-A269-8940A9BA426A}" dt="2026-08-04T20:54:16.264" v="2753" actId="27636"/>
          <ac:spMkLst>
            <pc:docMk/>
            <pc:sldMk cId="3579173285" sldId="260"/>
            <ac:spMk id="3" creationId="{CA81A11B-6D7A-8804-EA78-C86B41DE1F0B}"/>
          </ac:spMkLst>
        </pc:spChg>
        <pc:spChg chg="mod">
          <ac:chgData name="Steps Olu" userId="39dbb6dc09f3531b" providerId="LiveId" clId="{1E7B98E9-ADAD-4A3D-A269-8940A9BA426A}" dt="2026-08-04T21:17:33.766" v="3186" actId="947"/>
          <ac:spMkLst>
            <pc:docMk/>
            <pc:sldMk cId="3579173285" sldId="260"/>
            <ac:spMk id="4" creationId="{FAFFCF2F-CDFE-7EA2-1F91-A2FD3A6E4B94}"/>
          </ac:spMkLst>
        </pc:spChg>
      </pc:sldChg>
      <pc:sldChg chg="modSp mod">
        <pc:chgData name="Steps Olu" userId="39dbb6dc09f3531b" providerId="LiveId" clId="{1E7B98E9-ADAD-4A3D-A269-8940A9BA426A}" dt="2026-08-05T23:58:50.889" v="3746"/>
        <pc:sldMkLst>
          <pc:docMk/>
          <pc:sldMk cId="4222689145" sldId="261"/>
        </pc:sldMkLst>
        <pc:spChg chg="mod">
          <ac:chgData name="Steps Olu" userId="39dbb6dc09f3531b" providerId="LiveId" clId="{1E7B98E9-ADAD-4A3D-A269-8940A9BA426A}" dt="2026-08-05T23:58:50.889" v="3746"/>
          <ac:spMkLst>
            <pc:docMk/>
            <pc:sldMk cId="4222689145" sldId="261"/>
            <ac:spMk id="3" creationId="{DC26AFDF-A24E-F384-9DB0-BF740FEBD115}"/>
          </ac:spMkLst>
        </pc:spChg>
        <pc:spChg chg="mod">
          <ac:chgData name="Steps Olu" userId="39dbb6dc09f3531b" providerId="LiveId" clId="{1E7B98E9-ADAD-4A3D-A269-8940A9BA426A}" dt="2026-08-05T23:58:30.194" v="3745" actId="255"/>
          <ac:spMkLst>
            <pc:docMk/>
            <pc:sldMk cId="4222689145" sldId="261"/>
            <ac:spMk id="4" creationId="{17FD5033-F78B-F62D-DFD5-AD0BA9D44314}"/>
          </ac:spMkLst>
        </pc:spChg>
      </pc:sldChg>
      <pc:sldChg chg="modSp mod">
        <pc:chgData name="Steps Olu" userId="39dbb6dc09f3531b" providerId="LiveId" clId="{1E7B98E9-ADAD-4A3D-A269-8940A9BA426A}" dt="2026-08-09T10:13:48.118" v="3898" actId="20577"/>
        <pc:sldMkLst>
          <pc:docMk/>
          <pc:sldMk cId="2257127649" sldId="263"/>
        </pc:sldMkLst>
        <pc:spChg chg="mod">
          <ac:chgData name="Steps Olu" userId="39dbb6dc09f3531b" providerId="LiveId" clId="{1E7B98E9-ADAD-4A3D-A269-8940A9BA426A}" dt="2026-08-09T10:13:48.118" v="3898" actId="20577"/>
          <ac:spMkLst>
            <pc:docMk/>
            <pc:sldMk cId="2257127649" sldId="263"/>
            <ac:spMk id="2" creationId="{E5AABC7E-7127-1FEB-CAC2-A8D57A368CAE}"/>
          </ac:spMkLst>
        </pc:spChg>
        <pc:spChg chg="mod">
          <ac:chgData name="Steps Olu" userId="39dbb6dc09f3531b" providerId="LiveId" clId="{1E7B98E9-ADAD-4A3D-A269-8940A9BA426A}" dt="2026-08-05T23:23:40.259" v="3576" actId="5793"/>
          <ac:spMkLst>
            <pc:docMk/>
            <pc:sldMk cId="2257127649" sldId="263"/>
            <ac:spMk id="3" creationId="{9FAB9BB6-5A37-76F8-4317-A33209140E6C}"/>
          </ac:spMkLst>
        </pc:spChg>
        <pc:spChg chg="mod">
          <ac:chgData name="Steps Olu" userId="39dbb6dc09f3531b" providerId="LiveId" clId="{1E7B98E9-ADAD-4A3D-A269-8940A9BA426A}" dt="2026-08-04T23:35:59.994" v="3317" actId="20577"/>
          <ac:spMkLst>
            <pc:docMk/>
            <pc:sldMk cId="2257127649" sldId="263"/>
            <ac:spMk id="4" creationId="{B6BC6616-7DB9-D614-4799-BFD2009C6E4E}"/>
          </ac:spMkLst>
        </pc:spChg>
      </pc:sldChg>
      <pc:sldChg chg="modSp mod">
        <pc:chgData name="Steps Olu" userId="39dbb6dc09f3531b" providerId="LiveId" clId="{1E7B98E9-ADAD-4A3D-A269-8940A9BA426A}" dt="2026-08-06T00:00:38.268" v="3770" actId="20577"/>
        <pc:sldMkLst>
          <pc:docMk/>
          <pc:sldMk cId="3427848908" sldId="264"/>
        </pc:sldMkLst>
        <pc:spChg chg="mod">
          <ac:chgData name="Steps Olu" userId="39dbb6dc09f3531b" providerId="LiveId" clId="{1E7B98E9-ADAD-4A3D-A269-8940A9BA426A}" dt="2026-08-06T00:00:38.268" v="3770" actId="20577"/>
          <ac:spMkLst>
            <pc:docMk/>
            <pc:sldMk cId="3427848908" sldId="264"/>
            <ac:spMk id="2" creationId="{B63FED0C-FBA8-6118-722A-CEE065D70330}"/>
          </ac:spMkLst>
        </pc:spChg>
        <pc:spChg chg="mod">
          <ac:chgData name="Steps Olu" userId="39dbb6dc09f3531b" providerId="LiveId" clId="{1E7B98E9-ADAD-4A3D-A269-8940A9BA426A}" dt="2026-08-05T23:59:50.381" v="3748" actId="27636"/>
          <ac:spMkLst>
            <pc:docMk/>
            <pc:sldMk cId="3427848908" sldId="264"/>
            <ac:spMk id="3" creationId="{C01BDFE9-DFA5-654D-AFFA-365D4CAE0443}"/>
          </ac:spMkLst>
        </pc:spChg>
        <pc:spChg chg="mod">
          <ac:chgData name="Steps Olu" userId="39dbb6dc09f3531b" providerId="LiveId" clId="{1E7B98E9-ADAD-4A3D-A269-8940A9BA426A}" dt="2026-08-06T00:00:24.237" v="3765" actId="20577"/>
          <ac:spMkLst>
            <pc:docMk/>
            <pc:sldMk cId="3427848908" sldId="264"/>
            <ac:spMk id="4" creationId="{DB1D9F98-B79B-24BA-623F-89A4F182BFF9}"/>
          </ac:spMkLst>
        </pc:spChg>
      </pc:sldChg>
      <pc:sldChg chg="addSp delSp modSp new mod">
        <pc:chgData name="Steps Olu" userId="39dbb6dc09f3531b" providerId="LiveId" clId="{1E7B98E9-ADAD-4A3D-A269-8940A9BA426A}" dt="2026-08-09T09:22:52.479" v="3878" actId="20577"/>
        <pc:sldMkLst>
          <pc:docMk/>
          <pc:sldMk cId="307003177" sldId="265"/>
        </pc:sldMkLst>
        <pc:spChg chg="mod">
          <ac:chgData name="Steps Olu" userId="39dbb6dc09f3531b" providerId="LiveId" clId="{1E7B98E9-ADAD-4A3D-A269-8940A9BA426A}" dt="2026-08-05T20:36:34.027" v="3557" actId="20577"/>
          <ac:spMkLst>
            <pc:docMk/>
            <pc:sldMk cId="307003177" sldId="265"/>
            <ac:spMk id="2" creationId="{4542664C-F459-439C-1C7F-517970375216}"/>
          </ac:spMkLst>
        </pc:spChg>
        <pc:spChg chg="add del mod">
          <ac:chgData name="Steps Olu" userId="39dbb6dc09f3531b" providerId="LiveId" clId="{1E7B98E9-ADAD-4A3D-A269-8940A9BA426A}" dt="2026-08-09T09:22:52.479" v="3878" actId="20577"/>
          <ac:spMkLst>
            <pc:docMk/>
            <pc:sldMk cId="307003177" sldId="265"/>
            <ac:spMk id="3" creationId="{DBAA2705-D7EA-80BD-0E76-41DFFEE3EF46}"/>
          </ac:spMkLst>
        </pc:spChg>
        <pc:spChg chg="mod">
          <ac:chgData name="Steps Olu" userId="39dbb6dc09f3531b" providerId="LiveId" clId="{1E7B98E9-ADAD-4A3D-A269-8940A9BA426A}" dt="2026-08-04T21:18:11.209" v="3208" actId="20577"/>
          <ac:spMkLst>
            <pc:docMk/>
            <pc:sldMk cId="307003177" sldId="265"/>
            <ac:spMk id="6" creationId="{F1A27233-87B5-B71A-9557-1627BB119507}"/>
          </ac:spMkLst>
        </pc:spChg>
      </pc:sldChg>
      <pc:sldChg chg="addSp delSp modSp new mod">
        <pc:chgData name="Steps Olu" userId="39dbb6dc09f3531b" providerId="LiveId" clId="{1E7B98E9-ADAD-4A3D-A269-8940A9BA426A}" dt="2026-08-05T23:23:59.057" v="3577" actId="255"/>
        <pc:sldMkLst>
          <pc:docMk/>
          <pc:sldMk cId="2998716498" sldId="266"/>
        </pc:sldMkLst>
        <pc:spChg chg="mod">
          <ac:chgData name="Steps Olu" userId="39dbb6dc09f3531b" providerId="LiveId" clId="{1E7B98E9-ADAD-4A3D-A269-8940A9BA426A}" dt="2026-08-05T23:23:59.057" v="3577" actId="255"/>
          <ac:spMkLst>
            <pc:docMk/>
            <pc:sldMk cId="2998716498" sldId="266"/>
            <ac:spMk id="3" creationId="{36E992DF-C092-9AD9-4902-6B90F0EF1D8A}"/>
          </ac:spMkLst>
        </pc:spChg>
        <pc:spChg chg="mod">
          <ac:chgData name="Steps Olu" userId="39dbb6dc09f3531b" providerId="LiveId" clId="{1E7B98E9-ADAD-4A3D-A269-8940A9BA426A}" dt="2026-08-04T23:37:21.432" v="3319" actId="255"/>
          <ac:spMkLst>
            <pc:docMk/>
            <pc:sldMk cId="2998716498" sldId="266"/>
            <ac:spMk id="4" creationId="{1957B2B6-6905-DB2D-C101-C74E4B64BE4A}"/>
          </ac:spMkLst>
        </pc:spChg>
      </pc:sldChg>
      <pc:sldChg chg="modSp new mod">
        <pc:chgData name="Steps Olu" userId="39dbb6dc09f3531b" providerId="LiveId" clId="{1E7B98E9-ADAD-4A3D-A269-8940A9BA426A}" dt="2026-08-05T23:44:28.321" v="3592" actId="14100"/>
        <pc:sldMkLst>
          <pc:docMk/>
          <pc:sldMk cId="3688423954" sldId="267"/>
        </pc:sldMkLst>
        <pc:spChg chg="mod">
          <ac:chgData name="Steps Olu" userId="39dbb6dc09f3531b" providerId="LiveId" clId="{1E7B98E9-ADAD-4A3D-A269-8940A9BA426A}" dt="2026-08-05T23:43:19.677" v="3589" actId="20577"/>
          <ac:spMkLst>
            <pc:docMk/>
            <pc:sldMk cId="3688423954" sldId="267"/>
            <ac:spMk id="2" creationId="{377E603F-80FA-F738-E966-F3D0CB531C94}"/>
          </ac:spMkLst>
        </pc:spChg>
        <pc:spChg chg="mod">
          <ac:chgData name="Steps Olu" userId="39dbb6dc09f3531b" providerId="LiveId" clId="{1E7B98E9-ADAD-4A3D-A269-8940A9BA426A}" dt="2026-08-05T23:43:07.205" v="3580" actId="20577"/>
          <ac:spMkLst>
            <pc:docMk/>
            <pc:sldMk cId="3688423954" sldId="267"/>
            <ac:spMk id="3" creationId="{EC3FC59E-C067-823C-C230-6A2853B574AA}"/>
          </ac:spMkLst>
        </pc:spChg>
        <pc:spChg chg="mod">
          <ac:chgData name="Steps Olu" userId="39dbb6dc09f3531b" providerId="LiveId" clId="{1E7B98E9-ADAD-4A3D-A269-8940A9BA426A}" dt="2026-08-05T23:44:28.321" v="3592" actId="14100"/>
          <ac:spMkLst>
            <pc:docMk/>
            <pc:sldMk cId="3688423954" sldId="267"/>
            <ac:spMk id="4" creationId="{C693AD3E-7F42-A32F-AD23-5BFF8BBBD0FA}"/>
          </ac:spMkLst>
        </pc:spChg>
      </pc:sldChg>
      <pc:sldChg chg="modSp new mod">
        <pc:chgData name="Steps Olu" userId="39dbb6dc09f3531b" providerId="LiveId" clId="{1E7B98E9-ADAD-4A3D-A269-8940A9BA426A}" dt="2026-08-05T23:58:07.746" v="3743" actId="255"/>
        <pc:sldMkLst>
          <pc:docMk/>
          <pc:sldMk cId="2513698998" sldId="268"/>
        </pc:sldMkLst>
        <pc:spChg chg="mod">
          <ac:chgData name="Steps Olu" userId="39dbb6dc09f3531b" providerId="LiveId" clId="{1E7B98E9-ADAD-4A3D-A269-8940A9BA426A}" dt="2026-08-05T23:57:16.387" v="3738" actId="27636"/>
          <ac:spMkLst>
            <pc:docMk/>
            <pc:sldMk cId="2513698998" sldId="268"/>
            <ac:spMk id="3" creationId="{701CFBFD-BA38-03EA-7EB3-211495F21FBD}"/>
          </ac:spMkLst>
        </pc:spChg>
        <pc:spChg chg="mod">
          <ac:chgData name="Steps Olu" userId="39dbb6dc09f3531b" providerId="LiveId" clId="{1E7B98E9-ADAD-4A3D-A269-8940A9BA426A}" dt="2026-08-05T23:58:07.746" v="3743" actId="255"/>
          <ac:spMkLst>
            <pc:docMk/>
            <pc:sldMk cId="2513698998" sldId="268"/>
            <ac:spMk id="4" creationId="{2CCDDDD6-4471-2826-87EC-8D9EE51C7A5F}"/>
          </ac:spMkLst>
        </pc:spChg>
      </pc:sldChg>
      <pc:sldChg chg="modSp new mod">
        <pc:chgData name="Steps Olu" userId="39dbb6dc09f3531b" providerId="LiveId" clId="{1E7B98E9-ADAD-4A3D-A269-8940A9BA426A}" dt="2026-08-05T23:57:53.678" v="3741" actId="1076"/>
        <pc:sldMkLst>
          <pc:docMk/>
          <pc:sldMk cId="3604473988" sldId="269"/>
        </pc:sldMkLst>
        <pc:spChg chg="mod">
          <ac:chgData name="Steps Olu" userId="39dbb6dc09f3531b" providerId="LiveId" clId="{1E7B98E9-ADAD-4A3D-A269-8940A9BA426A}" dt="2026-08-05T23:55:59.445" v="3732" actId="27636"/>
          <ac:spMkLst>
            <pc:docMk/>
            <pc:sldMk cId="3604473988" sldId="269"/>
            <ac:spMk id="3" creationId="{0A256D46-57CB-AEAD-D6E0-B25A655F91FD}"/>
          </ac:spMkLst>
        </pc:spChg>
        <pc:spChg chg="mod">
          <ac:chgData name="Steps Olu" userId="39dbb6dc09f3531b" providerId="LiveId" clId="{1E7B98E9-ADAD-4A3D-A269-8940A9BA426A}" dt="2026-08-05T23:57:53.678" v="3741" actId="1076"/>
          <ac:spMkLst>
            <pc:docMk/>
            <pc:sldMk cId="3604473988" sldId="269"/>
            <ac:spMk id="4" creationId="{5FBCEFC2-AFF8-3481-3AE6-261F657C6D30}"/>
          </ac:spMkLst>
        </pc:spChg>
      </pc:sldChg>
      <pc:sldChg chg="modSp new mod">
        <pc:chgData name="Steps Olu" userId="39dbb6dc09f3531b" providerId="LiveId" clId="{1E7B98E9-ADAD-4A3D-A269-8940A9BA426A}" dt="2026-08-05T23:56:49.864" v="3736" actId="255"/>
        <pc:sldMkLst>
          <pc:docMk/>
          <pc:sldMk cId="1023037212" sldId="270"/>
        </pc:sldMkLst>
        <pc:spChg chg="mod">
          <ac:chgData name="Steps Olu" userId="39dbb6dc09f3531b" providerId="LiveId" clId="{1E7B98E9-ADAD-4A3D-A269-8940A9BA426A}" dt="2026-08-05T23:56:13.311" v="3733" actId="6549"/>
          <ac:spMkLst>
            <pc:docMk/>
            <pc:sldMk cId="1023037212" sldId="270"/>
            <ac:spMk id="2" creationId="{9C730F8A-BB5F-F225-914D-8C0E23DA69B9}"/>
          </ac:spMkLst>
        </pc:spChg>
        <pc:spChg chg="mod">
          <ac:chgData name="Steps Olu" userId="39dbb6dc09f3531b" providerId="LiveId" clId="{1E7B98E9-ADAD-4A3D-A269-8940A9BA426A}" dt="2026-08-05T23:56:49.864" v="3736" actId="255"/>
          <ac:spMkLst>
            <pc:docMk/>
            <pc:sldMk cId="1023037212" sldId="270"/>
            <ac:spMk id="3" creationId="{1A4CEFE8-3172-C4B5-B6CB-799C67F92F54}"/>
          </ac:spMkLst>
        </pc:spChg>
        <pc:spChg chg="mod">
          <ac:chgData name="Steps Olu" userId="39dbb6dc09f3531b" providerId="LiveId" clId="{1E7B98E9-ADAD-4A3D-A269-8940A9BA426A}" dt="2026-08-05T23:54:36.022" v="3724" actId="255"/>
          <ac:spMkLst>
            <pc:docMk/>
            <pc:sldMk cId="1023037212" sldId="270"/>
            <ac:spMk id="4" creationId="{3068BC82-47A8-B8E0-DE77-A20393A60F3D}"/>
          </ac:spMkLst>
        </pc:spChg>
      </pc:sldChg>
      <pc:sldChg chg="modSp new mod">
        <pc:chgData name="Steps Olu" userId="39dbb6dc09f3531b" providerId="LiveId" clId="{1E7B98E9-ADAD-4A3D-A269-8940A9BA426A}" dt="2026-08-05T23:52:46.701" v="3688" actId="6549"/>
        <pc:sldMkLst>
          <pc:docMk/>
          <pc:sldMk cId="659557869" sldId="271"/>
        </pc:sldMkLst>
        <pc:spChg chg="mod">
          <ac:chgData name="Steps Olu" userId="39dbb6dc09f3531b" providerId="LiveId" clId="{1E7B98E9-ADAD-4A3D-A269-8940A9BA426A}" dt="2026-08-05T23:52:46.701" v="3688" actId="6549"/>
          <ac:spMkLst>
            <pc:docMk/>
            <pc:sldMk cId="659557869" sldId="271"/>
            <ac:spMk id="2" creationId="{87002F35-02DD-7118-689B-67A074A9B7E0}"/>
          </ac:spMkLst>
        </pc:spChg>
        <pc:spChg chg="mod">
          <ac:chgData name="Steps Olu" userId="39dbb6dc09f3531b" providerId="LiveId" clId="{1E7B98E9-ADAD-4A3D-A269-8940A9BA426A}" dt="2026-08-05T23:50:33.326" v="3651" actId="27636"/>
          <ac:spMkLst>
            <pc:docMk/>
            <pc:sldMk cId="659557869" sldId="271"/>
            <ac:spMk id="3" creationId="{DF4B55CE-5C4E-A40D-7A98-6FE31B9E105A}"/>
          </ac:spMkLst>
        </pc:spChg>
        <pc:spChg chg="mod">
          <ac:chgData name="Steps Olu" userId="39dbb6dc09f3531b" providerId="LiveId" clId="{1E7B98E9-ADAD-4A3D-A269-8940A9BA426A}" dt="2026-08-05T23:51:17.195" v="3667" actId="255"/>
          <ac:spMkLst>
            <pc:docMk/>
            <pc:sldMk cId="659557869" sldId="271"/>
            <ac:spMk id="4" creationId="{003B51A0-C986-8CB5-12F4-ECF44DD68B01}"/>
          </ac:spMkLst>
        </pc:spChg>
      </pc:sldChg>
      <pc:sldChg chg="new del">
        <pc:chgData name="Steps Olu" userId="39dbb6dc09f3531b" providerId="LiveId" clId="{1E7B98E9-ADAD-4A3D-A269-8940A9BA426A}" dt="2026-08-09T09:42:18.702" v="3879" actId="2696"/>
        <pc:sldMkLst>
          <pc:docMk/>
          <pc:sldMk cId="1940580553" sldId="272"/>
        </pc:sldMkLst>
      </pc:sldChg>
      <pc:sldChg chg="modSp new del mod">
        <pc:chgData name="Steps Olu" userId="39dbb6dc09f3531b" providerId="LiveId" clId="{1E7B98E9-ADAD-4A3D-A269-8940A9BA426A}" dt="2026-08-09T09:42:18.702" v="3879" actId="2696"/>
        <pc:sldMkLst>
          <pc:docMk/>
          <pc:sldMk cId="3920561386" sldId="273"/>
        </pc:sldMkLst>
      </pc:sldChg>
      <pc:sldChg chg="modSp new del mod">
        <pc:chgData name="Steps Olu" userId="39dbb6dc09f3531b" providerId="LiveId" clId="{1E7B98E9-ADAD-4A3D-A269-8940A9BA426A}" dt="2026-08-09T09:42:18.702" v="3879" actId="2696"/>
        <pc:sldMkLst>
          <pc:docMk/>
          <pc:sldMk cId="3020364452" sldId="274"/>
        </pc:sldMkLst>
      </pc:sldChg>
      <pc:sldChg chg="modSp new mod">
        <pc:chgData name="Steps Olu" userId="39dbb6dc09f3531b" providerId="LiveId" clId="{1E7B98E9-ADAD-4A3D-A269-8940A9BA426A}" dt="2026-08-05T23:47:20.997" v="3611" actId="14100"/>
        <pc:sldMkLst>
          <pc:docMk/>
          <pc:sldMk cId="1630880923" sldId="275"/>
        </pc:sldMkLst>
        <pc:spChg chg="mod">
          <ac:chgData name="Steps Olu" userId="39dbb6dc09f3531b" providerId="LiveId" clId="{1E7B98E9-ADAD-4A3D-A269-8940A9BA426A}" dt="2026-08-05T23:45:50.859" v="3602" actId="20577"/>
          <ac:spMkLst>
            <pc:docMk/>
            <pc:sldMk cId="1630880923" sldId="275"/>
            <ac:spMk id="2" creationId="{26CDF7CE-6F92-A410-C8EC-5ABF05000197}"/>
          </ac:spMkLst>
        </pc:spChg>
        <pc:spChg chg="mod">
          <ac:chgData name="Steps Olu" userId="39dbb6dc09f3531b" providerId="LiveId" clId="{1E7B98E9-ADAD-4A3D-A269-8940A9BA426A}" dt="2026-08-05T23:46:32.363" v="3608" actId="20577"/>
          <ac:spMkLst>
            <pc:docMk/>
            <pc:sldMk cId="1630880923" sldId="275"/>
            <ac:spMk id="3" creationId="{8A089BAB-789F-75BF-9F43-6EDE47B65498}"/>
          </ac:spMkLst>
        </pc:spChg>
        <pc:spChg chg="mod">
          <ac:chgData name="Steps Olu" userId="39dbb6dc09f3531b" providerId="LiveId" clId="{1E7B98E9-ADAD-4A3D-A269-8940A9BA426A}" dt="2026-08-05T23:47:20.997" v="3611" actId="14100"/>
          <ac:spMkLst>
            <pc:docMk/>
            <pc:sldMk cId="1630880923" sldId="275"/>
            <ac:spMk id="4" creationId="{808A7A68-5760-C541-552D-AAB467E467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BD5EDD-1474-4FBD-94C3-E55D88E90DC4}"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86CF3-CED4-40C1-919B-8121ACDDA045}" type="slidenum">
              <a:rPr lang="en-GB" smtClean="0"/>
              <a:t>‹#›</a:t>
            </a:fld>
            <a:endParaRPr lang="en-GB"/>
          </a:p>
        </p:txBody>
      </p:sp>
    </p:spTree>
    <p:extLst>
      <p:ext uri="{BB962C8B-B14F-4D97-AF65-F5344CB8AC3E}">
        <p14:creationId xmlns:p14="http://schemas.microsoft.com/office/powerpoint/2010/main" val="2447188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EA2EEC9F-F630-4DF3-99F6-BEA18536D2DF}" type="datetime1">
              <a:rPr lang="en-GB" smtClean="0"/>
              <a:t>09/08/2026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5514E24F-F7D9-4438-836D-34C77AB88D94}" type="datetime1">
              <a:rPr lang="en-GB" smtClean="0"/>
              <a:t>09/08/2026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8EBEDB4B-97E0-4E2B-9E0B-99E803156A6C}" type="datetime1">
              <a:rPr lang="en-GB" smtClean="0"/>
              <a:t>09/08/2026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B9573856-ADAD-4D7B-9181-6A9156B43C29}" type="datetime1">
              <a:rPr lang="en-GB" smtClean="0"/>
              <a:t>09/08/2026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B9E1F90D-AD20-4B8E-80F5-978C8D612E46}" type="datetime1">
              <a:rPr lang="en-GB" smtClean="0"/>
              <a:t>09/08/2026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0DF848F-6E67-4706-9269-8399B3142336}" type="datetime1">
              <a:rPr lang="en-GB" smtClean="0"/>
              <a:t>09/08/2026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A1F281C2-5AE8-4609-9AB6-337EF34C8BF0}" type="datetime1">
              <a:rPr lang="en-GB" smtClean="0"/>
              <a:t>09/08/2026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D40D7432-C786-49B3-8120-F012A8A290B7}" type="datetime1">
              <a:rPr lang="en-GB" smtClean="0"/>
              <a:t>09/08/2026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250D9265-55CC-4F83-8067-4B30AB985558}" type="datetime1">
              <a:rPr lang="en-GB" smtClean="0"/>
              <a:t>09/08/2026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227F3D82-4E62-43D9-A038-F650BE67300E}" type="datetime1">
              <a:rPr lang="en-GB" smtClean="0"/>
              <a:t>09/08/2026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FE90797-BEA1-4293-B779-E9918930CD68}" type="datetime1">
              <a:rPr lang="en-GB" smtClean="0"/>
              <a:t>09/08/2026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2E9279-F536-4A4F-B06B-C66604B8726B}" type="datetime1">
              <a:rPr lang="en-GB" smtClean="0"/>
              <a:t>09/08/2026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95000"/>
              </a:schemeClr>
            </a:gs>
            <a:gs pos="2000">
              <a:schemeClr val="bg1">
                <a:lumMod val="95000"/>
              </a:schemeClr>
            </a:gs>
            <a:gs pos="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838200" y="365125"/>
            <a:ext cx="10515600" cy="3183618"/>
          </a:xfrm>
        </p:spPr>
        <p:txBody>
          <a:bodyPr>
            <a:normAutofit/>
          </a:bodyPr>
          <a:lstStyle/>
          <a:p>
            <a: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t>LCLM4003 Effective Teamwork and Communication</a:t>
            </a:r>
            <a:b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br>
            <a:b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br>
            <a:endParaRPr lang="en-GB" dirty="0"/>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ln w="19050" cmpd="dbl">
            <a:solidFill>
              <a:schemeClr val="accent1"/>
            </a:solidFill>
          </a:ln>
        </p:spPr>
        <p:txBody>
          <a:bodyPr/>
          <a:lstStyle/>
          <a:p>
            <a:r>
              <a:rPr lang="en-GB" dirty="0"/>
              <a:t>ASSESSMENT 2: The case study of Flight Foods Ltd</a:t>
            </a:r>
          </a:p>
          <a:p>
            <a:r>
              <a:rPr lang="en-GB" dirty="0"/>
              <a:t>Presenters In Order of Appearance:</a:t>
            </a:r>
          </a:p>
          <a:p>
            <a:r>
              <a:rPr lang="en-GB" dirty="0"/>
              <a:t>Johnson Stephen Oluwasegun       ID No. 2533984</a:t>
            </a:r>
          </a:p>
          <a:p>
            <a:r>
              <a:rPr lang="en-GB" dirty="0" err="1"/>
              <a:t>Getenet</a:t>
            </a:r>
            <a:r>
              <a:rPr lang="en-GB" dirty="0"/>
              <a:t> Lemma                                     ID No. 2522945</a:t>
            </a:r>
          </a:p>
          <a:p>
            <a:pPr lvl="0">
              <a:defRPr/>
            </a:pPr>
            <a:r>
              <a:rPr lang="en-GB" dirty="0">
                <a:solidFill>
                  <a:prstClr val="black"/>
                </a:solidFill>
              </a:rPr>
              <a:t>Augustine </a:t>
            </a:r>
            <a:r>
              <a:rPr lang="en-GB" dirty="0" err="1">
                <a:solidFill>
                  <a:prstClr val="black"/>
                </a:solidFill>
              </a:rPr>
              <a:t>Enaholo</a:t>
            </a:r>
            <a:r>
              <a:rPr lang="en-GB" dirty="0">
                <a:solidFill>
                  <a:prstClr val="black"/>
                </a:solidFill>
              </a:rPr>
              <a:t> </a:t>
            </a:r>
            <a:r>
              <a:rPr lang="en-GB" dirty="0" err="1">
                <a:solidFill>
                  <a:prstClr val="black"/>
                </a:solidFill>
              </a:rPr>
              <a:t>Omokhuale</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ID No. 2526872</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Marcelina Samba Nguema               ID No. 2527894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Kingsley Godwin                                    ID No. 2528744</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sng" strike="noStrike" kern="1200" cap="none" spc="0" normalizeH="0" baseline="0" noProof="0" dirty="0">
                <a:ln>
                  <a:noFill/>
                </a:ln>
                <a:solidFill>
                  <a:prstClr val="black"/>
                </a:solidFill>
                <a:effectLst/>
                <a:uLnTx/>
                <a:uFillTx/>
                <a:latin typeface="Aptos" panose="02110004020202020204"/>
                <a:ea typeface="+mn-ea"/>
                <a:cs typeface="+mn-cs"/>
              </a:rPr>
              <a:t>Lecturer’s Name</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Dr. Rejwan Bin Sulaiman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
        <p:nvSpPr>
          <p:cNvPr id="4" name="Footer Placeholder 3">
            <a:extLst>
              <a:ext uri="{FF2B5EF4-FFF2-40B4-BE49-F238E27FC236}">
                <a16:creationId xmlns:a16="http://schemas.microsoft.com/office/drawing/2014/main" id="{922C364D-6550-25BF-4590-83CA18DFA0B8}"/>
              </a:ext>
            </a:extLst>
          </p:cNvPr>
          <p:cNvSpPr>
            <a:spLocks noGrp="1"/>
          </p:cNvSpPr>
          <p:nvPr>
            <p:ph type="ftr" sz="quarter" idx="11"/>
          </p:nvPr>
        </p:nvSpPr>
        <p:spPr/>
        <p:txBody>
          <a:bodyPr/>
          <a:lstStyle/>
          <a:p>
            <a:r>
              <a:rPr lang="en-GB" sz="2400" dirty="0"/>
              <a:t>Johnson S. Oluwasegun</a:t>
            </a:r>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838200" y="1690688"/>
            <a:ext cx="10515600" cy="4802187"/>
          </a:xfrm>
        </p:spPr>
        <p:txBody>
          <a:bodyPr/>
          <a:lstStyle/>
          <a:p>
            <a:pPr marL="0" indent="0">
              <a:buNone/>
            </a:pPr>
            <a:r>
              <a:rPr lang="en-GB" dirty="0"/>
              <a:t>1. A Brief Introduction:                                                       Oluwasegun, J.S.              </a:t>
            </a:r>
          </a:p>
          <a:p>
            <a:pPr marL="0" indent="0">
              <a:buNone/>
            </a:pPr>
            <a:r>
              <a:rPr lang="en-GB" dirty="0"/>
              <a:t>2. Environmental noise barrier and solution:          Oluwasegun, J.S.       </a:t>
            </a:r>
          </a:p>
          <a:p>
            <a:pPr marL="0" indent="0">
              <a:buNone/>
            </a:pPr>
            <a:r>
              <a:rPr lang="en-GB" dirty="0">
                <a:solidFill>
                  <a:prstClr val="black"/>
                </a:solidFill>
                <a:latin typeface="Aptos" panose="02110004020202020204"/>
              </a:rPr>
              <a:t>3.</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Language barrier and solution:                                 Lemma, G                                    </a:t>
            </a:r>
          </a:p>
          <a:p>
            <a:pPr marL="0" indent="0">
              <a:buNone/>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4. Age/Generational barrier and solution:                 </a:t>
            </a:r>
            <a:r>
              <a:rPr kumimoji="0" lang="en-GB" sz="2800" b="0" i="0" u="none" strike="noStrike" kern="1200" cap="none" spc="0" normalizeH="0" baseline="0" noProof="0" dirty="0" err="1">
                <a:ln>
                  <a:noFill/>
                </a:ln>
                <a:solidFill>
                  <a:prstClr val="black"/>
                </a:solidFill>
                <a:effectLst/>
                <a:uLnTx/>
                <a:uFillTx/>
                <a:latin typeface="Aptos" panose="02110004020202020204"/>
                <a:ea typeface="+mn-ea"/>
                <a:cs typeface="+mn-cs"/>
              </a:rPr>
              <a:t>Omokhuale</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A.E. </a:t>
            </a:r>
          </a:p>
          <a:p>
            <a:pPr marL="0" indent="0">
              <a:buNone/>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5. Cultural barrier and solution:                      </a:t>
            </a:r>
            <a:r>
              <a:rPr lang="en-GB" dirty="0">
                <a:solidFill>
                  <a:prstClr val="black"/>
                </a:solidFill>
                <a:latin typeface="Aptos" panose="02110004020202020204"/>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Nguema, M.S.</a:t>
            </a:r>
          </a:p>
          <a:p>
            <a:pPr marL="0" indent="0">
              <a:buNone/>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6. Emotional barrier and solution:                     </a:t>
            </a:r>
            <a:r>
              <a:rPr lang="en-GB" dirty="0">
                <a:solidFill>
                  <a:prstClr val="black"/>
                </a:solidFill>
                <a:latin typeface="Aptos" panose="02110004020202020204"/>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Godwin, K.</a:t>
            </a:r>
          </a:p>
          <a:p>
            <a:pPr marL="0" indent="0">
              <a:buNone/>
            </a:pPr>
            <a:r>
              <a:rPr lang="en-GB" dirty="0">
                <a:solidFill>
                  <a:prstClr val="black"/>
                </a:solidFill>
                <a:latin typeface="Aptos" panose="02110004020202020204"/>
              </a:rPr>
              <a:t>7. Conclusion                                                                         </a:t>
            </a:r>
            <a:r>
              <a:rPr lang="en-GB" dirty="0">
                <a:solidFill>
                  <a:prstClr val="black"/>
                </a:solidFill>
              </a:rPr>
              <a:t>Godwin, K.</a:t>
            </a:r>
            <a:r>
              <a:rPr lang="en-GB" dirty="0">
                <a:solidFill>
                  <a:prstClr val="black"/>
                </a:solidFill>
                <a:latin typeface="Aptos" panose="02110004020202020204"/>
              </a:rPr>
              <a:t>  </a:t>
            </a:r>
          </a:p>
          <a:p>
            <a:pPr marL="0" indent="0">
              <a:buNone/>
            </a:pPr>
            <a:r>
              <a:rPr lang="en-GB" dirty="0">
                <a:solidFill>
                  <a:prstClr val="black"/>
                </a:solidFill>
                <a:latin typeface="Aptos" panose="02110004020202020204"/>
              </a:rPr>
              <a:t>8. References                                                                          </a:t>
            </a:r>
            <a:r>
              <a:rPr lang="en-GB" dirty="0">
                <a:solidFill>
                  <a:prstClr val="black"/>
                </a:solidFill>
              </a:rPr>
              <a:t>Godwin, K. </a:t>
            </a:r>
            <a:endParaRPr lang="en-GB" dirty="0"/>
          </a:p>
        </p:txBody>
      </p:sp>
      <p:sp>
        <p:nvSpPr>
          <p:cNvPr id="4" name="Footer Placeholder 3">
            <a:extLst>
              <a:ext uri="{FF2B5EF4-FFF2-40B4-BE49-F238E27FC236}">
                <a16:creationId xmlns:a16="http://schemas.microsoft.com/office/drawing/2014/main" id="{BFFA4F99-ADB9-C9DA-8D3B-64783AAAAA8D}"/>
              </a:ext>
            </a:extLst>
          </p:cNvPr>
          <p:cNvSpPr>
            <a:spLocks noGrp="1"/>
          </p:cNvSpPr>
          <p:nvPr>
            <p:ph type="ftr" sz="quarter" idx="11"/>
          </p:nvPr>
        </p:nvSpPr>
        <p:spPr/>
        <p:txBody>
          <a:bodyPr/>
          <a:lstStyle/>
          <a:p>
            <a:r>
              <a:rPr lang="en-GB" sz="2400" dirty="0"/>
              <a:t>Johnson S. Oluwasegun</a:t>
            </a:r>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838200" y="365125"/>
            <a:ext cx="10515600" cy="1088771"/>
          </a:xfrm>
        </p:spPr>
        <p:txBody>
          <a:bodyPr>
            <a:normAutofit/>
          </a:bodyPr>
          <a:lstStyle/>
          <a:p>
            <a:r>
              <a:rPr lang="en-GB" dirty="0"/>
              <a:t>A Brief 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838200" y="1835150"/>
            <a:ext cx="10515600" cy="4667250"/>
          </a:xfrm>
        </p:spPr>
        <p:txBody>
          <a:bodyPr>
            <a:noAutofit/>
          </a:bodyPr>
          <a:lstStyle/>
          <a:p>
            <a:r>
              <a:rPr lang="en-GB" dirty="0">
                <a:latin typeface="Arial" panose="020B0604020202020204" pitchFamily="34" charset="0"/>
                <a:ea typeface="Roboto"/>
                <a:cs typeface="Arial" panose="020B0604020202020204" pitchFamily="34" charset="0"/>
              </a:rPr>
              <a:t>Today we are presenting on Flight Foods, a company that specialises in the manufacture and supply of individual food packs to airline operators for their passengers. </a:t>
            </a:r>
          </a:p>
          <a:p>
            <a:r>
              <a:rPr lang="en-GB" dirty="0">
                <a:latin typeface="Arial" panose="020B0604020202020204" pitchFamily="34" charset="0"/>
                <a:ea typeface="Roboto"/>
                <a:cs typeface="Arial" panose="020B0604020202020204" pitchFamily="34" charset="0"/>
              </a:rPr>
              <a:t>Total number of staff is 40, age ranging from 16-60 comprising of immigrants from 5 distinct cultures</a:t>
            </a:r>
          </a:p>
          <a:p>
            <a:r>
              <a:rPr lang="en-GB" dirty="0">
                <a:latin typeface="Arial" panose="020B0604020202020204" pitchFamily="34" charset="0"/>
                <a:ea typeface="Roboto"/>
                <a:cs typeface="Arial" panose="020B0604020202020204" pitchFamily="34" charset="0"/>
              </a:rPr>
              <a:t>Employed without appropriate food hygiene training</a:t>
            </a:r>
          </a:p>
          <a:p>
            <a:r>
              <a:rPr lang="en-GB" dirty="0">
                <a:latin typeface="Arial" panose="020B0604020202020204" pitchFamily="34" charset="0"/>
                <a:ea typeface="Roboto"/>
                <a:cs typeface="Arial" panose="020B0604020202020204" pitchFamily="34" charset="0"/>
              </a:rPr>
              <a:t>It has been having problems expanding sales, rather I has been losing business because their customers have been complaining about falling standards including undercooked food, poor packaging and meat being found in vegetarian meals.</a:t>
            </a:r>
          </a:p>
          <a:p>
            <a:pPr marL="0" indent="0">
              <a:buNone/>
            </a:pPr>
            <a:endParaRPr lang="en-GB" sz="2400" dirty="0"/>
          </a:p>
        </p:txBody>
      </p:sp>
      <p:sp>
        <p:nvSpPr>
          <p:cNvPr id="4" name="Footer Placeholder 3">
            <a:extLst>
              <a:ext uri="{FF2B5EF4-FFF2-40B4-BE49-F238E27FC236}">
                <a16:creationId xmlns:a16="http://schemas.microsoft.com/office/drawing/2014/main" id="{50FEA1BF-D0B5-A921-D7D9-AAC12C6996D5}"/>
              </a:ext>
            </a:extLst>
          </p:cNvPr>
          <p:cNvSpPr>
            <a:spLocks noGrp="1"/>
          </p:cNvSpPr>
          <p:nvPr>
            <p:ph type="ftr" sz="quarter" idx="11"/>
          </p:nvPr>
        </p:nvSpPr>
        <p:spPr/>
        <p:txBody>
          <a:bodyPr/>
          <a:lstStyle/>
          <a:p>
            <a:r>
              <a:rPr lang="en-GB" sz="2400" dirty="0"/>
              <a:t>Johnson S. Oluwasegun</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lstStyle/>
          <a:p>
            <a:r>
              <a:rPr lang="en-GB" dirty="0"/>
              <a:t> BARRIER 1</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p:txBody>
          <a:bodyPr>
            <a:normAutofit lnSpcReduction="10000"/>
          </a:bodyPr>
          <a:lstStyle/>
          <a:p>
            <a:r>
              <a:rPr lang="en-GB" dirty="0"/>
              <a:t>Environmental Noise</a:t>
            </a:r>
          </a:p>
          <a:p>
            <a:r>
              <a:rPr lang="en-GB" dirty="0"/>
              <a:t>Some old machinery used in the company make noise and prevent workers from understanding instructions from the floor manager</a:t>
            </a:r>
          </a:p>
          <a:p>
            <a:r>
              <a:rPr lang="en-GB" dirty="0"/>
              <a:t>According to the SMCR theory of communication of Shannon &amp; Weaver (1949), when a sender  sends a message via a channel of communication, the receiver decodes and fully receives the message. However, any noise along the channel can distort or cut off part of the message such that  the whole message is not fully received as intended</a:t>
            </a:r>
          </a:p>
          <a:p>
            <a:r>
              <a:rPr lang="en-GB" dirty="0"/>
              <a:t>This has had a direct impact on the operations of the company</a:t>
            </a:r>
          </a:p>
          <a:p>
            <a:endParaRPr lang="en-GB" dirty="0"/>
          </a:p>
        </p:txBody>
      </p:sp>
      <p:sp>
        <p:nvSpPr>
          <p:cNvPr id="4" name="Footer Placeholder 3">
            <a:extLst>
              <a:ext uri="{FF2B5EF4-FFF2-40B4-BE49-F238E27FC236}">
                <a16:creationId xmlns:a16="http://schemas.microsoft.com/office/drawing/2014/main" id="{FAFFCF2F-CDFE-7EA2-1F91-A2FD3A6E4B94}"/>
              </a:ext>
            </a:extLst>
          </p:cNvPr>
          <p:cNvSpPr>
            <a:spLocks noGrp="1"/>
          </p:cNvSpPr>
          <p:nvPr>
            <p:ph type="ftr" sz="quarter" idx="11"/>
          </p:nvPr>
        </p:nvSpPr>
        <p:spPr/>
        <p:txBody>
          <a:bodyPr/>
          <a:lstStyle/>
          <a:p>
            <a:r>
              <a:rPr lang="en-GB" sz="2400" dirty="0"/>
              <a:t>Johnson S. Oluwasegun</a:t>
            </a:r>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2664C-F459-439C-1C7F-517970375216}"/>
              </a:ext>
            </a:extLst>
          </p:cNvPr>
          <p:cNvSpPr>
            <a:spLocks noGrp="1"/>
          </p:cNvSpPr>
          <p:nvPr>
            <p:ph type="title"/>
          </p:nvPr>
        </p:nvSpPr>
        <p:spPr/>
        <p:txBody>
          <a:bodyPr/>
          <a:lstStyle/>
          <a:p>
            <a:r>
              <a:rPr lang="en-GB" dirty="0"/>
              <a:t>Proposed Solution</a:t>
            </a:r>
          </a:p>
        </p:txBody>
      </p:sp>
      <p:sp>
        <p:nvSpPr>
          <p:cNvPr id="3" name="Content Placeholder 2">
            <a:extLst>
              <a:ext uri="{FF2B5EF4-FFF2-40B4-BE49-F238E27FC236}">
                <a16:creationId xmlns:a16="http://schemas.microsoft.com/office/drawing/2014/main" id="{DBAA2705-D7EA-80BD-0E76-41DFFEE3EF46}"/>
              </a:ext>
            </a:extLst>
          </p:cNvPr>
          <p:cNvSpPr>
            <a:spLocks noGrp="1"/>
          </p:cNvSpPr>
          <p:nvPr>
            <p:ph idx="1"/>
          </p:nvPr>
        </p:nvSpPr>
        <p:spPr/>
        <p:txBody>
          <a:bodyPr/>
          <a:lstStyle/>
          <a:p>
            <a:r>
              <a:rPr lang="en-GB" dirty="0"/>
              <a:t>The company may consider investing in new more efficient and quieter machines for its medium to long-term survival</a:t>
            </a:r>
          </a:p>
          <a:p>
            <a:r>
              <a:rPr lang="en-GB" dirty="0"/>
              <a:t>Alternatively, they might choose carry out a targeted or comprehensive service of the equipment within their budgetary constraints</a:t>
            </a:r>
          </a:p>
          <a:p>
            <a:endParaRPr lang="en-GB" dirty="0"/>
          </a:p>
          <a:p>
            <a:r>
              <a:rPr lang="en-GB" dirty="0"/>
              <a:t>Ask for feedback from the workers as proposed by Schramm (1954)</a:t>
            </a:r>
          </a:p>
          <a:p>
            <a:endParaRPr lang="en-GB" dirty="0"/>
          </a:p>
        </p:txBody>
      </p:sp>
      <p:sp>
        <p:nvSpPr>
          <p:cNvPr id="6" name="Footer Placeholder 5">
            <a:extLst>
              <a:ext uri="{FF2B5EF4-FFF2-40B4-BE49-F238E27FC236}">
                <a16:creationId xmlns:a16="http://schemas.microsoft.com/office/drawing/2014/main" id="{F1A27233-87B5-B71A-9557-1627BB119507}"/>
              </a:ext>
            </a:extLst>
          </p:cNvPr>
          <p:cNvSpPr>
            <a:spLocks noGrp="1"/>
          </p:cNvSpPr>
          <p:nvPr>
            <p:ph type="ftr" sz="quarter" idx="11"/>
          </p:nvPr>
        </p:nvSpPr>
        <p:spPr/>
        <p:txBody>
          <a:bodyPr/>
          <a:lstStyle/>
          <a:p>
            <a:r>
              <a:rPr lang="en-GB" sz="2400" dirty="0"/>
              <a:t>Johnson S. Oluwasegun</a:t>
            </a:r>
          </a:p>
        </p:txBody>
      </p:sp>
    </p:spTree>
    <p:extLst>
      <p:ext uri="{BB962C8B-B14F-4D97-AF65-F5344CB8AC3E}">
        <p14:creationId xmlns:p14="http://schemas.microsoft.com/office/powerpoint/2010/main" val="307003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Aptos Display" panose="02110004020202020204"/>
                <a:ea typeface="+mj-ea"/>
                <a:cs typeface="+mj-cs"/>
              </a:rPr>
              <a:t> BARRIER 2</a:t>
            </a:r>
            <a:endParaRPr lang="en-GB" dirty="0"/>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p:txBody>
          <a:bodyPr>
            <a:normAutofit fontScale="25000" lnSpcReduction="20000"/>
          </a:bodyPr>
          <a:lstStyle/>
          <a:p>
            <a:r>
              <a:rPr lang="en-US" sz="9600" b="1" dirty="0"/>
              <a:t>Evidence from the Case Study</a:t>
            </a:r>
            <a:endParaRPr lang="en-GB" sz="9600" dirty="0"/>
          </a:p>
          <a:p>
            <a:r>
              <a:rPr lang="en-US" sz="9600" dirty="0"/>
              <a:t>Gary explains: "Most of them speak their own language with a few English words thrown in."</a:t>
            </a:r>
            <a:br>
              <a:rPr lang="en-US" sz="9600" dirty="0"/>
            </a:br>
            <a:br>
              <a:rPr lang="en-US" sz="9600" dirty="0"/>
            </a:br>
            <a:r>
              <a:rPr lang="en-US" sz="9600" dirty="0"/>
              <a:t>This indicates that many employees have limited English proficiency, making it difficult for them to fully understand workplace instructions and food safety procedures.</a:t>
            </a:r>
            <a:endParaRPr lang="en-GB" sz="9600" dirty="0"/>
          </a:p>
          <a:p>
            <a:r>
              <a:rPr lang="en-US" sz="9600" b="1" dirty="0"/>
              <a:t>Impact on Communication</a:t>
            </a:r>
            <a:endParaRPr lang="en-GB" sz="9600" dirty="0"/>
          </a:p>
          <a:p>
            <a:r>
              <a:rPr lang="en-US" sz="9600" dirty="0"/>
              <a:t>• Instructions may be misunderstood or interpreted incorrectly.</a:t>
            </a:r>
            <a:br>
              <a:rPr lang="en-US" sz="9600" dirty="0"/>
            </a:br>
            <a:r>
              <a:rPr lang="en-US" sz="9600" dirty="0"/>
              <a:t>• Food hygiene procedures may not be followed consistently.</a:t>
            </a:r>
            <a:br>
              <a:rPr lang="en-US" sz="9600" dirty="0"/>
            </a:br>
            <a:r>
              <a:rPr lang="en-US" sz="9600" dirty="0"/>
              <a:t>• Increased risk of production mistakes, such as undercooked food or contamination.</a:t>
            </a:r>
            <a:br>
              <a:rPr lang="en-US" sz="9600" dirty="0"/>
            </a:br>
            <a:r>
              <a:rPr lang="en-US" sz="9600" dirty="0"/>
              <a:t>• Poor communication contributes to customer complaints and loss of business.</a:t>
            </a:r>
            <a:endParaRPr lang="en-GB" sz="9600" dirty="0"/>
          </a:p>
          <a:p>
            <a:pPr marL="0" indent="0">
              <a:buNone/>
            </a:pPr>
            <a:endParaRPr lang="en-GB" sz="9600" dirty="0"/>
          </a:p>
          <a:p>
            <a:endParaRPr lang="en-GB" dirty="0"/>
          </a:p>
        </p:txBody>
      </p:sp>
      <p:sp>
        <p:nvSpPr>
          <p:cNvPr id="4" name="Footer Placeholder 3">
            <a:extLst>
              <a:ext uri="{FF2B5EF4-FFF2-40B4-BE49-F238E27FC236}">
                <a16:creationId xmlns:a16="http://schemas.microsoft.com/office/drawing/2014/main" id="{B6BC6616-7DB9-D614-4799-BFD2009C6E4E}"/>
              </a:ext>
            </a:extLst>
          </p:cNvPr>
          <p:cNvSpPr>
            <a:spLocks noGrp="1"/>
          </p:cNvSpPr>
          <p:nvPr>
            <p:ph type="ftr" sz="quarter" idx="11"/>
          </p:nvPr>
        </p:nvSpPr>
        <p:spPr/>
        <p:txBody>
          <a:bodyPr/>
          <a:lstStyle/>
          <a:p>
            <a:r>
              <a:rPr lang="en-GB" sz="2400" dirty="0" err="1"/>
              <a:t>Getenet</a:t>
            </a:r>
            <a:r>
              <a:rPr lang="en-GB" sz="2400" dirty="0"/>
              <a:t> Lemma</a:t>
            </a:r>
          </a:p>
        </p:txBody>
      </p:sp>
    </p:spTree>
    <p:extLst>
      <p:ext uri="{BB962C8B-B14F-4D97-AF65-F5344CB8AC3E}">
        <p14:creationId xmlns:p14="http://schemas.microsoft.com/office/powerpoint/2010/main" val="2257127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5F073-FA9C-6708-5918-52E53D06D2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E992DF-C092-9AD9-4902-6B90F0EF1D8A}"/>
              </a:ext>
            </a:extLst>
          </p:cNvPr>
          <p:cNvSpPr>
            <a:spLocks noGrp="1"/>
          </p:cNvSpPr>
          <p:nvPr>
            <p:ph idx="1"/>
          </p:nvPr>
        </p:nvSpPr>
        <p:spPr/>
        <p:txBody>
          <a:bodyPr>
            <a:normAutofit/>
          </a:bodyPr>
          <a:lstStyle/>
          <a:p>
            <a:r>
              <a:rPr lang="en-US" sz="2400" b="1" dirty="0"/>
              <a:t>Application of Berlo's SMCR Model</a:t>
            </a:r>
            <a:endParaRPr lang="en-GB" sz="2400" dirty="0"/>
          </a:p>
          <a:p>
            <a:r>
              <a:rPr lang="en-US" sz="2400" dirty="0"/>
              <a:t>Source (Gary) → Message (Work Instructions) → Channel (Verbal Communication) → Receiver (Employees)</a:t>
            </a:r>
            <a:br>
              <a:rPr lang="en-US" sz="2400" dirty="0"/>
            </a:br>
            <a:br>
              <a:rPr lang="en-US" sz="2400" dirty="0"/>
            </a:br>
            <a:r>
              <a:rPr lang="en-US" sz="2400" dirty="0"/>
              <a:t>According to Berlo's SMCR Model (1960), effective communication depends on factors such as language skills, knowledge, and cultural background. In this case, language differences between Gary and the workforce create misunderstandings that reduce communication effectiveness.</a:t>
            </a:r>
            <a:endParaRPr lang="en-GB" sz="2400" dirty="0"/>
          </a:p>
        </p:txBody>
      </p:sp>
      <p:sp>
        <p:nvSpPr>
          <p:cNvPr id="4" name="Footer Placeholder 3">
            <a:extLst>
              <a:ext uri="{FF2B5EF4-FFF2-40B4-BE49-F238E27FC236}">
                <a16:creationId xmlns:a16="http://schemas.microsoft.com/office/drawing/2014/main" id="{1957B2B6-6905-DB2D-C101-C74E4B64BE4A}"/>
              </a:ext>
            </a:extLst>
          </p:cNvPr>
          <p:cNvSpPr>
            <a:spLocks noGrp="1"/>
          </p:cNvSpPr>
          <p:nvPr>
            <p:ph type="ftr" sz="quarter" idx="11"/>
          </p:nvPr>
        </p:nvSpPr>
        <p:spPr/>
        <p:txBody>
          <a:bodyPr/>
          <a:lstStyle/>
          <a:p>
            <a:r>
              <a:rPr lang="en-GB" sz="2400" dirty="0" err="1"/>
              <a:t>Getenet</a:t>
            </a:r>
            <a:r>
              <a:rPr lang="en-GB" sz="2400" dirty="0"/>
              <a:t> Lemma</a:t>
            </a:r>
          </a:p>
        </p:txBody>
      </p:sp>
    </p:spTree>
    <p:extLst>
      <p:ext uri="{BB962C8B-B14F-4D97-AF65-F5344CB8AC3E}">
        <p14:creationId xmlns:p14="http://schemas.microsoft.com/office/powerpoint/2010/main" val="2998716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E603F-80FA-F738-E966-F3D0CB531C94}"/>
              </a:ext>
            </a:extLst>
          </p:cNvPr>
          <p:cNvSpPr>
            <a:spLocks noGrp="1"/>
          </p:cNvSpPr>
          <p:nvPr>
            <p:ph type="title"/>
          </p:nvPr>
        </p:nvSpPr>
        <p:spPr/>
        <p:txBody>
          <a:bodyPr/>
          <a:lstStyle/>
          <a:p>
            <a:r>
              <a:rPr lang="en-GB" dirty="0"/>
              <a:t>Barrier 3</a:t>
            </a:r>
          </a:p>
        </p:txBody>
      </p:sp>
      <p:sp>
        <p:nvSpPr>
          <p:cNvPr id="3" name="Content Placeholder 2">
            <a:extLst>
              <a:ext uri="{FF2B5EF4-FFF2-40B4-BE49-F238E27FC236}">
                <a16:creationId xmlns:a16="http://schemas.microsoft.com/office/drawing/2014/main" id="{EC3FC59E-C067-823C-C230-6A2853B574AA}"/>
              </a:ext>
            </a:extLst>
          </p:cNvPr>
          <p:cNvSpPr>
            <a:spLocks noGrp="1"/>
          </p:cNvSpPr>
          <p:nvPr>
            <p:ph idx="1"/>
          </p:nvPr>
        </p:nvSpPr>
        <p:spPr/>
        <p:txBody>
          <a:bodyPr/>
          <a:lstStyle/>
          <a:p>
            <a:r>
              <a:rPr lang="en-GB" dirty="0"/>
              <a:t>Age and Generational differences. </a:t>
            </a:r>
          </a:p>
          <a:p>
            <a:r>
              <a:rPr lang="en-GB" dirty="0"/>
              <a:t>Gary sees a clear separation between the old and the younger employees, and he said " the older ones seem to understand but the problem seem to be with the younger ones it does not matter what I tell them, they seem to do something </a:t>
            </a:r>
            <a:r>
              <a:rPr lang="en-GB" dirty="0" err="1"/>
              <a:t>else".Theoretical</a:t>
            </a:r>
            <a:r>
              <a:rPr lang="en-GB" dirty="0"/>
              <a:t> Application Berlo's SMCR model ( Receiver variables)Receiver attitudes knowledge level and social system shapes how messages are put across and received.  Younger workers may have different views authority and learning rejection when instructed verbally to do something.</a:t>
            </a:r>
          </a:p>
        </p:txBody>
      </p:sp>
      <p:sp>
        <p:nvSpPr>
          <p:cNvPr id="4" name="Footer Placeholder 3">
            <a:extLst>
              <a:ext uri="{FF2B5EF4-FFF2-40B4-BE49-F238E27FC236}">
                <a16:creationId xmlns:a16="http://schemas.microsoft.com/office/drawing/2014/main" id="{C693AD3E-7F42-A32F-AD23-5BFF8BBBD0FA}"/>
              </a:ext>
            </a:extLst>
          </p:cNvPr>
          <p:cNvSpPr>
            <a:spLocks noGrp="1"/>
          </p:cNvSpPr>
          <p:nvPr>
            <p:ph type="ftr" sz="quarter" idx="11"/>
          </p:nvPr>
        </p:nvSpPr>
        <p:spPr>
          <a:xfrm>
            <a:off x="4038600" y="6356350"/>
            <a:ext cx="4419600" cy="365125"/>
          </a:xfrm>
        </p:spPr>
        <p:txBody>
          <a:bodyPr/>
          <a:lstStyle/>
          <a:p>
            <a:r>
              <a:rPr lang="en-GB" sz="2400" dirty="0"/>
              <a:t>Augustine </a:t>
            </a:r>
            <a:r>
              <a:rPr lang="en-GB" sz="2400" dirty="0" err="1"/>
              <a:t>Enaholo</a:t>
            </a:r>
            <a:r>
              <a:rPr lang="en-GB" sz="2400" dirty="0"/>
              <a:t> </a:t>
            </a:r>
            <a:r>
              <a:rPr lang="en-GB" sz="2400" dirty="0" err="1"/>
              <a:t>Omokhuale</a:t>
            </a:r>
            <a:endParaRPr lang="en-GB" sz="2400" dirty="0"/>
          </a:p>
        </p:txBody>
      </p:sp>
    </p:spTree>
    <p:extLst>
      <p:ext uri="{BB962C8B-B14F-4D97-AF65-F5344CB8AC3E}">
        <p14:creationId xmlns:p14="http://schemas.microsoft.com/office/powerpoint/2010/main" val="3688423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DF7CE-6F92-A410-C8EC-5ABF05000197}"/>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8A089BAB-789F-75BF-9F43-6EDE47B65498}"/>
              </a:ext>
            </a:extLst>
          </p:cNvPr>
          <p:cNvSpPr>
            <a:spLocks noGrp="1"/>
          </p:cNvSpPr>
          <p:nvPr>
            <p:ph idx="1"/>
          </p:nvPr>
        </p:nvSpPr>
        <p:spPr/>
        <p:txBody>
          <a:bodyPr/>
          <a:lstStyle/>
          <a:p>
            <a:r>
              <a:rPr lang="en-GB" dirty="0"/>
              <a:t>Gary's Immediate Solutions.- </a:t>
            </a:r>
          </a:p>
          <a:p>
            <a:r>
              <a:rPr lang="en-GB" dirty="0"/>
              <a:t>Replace " telling" with interactive demonstrations.- </a:t>
            </a:r>
          </a:p>
          <a:p>
            <a:r>
              <a:rPr lang="en-GB" dirty="0"/>
              <a:t>Use hands-on learning, tailored to younger workers.- </a:t>
            </a:r>
          </a:p>
          <a:p>
            <a:r>
              <a:rPr lang="en-GB" dirty="0"/>
              <a:t>Establish formal mentoring between experience and younger staff to transfer expectations through observations and practice.</a:t>
            </a:r>
          </a:p>
        </p:txBody>
      </p:sp>
      <p:sp>
        <p:nvSpPr>
          <p:cNvPr id="4" name="Footer Placeholder 3">
            <a:extLst>
              <a:ext uri="{FF2B5EF4-FFF2-40B4-BE49-F238E27FC236}">
                <a16:creationId xmlns:a16="http://schemas.microsoft.com/office/drawing/2014/main" id="{808A7A68-5760-C541-552D-AAB467E467D7}"/>
              </a:ext>
            </a:extLst>
          </p:cNvPr>
          <p:cNvSpPr>
            <a:spLocks noGrp="1"/>
          </p:cNvSpPr>
          <p:nvPr>
            <p:ph type="ftr" sz="quarter" idx="11"/>
          </p:nvPr>
        </p:nvSpPr>
        <p:spPr>
          <a:xfrm>
            <a:off x="4038600" y="6356350"/>
            <a:ext cx="4255008" cy="365125"/>
          </a:xfrm>
        </p:spPr>
        <p:txBody>
          <a:bodyPr/>
          <a:lstStyle/>
          <a:p>
            <a:r>
              <a:rPr lang="en-GB" sz="2400" dirty="0"/>
              <a:t>Augustine </a:t>
            </a:r>
            <a:r>
              <a:rPr lang="en-GB" sz="2400" dirty="0" err="1"/>
              <a:t>Enaholo</a:t>
            </a:r>
            <a:r>
              <a:rPr lang="en-GB" sz="2400" dirty="0"/>
              <a:t> </a:t>
            </a:r>
            <a:r>
              <a:rPr lang="en-GB" sz="2400" dirty="0" err="1"/>
              <a:t>Omokhuale</a:t>
            </a:r>
            <a:endParaRPr lang="en-GB" sz="2400" dirty="0"/>
          </a:p>
        </p:txBody>
      </p:sp>
    </p:spTree>
    <p:extLst>
      <p:ext uri="{BB962C8B-B14F-4D97-AF65-F5344CB8AC3E}">
        <p14:creationId xmlns:p14="http://schemas.microsoft.com/office/powerpoint/2010/main" val="1630880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02F35-02DD-7118-689B-67A074A9B7E0}"/>
              </a:ext>
            </a:extLst>
          </p:cNvPr>
          <p:cNvSpPr>
            <a:spLocks noGrp="1"/>
          </p:cNvSpPr>
          <p:nvPr>
            <p:ph type="title"/>
          </p:nvPr>
        </p:nvSpPr>
        <p:spPr/>
        <p:txBody>
          <a:bodyPr/>
          <a:lstStyle/>
          <a:p>
            <a:r>
              <a:rPr lang="en-GB" dirty="0"/>
              <a:t>Barrier 5: Emotional</a:t>
            </a:r>
          </a:p>
        </p:txBody>
      </p:sp>
      <p:sp>
        <p:nvSpPr>
          <p:cNvPr id="3" name="Content Placeholder 2">
            <a:extLst>
              <a:ext uri="{FF2B5EF4-FFF2-40B4-BE49-F238E27FC236}">
                <a16:creationId xmlns:a16="http://schemas.microsoft.com/office/drawing/2014/main" id="{DF4B55CE-5C4E-A40D-7A98-6FE31B9E105A}"/>
              </a:ext>
            </a:extLst>
          </p:cNvPr>
          <p:cNvSpPr>
            <a:spLocks noGrp="1"/>
          </p:cNvSpPr>
          <p:nvPr>
            <p:ph idx="1"/>
          </p:nvPr>
        </p:nvSpPr>
        <p:spPr/>
        <p:txBody>
          <a:bodyPr>
            <a:normAutofit fontScale="92500" lnSpcReduction="20000"/>
          </a:bodyPr>
          <a:lstStyle/>
          <a:p>
            <a:r>
              <a:rPr lang="en-GB" dirty="0"/>
              <a:t>Emotional Barriers</a:t>
            </a:r>
          </a:p>
          <a:p>
            <a:r>
              <a:rPr lang="en-GB" dirty="0"/>
              <a:t>Evidence:</a:t>
            </a:r>
          </a:p>
          <a:p>
            <a:r>
              <a:rPr lang="en-GB" dirty="0"/>
              <a:t>Gary arrives stressed, tired, and frustrated, and at one point “pulled at his hair and screamed: ‘Idiots!’”</a:t>
            </a:r>
          </a:p>
          <a:p>
            <a:r>
              <a:rPr lang="en-GB" dirty="0"/>
              <a:t>The transactional model of communication shows that emotional states affect both how messages are sent and how they are received (</a:t>
            </a:r>
            <a:r>
              <a:rPr lang="en-GB" dirty="0" err="1"/>
              <a:t>Barnlund</a:t>
            </a:r>
            <a:r>
              <a:rPr lang="en-GB" dirty="0"/>
              <a:t>, 1970).</a:t>
            </a:r>
          </a:p>
          <a:p>
            <a:r>
              <a:rPr lang="en-GB" dirty="0"/>
              <a:t>Impact:</a:t>
            </a:r>
          </a:p>
          <a:p>
            <a:r>
              <a:rPr lang="en-GB" dirty="0"/>
              <a:t>· Stress reduces clarity</a:t>
            </a:r>
          </a:p>
          <a:p>
            <a:r>
              <a:rPr lang="en-GB" dirty="0"/>
              <a:t>· Staff may feel intimidated</a:t>
            </a:r>
          </a:p>
          <a:p>
            <a:r>
              <a:rPr lang="en-GB" dirty="0"/>
              <a:t>· Poor morale leads to mistakes</a:t>
            </a:r>
          </a:p>
          <a:p>
            <a:endParaRPr lang="en-GB" dirty="0"/>
          </a:p>
        </p:txBody>
      </p:sp>
      <p:sp>
        <p:nvSpPr>
          <p:cNvPr id="4" name="Footer Placeholder 3">
            <a:extLst>
              <a:ext uri="{FF2B5EF4-FFF2-40B4-BE49-F238E27FC236}">
                <a16:creationId xmlns:a16="http://schemas.microsoft.com/office/drawing/2014/main" id="{003B51A0-C986-8CB5-12F4-ECF44DD68B01}"/>
              </a:ext>
            </a:extLst>
          </p:cNvPr>
          <p:cNvSpPr>
            <a:spLocks noGrp="1"/>
          </p:cNvSpPr>
          <p:nvPr>
            <p:ph type="ftr" sz="quarter" idx="11"/>
          </p:nvPr>
        </p:nvSpPr>
        <p:spPr/>
        <p:txBody>
          <a:bodyPr/>
          <a:lstStyle/>
          <a:p>
            <a:r>
              <a:rPr lang="en-GB" sz="2400" dirty="0"/>
              <a:t>Kingsley Godwin</a:t>
            </a:r>
          </a:p>
        </p:txBody>
      </p:sp>
    </p:spTree>
    <p:extLst>
      <p:ext uri="{BB962C8B-B14F-4D97-AF65-F5344CB8AC3E}">
        <p14:creationId xmlns:p14="http://schemas.microsoft.com/office/powerpoint/2010/main" val="659557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30F8A-BB5F-F225-914D-8C0E23DA69B9}"/>
              </a:ext>
            </a:extLst>
          </p:cNvPr>
          <p:cNvSpPr>
            <a:spLocks noGrp="1"/>
          </p:cNvSpPr>
          <p:nvPr>
            <p:ph type="title"/>
          </p:nvPr>
        </p:nvSpPr>
        <p:spPr/>
        <p:txBody>
          <a:bodyPr/>
          <a:lstStyle/>
          <a:p>
            <a:r>
              <a:rPr lang="en-GB" dirty="0"/>
              <a:t>Solutions</a:t>
            </a:r>
          </a:p>
        </p:txBody>
      </p:sp>
      <p:sp>
        <p:nvSpPr>
          <p:cNvPr id="3" name="Content Placeholder 2">
            <a:extLst>
              <a:ext uri="{FF2B5EF4-FFF2-40B4-BE49-F238E27FC236}">
                <a16:creationId xmlns:a16="http://schemas.microsoft.com/office/drawing/2014/main" id="{1A4CEFE8-3172-C4B5-B6CB-799C67F92F54}"/>
              </a:ext>
            </a:extLst>
          </p:cNvPr>
          <p:cNvSpPr>
            <a:spLocks noGrp="1"/>
          </p:cNvSpPr>
          <p:nvPr>
            <p:ph idx="1"/>
          </p:nvPr>
        </p:nvSpPr>
        <p:spPr/>
        <p:txBody>
          <a:bodyPr>
            <a:normAutofit/>
          </a:bodyPr>
          <a:lstStyle/>
          <a:p>
            <a:r>
              <a:rPr lang="en-GB" dirty="0"/>
              <a:t> </a:t>
            </a:r>
            <a:r>
              <a:rPr lang="en-GB" sz="2400" dirty="0"/>
              <a:t>Train managers in emotional intelligence</a:t>
            </a:r>
          </a:p>
          <a:p>
            <a:r>
              <a:rPr lang="en-GB" sz="2400" dirty="0"/>
              <a:t> Promote respectful communication</a:t>
            </a:r>
          </a:p>
          <a:p>
            <a:r>
              <a:rPr lang="en-GB" sz="2400" dirty="0"/>
              <a:t> Ensure Gary has support and adequate rest</a:t>
            </a:r>
          </a:p>
          <a:p>
            <a:r>
              <a:rPr lang="en-GB" sz="2400" dirty="0"/>
              <a:t> Introduce structured training instead of reactive shouting</a:t>
            </a:r>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3068BC82-47A8-B8E0-DE77-A20393A60F3D}"/>
              </a:ext>
            </a:extLst>
          </p:cNvPr>
          <p:cNvSpPr>
            <a:spLocks noGrp="1"/>
          </p:cNvSpPr>
          <p:nvPr>
            <p:ph type="ftr" sz="quarter" idx="11"/>
          </p:nvPr>
        </p:nvSpPr>
        <p:spPr/>
        <p:txBody>
          <a:bodyPr/>
          <a:lstStyle/>
          <a:p>
            <a:r>
              <a:rPr lang="en-GB" sz="2400" dirty="0"/>
              <a:t>Kingsley Godwin</a:t>
            </a:r>
          </a:p>
        </p:txBody>
      </p:sp>
    </p:spTree>
    <p:extLst>
      <p:ext uri="{BB962C8B-B14F-4D97-AF65-F5344CB8AC3E}">
        <p14:creationId xmlns:p14="http://schemas.microsoft.com/office/powerpoint/2010/main" val="1023037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A332D-71B0-12DC-AA30-3885695B1D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256D46-57CB-AEAD-D6E0-B25A655F91FD}"/>
              </a:ext>
            </a:extLst>
          </p:cNvPr>
          <p:cNvSpPr>
            <a:spLocks noGrp="1"/>
          </p:cNvSpPr>
          <p:nvPr>
            <p:ph idx="1"/>
          </p:nvPr>
        </p:nvSpPr>
        <p:spPr/>
        <p:txBody>
          <a:bodyPr>
            <a:normAutofit lnSpcReduction="10000"/>
          </a:bodyPr>
          <a:lstStyle/>
          <a:p>
            <a:r>
              <a:rPr lang="en-GB" dirty="0"/>
              <a:t>Recommendations</a:t>
            </a:r>
          </a:p>
          <a:p>
            <a:r>
              <a:rPr lang="en-GB" dirty="0"/>
              <a:t>· Provide formal food hygiene training before staff start work</a:t>
            </a:r>
          </a:p>
          <a:p>
            <a:r>
              <a:rPr lang="en-GB" dirty="0"/>
              <a:t>· Introduce multilingual and pictorial signage</a:t>
            </a:r>
          </a:p>
          <a:p>
            <a:r>
              <a:rPr lang="en-GB" dirty="0"/>
              <a:t>· Reduce environmental noise or brief staff away from machinery</a:t>
            </a:r>
          </a:p>
          <a:p>
            <a:r>
              <a:rPr lang="en-GB" dirty="0"/>
              <a:t>· Implement structured communication channels (briefings, checklists)</a:t>
            </a:r>
          </a:p>
          <a:p>
            <a:r>
              <a:rPr lang="en-GB" dirty="0"/>
              <a:t>· Train Gary in leadership and communication</a:t>
            </a:r>
          </a:p>
          <a:p>
            <a:r>
              <a:rPr lang="en-GB" dirty="0"/>
              <a:t>· Modernise equipment to reduce noise and errors</a:t>
            </a:r>
          </a:p>
          <a:p>
            <a:r>
              <a:rPr lang="en-GB" dirty="0"/>
              <a:t>· Create a multicultural communication strategy</a:t>
            </a:r>
          </a:p>
          <a:p>
            <a:endParaRPr lang="en-GB" dirty="0"/>
          </a:p>
        </p:txBody>
      </p:sp>
      <p:sp>
        <p:nvSpPr>
          <p:cNvPr id="4" name="Footer Placeholder 3">
            <a:extLst>
              <a:ext uri="{FF2B5EF4-FFF2-40B4-BE49-F238E27FC236}">
                <a16:creationId xmlns:a16="http://schemas.microsoft.com/office/drawing/2014/main" id="{5FBCEFC2-AFF8-3481-3AE6-261F657C6D30}"/>
              </a:ext>
            </a:extLst>
          </p:cNvPr>
          <p:cNvSpPr>
            <a:spLocks noGrp="1"/>
          </p:cNvSpPr>
          <p:nvPr>
            <p:ph type="ftr" sz="quarter" idx="11"/>
          </p:nvPr>
        </p:nvSpPr>
        <p:spPr>
          <a:xfrm>
            <a:off x="4038600" y="6402070"/>
            <a:ext cx="4114800" cy="365125"/>
          </a:xfrm>
        </p:spPr>
        <p:txBody>
          <a:bodyPr/>
          <a:lstStyle/>
          <a:p>
            <a:r>
              <a:rPr lang="en-GB" sz="2400" dirty="0"/>
              <a:t>Kingsley Godwin</a:t>
            </a:r>
          </a:p>
          <a:p>
            <a:endParaRPr lang="en-GB" dirty="0"/>
          </a:p>
        </p:txBody>
      </p:sp>
    </p:spTree>
    <p:extLst>
      <p:ext uri="{BB962C8B-B14F-4D97-AF65-F5344CB8AC3E}">
        <p14:creationId xmlns:p14="http://schemas.microsoft.com/office/powerpoint/2010/main" val="3604473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2DFC0-5987-29DD-C9FD-AE1DB6B71AE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1CFBFD-BA38-03EA-7EB3-211495F21FBD}"/>
              </a:ext>
            </a:extLst>
          </p:cNvPr>
          <p:cNvSpPr>
            <a:spLocks noGrp="1"/>
          </p:cNvSpPr>
          <p:nvPr>
            <p:ph idx="1"/>
          </p:nvPr>
        </p:nvSpPr>
        <p:spPr/>
        <p:txBody>
          <a:bodyPr>
            <a:normAutofit lnSpcReduction="10000"/>
          </a:bodyPr>
          <a:lstStyle/>
          <a:p>
            <a:r>
              <a:rPr lang="en-GB" dirty="0"/>
              <a:t>Recommendations</a:t>
            </a:r>
          </a:p>
          <a:p>
            <a:r>
              <a:rPr lang="en-GB" dirty="0"/>
              <a:t>· Provide formal food hygiene training before staff start work</a:t>
            </a:r>
          </a:p>
          <a:p>
            <a:r>
              <a:rPr lang="en-GB" dirty="0"/>
              <a:t>· Introduce multilingual and pictorial signage</a:t>
            </a:r>
          </a:p>
          <a:p>
            <a:r>
              <a:rPr lang="en-GB" dirty="0"/>
              <a:t>· Reduce environmental noise or brief staff away from machinery</a:t>
            </a:r>
          </a:p>
          <a:p>
            <a:r>
              <a:rPr lang="en-GB" dirty="0"/>
              <a:t>· Implement structured communication channels (briefings, checklists)</a:t>
            </a:r>
          </a:p>
          <a:p>
            <a:r>
              <a:rPr lang="en-GB" dirty="0"/>
              <a:t>· Train Gary in leadership and communication</a:t>
            </a:r>
          </a:p>
          <a:p>
            <a:r>
              <a:rPr lang="en-GB" dirty="0"/>
              <a:t>· Modernise equipment to reduce noise and errors</a:t>
            </a:r>
          </a:p>
          <a:p>
            <a:r>
              <a:rPr lang="en-GB" dirty="0"/>
              <a:t>· Create a multicultural communication strategy</a:t>
            </a:r>
          </a:p>
          <a:p>
            <a:endParaRPr lang="en-GB" dirty="0"/>
          </a:p>
        </p:txBody>
      </p:sp>
      <p:sp>
        <p:nvSpPr>
          <p:cNvPr id="4" name="Footer Placeholder 3">
            <a:extLst>
              <a:ext uri="{FF2B5EF4-FFF2-40B4-BE49-F238E27FC236}">
                <a16:creationId xmlns:a16="http://schemas.microsoft.com/office/drawing/2014/main" id="{2CCDDDD6-4471-2826-87EC-8D9EE51C7A5F}"/>
              </a:ext>
            </a:extLst>
          </p:cNvPr>
          <p:cNvSpPr>
            <a:spLocks noGrp="1"/>
          </p:cNvSpPr>
          <p:nvPr>
            <p:ph type="ftr" sz="quarter" idx="11"/>
          </p:nvPr>
        </p:nvSpPr>
        <p:spPr/>
        <p:txBody>
          <a:bodyPr/>
          <a:lstStyle/>
          <a:p>
            <a:r>
              <a:rPr lang="en-GB" sz="2400" dirty="0"/>
              <a:t>Kingsley Godwin</a:t>
            </a:r>
          </a:p>
          <a:p>
            <a:endParaRPr lang="en-GB" dirty="0"/>
          </a:p>
        </p:txBody>
      </p:sp>
    </p:spTree>
    <p:extLst>
      <p:ext uri="{BB962C8B-B14F-4D97-AF65-F5344CB8AC3E}">
        <p14:creationId xmlns:p14="http://schemas.microsoft.com/office/powerpoint/2010/main" val="2513698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GB" dirty="0"/>
              <a:t>6. 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p:txBody>
          <a:bodyPr/>
          <a:lstStyle/>
          <a:p>
            <a:r>
              <a:rPr lang="en-GB" dirty="0"/>
              <a:t>Conclusion</a:t>
            </a:r>
          </a:p>
          <a:p>
            <a:r>
              <a:rPr lang="en-GB" dirty="0"/>
              <a:t>Flight Foods’ communication problems are not caused by one issue, but by a combination of environmental noise, language barriers, generational differences, cultural diversity, and emotional stress. By applying communication theories and implementing structured solutions, the company can significantly improve food quality, staff understanding, and overall performance.</a:t>
            </a:r>
          </a:p>
          <a:p>
            <a:endParaRPr lang="en-GB" dirty="0"/>
          </a:p>
        </p:txBody>
      </p:sp>
      <p:sp>
        <p:nvSpPr>
          <p:cNvPr id="4" name="Footer Placeholder 3">
            <a:extLst>
              <a:ext uri="{FF2B5EF4-FFF2-40B4-BE49-F238E27FC236}">
                <a16:creationId xmlns:a16="http://schemas.microsoft.com/office/drawing/2014/main" id="{17FD5033-F78B-F62D-DFD5-AD0BA9D44314}"/>
              </a:ext>
            </a:extLst>
          </p:cNvPr>
          <p:cNvSpPr>
            <a:spLocks noGrp="1"/>
          </p:cNvSpPr>
          <p:nvPr>
            <p:ph type="ftr" sz="quarter" idx="11"/>
          </p:nvPr>
        </p:nvSpPr>
        <p:spPr/>
        <p:txBody>
          <a:bodyPr/>
          <a:lstStyle/>
          <a:p>
            <a:r>
              <a:rPr lang="en-GB" sz="2400" dirty="0"/>
              <a:t>Kingsley Godwin</a:t>
            </a:r>
          </a:p>
          <a:p>
            <a:endParaRPr lang="en-GB" dirty="0"/>
          </a:p>
        </p:txBody>
      </p:sp>
    </p:spTree>
    <p:extLst>
      <p:ext uri="{BB962C8B-B14F-4D97-AF65-F5344CB8AC3E}">
        <p14:creationId xmlns:p14="http://schemas.microsoft.com/office/powerpoint/2010/main" val="4222689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dirty="0"/>
              <a:t>7. REFERENCE LIST</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p:txBody>
          <a:bodyPr>
            <a:normAutofit fontScale="92500" lnSpcReduction="20000"/>
          </a:bodyPr>
          <a:lstStyle/>
          <a:p>
            <a:r>
              <a:rPr lang="en-GB" dirty="0"/>
              <a:t>Reference List</a:t>
            </a:r>
          </a:p>
          <a:p>
            <a:r>
              <a:rPr lang="en-GB" dirty="0" err="1"/>
              <a:t>Barnlund</a:t>
            </a:r>
            <a:r>
              <a:rPr lang="en-GB" dirty="0"/>
              <a:t>, D. 1970, A transactional model of communication, in Sereno, K. &amp; Mortensen, C. (eds), Foundations of Communication Theory, Harper &amp; Row, New York.</a:t>
            </a:r>
          </a:p>
          <a:p>
            <a:r>
              <a:rPr lang="en-GB" dirty="0"/>
              <a:t>Berlo, D. 1960, The Process of Communication, Holt, Rinehart &amp; Winston, New York.</a:t>
            </a:r>
          </a:p>
          <a:p>
            <a:r>
              <a:rPr lang="en-GB" dirty="0"/>
              <a:t>Hofstede, G. 2011, </a:t>
            </a:r>
            <a:r>
              <a:rPr lang="en-GB" dirty="0" err="1"/>
              <a:t>Dimensionalizing</a:t>
            </a:r>
            <a:r>
              <a:rPr lang="en-GB" dirty="0"/>
              <a:t> Cultures: The Hofstede Model in Context, Online Readings in Psychology and Culture, vol. 2, no. 1.</a:t>
            </a:r>
          </a:p>
          <a:p>
            <a:r>
              <a:rPr lang="en-GB" dirty="0"/>
              <a:t>Schramm, W. 1954, How Communication Works, in Schramm, W. (ed.), The Process and Effects of Mass Communication, University of Illinois Press, Urbana.</a:t>
            </a:r>
          </a:p>
          <a:p>
            <a:r>
              <a:rPr lang="en-GB" dirty="0"/>
              <a:t>Shannon, C. &amp; Weaver, W. 1949, The Mathematical Theory of Communication, University of Illinois Press, Urbana.</a:t>
            </a:r>
          </a:p>
          <a:p>
            <a:endParaRPr lang="en-GB" dirty="0"/>
          </a:p>
        </p:txBody>
      </p:sp>
      <p:sp>
        <p:nvSpPr>
          <p:cNvPr id="4" name="Footer Placeholder 3">
            <a:extLst>
              <a:ext uri="{FF2B5EF4-FFF2-40B4-BE49-F238E27FC236}">
                <a16:creationId xmlns:a16="http://schemas.microsoft.com/office/drawing/2014/main" id="{DB1D9F98-B79B-24BA-623F-89A4F182BFF9}"/>
              </a:ext>
            </a:extLst>
          </p:cNvPr>
          <p:cNvSpPr>
            <a:spLocks noGrp="1"/>
          </p:cNvSpPr>
          <p:nvPr>
            <p:ph type="ftr" sz="quarter" idx="11"/>
          </p:nvPr>
        </p:nvSpPr>
        <p:spPr/>
        <p:txBody>
          <a:bodyPr/>
          <a:lstStyle/>
          <a:p>
            <a:r>
              <a:rPr lang="en-GB" sz="2400" dirty="0"/>
              <a:t>Kingsley Godwin</a:t>
            </a:r>
          </a:p>
        </p:txBody>
      </p:sp>
    </p:spTree>
    <p:extLst>
      <p:ext uri="{BB962C8B-B14F-4D97-AF65-F5344CB8AC3E}">
        <p14:creationId xmlns:p14="http://schemas.microsoft.com/office/powerpoint/2010/main" val="3427848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3367</TotalTime>
  <Words>1177</Words>
  <Application>Microsoft Office PowerPoint</Application>
  <PresentationFormat>Widescreen</PresentationFormat>
  <Paragraphs>103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LCLM4003 Effective Teamwork and Communication  </vt:lpstr>
      <vt:lpstr>Overview</vt:lpstr>
      <vt:lpstr>A Brief Introduction</vt:lpstr>
      <vt:lpstr> BARRIER 1</vt:lpstr>
      <vt:lpstr>Proposed Solution</vt:lpstr>
      <vt:lpstr> BARRIER 2</vt:lpstr>
      <vt:lpstr>PowerPoint Presentation</vt:lpstr>
      <vt:lpstr>Barrier 3</vt:lpstr>
      <vt:lpstr>Solution</vt:lpstr>
      <vt:lpstr>Barrier 5: Emotional</vt:lpstr>
      <vt:lpstr>Solutions</vt:lpstr>
      <vt:lpstr>PowerPoint Presentation</vt:lpstr>
      <vt:lpstr>PowerPoint Presentation</vt:lpstr>
      <vt:lpstr>6. CONCLUSION</vt:lpstr>
      <vt:lpstr>7.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Steps Olu</cp:lastModifiedBy>
  <cp:revision>4</cp:revision>
  <dcterms:created xsi:type="dcterms:W3CDTF">2025-03-30T08:53:31Z</dcterms:created>
  <dcterms:modified xsi:type="dcterms:W3CDTF">2026-08-09T10:13:55Z</dcterms:modified>
</cp:coreProperties>
</file>