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7" r:id="rId1"/>
  </p:sldMasterIdLst>
  <p:notesMasterIdLst>
    <p:notesMasterId r:id="rId36"/>
  </p:notesMasterIdLst>
  <p:sldIdLst>
    <p:sldId id="259" r:id="rId2"/>
    <p:sldId id="271" r:id="rId3"/>
    <p:sldId id="270" r:id="rId4"/>
    <p:sldId id="302" r:id="rId5"/>
    <p:sldId id="272" r:id="rId6"/>
    <p:sldId id="273" r:id="rId7"/>
    <p:sldId id="278" r:id="rId8"/>
    <p:sldId id="279" r:id="rId9"/>
    <p:sldId id="280" r:id="rId10"/>
    <p:sldId id="281" r:id="rId11"/>
    <p:sldId id="282" r:id="rId12"/>
    <p:sldId id="276" r:id="rId13"/>
    <p:sldId id="283" r:id="rId14"/>
    <p:sldId id="301" r:id="rId15"/>
    <p:sldId id="284" r:id="rId16"/>
    <p:sldId id="285" r:id="rId17"/>
    <p:sldId id="300" r:id="rId18"/>
    <p:sldId id="286" r:id="rId19"/>
    <p:sldId id="287" r:id="rId20"/>
    <p:sldId id="290" r:id="rId21"/>
    <p:sldId id="288" r:id="rId22"/>
    <p:sldId id="289" r:id="rId23"/>
    <p:sldId id="299" r:id="rId24"/>
    <p:sldId id="291" r:id="rId25"/>
    <p:sldId id="292" r:id="rId26"/>
    <p:sldId id="293" r:id="rId27"/>
    <p:sldId id="294" r:id="rId28"/>
    <p:sldId id="295" r:id="rId29"/>
    <p:sldId id="296" r:id="rId30"/>
    <p:sldId id="297" r:id="rId31"/>
    <p:sldId id="303" r:id="rId32"/>
    <p:sldId id="298" r:id="rId33"/>
    <p:sldId id="275" r:id="rId34"/>
    <p:sldId id="277" r:id="rId35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82524" autoAdjust="0"/>
  </p:normalViewPr>
  <p:slideViewPr>
    <p:cSldViewPr>
      <p:cViewPr varScale="1">
        <p:scale>
          <a:sx n="56" d="100"/>
          <a:sy n="56" d="100"/>
        </p:scale>
        <p:origin x="1350" y="60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-158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#1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42B0C8C-E111-4BE9-ADA4-02C183B95F7B}" type="doc">
      <dgm:prSet loTypeId="urn:microsoft.com/office/officeart/2005/8/layout/vProcess5" loCatId="process" qsTypeId="urn:microsoft.com/office/officeart/2005/8/quickstyle/3d3#1" qsCatId="3D" csTypeId="urn:microsoft.com/office/officeart/2005/8/colors/accent0_3#1" csCatId="mainScheme" phldr="1"/>
      <dgm:spPr/>
      <dgm:t>
        <a:bodyPr/>
        <a:lstStyle/>
        <a:p>
          <a:endParaRPr lang="en-GB"/>
        </a:p>
      </dgm:t>
    </dgm:pt>
    <dgm:pt modelId="{24F87323-ABA2-4283-A45A-13EAC9F3403C}">
      <dgm:prSet phldrT="[Text]"/>
      <dgm:spPr/>
      <dgm:t>
        <a:bodyPr/>
        <a:lstStyle/>
        <a:p>
          <a:r>
            <a:rPr lang="en-GB" u="sng" dirty="0">
              <a:latin typeface="Arial" panose="020B0604020202020204" pitchFamily="34" charset="0"/>
              <a:cs typeface="Arial" panose="020B0604020202020204" pitchFamily="34" charset="0"/>
            </a:rPr>
            <a:t>You</a:t>
          </a:r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 are part of a team recruiting a new trainee employee.</a:t>
          </a:r>
        </a:p>
      </dgm:t>
    </dgm:pt>
    <dgm:pt modelId="{2FE526D6-7C7C-4D2A-8786-6F4830BC2A55}" type="parTrans" cxnId="{21286BB2-AE08-466F-801E-DA902FA0D1B6}">
      <dgm:prSet/>
      <dgm:spPr/>
      <dgm:t>
        <a:bodyPr/>
        <a:lstStyle/>
        <a:p>
          <a:endParaRPr lang="en-GB"/>
        </a:p>
      </dgm:t>
    </dgm:pt>
    <dgm:pt modelId="{22C8C719-B591-47D9-8537-5308A643AB85}" type="sibTrans" cxnId="{21286BB2-AE08-466F-801E-DA902FA0D1B6}">
      <dgm:prSet/>
      <dgm:spPr/>
      <dgm:t>
        <a:bodyPr/>
        <a:lstStyle/>
        <a:p>
          <a:endParaRPr lang="en-GB"/>
        </a:p>
      </dgm:t>
    </dgm:pt>
    <dgm:pt modelId="{C8785CCD-263F-4BAE-B665-90BF5DABB28D}">
      <dgm:prSet phldrT="[Text]"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All six candidates have the qualifications required for the role. </a:t>
          </a:r>
        </a:p>
      </dgm:t>
    </dgm:pt>
    <dgm:pt modelId="{885F5D59-A181-4633-96AD-56CB9DEC201B}" type="parTrans" cxnId="{05EA6B00-B651-4139-86AC-1252E70CF71C}">
      <dgm:prSet/>
      <dgm:spPr/>
      <dgm:t>
        <a:bodyPr/>
        <a:lstStyle/>
        <a:p>
          <a:endParaRPr lang="en-GB"/>
        </a:p>
      </dgm:t>
    </dgm:pt>
    <dgm:pt modelId="{3CBA94F3-3341-4BA4-AD2B-436EC4010167}" type="sibTrans" cxnId="{05EA6B00-B651-4139-86AC-1252E70CF71C}">
      <dgm:prSet/>
      <dgm:spPr/>
      <dgm:t>
        <a:bodyPr/>
        <a:lstStyle/>
        <a:p>
          <a:endParaRPr lang="en-GB"/>
        </a:p>
      </dgm:t>
    </dgm:pt>
    <dgm:pt modelId="{5DF0C94F-6532-4A82-ABCF-C6E9CB3E4982}">
      <dgm:prSet phldrT="[Text]"/>
      <dgm:spPr/>
      <dgm:t>
        <a:bodyPr/>
        <a:lstStyle/>
        <a:p>
          <a:r>
            <a:rPr lang="en-GB" dirty="0">
              <a:latin typeface="Arial" panose="020B0604020202020204" pitchFamily="34" charset="0"/>
              <a:cs typeface="Arial" panose="020B0604020202020204" pitchFamily="34" charset="0"/>
            </a:rPr>
            <a:t>You are going to work alongside this person every day.</a:t>
          </a:r>
        </a:p>
      </dgm:t>
    </dgm:pt>
    <dgm:pt modelId="{1B128784-0997-43B4-A56C-729C7D67FABE}" type="parTrans" cxnId="{07605770-B485-49E4-AFDA-70AF6BF2B381}">
      <dgm:prSet/>
      <dgm:spPr/>
      <dgm:t>
        <a:bodyPr/>
        <a:lstStyle/>
        <a:p>
          <a:endParaRPr lang="en-GB"/>
        </a:p>
      </dgm:t>
    </dgm:pt>
    <dgm:pt modelId="{CD87E12E-C41E-47F9-B130-AAB5C50140C5}" type="sibTrans" cxnId="{07605770-B485-49E4-AFDA-70AF6BF2B381}">
      <dgm:prSet/>
      <dgm:spPr/>
      <dgm:t>
        <a:bodyPr/>
        <a:lstStyle/>
        <a:p>
          <a:endParaRPr lang="en-GB"/>
        </a:p>
      </dgm:t>
    </dgm:pt>
    <dgm:pt modelId="{51DD1A0B-ADB6-4D19-B54F-AE8534AF4FF4}" type="pres">
      <dgm:prSet presAssocID="{C42B0C8C-E111-4BE9-ADA4-02C183B95F7B}" presName="outerComposite" presStyleCnt="0">
        <dgm:presLayoutVars>
          <dgm:chMax val="5"/>
          <dgm:dir/>
          <dgm:resizeHandles val="exact"/>
        </dgm:presLayoutVars>
      </dgm:prSet>
      <dgm:spPr/>
    </dgm:pt>
    <dgm:pt modelId="{35E5DC50-B4C1-4250-A380-1767CB2A3A16}" type="pres">
      <dgm:prSet presAssocID="{C42B0C8C-E111-4BE9-ADA4-02C183B95F7B}" presName="dummyMaxCanvas" presStyleCnt="0">
        <dgm:presLayoutVars/>
      </dgm:prSet>
      <dgm:spPr/>
    </dgm:pt>
    <dgm:pt modelId="{439B5F23-A61C-45BE-8B37-F3B9E6CCF931}" type="pres">
      <dgm:prSet presAssocID="{C42B0C8C-E111-4BE9-ADA4-02C183B95F7B}" presName="ThreeNodes_1" presStyleLbl="node1" presStyleIdx="0" presStyleCnt="3">
        <dgm:presLayoutVars>
          <dgm:bulletEnabled val="1"/>
        </dgm:presLayoutVars>
      </dgm:prSet>
      <dgm:spPr/>
    </dgm:pt>
    <dgm:pt modelId="{FD494A63-FF77-41DA-ACC3-3476A066D43D}" type="pres">
      <dgm:prSet presAssocID="{C42B0C8C-E111-4BE9-ADA4-02C183B95F7B}" presName="ThreeNodes_2" presStyleLbl="node1" presStyleIdx="1" presStyleCnt="3" custScaleX="99196">
        <dgm:presLayoutVars>
          <dgm:bulletEnabled val="1"/>
        </dgm:presLayoutVars>
      </dgm:prSet>
      <dgm:spPr/>
    </dgm:pt>
    <dgm:pt modelId="{538DFE87-C208-4ADB-96C3-A7B7CA2FB904}" type="pres">
      <dgm:prSet presAssocID="{C42B0C8C-E111-4BE9-ADA4-02C183B95F7B}" presName="ThreeNodes_3" presStyleLbl="node1" presStyleIdx="2" presStyleCnt="3">
        <dgm:presLayoutVars>
          <dgm:bulletEnabled val="1"/>
        </dgm:presLayoutVars>
      </dgm:prSet>
      <dgm:spPr/>
    </dgm:pt>
    <dgm:pt modelId="{D3755DC0-DCD6-483F-8174-D467FDD9740B}" type="pres">
      <dgm:prSet presAssocID="{C42B0C8C-E111-4BE9-ADA4-02C183B95F7B}" presName="ThreeConn_1-2" presStyleLbl="fgAccFollowNode1" presStyleIdx="0" presStyleCnt="2">
        <dgm:presLayoutVars>
          <dgm:bulletEnabled val="1"/>
        </dgm:presLayoutVars>
      </dgm:prSet>
      <dgm:spPr/>
    </dgm:pt>
    <dgm:pt modelId="{06BBCD87-8FB9-4BFC-B3DD-4CA175F47702}" type="pres">
      <dgm:prSet presAssocID="{C42B0C8C-E111-4BE9-ADA4-02C183B95F7B}" presName="ThreeConn_2-3" presStyleLbl="fgAccFollowNode1" presStyleIdx="1" presStyleCnt="2">
        <dgm:presLayoutVars>
          <dgm:bulletEnabled val="1"/>
        </dgm:presLayoutVars>
      </dgm:prSet>
      <dgm:spPr/>
    </dgm:pt>
    <dgm:pt modelId="{BB8413B0-2E10-4CBE-9236-39E24C5B2734}" type="pres">
      <dgm:prSet presAssocID="{C42B0C8C-E111-4BE9-ADA4-02C183B95F7B}" presName="ThreeNodes_1_text" presStyleLbl="node1" presStyleIdx="2" presStyleCnt="3">
        <dgm:presLayoutVars>
          <dgm:bulletEnabled val="1"/>
        </dgm:presLayoutVars>
      </dgm:prSet>
      <dgm:spPr/>
    </dgm:pt>
    <dgm:pt modelId="{EBE6DE6B-8B95-4FDF-B70B-5D7F48C75B50}" type="pres">
      <dgm:prSet presAssocID="{C42B0C8C-E111-4BE9-ADA4-02C183B95F7B}" presName="ThreeNodes_2_text" presStyleLbl="node1" presStyleIdx="2" presStyleCnt="3">
        <dgm:presLayoutVars>
          <dgm:bulletEnabled val="1"/>
        </dgm:presLayoutVars>
      </dgm:prSet>
      <dgm:spPr/>
    </dgm:pt>
    <dgm:pt modelId="{05A42D44-A0F7-4CFB-AF2E-941478FF6E76}" type="pres">
      <dgm:prSet presAssocID="{C42B0C8C-E111-4BE9-ADA4-02C183B95F7B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05EA6B00-B651-4139-86AC-1252E70CF71C}" srcId="{C42B0C8C-E111-4BE9-ADA4-02C183B95F7B}" destId="{C8785CCD-263F-4BAE-B665-90BF5DABB28D}" srcOrd="1" destOrd="0" parTransId="{885F5D59-A181-4633-96AD-56CB9DEC201B}" sibTransId="{3CBA94F3-3341-4BA4-AD2B-436EC4010167}"/>
    <dgm:cxn modelId="{2CFDBA1F-C815-4D30-B22F-93DE2D8088A3}" type="presOf" srcId="{5DF0C94F-6532-4A82-ABCF-C6E9CB3E4982}" destId="{538DFE87-C208-4ADB-96C3-A7B7CA2FB904}" srcOrd="0" destOrd="0" presId="urn:microsoft.com/office/officeart/2005/8/layout/vProcess5"/>
    <dgm:cxn modelId="{F577503D-B70A-412E-AC8D-8163F84878D3}" type="presOf" srcId="{3CBA94F3-3341-4BA4-AD2B-436EC4010167}" destId="{06BBCD87-8FB9-4BFC-B3DD-4CA175F47702}" srcOrd="0" destOrd="0" presId="urn:microsoft.com/office/officeart/2005/8/layout/vProcess5"/>
    <dgm:cxn modelId="{74F2105E-7E16-4A68-AFC0-66DBF3E8CEAA}" type="presOf" srcId="{C42B0C8C-E111-4BE9-ADA4-02C183B95F7B}" destId="{51DD1A0B-ADB6-4D19-B54F-AE8534AF4FF4}" srcOrd="0" destOrd="0" presId="urn:microsoft.com/office/officeart/2005/8/layout/vProcess5"/>
    <dgm:cxn modelId="{07605770-B485-49E4-AFDA-70AF6BF2B381}" srcId="{C42B0C8C-E111-4BE9-ADA4-02C183B95F7B}" destId="{5DF0C94F-6532-4A82-ABCF-C6E9CB3E4982}" srcOrd="2" destOrd="0" parTransId="{1B128784-0997-43B4-A56C-729C7D67FABE}" sibTransId="{CD87E12E-C41E-47F9-B130-AAB5C50140C5}"/>
    <dgm:cxn modelId="{7197A356-D90B-4745-A178-4BB55EC5E98D}" type="presOf" srcId="{5DF0C94F-6532-4A82-ABCF-C6E9CB3E4982}" destId="{05A42D44-A0F7-4CFB-AF2E-941478FF6E76}" srcOrd="1" destOrd="0" presId="urn:microsoft.com/office/officeart/2005/8/layout/vProcess5"/>
    <dgm:cxn modelId="{022B1A9E-7D10-4D1E-8515-348449D3BD84}" type="presOf" srcId="{C8785CCD-263F-4BAE-B665-90BF5DABB28D}" destId="{EBE6DE6B-8B95-4FDF-B70B-5D7F48C75B50}" srcOrd="1" destOrd="0" presId="urn:microsoft.com/office/officeart/2005/8/layout/vProcess5"/>
    <dgm:cxn modelId="{25F48DAB-E28F-423E-8373-2228F67CB7D1}" type="presOf" srcId="{24F87323-ABA2-4283-A45A-13EAC9F3403C}" destId="{439B5F23-A61C-45BE-8B37-F3B9E6CCF931}" srcOrd="0" destOrd="0" presId="urn:microsoft.com/office/officeart/2005/8/layout/vProcess5"/>
    <dgm:cxn modelId="{21286BB2-AE08-466F-801E-DA902FA0D1B6}" srcId="{C42B0C8C-E111-4BE9-ADA4-02C183B95F7B}" destId="{24F87323-ABA2-4283-A45A-13EAC9F3403C}" srcOrd="0" destOrd="0" parTransId="{2FE526D6-7C7C-4D2A-8786-6F4830BC2A55}" sibTransId="{22C8C719-B591-47D9-8537-5308A643AB85}"/>
    <dgm:cxn modelId="{879E6CE5-110A-4336-B1E0-EEA03F52188F}" type="presOf" srcId="{C8785CCD-263F-4BAE-B665-90BF5DABB28D}" destId="{FD494A63-FF77-41DA-ACC3-3476A066D43D}" srcOrd="0" destOrd="0" presId="urn:microsoft.com/office/officeart/2005/8/layout/vProcess5"/>
    <dgm:cxn modelId="{9B99BDF4-4ACE-43B5-B461-E430FA20BE13}" type="presOf" srcId="{24F87323-ABA2-4283-A45A-13EAC9F3403C}" destId="{BB8413B0-2E10-4CBE-9236-39E24C5B2734}" srcOrd="1" destOrd="0" presId="urn:microsoft.com/office/officeart/2005/8/layout/vProcess5"/>
    <dgm:cxn modelId="{661DA4FF-6079-4327-8015-E0FCD547A2F2}" type="presOf" srcId="{22C8C719-B591-47D9-8537-5308A643AB85}" destId="{D3755DC0-DCD6-483F-8174-D467FDD9740B}" srcOrd="0" destOrd="0" presId="urn:microsoft.com/office/officeart/2005/8/layout/vProcess5"/>
    <dgm:cxn modelId="{86F1F6FE-A5A7-4EE6-9608-BAD53A0FA89E}" type="presParOf" srcId="{51DD1A0B-ADB6-4D19-B54F-AE8534AF4FF4}" destId="{35E5DC50-B4C1-4250-A380-1767CB2A3A16}" srcOrd="0" destOrd="0" presId="urn:microsoft.com/office/officeart/2005/8/layout/vProcess5"/>
    <dgm:cxn modelId="{86083061-B39F-4A50-8233-843A5E995DAB}" type="presParOf" srcId="{51DD1A0B-ADB6-4D19-B54F-AE8534AF4FF4}" destId="{439B5F23-A61C-45BE-8B37-F3B9E6CCF931}" srcOrd="1" destOrd="0" presId="urn:microsoft.com/office/officeart/2005/8/layout/vProcess5"/>
    <dgm:cxn modelId="{72F465D0-189C-4508-8591-E275437397A3}" type="presParOf" srcId="{51DD1A0B-ADB6-4D19-B54F-AE8534AF4FF4}" destId="{FD494A63-FF77-41DA-ACC3-3476A066D43D}" srcOrd="2" destOrd="0" presId="urn:microsoft.com/office/officeart/2005/8/layout/vProcess5"/>
    <dgm:cxn modelId="{ACB67E56-E92E-4B38-9549-317529EB38F9}" type="presParOf" srcId="{51DD1A0B-ADB6-4D19-B54F-AE8534AF4FF4}" destId="{538DFE87-C208-4ADB-96C3-A7B7CA2FB904}" srcOrd="3" destOrd="0" presId="urn:microsoft.com/office/officeart/2005/8/layout/vProcess5"/>
    <dgm:cxn modelId="{E38D0A9A-A187-45A1-986C-78460FFD6BD3}" type="presParOf" srcId="{51DD1A0B-ADB6-4D19-B54F-AE8534AF4FF4}" destId="{D3755DC0-DCD6-483F-8174-D467FDD9740B}" srcOrd="4" destOrd="0" presId="urn:microsoft.com/office/officeart/2005/8/layout/vProcess5"/>
    <dgm:cxn modelId="{28A456C4-79EE-4D6A-99DB-6DFC11BD6067}" type="presParOf" srcId="{51DD1A0B-ADB6-4D19-B54F-AE8534AF4FF4}" destId="{06BBCD87-8FB9-4BFC-B3DD-4CA175F47702}" srcOrd="5" destOrd="0" presId="urn:microsoft.com/office/officeart/2005/8/layout/vProcess5"/>
    <dgm:cxn modelId="{04E5C73F-9BAE-4F85-A6C7-B94D17E8722D}" type="presParOf" srcId="{51DD1A0B-ADB6-4D19-B54F-AE8534AF4FF4}" destId="{BB8413B0-2E10-4CBE-9236-39E24C5B2734}" srcOrd="6" destOrd="0" presId="urn:microsoft.com/office/officeart/2005/8/layout/vProcess5"/>
    <dgm:cxn modelId="{81EFEF86-CF9E-4FA5-BE69-028AED349689}" type="presParOf" srcId="{51DD1A0B-ADB6-4D19-B54F-AE8534AF4FF4}" destId="{EBE6DE6B-8B95-4FDF-B70B-5D7F48C75B50}" srcOrd="7" destOrd="0" presId="urn:microsoft.com/office/officeart/2005/8/layout/vProcess5"/>
    <dgm:cxn modelId="{D3F6689A-8A77-47C6-97B0-4C9CBE20E453}" type="presParOf" srcId="{51DD1A0B-ADB6-4D19-B54F-AE8534AF4FF4}" destId="{05A42D44-A0F7-4CFB-AF2E-941478FF6E76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9B5F23-A61C-45BE-8B37-F3B9E6CCF931}">
      <dsp:nvSpPr>
        <dsp:cNvPr id="0" name=""/>
        <dsp:cNvSpPr/>
      </dsp:nvSpPr>
      <dsp:spPr>
        <a:xfrm>
          <a:off x="0" y="0"/>
          <a:ext cx="7805382" cy="799288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u="sng" kern="1200" dirty="0">
              <a:latin typeface="Arial" panose="020B0604020202020204" pitchFamily="34" charset="0"/>
              <a:cs typeface="Arial" panose="020B0604020202020204" pitchFamily="34" charset="0"/>
            </a:rPr>
            <a:t>You</a:t>
          </a: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 are part of a team recruiting a new trainee employee.</a:t>
          </a:r>
        </a:p>
      </dsp:txBody>
      <dsp:txXfrm>
        <a:off x="23410" y="23410"/>
        <a:ext cx="6942888" cy="752468"/>
      </dsp:txXfrm>
    </dsp:sp>
    <dsp:sp modelId="{FD494A63-FF77-41DA-ACC3-3476A066D43D}">
      <dsp:nvSpPr>
        <dsp:cNvPr id="0" name=""/>
        <dsp:cNvSpPr/>
      </dsp:nvSpPr>
      <dsp:spPr>
        <a:xfrm>
          <a:off x="720087" y="932503"/>
          <a:ext cx="7742627" cy="799288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All six candidates have the qualifications required for the role. </a:t>
          </a:r>
        </a:p>
      </dsp:txBody>
      <dsp:txXfrm>
        <a:off x="743497" y="955913"/>
        <a:ext cx="6497273" cy="752468"/>
      </dsp:txXfrm>
    </dsp:sp>
    <dsp:sp modelId="{538DFE87-C208-4ADB-96C3-A7B7CA2FB904}">
      <dsp:nvSpPr>
        <dsp:cNvPr id="0" name=""/>
        <dsp:cNvSpPr/>
      </dsp:nvSpPr>
      <dsp:spPr>
        <a:xfrm>
          <a:off x="1377420" y="1865007"/>
          <a:ext cx="7805382" cy="799288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Arial" panose="020B0604020202020204" pitchFamily="34" charset="0"/>
              <a:cs typeface="Arial" panose="020B0604020202020204" pitchFamily="34" charset="0"/>
            </a:rPr>
            <a:t>You are going to work alongside this person every day.</a:t>
          </a:r>
        </a:p>
      </dsp:txBody>
      <dsp:txXfrm>
        <a:off x="1400830" y="1888417"/>
        <a:ext cx="6550314" cy="752468"/>
      </dsp:txXfrm>
    </dsp:sp>
    <dsp:sp modelId="{D3755DC0-DCD6-483F-8174-D467FDD9740B}">
      <dsp:nvSpPr>
        <dsp:cNvPr id="0" name=""/>
        <dsp:cNvSpPr/>
      </dsp:nvSpPr>
      <dsp:spPr>
        <a:xfrm>
          <a:off x="7285844" y="606127"/>
          <a:ext cx="519537" cy="519537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7402740" y="606127"/>
        <a:ext cx="285745" cy="390952"/>
      </dsp:txXfrm>
    </dsp:sp>
    <dsp:sp modelId="{06BBCD87-8FB9-4BFC-B3DD-4CA175F47702}">
      <dsp:nvSpPr>
        <dsp:cNvPr id="0" name=""/>
        <dsp:cNvSpPr/>
      </dsp:nvSpPr>
      <dsp:spPr>
        <a:xfrm>
          <a:off x="7974555" y="1533302"/>
          <a:ext cx="519537" cy="519537"/>
        </a:xfrm>
        <a:prstGeom prst="downArrow">
          <a:avLst>
            <a:gd name="adj1" fmla="val 55000"/>
            <a:gd name="adj2" fmla="val 45000"/>
          </a:avLst>
        </a:prstGeom>
        <a:solidFill>
          <a:schemeClr val="dk2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>
        <a:off x="8091451" y="1533302"/>
        <a:ext cx="285745" cy="3909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#1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A2D6598-39D4-46B2-9713-496B3447F3D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F2024D-8C6B-45F3-ACF4-3D3ED6F5A6F6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6303292-C28D-475D-B03F-C37B2CB4A4F3}" type="datetimeFigureOut">
              <a:rPr lang="en-GB"/>
              <a:pPr>
                <a:defRPr/>
              </a:pPr>
              <a:t>21/08/2026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1EB61ABD-9FF1-4DB4-B489-F142AE6BAFE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7CDDAA54-8818-46D9-AE11-E21D3B3F07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AC7FF0-F9E5-45CE-943C-F1125063D70D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87D9AC-B319-4E64-8BE1-501EAF4651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83B840F1-0E33-4179-81AC-7AE21D0E49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594892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https://youtu.be/IkYUDQCYGHA?t=73 </a:t>
            </a:r>
          </a:p>
          <a:p>
            <a:r>
              <a:rPr lang="en-GB" dirty="0"/>
              <a:t>Plays from 1min 13secs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85216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 to presenter - Ensure that you are in slideshow mode for animation to work.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53524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DC8707-AC71-4AF4-9F16-8DB66B2212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1D4EFC-1AF7-4057-9224-C92E134C78BB}" type="datetimeFigureOut">
              <a:rPr lang="en-GB"/>
              <a:pPr>
                <a:defRPr/>
              </a:pPr>
              <a:t>21/08/2026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753FCB-F76F-4BED-ADD4-F6FB67F1D7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FBDBC6-F9B6-46C7-9FEA-6F2F7B648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3614540-7CE4-40B4-8C4F-01B62F78CD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675883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FB6680-BE27-4625-B8EC-7A593EC32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B9A1F9-7570-4209-B1C1-E7383F728D65}" type="datetimeFigureOut">
              <a:rPr lang="en-GB"/>
              <a:pPr>
                <a:defRPr/>
              </a:pPr>
              <a:t>21/08/2026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B91893-C450-4158-B2F5-3060DA7E8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846BFD-060C-4E52-B958-60EBBA6CD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24FAC45-781F-4602-98F1-5FADE8BA63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3141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1C4F2-C6AE-400A-AED5-E2B21DCF1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0CF4F9-382A-46AC-9DAE-FF670058D26E}" type="datetimeFigureOut">
              <a:rPr lang="en-GB"/>
              <a:pPr>
                <a:defRPr/>
              </a:pPr>
              <a:t>21/08/2026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6B4480B-8001-4452-A366-39FC1329A2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419A5A-9F64-4C97-A215-F80B1AD922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9046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A6ABEBB-6F7C-4F4B-ACEB-DAB65F300E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839370-36AC-420D-8C7D-088FF7266006}" type="datetimeFigureOut">
              <a:rPr lang="en-GB"/>
              <a:pPr>
                <a:defRPr/>
              </a:pPr>
              <a:t>21/08/2026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F10F1F-8619-49D9-8024-9279D25884C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44AB43-9045-4D8B-B748-58A0DBC1DE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600824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ACE00F9-2540-4DBE-9A35-8884D3198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D39F5C-3C78-4E82-B9B9-38477B002A6C}" type="datetimeFigureOut">
              <a:rPr lang="en-GB"/>
              <a:pPr>
                <a:defRPr/>
              </a:pPr>
              <a:t>21/08/2026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43B52CD-7801-42DD-864A-94033B15B0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86B821-30F5-419F-BC10-2B56BEA317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9903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E25E4B4-B35C-43F9-8F4A-E07673C417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DFBCE5-C2CB-4F00-8634-493A13975D23}" type="datetimeFigureOut">
              <a:rPr lang="en-GB"/>
              <a:pPr>
                <a:defRPr/>
              </a:pPr>
              <a:t>21/08/2026</a:t>
            </a:fld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B2CE9F0-0AED-40B5-93D5-3E2A5F7FDD1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145D2B-C582-400A-AEA6-92A3CD15A8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11432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5EB97366-CF57-4EE6-9EFB-498E6E60D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848C57-A1F7-4161-BCB7-26B7A3A8F8FE}" type="datetimeFigureOut">
              <a:rPr lang="en-GB"/>
              <a:pPr>
                <a:defRPr/>
              </a:pPr>
              <a:t>21/08/2026</a:t>
            </a:fld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BD08296B-F621-4DC5-A959-33E523805F9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27D847-7983-420A-BEC3-7857E25275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11707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F1A708B-4537-4CDF-9078-218158E76E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424C2F-8189-43DE-BA57-1AEC4DD35792}" type="datetimeFigureOut">
              <a:rPr lang="en-GB"/>
              <a:pPr>
                <a:defRPr/>
              </a:pPr>
              <a:t>21/08/2026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624C93-C25A-49B7-91D9-B4694A36615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B5D7F6-6E77-4922-BBC6-D6214893F0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1018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9C0CD8E-4BA9-4723-AD61-EDA3A87B7C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BCEF5C-266E-4086-AD21-16BDFF3A4B7B}" type="datetimeFigureOut">
              <a:rPr lang="en-GB"/>
              <a:pPr>
                <a:defRPr/>
              </a:pPr>
              <a:t>21/08/2026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B7E0BC-CAD8-4769-8BC8-179BDF70A48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8CC17F-8AFE-4AA5-A062-8F7F28D27FE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6038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C1895A-ECB5-4D60-BD68-2046146E0B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C1C616-1927-4D0B-94D9-4A795A7177D6}" type="datetimeFigureOut">
              <a:rPr lang="en-GB"/>
              <a:pPr>
                <a:defRPr/>
              </a:pPr>
              <a:t>21/08/2026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9C5608E-1DAA-4545-A1B2-9DE3E77ECAA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E6BC80-9C58-4835-98BC-35DDAD5A940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9609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5D2F7B-D7E4-444E-9320-5D85ED71F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3416C-7963-4795-825D-B4FB0850484A}" type="datetimeFigureOut">
              <a:rPr lang="en-GB"/>
              <a:pPr>
                <a:defRPr/>
              </a:pPr>
              <a:t>21/08/2026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282F118-2E08-4EAE-A112-0892DD9FC9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DA9F77-ED79-4167-BD78-F273BD64B56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03552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950026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6DCC71E0-F1AD-4C36-B85D-4BE7D811DC6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B5B3C3DB-E5A9-47E5-AE81-3ECF0EFB1C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E1C748-4BC9-46D4-AB58-4A97D3BFDBA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F22DB86-EB4F-4B64-A14B-7E24DA2A2942}" type="datetimeFigureOut">
              <a:rPr lang="en-GB"/>
              <a:pPr>
                <a:defRPr/>
              </a:pPr>
              <a:t>21/08/2026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BFE76C-0306-4667-8DD4-494C89A95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9502896F-2913-4024-A978-45FF1E7A8BE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3" r:id="rId1"/>
    <p:sldLayoutId id="2147483864" r:id="rId2"/>
    <p:sldLayoutId id="2147483854" r:id="rId3"/>
    <p:sldLayoutId id="2147483855" r:id="rId4"/>
    <p:sldLayoutId id="2147483856" r:id="rId5"/>
    <p:sldLayoutId id="2147483857" r:id="rId6"/>
    <p:sldLayoutId id="2147483858" r:id="rId7"/>
    <p:sldLayoutId id="2147483859" r:id="rId8"/>
    <p:sldLayoutId id="2147483860" r:id="rId9"/>
    <p:sldLayoutId id="2147483861" r:id="rId10"/>
    <p:sldLayoutId id="2147483862" r:id="rId11"/>
    <p:sldLayoutId id="2147483865" r:id="rId1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5.png"/><Relationship Id="rId12" Type="http://schemas.openxmlformats.org/officeDocument/2006/relationships/image" Target="../media/image10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openxmlformats.org/officeDocument/2006/relationships/image" Target="../media/image9.png"/><Relationship Id="rId5" Type="http://schemas.openxmlformats.org/officeDocument/2006/relationships/diagramColors" Target="../diagrams/colors1.xml"/><Relationship Id="rId10" Type="http://schemas.openxmlformats.org/officeDocument/2006/relationships/image" Target="../media/image8.png"/><Relationship Id="rId4" Type="http://schemas.openxmlformats.org/officeDocument/2006/relationships/diagramQuickStyle" Target="../diagrams/quickStyle1.xml"/><Relationship Id="rId9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8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IkYUDQCYGHA?start=73&amp;feature=oembed" TargetMode="External"/><Relationship Id="rId4" Type="http://schemas.openxmlformats.org/officeDocument/2006/relationships/image" Target="../media/image19.jpe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3718F9-3C64-7D51-EFAB-7110E9660A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none" lIns="0" tIns="0" rIns="0" bIns="0" rtlCol="0" anchor="ctr" anchorCtr="0">
            <a:noAutofit/>
          </a:bodyPr>
          <a:lstStyle/>
          <a:p>
            <a:pPr marL="0" indent="0" algn="ctr">
              <a:buNone/>
            </a:pPr>
            <a:r>
              <a:rPr lang="en-GB" sz="4000" b="1" dirty="0">
                <a:solidFill>
                  <a:schemeClr val="bg1"/>
                </a:solidFill>
                <a:ea typeface="Calibri" panose="020F0502020204030204"/>
                <a:cs typeface="Calibri" panose="020F0502020204030204"/>
              </a:rPr>
              <a:t>Essential Skills:</a:t>
            </a:r>
          </a:p>
          <a:p>
            <a:pPr marL="0" indent="0" algn="ctr" eaLnBrk="1" hangingPunct="1">
              <a:buNone/>
            </a:pPr>
            <a:r>
              <a:rPr lang="en-GB" sz="4000" dirty="0">
                <a:solidFill>
                  <a:schemeClr val="accent1"/>
                </a:solidFill>
              </a:rPr>
              <a:t>Professional Identity &amp; Personal Effectiveness</a:t>
            </a:r>
            <a:endParaRPr lang="en-GB" altLang="en-US" sz="4000" b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442762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22D1D-8139-849D-D64F-CABB67B978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04112" y="457201"/>
            <a:ext cx="5087888" cy="1143000"/>
          </a:xfrm>
        </p:spPr>
        <p:txBody>
          <a:bodyPr/>
          <a:lstStyle/>
          <a:p>
            <a:r>
              <a:rPr lang="en-GB" sz="4000" dirty="0"/>
              <a:t>Essential skills – September 2026 Term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7F9BFD-4281-A47E-2B08-FC5437357D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4112" y="2276872"/>
            <a:ext cx="5087888" cy="3240360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We will work through a series of sessions focused on developing your professionalism and preparing you for employment or further study.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ADB14AC-C179-9D74-4AF7-35D16921C4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360" y="260648"/>
            <a:ext cx="6408712" cy="51177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534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3A0EE-7166-43EA-B547-CC7E81B49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  <a:t>Session Objectives </a:t>
            </a:r>
            <a:endParaRPr lang="en-GB" dirty="0">
              <a:effectLst>
                <a:outerShdw blurRad="38100" dist="38100" dir="2700000" algn="tl">
                  <a:srgbClr val="C0C0C0"/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CE13D728-FECA-455C-A342-2B3C6E85D0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360" y="1550218"/>
            <a:ext cx="11521280" cy="2548879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marL="107950" indent="0" eaLnBrk="1" hangingPunct="1">
              <a:spcAft>
                <a:spcPts val="1200"/>
              </a:spcAft>
              <a:buNone/>
              <a:defRPr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During this session you will: </a:t>
            </a:r>
          </a:p>
          <a:p>
            <a:pPr marL="450850" eaLnBrk="1" hangingPunct="1">
              <a:spcAft>
                <a:spcPts val="1200"/>
              </a:spcAft>
              <a:defRPr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Identify personal strengths, values and behaviours that contribute to professionalism.</a:t>
            </a:r>
          </a:p>
          <a:p>
            <a:pPr marL="450850" eaLnBrk="1" hangingPunct="1">
              <a:spcAft>
                <a:spcPts val="1200"/>
              </a:spcAft>
              <a:defRPr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Recognise how behaviour influences first impressions and reputation.</a:t>
            </a:r>
          </a:p>
          <a:p>
            <a:pPr marL="107950" indent="0" eaLnBrk="1" hangingPunct="1">
              <a:spcAft>
                <a:spcPts val="1200"/>
              </a:spcAft>
              <a:buNone/>
              <a:defRPr/>
            </a:pPr>
            <a:endParaRPr lang="en-GB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52CAE154-1D37-F6B6-F473-55A666983384}"/>
              </a:ext>
            </a:extLst>
          </p:cNvPr>
          <p:cNvSpPr/>
          <p:nvPr/>
        </p:nvSpPr>
        <p:spPr>
          <a:xfrm>
            <a:off x="839416" y="3861048"/>
            <a:ext cx="10441160" cy="1624592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107950" indent="0" eaLnBrk="1" hangingPunct="1">
              <a:spcAft>
                <a:spcPts val="1200"/>
              </a:spcAft>
              <a:buNone/>
              <a:defRPr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Understanding how to present yourself professionally could have a huge impact of success in securing a job role. Knowing how credibility, reliability and self-awareness influence success in a new role, could aid your future success. </a:t>
            </a:r>
          </a:p>
        </p:txBody>
      </p:sp>
    </p:spTree>
  </p:cSld>
  <p:clrMapOvr>
    <a:masterClrMapping/>
  </p:clrMapOvr>
  <p:transition spd="slow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68A9AF-0541-E660-843E-270854764E53}"/>
              </a:ext>
            </a:extLst>
          </p:cNvPr>
          <p:cNvSpPr txBox="1">
            <a:spLocks/>
          </p:cNvSpPr>
          <p:nvPr/>
        </p:nvSpPr>
        <p:spPr>
          <a:xfrm>
            <a:off x="609600" y="2492896"/>
            <a:ext cx="1097280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GB"/>
              <a:t>Who Would You Want on Your Team?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14713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9B99AB-B7BC-974B-7807-4DF7359D6C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Who Would You Want on Your Team?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DC3D42-52A2-30BB-7B6C-34C4F123A5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0203" y="4750844"/>
            <a:ext cx="9318245" cy="910404"/>
          </a:xfrm>
          <a:solidFill>
            <a:schemeClr val="accent1"/>
          </a:solidFill>
          <a:ln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Read the six profiles. Then, decide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who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you would choose to join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team?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38F8DEBB-20B8-A9B0-210A-FC2F2679E38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76731268"/>
              </p:ext>
            </p:extLst>
          </p:nvPr>
        </p:nvGraphicFramePr>
        <p:xfrm>
          <a:off x="657613" y="1659760"/>
          <a:ext cx="9182803" cy="26642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18" name="Group 17">
            <a:extLst>
              <a:ext uri="{FF2B5EF4-FFF2-40B4-BE49-F238E27FC236}">
                <a16:creationId xmlns:a16="http://schemas.microsoft.com/office/drawing/2014/main" id="{3C808C5E-3FE3-B71D-5F57-B12AA0EE6F9F}"/>
              </a:ext>
            </a:extLst>
          </p:cNvPr>
          <p:cNvGrpSpPr/>
          <p:nvPr/>
        </p:nvGrpSpPr>
        <p:grpSpPr>
          <a:xfrm>
            <a:off x="9983662" y="1352185"/>
            <a:ext cx="2019304" cy="3293131"/>
            <a:chOff x="9983662" y="1352185"/>
            <a:chExt cx="2019304" cy="3293131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1E8D460B-B3DA-4E71-CFE9-8AABC3577DE3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11075560" y="1374679"/>
              <a:ext cx="927406" cy="915163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DA35833C-A964-7664-9961-1E1D84794038}"/>
                </a:ext>
              </a:extLst>
            </p:cNvPr>
            <p:cNvPicPr>
              <a:picLocks noChangeAspect="1"/>
            </p:cNvPicPr>
            <p:nvPr/>
          </p:nvPicPr>
          <p:blipFill>
            <a:blip r:embed="rId8"/>
            <a:stretch>
              <a:fillRect/>
            </a:stretch>
          </p:blipFill>
          <p:spPr>
            <a:xfrm>
              <a:off x="11085896" y="2555880"/>
              <a:ext cx="896981" cy="915163"/>
            </a:xfrm>
            <a:prstGeom prst="rect">
              <a:avLst/>
            </a:prstGeom>
          </p:spPr>
        </p:pic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DF9F4A98-49F4-5445-255C-B1205EE4BC71}"/>
                </a:ext>
              </a:extLst>
            </p:cNvPr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11048453" y="3739395"/>
              <a:ext cx="896981" cy="905921"/>
            </a:xfrm>
            <a:prstGeom prst="rect">
              <a:avLst/>
            </a:prstGeom>
          </p:spPr>
        </p:pic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3B127B44-32E9-E400-547E-27C17B67BE56}"/>
                </a:ext>
              </a:extLst>
            </p:cNvPr>
            <p:cNvPicPr>
              <a:picLocks noChangeAspect="1"/>
            </p:cNvPicPr>
            <p:nvPr/>
          </p:nvPicPr>
          <p:blipFill>
            <a:blip r:embed="rId10"/>
            <a:stretch>
              <a:fillRect/>
            </a:stretch>
          </p:blipFill>
          <p:spPr>
            <a:xfrm>
              <a:off x="10009497" y="2565259"/>
              <a:ext cx="896981" cy="853297"/>
            </a:xfrm>
            <a:prstGeom prst="rect">
              <a:avLst/>
            </a:prstGeom>
          </p:spPr>
        </p:pic>
        <p:pic>
          <p:nvPicPr>
            <p:cNvPr id="15" name="Picture 14">
              <a:extLst>
                <a:ext uri="{FF2B5EF4-FFF2-40B4-BE49-F238E27FC236}">
                  <a16:creationId xmlns:a16="http://schemas.microsoft.com/office/drawing/2014/main" id="{7170ACC4-1259-7393-05E8-C8898D31C32A}"/>
                </a:ext>
              </a:extLst>
            </p:cNvPr>
            <p:cNvPicPr>
              <a:picLocks noChangeAspect="1"/>
            </p:cNvPicPr>
            <p:nvPr/>
          </p:nvPicPr>
          <p:blipFill>
            <a:blip r:embed="rId11"/>
            <a:stretch>
              <a:fillRect/>
            </a:stretch>
          </p:blipFill>
          <p:spPr>
            <a:xfrm>
              <a:off x="9995944" y="3742366"/>
              <a:ext cx="896981" cy="899980"/>
            </a:xfrm>
            <a:prstGeom prst="rect">
              <a:avLst/>
            </a:prstGeom>
          </p:spPr>
        </p:pic>
        <p:pic>
          <p:nvPicPr>
            <p:cNvPr id="17" name="Picture 16">
              <a:extLst>
                <a:ext uri="{FF2B5EF4-FFF2-40B4-BE49-F238E27FC236}">
                  <a16:creationId xmlns:a16="http://schemas.microsoft.com/office/drawing/2014/main" id="{3CD8A749-4BF0-1755-7F50-3A8AEB3C8CC3}"/>
                </a:ext>
              </a:extLst>
            </p:cNvPr>
            <p:cNvPicPr>
              <a:picLocks noChangeAspect="1"/>
            </p:cNvPicPr>
            <p:nvPr/>
          </p:nvPicPr>
          <p:blipFill>
            <a:blip r:embed="rId12"/>
            <a:stretch>
              <a:fillRect/>
            </a:stretch>
          </p:blipFill>
          <p:spPr>
            <a:xfrm>
              <a:off x="9983662" y="1352185"/>
              <a:ext cx="921547" cy="93732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3521596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FA5F27-A0B8-C106-2416-0EC146EF3D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profiles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CFBEEF5-FA6F-027D-C764-B244B6AE1A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8160" y="1710704"/>
            <a:ext cx="1689368" cy="171829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B209CC1-B1EB-5714-860E-52D3AE3F642A}"/>
              </a:ext>
            </a:extLst>
          </p:cNvPr>
          <p:cNvSpPr txBox="1"/>
          <p:nvPr/>
        </p:nvSpPr>
        <p:spPr>
          <a:xfrm>
            <a:off x="1989077" y="1228397"/>
            <a:ext cx="9723547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000" b="1" dirty="0"/>
              <a:t>Candidate A – Alex: </a:t>
            </a:r>
          </a:p>
          <a:p>
            <a:pPr>
              <a:buNone/>
            </a:pPr>
            <a:r>
              <a:rPr lang="en-GB" sz="2000" dirty="0"/>
              <a:t>Alex achieved excellent academic results and has very strong technical knowledge. Alex is confident in her ability and usually completes individual tasks to a very high standard.</a:t>
            </a:r>
          </a:p>
          <a:p>
            <a:pPr>
              <a:buNone/>
            </a:pPr>
            <a:endParaRPr lang="en-GB" sz="2000" dirty="0"/>
          </a:p>
          <a:p>
            <a:pPr>
              <a:buNone/>
            </a:pPr>
            <a:r>
              <a:rPr lang="en-GB" sz="2000" dirty="0"/>
              <a:t>When Alex believes someone else's idea is incorrect, she tend to say so directly. She sometimes becomes frustrated when colleagues take longer to understand something that seems obvious to her.</a:t>
            </a:r>
          </a:p>
          <a:p>
            <a:pPr>
              <a:buNone/>
            </a:pPr>
            <a:endParaRPr lang="en-GB" sz="2000" dirty="0"/>
          </a:p>
          <a:p>
            <a:pPr>
              <a:buNone/>
            </a:pPr>
            <a:r>
              <a:rPr lang="en-GB" sz="2000" dirty="0"/>
              <a:t>Alex prefers completing important work personally because she knows it will be done correctly.</a:t>
            </a:r>
          </a:p>
          <a:p>
            <a:pPr>
              <a:buNone/>
            </a:pPr>
            <a:endParaRPr lang="en-GB" sz="2000" dirty="0"/>
          </a:p>
          <a:p>
            <a:pPr>
              <a:buNone/>
            </a:pPr>
            <a:r>
              <a:rPr lang="en-GB" sz="2000" b="1" dirty="0"/>
              <a:t>Colleague comment:</a:t>
            </a:r>
            <a:br>
              <a:rPr lang="en-GB" sz="2000" dirty="0"/>
            </a:br>
            <a:r>
              <a:rPr lang="en-GB" sz="2000" i="1" dirty="0"/>
              <a:t>"Alex is brilliant at what they do. I'm just sometimes reluctant to ask her for help."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6245624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66FDB60-00F0-75CF-612C-17F8C3864D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90980A-257A-B2A9-65E2-262C443B20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profiles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46BD632-BEAF-B2CA-2C26-E3A2C5871150}"/>
              </a:ext>
            </a:extLst>
          </p:cNvPr>
          <p:cNvSpPr txBox="1"/>
          <p:nvPr/>
        </p:nvSpPr>
        <p:spPr>
          <a:xfrm>
            <a:off x="1858853" y="1228397"/>
            <a:ext cx="9723547" cy="40934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Candidate B – Morgan</a:t>
            </a:r>
          </a:p>
          <a:p>
            <a:endParaRPr lang="en-GB" sz="2000" b="1" dirty="0"/>
          </a:p>
          <a:p>
            <a:r>
              <a:rPr lang="en-GB" sz="2000" dirty="0"/>
              <a:t>Morgan is friendly, enthusiastic and very confident.</a:t>
            </a:r>
          </a:p>
          <a:p>
            <a:r>
              <a:rPr lang="en-GB" sz="2000" dirty="0"/>
              <a:t>He regularly volunteers for additional tasks and is usually the first person to say:</a:t>
            </a:r>
          </a:p>
          <a:p>
            <a:r>
              <a:rPr lang="en-GB" sz="2000" dirty="0"/>
              <a:t>"Yes, I can do that.“</a:t>
            </a:r>
          </a:p>
          <a:p>
            <a:endParaRPr lang="en-GB" sz="2000" dirty="0"/>
          </a:p>
          <a:p>
            <a:r>
              <a:rPr lang="en-GB" sz="2000" dirty="0"/>
              <a:t>Morgan contributes lots of ideas in meetings and gets on well with colleagues.</a:t>
            </a:r>
          </a:p>
          <a:p>
            <a:r>
              <a:rPr lang="en-GB" sz="2000" dirty="0"/>
              <a:t>However, Morgan sometimes underestimates how long work will take. He has missed several deadlines because he agreed to too many things.</a:t>
            </a:r>
          </a:p>
          <a:p>
            <a:endParaRPr lang="en-GB" sz="2000" dirty="0"/>
          </a:p>
          <a:p>
            <a:r>
              <a:rPr lang="en-GB" sz="2000" b="1" dirty="0"/>
              <a:t>Colleague comment:</a:t>
            </a:r>
            <a:br>
              <a:rPr lang="en-GB" sz="2000" dirty="0"/>
            </a:br>
            <a:r>
              <a:rPr lang="en-GB" sz="2000" i="1" dirty="0"/>
              <a:t>"Morgan's great to have around, but I'm never completely sure whether something will actually be finished when he says it will."</a:t>
            </a:r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DAFDEDD-3B51-2868-D816-5A400752B6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634" y="1748569"/>
            <a:ext cx="1518886" cy="1467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47298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36F47E-45B3-CAB9-8A58-35FC4812F1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9C50A4-C5BA-3F8F-FEB4-3BF2711DAE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profiles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B28D781-B768-BBE4-6A54-6CCE5F4C15FB}"/>
              </a:ext>
            </a:extLst>
          </p:cNvPr>
          <p:cNvSpPr txBox="1"/>
          <p:nvPr/>
        </p:nvSpPr>
        <p:spPr>
          <a:xfrm>
            <a:off x="1991544" y="1382286"/>
            <a:ext cx="9723547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Candidate C – Sam</a:t>
            </a:r>
          </a:p>
          <a:p>
            <a:endParaRPr lang="en-GB" sz="2000" b="1" dirty="0"/>
          </a:p>
          <a:p>
            <a:r>
              <a:rPr lang="en-GB" sz="2000" dirty="0"/>
              <a:t>Sam doesn't usually speak first in meetings and can appear quiet when joining an unfamiliar group.</a:t>
            </a:r>
          </a:p>
          <a:p>
            <a:r>
              <a:rPr lang="en-GB" sz="2000" dirty="0"/>
              <a:t>She listens carefully, takes notes and asks questions when she doesn’t understand something. Sam reliably completes agreed tasks and will tell colleagues early if they encounter a problem.</a:t>
            </a:r>
          </a:p>
          <a:p>
            <a:r>
              <a:rPr lang="en-GB" sz="2000" dirty="0"/>
              <a:t>After becoming comfortable with a team, Sam increasingly contributes ideas.</a:t>
            </a:r>
          </a:p>
          <a:p>
            <a:endParaRPr lang="en-GB" sz="2000" dirty="0"/>
          </a:p>
          <a:p>
            <a:r>
              <a:rPr lang="en-GB" sz="2000" b="1" dirty="0"/>
              <a:t>Colleague comment:</a:t>
            </a:r>
            <a:br>
              <a:rPr lang="en-GB" sz="2000" dirty="0"/>
            </a:br>
            <a:r>
              <a:rPr lang="en-GB" sz="2000" i="1" dirty="0"/>
              <a:t>"Sam doesn't make a big impression immediately, but if she says she'll do something, it gets done."</a:t>
            </a:r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B28B2D7-CD6C-8938-B471-0F019CED42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599" y="2204864"/>
            <a:ext cx="1762254" cy="17299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95021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0ED4AA-B5BD-D529-179E-21CAF6BC66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384F2-AF61-63DB-5C09-4222818DC9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profiles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3F1A90D-2820-DFC0-37B5-7A13D7F449A6}"/>
              </a:ext>
            </a:extLst>
          </p:cNvPr>
          <p:cNvSpPr txBox="1"/>
          <p:nvPr/>
        </p:nvSpPr>
        <p:spPr>
          <a:xfrm>
            <a:off x="1858853" y="1228397"/>
            <a:ext cx="9723547" cy="40934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Candidate D – Taylor</a:t>
            </a:r>
          </a:p>
          <a:p>
            <a:endParaRPr lang="en-GB" sz="2000" b="1" dirty="0"/>
          </a:p>
          <a:p>
            <a:r>
              <a:rPr lang="en-GB" sz="2000" dirty="0"/>
              <a:t>Taylor produces excellent work independently.</a:t>
            </a:r>
          </a:p>
          <a:p>
            <a:r>
              <a:rPr lang="en-GB" sz="2000" dirty="0"/>
              <a:t>She rarely need assistance and prefers getting on with her tasks without unnecessary meetings or conversations.</a:t>
            </a:r>
          </a:p>
          <a:p>
            <a:endParaRPr lang="en-GB" sz="2000" dirty="0"/>
          </a:p>
          <a:p>
            <a:r>
              <a:rPr lang="en-GB" sz="2000" dirty="0"/>
              <a:t>Taylor sometimes doesn't respond quickly to messages because she doesn’t want communication interrupting her concentration.</a:t>
            </a:r>
          </a:p>
          <a:p>
            <a:r>
              <a:rPr lang="en-GB" sz="2000" dirty="0"/>
              <a:t>She rarely asks colleagues for help and doesn’t particularly enjoy group work.</a:t>
            </a:r>
          </a:p>
          <a:p>
            <a:endParaRPr lang="en-GB" sz="2000" dirty="0"/>
          </a:p>
          <a:p>
            <a:r>
              <a:rPr lang="en-GB" sz="2000" b="1" dirty="0"/>
              <a:t>Colleague comment:</a:t>
            </a:r>
            <a:br>
              <a:rPr lang="en-GB" sz="2000" dirty="0"/>
            </a:br>
            <a:r>
              <a:rPr lang="en-GB" sz="2000" i="1" dirty="0"/>
              <a:t>"Taylor's work is excellent. Sometimes we just don't know what she is doing until it's finished."</a:t>
            </a:r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15ED329-6E0E-3888-B3A0-55972678B8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344" y="2060848"/>
            <a:ext cx="1533739" cy="15432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86365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49AEEC-C359-E2FF-24A9-CE7B66768E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9AF458-3D8F-ABE9-DEB1-4F2547909A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profiles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571D04C-74D3-A2C1-4EE7-C044888A7A86}"/>
              </a:ext>
            </a:extLst>
          </p:cNvPr>
          <p:cNvSpPr txBox="1"/>
          <p:nvPr/>
        </p:nvSpPr>
        <p:spPr>
          <a:xfrm>
            <a:off x="1858853" y="1228397"/>
            <a:ext cx="9723547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Candidate E – Jordan</a:t>
            </a:r>
          </a:p>
          <a:p>
            <a:endParaRPr lang="en-GB" sz="2000" b="1" dirty="0"/>
          </a:p>
          <a:p>
            <a:r>
              <a:rPr lang="en-GB" sz="2000" dirty="0"/>
              <a:t>Jordan is supportive and gets on well with most people.</a:t>
            </a:r>
          </a:p>
          <a:p>
            <a:r>
              <a:rPr lang="en-GB" sz="2000" dirty="0"/>
              <a:t>If someone is struggling, Jordan will usually offer to help. He dislikes conflict and tries to keep everyone happy.</a:t>
            </a:r>
          </a:p>
          <a:p>
            <a:endParaRPr lang="en-GB" sz="2000" dirty="0"/>
          </a:p>
          <a:p>
            <a:r>
              <a:rPr lang="en-GB" sz="2000" dirty="0"/>
              <a:t>When Jordan disagrees with a decision, he will sometimes remain quiet rather than risk upsetting someone.</a:t>
            </a:r>
          </a:p>
          <a:p>
            <a:r>
              <a:rPr lang="en-GB" sz="2000" dirty="0"/>
              <a:t>He has occasionally taken on additional work because he found it difficult to say no.</a:t>
            </a:r>
          </a:p>
          <a:p>
            <a:endParaRPr lang="en-GB" sz="2000" dirty="0"/>
          </a:p>
          <a:p>
            <a:r>
              <a:rPr lang="en-GB" sz="2000" b="1" dirty="0"/>
              <a:t>Colleague comment:</a:t>
            </a:r>
            <a:br>
              <a:rPr lang="en-GB" sz="2000" dirty="0"/>
            </a:br>
            <a:r>
              <a:rPr lang="en-GB" sz="2000" i="1" dirty="0"/>
              <a:t>"Jordan is lovely to work with. I sometimes wish he’d tell us what he really thinks."</a:t>
            </a:r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0ADB11A-2DC4-7A70-07EE-C383D4F000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357" y="2123506"/>
            <a:ext cx="1559496" cy="1569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12697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A2DC6E-8DA1-FAEB-30B6-CABACA54E8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B7E641-0FF3-4164-AB16-4B4FAA2491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profiles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6622269-AE87-4A49-E946-FFE0CDCE9BB9}"/>
              </a:ext>
            </a:extLst>
          </p:cNvPr>
          <p:cNvSpPr txBox="1"/>
          <p:nvPr/>
        </p:nvSpPr>
        <p:spPr>
          <a:xfrm>
            <a:off x="1858853" y="1228397"/>
            <a:ext cx="9723547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Candidate F – Casey</a:t>
            </a:r>
          </a:p>
          <a:p>
            <a:endParaRPr lang="en-GB" sz="2000" b="1" dirty="0"/>
          </a:p>
          <a:p>
            <a:r>
              <a:rPr lang="en-GB" sz="2000" dirty="0"/>
              <a:t>Casey has less experience than some of the other candidates.</a:t>
            </a:r>
          </a:p>
          <a:p>
            <a:endParaRPr lang="en-GB" sz="2000" dirty="0"/>
          </a:p>
          <a:p>
            <a:r>
              <a:rPr lang="en-GB" sz="2000" dirty="0"/>
              <a:t>He openly acknowledges this and asks plenty of questions.</a:t>
            </a:r>
          </a:p>
          <a:p>
            <a:r>
              <a:rPr lang="en-GB" sz="2000" dirty="0"/>
              <a:t>Casey regularly asks colleagues for feedback and keeps notes about things he needs to learn. He made a mistake during his placement but informed his supervisor immediately, helped correct it and changed his working process so it didn't happen again.</a:t>
            </a:r>
          </a:p>
          <a:p>
            <a:endParaRPr lang="en-GB" sz="2000" dirty="0"/>
          </a:p>
          <a:p>
            <a:r>
              <a:rPr lang="en-GB" sz="2000" b="1" dirty="0"/>
              <a:t>Colleague comment:</a:t>
            </a:r>
            <a:br>
              <a:rPr lang="en-GB" sz="2000" dirty="0"/>
            </a:br>
            <a:r>
              <a:rPr lang="en-GB" sz="2000" i="1" dirty="0"/>
              <a:t>"Casey doesn't know everything yet, but he learns incredibly quickly."</a:t>
            </a:r>
            <a:endParaRPr lang="en-GB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779555E-80DC-9DAA-3CC0-F2CEDAA4C2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68" y="2060866"/>
            <a:ext cx="1476581" cy="1505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47118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E4D1B8-EAD7-C657-EFDF-BD2B3AA9900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210000" y="1641471"/>
            <a:ext cx="7214592" cy="3989040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Work in a group to consider the following: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Who would you choose to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employ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2.   Who would you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least like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to work with?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3.   Who is the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most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professional?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Note down two pieces of evidence from the profiles to support your choices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E99B77EA-AE27-4D3B-6580-1B4DB126D6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solidFill>
            <a:schemeClr val="accent1"/>
          </a:solidFill>
          <a:ln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Who would you choose to join </a:t>
            </a:r>
            <a:r>
              <a:rPr lang="en-GB" sz="3200" u="sng" dirty="0">
                <a:latin typeface="Arial" panose="020B0604020202020204" pitchFamily="34" charset="0"/>
                <a:cs typeface="Arial" panose="020B0604020202020204" pitchFamily="34" charset="0"/>
              </a:rPr>
              <a:t>your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team?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2952D9AA-DE52-BE08-9962-57DDBAF285E7}"/>
              </a:ext>
            </a:extLst>
          </p:cNvPr>
          <p:cNvGrpSpPr/>
          <p:nvPr/>
        </p:nvGrpSpPr>
        <p:grpSpPr>
          <a:xfrm>
            <a:off x="767408" y="1616713"/>
            <a:ext cx="2678088" cy="3624573"/>
            <a:chOff x="9983662" y="1352185"/>
            <a:chExt cx="2019304" cy="3293131"/>
          </a:xfrm>
        </p:grpSpPr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945607BA-35A0-E480-21DF-45430E99354D}"/>
                </a:ext>
              </a:extLst>
            </p:cNvPr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1075560" y="1374679"/>
              <a:ext cx="927406" cy="915163"/>
            </a:xfrm>
            <a:prstGeom prst="rect">
              <a:avLst/>
            </a:prstGeom>
          </p:spPr>
        </p:pic>
        <p:pic>
          <p:nvPicPr>
            <p:cNvPr id="8" name="Picture 7">
              <a:extLst>
                <a:ext uri="{FF2B5EF4-FFF2-40B4-BE49-F238E27FC236}">
                  <a16:creationId xmlns:a16="http://schemas.microsoft.com/office/drawing/2014/main" id="{CCBE3F4F-AC1A-C1DB-EB0E-2DA41EB23DF5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11085896" y="2555880"/>
              <a:ext cx="896981" cy="915163"/>
            </a:xfrm>
            <a:prstGeom prst="rect">
              <a:avLst/>
            </a:prstGeom>
          </p:spPr>
        </p:pic>
        <p:pic>
          <p:nvPicPr>
            <p:cNvPr id="9" name="Picture 8">
              <a:extLst>
                <a:ext uri="{FF2B5EF4-FFF2-40B4-BE49-F238E27FC236}">
                  <a16:creationId xmlns:a16="http://schemas.microsoft.com/office/drawing/2014/main" id="{45E973BF-98CF-0EDA-E486-8840F154E498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11048453" y="3739395"/>
              <a:ext cx="896981" cy="905921"/>
            </a:xfrm>
            <a:prstGeom prst="rect">
              <a:avLst/>
            </a:prstGeom>
          </p:spPr>
        </p:pic>
        <p:pic>
          <p:nvPicPr>
            <p:cNvPr id="10" name="Picture 9">
              <a:extLst>
                <a:ext uri="{FF2B5EF4-FFF2-40B4-BE49-F238E27FC236}">
                  <a16:creationId xmlns:a16="http://schemas.microsoft.com/office/drawing/2014/main" id="{AEFE518C-5B38-E6C4-2097-DB745831DE6A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10009497" y="2565259"/>
              <a:ext cx="896981" cy="853297"/>
            </a:xfrm>
            <a:prstGeom prst="rect">
              <a:avLst/>
            </a:prstGeom>
          </p:spPr>
        </p:pic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6DC122D0-E1A0-EC0D-CF29-0929C90BB965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9995944" y="3742366"/>
              <a:ext cx="896981" cy="899980"/>
            </a:xfrm>
            <a:prstGeom prst="rect">
              <a:avLst/>
            </a:prstGeom>
          </p:spPr>
        </p:pic>
        <p:pic>
          <p:nvPicPr>
            <p:cNvPr id="12" name="Picture 11">
              <a:extLst>
                <a:ext uri="{FF2B5EF4-FFF2-40B4-BE49-F238E27FC236}">
                  <a16:creationId xmlns:a16="http://schemas.microsoft.com/office/drawing/2014/main" id="{1E87750F-B501-69C3-CD71-67FFCCBB3742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9983662" y="1352185"/>
              <a:ext cx="921547" cy="937327"/>
            </a:xfrm>
            <a:prstGeom prst="rect">
              <a:avLst/>
            </a:prstGeom>
          </p:spPr>
        </p:pic>
      </p:grpSp>
      <p:sp>
        <p:nvSpPr>
          <p:cNvPr id="13" name="TextBox 12">
            <a:extLst>
              <a:ext uri="{FF2B5EF4-FFF2-40B4-BE49-F238E27FC236}">
                <a16:creationId xmlns:a16="http://schemas.microsoft.com/office/drawing/2014/main" id="{6FF34CB6-C1FD-97E4-065C-A2C72C547A3E}"/>
              </a:ext>
            </a:extLst>
          </p:cNvPr>
          <p:cNvSpPr txBox="1"/>
          <p:nvPr/>
        </p:nvSpPr>
        <p:spPr>
          <a:xfrm>
            <a:off x="4871864" y="5013176"/>
            <a:ext cx="6912768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/>
              <a:t>Share and discuss your choices and reasoning</a:t>
            </a:r>
          </a:p>
        </p:txBody>
      </p:sp>
    </p:spTree>
    <p:extLst>
      <p:ext uri="{BB962C8B-B14F-4D97-AF65-F5344CB8AC3E}">
        <p14:creationId xmlns:p14="http://schemas.microsoft.com/office/powerpoint/2010/main" val="292888697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6BA02A-9CA6-0CD5-4814-714DC13691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Knowledge and skills </a:t>
            </a:r>
            <a:r>
              <a:rPr lang="en-GB" sz="4000" u="sng" dirty="0"/>
              <a:t>Vs</a:t>
            </a:r>
            <a:r>
              <a:rPr lang="en-GB" sz="4000" dirty="0"/>
              <a:t> Professional Behaviours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C2DF00-0010-A7B3-5FF1-FA4F1144F82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823486"/>
            <a:ext cx="10814992" cy="3211027"/>
          </a:xfrm>
        </p:spPr>
        <p:txBody>
          <a:bodyPr/>
          <a:lstStyle/>
          <a:p>
            <a:r>
              <a:rPr lang="en-GB" dirty="0"/>
              <a:t>Being professional does </a:t>
            </a:r>
            <a:r>
              <a:rPr lang="en-GB" u="sng" dirty="0"/>
              <a:t>not</a:t>
            </a:r>
            <a:r>
              <a:rPr lang="en-GB" dirty="0"/>
              <a:t> mean perfect.</a:t>
            </a:r>
          </a:p>
          <a:p>
            <a:endParaRPr lang="en-GB" dirty="0"/>
          </a:p>
          <a:p>
            <a:r>
              <a:rPr lang="en-GB" dirty="0"/>
              <a:t>Casey </a:t>
            </a:r>
            <a:r>
              <a:rPr lang="en-GB" u="sng" dirty="0"/>
              <a:t>making a mistake </a:t>
            </a:r>
            <a:r>
              <a:rPr lang="en-GB" dirty="0"/>
              <a:t>is not necessarily unprofessional</a:t>
            </a:r>
          </a:p>
          <a:p>
            <a:endParaRPr lang="en-GB" u="sng" dirty="0"/>
          </a:p>
          <a:p>
            <a:r>
              <a:rPr lang="en-GB" u="sng" dirty="0"/>
              <a:t>Hiding the mistake </a:t>
            </a:r>
            <a:r>
              <a:rPr lang="en-GB" dirty="0"/>
              <a:t>might be.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26807FA-541C-24A5-E590-936A5C669A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53656" y="2378214"/>
            <a:ext cx="1054912" cy="1075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49660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4">
            <a:extLst>
              <a:ext uri="{FF2B5EF4-FFF2-40B4-BE49-F238E27FC236}">
                <a16:creationId xmlns:a16="http://schemas.microsoft.com/office/drawing/2014/main" id="{8606A8A7-FFC1-AA31-7853-1BD2CAA4C2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286000"/>
            <a:ext cx="10972800" cy="1143000"/>
          </a:xfrm>
        </p:spPr>
        <p:txBody>
          <a:bodyPr/>
          <a:lstStyle/>
          <a:p>
            <a:r>
              <a:rPr lang="en-GB" sz="4000" dirty="0"/>
              <a:t>Professional, Unprofessional, or "It Depends"?</a:t>
            </a:r>
          </a:p>
        </p:txBody>
      </p:sp>
    </p:spTree>
    <p:extLst>
      <p:ext uri="{BB962C8B-B14F-4D97-AF65-F5344CB8AC3E}">
        <p14:creationId xmlns:p14="http://schemas.microsoft.com/office/powerpoint/2010/main" val="399391184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821ECAB-BE5B-0A42-6724-7F3A6A9CB7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93704"/>
          </a:xfrm>
        </p:spPr>
        <p:txBody>
          <a:bodyPr/>
          <a:lstStyle/>
          <a:p>
            <a:r>
              <a:rPr lang="en-GB" sz="4000" dirty="0"/>
              <a:t>Professional, Unprofessional, or "It Depends"?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57075F7D-F29A-8E1F-485F-A3DBA057F800}"/>
              </a:ext>
            </a:extLst>
          </p:cNvPr>
          <p:cNvSpPr/>
          <p:nvPr/>
        </p:nvSpPr>
        <p:spPr>
          <a:xfrm>
            <a:off x="223444" y="1352647"/>
            <a:ext cx="8507727" cy="1212257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each workplace behaviour listed below, vote:</a:t>
            </a:r>
          </a:p>
          <a:p>
            <a:pPr algn="ctr"/>
            <a:r>
              <a:rPr lang="en-GB" sz="28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GB" sz="2800" b="1" i="1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Professional</a:t>
            </a:r>
            <a:r>
              <a:rPr lang="en-GB" sz="28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 or ‘</a:t>
            </a:r>
            <a:r>
              <a:rPr lang="en-GB" sz="2800" b="1" i="1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Unprofessional</a:t>
            </a:r>
            <a:r>
              <a:rPr lang="en-GB" sz="2800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 or ‘</a:t>
            </a:r>
            <a:r>
              <a:rPr lang="en-GB" sz="2800" b="1" i="1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depends</a:t>
            </a:r>
            <a:r>
              <a:rPr lang="en-GB" sz="2400" b="1" dirty="0">
                <a:solidFill>
                  <a:sysClr val="windowText" lastClr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</a:p>
        </p:txBody>
      </p:sp>
      <p:pic>
        <p:nvPicPr>
          <p:cNvPr id="10" name="Picture 9" descr="Business woman cheering one hand">
            <a:extLst>
              <a:ext uri="{FF2B5EF4-FFF2-40B4-BE49-F238E27FC236}">
                <a16:creationId xmlns:a16="http://schemas.microsoft.com/office/drawing/2014/main" id="{00D2BEC0-E79C-BEAE-AD30-4B2E21292F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0118501" y="1391472"/>
            <a:ext cx="646533" cy="2074810"/>
          </a:xfrm>
          <a:prstGeom prst="rect">
            <a:avLst/>
          </a:prstGeom>
        </p:spPr>
      </p:pic>
      <p:pic>
        <p:nvPicPr>
          <p:cNvPr id="12" name="Picture 11" descr="Businessman cheering one hand">
            <a:extLst>
              <a:ext uri="{FF2B5EF4-FFF2-40B4-BE49-F238E27FC236}">
                <a16:creationId xmlns:a16="http://schemas.microsoft.com/office/drawing/2014/main" id="{4534B0FE-B77D-BA33-85D3-4E37D022540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36360" y="1854779"/>
            <a:ext cx="745675" cy="1663691"/>
          </a:xfrm>
          <a:prstGeom prst="rect">
            <a:avLst/>
          </a:prstGeom>
        </p:spPr>
      </p:pic>
      <p:pic>
        <p:nvPicPr>
          <p:cNvPr id="14" name="Picture 13" descr="Businessman cheering one hand">
            <a:extLst>
              <a:ext uri="{FF2B5EF4-FFF2-40B4-BE49-F238E27FC236}">
                <a16:creationId xmlns:a16="http://schemas.microsoft.com/office/drawing/2014/main" id="{66DB18AA-5AFA-2984-B47C-7BD097D0518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836724" y="1529685"/>
            <a:ext cx="745675" cy="1899315"/>
          </a:xfrm>
          <a:prstGeom prst="rect">
            <a:avLst/>
          </a:prstGeom>
        </p:spPr>
      </p:pic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60BA1EAF-AB0E-415C-7033-131E01A8D482}"/>
              </a:ext>
            </a:extLst>
          </p:cNvPr>
          <p:cNvSpPr/>
          <p:nvPr/>
        </p:nvSpPr>
        <p:spPr>
          <a:xfrm>
            <a:off x="244607" y="2780928"/>
            <a:ext cx="7430616" cy="648072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 disagree with your manager during a meeting.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4BB5248B-E0F7-DBA1-B84F-B2CFDBC084F3}"/>
              </a:ext>
            </a:extLst>
          </p:cNvPr>
          <p:cNvSpPr/>
          <p:nvPr/>
        </p:nvSpPr>
        <p:spPr>
          <a:xfrm>
            <a:off x="2783632" y="3501008"/>
            <a:ext cx="9001439" cy="562075"/>
          </a:xfrm>
          <a:prstGeom prst="round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 say no when someone asks you to take on additional work.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63118A77-748A-318D-1DD7-BDE7382D1167}"/>
              </a:ext>
            </a:extLst>
          </p:cNvPr>
          <p:cNvSpPr/>
          <p:nvPr/>
        </p:nvSpPr>
        <p:spPr>
          <a:xfrm>
            <a:off x="244607" y="4085456"/>
            <a:ext cx="7948009" cy="562075"/>
          </a:xfrm>
          <a:prstGeom prst="roundRect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 ask lots of questions during your first few weeks.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6252A850-29DE-1DAE-3365-0FCBC2421C8C}"/>
              </a:ext>
            </a:extLst>
          </p:cNvPr>
          <p:cNvSpPr/>
          <p:nvPr/>
        </p:nvSpPr>
        <p:spPr>
          <a:xfrm>
            <a:off x="4477308" y="4627017"/>
            <a:ext cx="7430616" cy="562075"/>
          </a:xfrm>
          <a:prstGeom prst="round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 make a joke during a serious meeting.</a:t>
            </a: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ADBBEB66-A081-FF52-8224-D935304BBFEB}"/>
              </a:ext>
            </a:extLst>
          </p:cNvPr>
          <p:cNvSpPr/>
          <p:nvPr/>
        </p:nvSpPr>
        <p:spPr>
          <a:xfrm>
            <a:off x="167605" y="5189092"/>
            <a:ext cx="9950896" cy="562075"/>
          </a:xfrm>
          <a:prstGeom prst="round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 help a colleague even though their work isn't your responsibility.</a:t>
            </a:r>
          </a:p>
        </p:txBody>
      </p:sp>
    </p:spTree>
    <p:extLst>
      <p:ext uri="{BB962C8B-B14F-4D97-AF65-F5344CB8AC3E}">
        <p14:creationId xmlns:p14="http://schemas.microsoft.com/office/powerpoint/2010/main" val="19355274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4">
            <a:extLst>
              <a:ext uri="{FF2B5EF4-FFF2-40B4-BE49-F238E27FC236}">
                <a16:creationId xmlns:a16="http://schemas.microsoft.com/office/drawing/2014/main" id="{D357B63C-D501-416E-9022-7315079C38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sz="4000" dirty="0"/>
              <a:t>Professional, Unprofessional, or "It Depends"?</a:t>
            </a:r>
          </a:p>
        </p:txBody>
      </p:sp>
      <p:sp>
        <p:nvSpPr>
          <p:cNvPr id="4" name="Rectangle: Diagonal Corners Rounded 3">
            <a:extLst>
              <a:ext uri="{FF2B5EF4-FFF2-40B4-BE49-F238E27FC236}">
                <a16:creationId xmlns:a16="http://schemas.microsoft.com/office/drawing/2014/main" id="{0F26F8C6-2918-FCDC-A74F-BB6E9FD6F252}"/>
              </a:ext>
            </a:extLst>
          </p:cNvPr>
          <p:cNvSpPr/>
          <p:nvPr/>
        </p:nvSpPr>
        <p:spPr>
          <a:xfrm>
            <a:off x="2013756" y="1412776"/>
            <a:ext cx="7920880" cy="1008112"/>
          </a:xfrm>
          <a:prstGeom prst="round2Diag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was the most common answer?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7E1C6BD-09E1-1AB7-8690-B93738AC2036}"/>
              </a:ext>
            </a:extLst>
          </p:cNvPr>
          <p:cNvSpPr txBox="1"/>
          <p:nvPr/>
        </p:nvSpPr>
        <p:spPr>
          <a:xfrm>
            <a:off x="479376" y="2525844"/>
            <a:ext cx="4968552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 interesting answer to many is: “</a:t>
            </a:r>
            <a:r>
              <a:rPr lang="en-GB" sz="2400" b="1" dirty="0"/>
              <a:t>It depends”</a:t>
            </a:r>
          </a:p>
          <a:p>
            <a:endParaRPr lang="en-GB" sz="2400" dirty="0"/>
          </a:p>
          <a:p>
            <a:r>
              <a:rPr lang="en-GB" sz="2400" dirty="0"/>
              <a:t>For example:</a:t>
            </a:r>
          </a:p>
          <a:p>
            <a:r>
              <a:rPr lang="en-GB" sz="2400" b="1" dirty="0"/>
              <a:t>Disagreeing with your manager is not inherently unprofessional.</a:t>
            </a:r>
          </a:p>
          <a:p>
            <a:endParaRPr lang="en-GB" sz="2400" dirty="0"/>
          </a:p>
          <a:p>
            <a:r>
              <a:rPr lang="en-GB" sz="2400" i="1" u="sng" dirty="0"/>
              <a:t>How</a:t>
            </a:r>
            <a:r>
              <a:rPr lang="en-GB" sz="2400" dirty="0"/>
              <a:t> you disagree can be.</a:t>
            </a:r>
          </a:p>
          <a:p>
            <a:endParaRPr lang="en-GB" dirty="0"/>
          </a:p>
        </p:txBody>
      </p:sp>
      <p:sp>
        <p:nvSpPr>
          <p:cNvPr id="6" name="Rectangle: Single Corner Rounded 5">
            <a:extLst>
              <a:ext uri="{FF2B5EF4-FFF2-40B4-BE49-F238E27FC236}">
                <a16:creationId xmlns:a16="http://schemas.microsoft.com/office/drawing/2014/main" id="{0731738E-DE52-7728-10E2-9C7CB039DC3C}"/>
              </a:ext>
            </a:extLst>
          </p:cNvPr>
          <p:cNvSpPr/>
          <p:nvPr/>
        </p:nvSpPr>
        <p:spPr>
          <a:xfrm>
            <a:off x="6600056" y="2677980"/>
            <a:ext cx="5486400" cy="2831543"/>
          </a:xfrm>
          <a:prstGeom prst="round1Rect">
            <a:avLst/>
          </a:prstGeom>
          <a:ln w="5715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Context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is often crucial to consider;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communication;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timing;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organisational expectations;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relationships; 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consequences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1398571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F86F2D47-1F32-589E-5FF0-2AD9BE0CEC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988840"/>
            <a:ext cx="10972800" cy="1143000"/>
          </a:xfrm>
        </p:spPr>
        <p:txBody>
          <a:bodyPr/>
          <a:lstStyle/>
          <a:p>
            <a:r>
              <a:rPr lang="en-GB" dirty="0"/>
              <a:t>From Quality to Behaviour</a:t>
            </a:r>
          </a:p>
        </p:txBody>
      </p:sp>
    </p:spTree>
    <p:extLst>
      <p:ext uri="{BB962C8B-B14F-4D97-AF65-F5344CB8AC3E}">
        <p14:creationId xmlns:p14="http://schemas.microsoft.com/office/powerpoint/2010/main" val="37896828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0CB6DD-DDB1-E0CC-F4CF-8DF11B7FDF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From Quality to Behaviour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14A0D1F-FF75-B34D-E98A-9CC3587665E3}"/>
              </a:ext>
            </a:extLst>
          </p:cNvPr>
          <p:cNvSpPr txBox="1"/>
          <p:nvPr/>
        </p:nvSpPr>
        <p:spPr>
          <a:xfrm>
            <a:off x="1075619" y="1844824"/>
            <a:ext cx="10040762" cy="510778"/>
          </a:xfrm>
          <a:prstGeom prst="round2Diag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Write down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five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words you would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like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colleagues to use to describe you?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9179E924-8C9D-B262-7B77-254178FF0E3C}"/>
              </a:ext>
            </a:extLst>
          </p:cNvPr>
          <p:cNvSpPr/>
          <p:nvPr/>
        </p:nvSpPr>
        <p:spPr>
          <a:xfrm>
            <a:off x="2603612" y="2996952"/>
            <a:ext cx="6984776" cy="2304256"/>
          </a:xfrm>
          <a:prstGeom prst="roundRect">
            <a:avLst/>
          </a:prstGeom>
          <a:ln w="57150"/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1.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2.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3.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4.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5</a:t>
            </a:r>
            <a:r>
              <a:rPr lang="en-GB" dirty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01305259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58D935-770D-72C8-FE4A-D7DC21C69E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From Quality to Behaviour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D4FAD123-082C-EB0B-7601-1023CE547A3F}"/>
              </a:ext>
            </a:extLst>
          </p:cNvPr>
          <p:cNvGrpSpPr/>
          <p:nvPr/>
        </p:nvGrpSpPr>
        <p:grpSpPr>
          <a:xfrm>
            <a:off x="56906" y="1428605"/>
            <a:ext cx="6358146" cy="3769012"/>
            <a:chOff x="3747692" y="954057"/>
            <a:chExt cx="5982382" cy="5148081"/>
          </a:xfrm>
        </p:grpSpPr>
        <p:sp>
          <p:nvSpPr>
            <p:cNvPr id="6" name="Block Arc 5">
              <a:extLst>
                <a:ext uri="{FF2B5EF4-FFF2-40B4-BE49-F238E27FC236}">
                  <a16:creationId xmlns:a16="http://schemas.microsoft.com/office/drawing/2014/main" id="{E2B96B72-7E1D-935D-A186-62202403D535}"/>
                </a:ext>
              </a:extLst>
            </p:cNvPr>
            <p:cNvSpPr/>
            <p:nvPr/>
          </p:nvSpPr>
          <p:spPr>
            <a:xfrm>
              <a:off x="4580894" y="1869872"/>
              <a:ext cx="4006771" cy="4006771"/>
            </a:xfrm>
            <a:prstGeom prst="blockArc">
              <a:avLst>
                <a:gd name="adj1" fmla="val 11880000"/>
                <a:gd name="adj2" fmla="val 16200000"/>
                <a:gd name="adj3" fmla="val 4641"/>
              </a:avLst>
            </a:pr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" name="Block Arc 6">
              <a:extLst>
                <a:ext uri="{FF2B5EF4-FFF2-40B4-BE49-F238E27FC236}">
                  <a16:creationId xmlns:a16="http://schemas.microsoft.com/office/drawing/2014/main" id="{85D96AE2-EC25-02C4-E709-D3F316CE0162}"/>
                </a:ext>
              </a:extLst>
            </p:cNvPr>
            <p:cNvSpPr/>
            <p:nvPr/>
          </p:nvSpPr>
          <p:spPr>
            <a:xfrm>
              <a:off x="4580894" y="1869872"/>
              <a:ext cx="4006771" cy="4006771"/>
            </a:xfrm>
            <a:prstGeom prst="blockArc">
              <a:avLst>
                <a:gd name="adj1" fmla="val 7560000"/>
                <a:gd name="adj2" fmla="val 11880000"/>
                <a:gd name="adj3" fmla="val 4641"/>
              </a:avLst>
            </a:pr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8" name="Block Arc 7">
              <a:extLst>
                <a:ext uri="{FF2B5EF4-FFF2-40B4-BE49-F238E27FC236}">
                  <a16:creationId xmlns:a16="http://schemas.microsoft.com/office/drawing/2014/main" id="{253151E3-E4C9-8B1C-9C3B-9283CB3B3B27}"/>
                </a:ext>
              </a:extLst>
            </p:cNvPr>
            <p:cNvSpPr/>
            <p:nvPr/>
          </p:nvSpPr>
          <p:spPr>
            <a:xfrm>
              <a:off x="4580894" y="1869872"/>
              <a:ext cx="4006771" cy="4006771"/>
            </a:xfrm>
            <a:prstGeom prst="blockArc">
              <a:avLst>
                <a:gd name="adj1" fmla="val 3240000"/>
                <a:gd name="adj2" fmla="val 7560000"/>
                <a:gd name="adj3" fmla="val 4641"/>
              </a:avLst>
            </a:pr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9" name="Block Arc 8">
              <a:extLst>
                <a:ext uri="{FF2B5EF4-FFF2-40B4-BE49-F238E27FC236}">
                  <a16:creationId xmlns:a16="http://schemas.microsoft.com/office/drawing/2014/main" id="{C33E8639-A0B4-FD9C-12A3-F35649079ACE}"/>
                </a:ext>
              </a:extLst>
            </p:cNvPr>
            <p:cNvSpPr/>
            <p:nvPr/>
          </p:nvSpPr>
          <p:spPr>
            <a:xfrm>
              <a:off x="4580894" y="1869872"/>
              <a:ext cx="4006771" cy="4006771"/>
            </a:xfrm>
            <a:prstGeom prst="blockArc">
              <a:avLst>
                <a:gd name="adj1" fmla="val 20520000"/>
                <a:gd name="adj2" fmla="val 3240000"/>
                <a:gd name="adj3" fmla="val 4641"/>
              </a:avLst>
            </a:pr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Block Arc 9">
              <a:extLst>
                <a:ext uri="{FF2B5EF4-FFF2-40B4-BE49-F238E27FC236}">
                  <a16:creationId xmlns:a16="http://schemas.microsoft.com/office/drawing/2014/main" id="{CF25A185-2E68-57FE-E566-7704CAA96466}"/>
                </a:ext>
              </a:extLst>
            </p:cNvPr>
            <p:cNvSpPr/>
            <p:nvPr/>
          </p:nvSpPr>
          <p:spPr>
            <a:xfrm>
              <a:off x="4580894" y="1869872"/>
              <a:ext cx="4006771" cy="4006771"/>
            </a:xfrm>
            <a:prstGeom prst="blockArc">
              <a:avLst>
                <a:gd name="adj1" fmla="val 16200000"/>
                <a:gd name="adj2" fmla="val 20520000"/>
                <a:gd name="adj3" fmla="val 4641"/>
              </a:avLst>
            </a:prstGeom>
          </p:spPr>
          <p:style>
            <a:ln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tint val="6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tint val="60000"/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Free-form: Shape 10">
              <a:extLst>
                <a:ext uri="{FF2B5EF4-FFF2-40B4-BE49-F238E27FC236}">
                  <a16:creationId xmlns:a16="http://schemas.microsoft.com/office/drawing/2014/main" id="{43A23F1F-36D5-75B3-269E-ED795C77ED01}"/>
                </a:ext>
              </a:extLst>
            </p:cNvPr>
            <p:cNvSpPr/>
            <p:nvPr/>
          </p:nvSpPr>
          <p:spPr>
            <a:xfrm>
              <a:off x="5661820" y="2950798"/>
              <a:ext cx="1844918" cy="1844918"/>
            </a:xfrm>
            <a:custGeom>
              <a:avLst/>
              <a:gdLst>
                <a:gd name="csX0" fmla="*/ 0 w 1844918"/>
                <a:gd name="csY0" fmla="*/ 922459 h 1844918"/>
                <a:gd name="csX1" fmla="*/ 922459 w 1844918"/>
                <a:gd name="csY1" fmla="*/ 0 h 1844918"/>
                <a:gd name="csX2" fmla="*/ 1844918 w 1844918"/>
                <a:gd name="csY2" fmla="*/ 922459 h 1844918"/>
                <a:gd name="csX3" fmla="*/ 922459 w 1844918"/>
                <a:gd name="csY3" fmla="*/ 1844918 h 1844918"/>
                <a:gd name="csX4" fmla="*/ 0 w 1844918"/>
                <a:gd name="csY4" fmla="*/ 922459 h 1844918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844918" h="1844918">
                  <a:moveTo>
                    <a:pt x="0" y="922459"/>
                  </a:moveTo>
                  <a:cubicBezTo>
                    <a:pt x="0" y="412999"/>
                    <a:pt x="412999" y="0"/>
                    <a:pt x="922459" y="0"/>
                  </a:cubicBezTo>
                  <a:cubicBezTo>
                    <a:pt x="1431919" y="0"/>
                    <a:pt x="1844918" y="412999"/>
                    <a:pt x="1844918" y="922459"/>
                  </a:cubicBezTo>
                  <a:cubicBezTo>
                    <a:pt x="1844918" y="1431919"/>
                    <a:pt x="1431919" y="1844918"/>
                    <a:pt x="922459" y="1844918"/>
                  </a:cubicBezTo>
                  <a:cubicBezTo>
                    <a:pt x="412999" y="1844918"/>
                    <a:pt x="0" y="1431919"/>
                    <a:pt x="0" y="922459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309552" tIns="309552" rIns="309552" bIns="309552" numCol="1" spcCol="1270" anchor="ctr" anchorCtr="0">
              <a:noAutofit/>
            </a:bodyPr>
            <a:lstStyle/>
            <a:p>
              <a:pPr marL="0" lvl="0" indent="0" algn="ctr" defTabSz="13779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3100" kern="1200" dirty="0"/>
                <a:t>Which words?</a:t>
              </a:r>
            </a:p>
          </p:txBody>
        </p:sp>
        <p:sp>
          <p:nvSpPr>
            <p:cNvPr id="12" name="Free-form: Shape 11">
              <a:extLst>
                <a:ext uri="{FF2B5EF4-FFF2-40B4-BE49-F238E27FC236}">
                  <a16:creationId xmlns:a16="http://schemas.microsoft.com/office/drawing/2014/main" id="{285CA7A7-1F16-89FB-2101-03154D97B284}"/>
                </a:ext>
              </a:extLst>
            </p:cNvPr>
            <p:cNvSpPr/>
            <p:nvPr/>
          </p:nvSpPr>
          <p:spPr>
            <a:xfrm>
              <a:off x="5661820" y="954057"/>
              <a:ext cx="1844918" cy="1291442"/>
            </a:xfrm>
            <a:custGeom>
              <a:avLst/>
              <a:gdLst>
                <a:gd name="csX0" fmla="*/ 0 w 1291442"/>
                <a:gd name="csY0" fmla="*/ 645721 h 1291442"/>
                <a:gd name="csX1" fmla="*/ 645721 w 1291442"/>
                <a:gd name="csY1" fmla="*/ 0 h 1291442"/>
                <a:gd name="csX2" fmla="*/ 1291442 w 1291442"/>
                <a:gd name="csY2" fmla="*/ 645721 h 1291442"/>
                <a:gd name="csX3" fmla="*/ 645721 w 1291442"/>
                <a:gd name="csY3" fmla="*/ 1291442 h 1291442"/>
                <a:gd name="csX4" fmla="*/ 0 w 1291442"/>
                <a:gd name="csY4" fmla="*/ 645721 h 129144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291442" h="1291442">
                  <a:moveTo>
                    <a:pt x="0" y="645721"/>
                  </a:moveTo>
                  <a:cubicBezTo>
                    <a:pt x="0" y="289099"/>
                    <a:pt x="289099" y="0"/>
                    <a:pt x="645721" y="0"/>
                  </a:cubicBezTo>
                  <a:cubicBezTo>
                    <a:pt x="1002343" y="0"/>
                    <a:pt x="1291442" y="289099"/>
                    <a:pt x="1291442" y="645721"/>
                  </a:cubicBezTo>
                  <a:cubicBezTo>
                    <a:pt x="1291442" y="1002343"/>
                    <a:pt x="1002343" y="1291442"/>
                    <a:pt x="645721" y="1291442"/>
                  </a:cubicBezTo>
                  <a:cubicBezTo>
                    <a:pt x="289099" y="1291442"/>
                    <a:pt x="0" y="1002343"/>
                    <a:pt x="0" y="645721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19607" tIns="219607" rIns="219607" bIns="219607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Reliable?</a:t>
              </a:r>
            </a:p>
          </p:txBody>
        </p:sp>
        <p:sp>
          <p:nvSpPr>
            <p:cNvPr id="13" name="Free-form: Shape 12">
              <a:extLst>
                <a:ext uri="{FF2B5EF4-FFF2-40B4-BE49-F238E27FC236}">
                  <a16:creationId xmlns:a16="http://schemas.microsoft.com/office/drawing/2014/main" id="{9A1B31A9-18C1-D504-EDD9-3E74BAC213A5}"/>
                </a:ext>
              </a:extLst>
            </p:cNvPr>
            <p:cNvSpPr/>
            <p:nvPr/>
          </p:nvSpPr>
          <p:spPr>
            <a:xfrm>
              <a:off x="3747692" y="2280259"/>
              <a:ext cx="1844918" cy="1291442"/>
            </a:xfrm>
            <a:custGeom>
              <a:avLst/>
              <a:gdLst>
                <a:gd name="csX0" fmla="*/ 0 w 1291442"/>
                <a:gd name="csY0" fmla="*/ 645721 h 1291442"/>
                <a:gd name="csX1" fmla="*/ 645721 w 1291442"/>
                <a:gd name="csY1" fmla="*/ 0 h 1291442"/>
                <a:gd name="csX2" fmla="*/ 1291442 w 1291442"/>
                <a:gd name="csY2" fmla="*/ 645721 h 1291442"/>
                <a:gd name="csX3" fmla="*/ 645721 w 1291442"/>
                <a:gd name="csY3" fmla="*/ 1291442 h 1291442"/>
                <a:gd name="csX4" fmla="*/ 0 w 1291442"/>
                <a:gd name="csY4" fmla="*/ 645721 h 129144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291442" h="1291442">
                  <a:moveTo>
                    <a:pt x="0" y="645721"/>
                  </a:moveTo>
                  <a:cubicBezTo>
                    <a:pt x="0" y="289099"/>
                    <a:pt x="289099" y="0"/>
                    <a:pt x="645721" y="0"/>
                  </a:cubicBezTo>
                  <a:cubicBezTo>
                    <a:pt x="1002343" y="0"/>
                    <a:pt x="1291442" y="289099"/>
                    <a:pt x="1291442" y="645721"/>
                  </a:cubicBezTo>
                  <a:cubicBezTo>
                    <a:pt x="1291442" y="1002343"/>
                    <a:pt x="1002343" y="1291442"/>
                    <a:pt x="645721" y="1291442"/>
                  </a:cubicBezTo>
                  <a:cubicBezTo>
                    <a:pt x="289099" y="1291442"/>
                    <a:pt x="0" y="1002343"/>
                    <a:pt x="0" y="645721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19607" tIns="219607" rIns="219607" bIns="219607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Confident?</a:t>
              </a:r>
            </a:p>
          </p:txBody>
        </p:sp>
        <p:sp>
          <p:nvSpPr>
            <p:cNvPr id="14" name="Free-form: Shape 13">
              <a:extLst>
                <a:ext uri="{FF2B5EF4-FFF2-40B4-BE49-F238E27FC236}">
                  <a16:creationId xmlns:a16="http://schemas.microsoft.com/office/drawing/2014/main" id="{3B8A8646-7B43-AB91-FA29-C8A40A8482B1}"/>
                </a:ext>
              </a:extLst>
            </p:cNvPr>
            <p:cNvSpPr/>
            <p:nvPr/>
          </p:nvSpPr>
          <p:spPr>
            <a:xfrm>
              <a:off x="7838227" y="2322422"/>
              <a:ext cx="1498874" cy="1291442"/>
            </a:xfrm>
            <a:custGeom>
              <a:avLst/>
              <a:gdLst>
                <a:gd name="csX0" fmla="*/ 0 w 1291442"/>
                <a:gd name="csY0" fmla="*/ 645721 h 1291442"/>
                <a:gd name="csX1" fmla="*/ 645721 w 1291442"/>
                <a:gd name="csY1" fmla="*/ 0 h 1291442"/>
                <a:gd name="csX2" fmla="*/ 1291442 w 1291442"/>
                <a:gd name="csY2" fmla="*/ 645721 h 1291442"/>
                <a:gd name="csX3" fmla="*/ 645721 w 1291442"/>
                <a:gd name="csY3" fmla="*/ 1291442 h 1291442"/>
                <a:gd name="csX4" fmla="*/ 0 w 1291442"/>
                <a:gd name="csY4" fmla="*/ 645721 h 129144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291442" h="1291442">
                  <a:moveTo>
                    <a:pt x="0" y="645721"/>
                  </a:moveTo>
                  <a:cubicBezTo>
                    <a:pt x="0" y="289099"/>
                    <a:pt x="289099" y="0"/>
                    <a:pt x="645721" y="0"/>
                  </a:cubicBezTo>
                  <a:cubicBezTo>
                    <a:pt x="1002343" y="0"/>
                    <a:pt x="1291442" y="289099"/>
                    <a:pt x="1291442" y="645721"/>
                  </a:cubicBezTo>
                  <a:cubicBezTo>
                    <a:pt x="1291442" y="1002343"/>
                    <a:pt x="1002343" y="1291442"/>
                    <a:pt x="645721" y="1291442"/>
                  </a:cubicBezTo>
                  <a:cubicBezTo>
                    <a:pt x="289099" y="1291442"/>
                    <a:pt x="0" y="1002343"/>
                    <a:pt x="0" y="645721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19607" tIns="219607" rIns="219607" bIns="219607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Helpful?</a:t>
              </a:r>
            </a:p>
          </p:txBody>
        </p:sp>
        <p:sp>
          <p:nvSpPr>
            <p:cNvPr id="15" name="Free-form: Shape 14">
              <a:extLst>
                <a:ext uri="{FF2B5EF4-FFF2-40B4-BE49-F238E27FC236}">
                  <a16:creationId xmlns:a16="http://schemas.microsoft.com/office/drawing/2014/main" id="{826F7262-FB9F-B923-C0F3-096CF1C34836}"/>
                </a:ext>
              </a:extLst>
            </p:cNvPr>
            <p:cNvSpPr/>
            <p:nvPr/>
          </p:nvSpPr>
          <p:spPr>
            <a:xfrm>
              <a:off x="3874185" y="4810696"/>
              <a:ext cx="2574590" cy="1291442"/>
            </a:xfrm>
            <a:custGeom>
              <a:avLst/>
              <a:gdLst>
                <a:gd name="csX0" fmla="*/ 0 w 1291442"/>
                <a:gd name="csY0" fmla="*/ 645721 h 1291442"/>
                <a:gd name="csX1" fmla="*/ 645721 w 1291442"/>
                <a:gd name="csY1" fmla="*/ 0 h 1291442"/>
                <a:gd name="csX2" fmla="*/ 1291442 w 1291442"/>
                <a:gd name="csY2" fmla="*/ 645721 h 1291442"/>
                <a:gd name="csX3" fmla="*/ 645721 w 1291442"/>
                <a:gd name="csY3" fmla="*/ 1291442 h 1291442"/>
                <a:gd name="csX4" fmla="*/ 0 w 1291442"/>
                <a:gd name="csY4" fmla="*/ 645721 h 129144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291442" h="1291442">
                  <a:moveTo>
                    <a:pt x="0" y="645721"/>
                  </a:moveTo>
                  <a:cubicBezTo>
                    <a:pt x="0" y="289099"/>
                    <a:pt x="289099" y="0"/>
                    <a:pt x="645721" y="0"/>
                  </a:cubicBezTo>
                  <a:cubicBezTo>
                    <a:pt x="1002343" y="0"/>
                    <a:pt x="1291442" y="289099"/>
                    <a:pt x="1291442" y="645721"/>
                  </a:cubicBezTo>
                  <a:cubicBezTo>
                    <a:pt x="1291442" y="1002343"/>
                    <a:pt x="1002343" y="1291442"/>
                    <a:pt x="645721" y="1291442"/>
                  </a:cubicBezTo>
                  <a:cubicBezTo>
                    <a:pt x="289099" y="1291442"/>
                    <a:pt x="0" y="1002343"/>
                    <a:pt x="0" y="645721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19607" tIns="219607" rIns="219607" bIns="219607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Knowledgeable? </a:t>
              </a:r>
            </a:p>
          </p:txBody>
        </p:sp>
        <p:sp>
          <p:nvSpPr>
            <p:cNvPr id="16" name="Free-form: Shape 15">
              <a:extLst>
                <a:ext uri="{FF2B5EF4-FFF2-40B4-BE49-F238E27FC236}">
                  <a16:creationId xmlns:a16="http://schemas.microsoft.com/office/drawing/2014/main" id="{A31C4310-5A92-29B4-4062-D5A724F66035}"/>
                </a:ext>
              </a:extLst>
            </p:cNvPr>
            <p:cNvSpPr/>
            <p:nvPr/>
          </p:nvSpPr>
          <p:spPr>
            <a:xfrm>
              <a:off x="7155484" y="4650718"/>
              <a:ext cx="2574590" cy="1291442"/>
            </a:xfrm>
            <a:custGeom>
              <a:avLst/>
              <a:gdLst>
                <a:gd name="csX0" fmla="*/ 0 w 1291442"/>
                <a:gd name="csY0" fmla="*/ 645721 h 1291442"/>
                <a:gd name="csX1" fmla="*/ 645721 w 1291442"/>
                <a:gd name="csY1" fmla="*/ 0 h 1291442"/>
                <a:gd name="csX2" fmla="*/ 1291442 w 1291442"/>
                <a:gd name="csY2" fmla="*/ 645721 h 1291442"/>
                <a:gd name="csX3" fmla="*/ 645721 w 1291442"/>
                <a:gd name="csY3" fmla="*/ 1291442 h 1291442"/>
                <a:gd name="csX4" fmla="*/ 0 w 1291442"/>
                <a:gd name="csY4" fmla="*/ 645721 h 1291442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1291442" h="1291442">
                  <a:moveTo>
                    <a:pt x="0" y="645721"/>
                  </a:moveTo>
                  <a:cubicBezTo>
                    <a:pt x="0" y="289099"/>
                    <a:pt x="289099" y="0"/>
                    <a:pt x="645721" y="0"/>
                  </a:cubicBezTo>
                  <a:cubicBezTo>
                    <a:pt x="1002343" y="0"/>
                    <a:pt x="1291442" y="289099"/>
                    <a:pt x="1291442" y="645721"/>
                  </a:cubicBezTo>
                  <a:cubicBezTo>
                    <a:pt x="1291442" y="1002343"/>
                    <a:pt x="1002343" y="1291442"/>
                    <a:pt x="645721" y="1291442"/>
                  </a:cubicBezTo>
                  <a:cubicBezTo>
                    <a:pt x="289099" y="1291442"/>
                    <a:pt x="0" y="1002343"/>
                    <a:pt x="0" y="645721"/>
                  </a:cubicBez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19607" tIns="219607" rIns="219607" bIns="219607" numCol="1" spcCol="1270" anchor="ctr" anchorCtr="0">
              <a:noAutofit/>
            </a:bodyPr>
            <a:lstStyle/>
            <a:p>
              <a:pPr marL="0" lvl="0" indent="0" algn="ctr" defTabSz="10668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400" kern="1200" dirty="0"/>
                <a:t>Approachable?</a:t>
              </a:r>
            </a:p>
          </p:txBody>
        </p:sp>
      </p:grpSp>
      <p:sp>
        <p:nvSpPr>
          <p:cNvPr id="17" name="Rectangle: Rounded Corners 16">
            <a:extLst>
              <a:ext uri="{FF2B5EF4-FFF2-40B4-BE49-F238E27FC236}">
                <a16:creationId xmlns:a16="http://schemas.microsoft.com/office/drawing/2014/main" id="{4AD9D52D-E064-A851-6A02-12C63AF15A31}"/>
              </a:ext>
            </a:extLst>
          </p:cNvPr>
          <p:cNvSpPr/>
          <p:nvPr/>
        </p:nvSpPr>
        <p:spPr>
          <a:xfrm>
            <a:off x="6415052" y="1628800"/>
            <a:ext cx="5513596" cy="1033383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Which words did you choose? </a:t>
            </a:r>
          </a:p>
        </p:txBody>
      </p:sp>
      <p:sp>
        <p:nvSpPr>
          <p:cNvPr id="19" name="Rectangle: Single Corner Snipped 18">
            <a:extLst>
              <a:ext uri="{FF2B5EF4-FFF2-40B4-BE49-F238E27FC236}">
                <a16:creationId xmlns:a16="http://schemas.microsoft.com/office/drawing/2014/main" id="{EBF21C67-BA1A-77AE-B000-E81F4462D850}"/>
              </a:ext>
            </a:extLst>
          </p:cNvPr>
          <p:cNvSpPr/>
          <p:nvPr/>
        </p:nvSpPr>
        <p:spPr>
          <a:xfrm>
            <a:off x="7016901" y="3116227"/>
            <a:ext cx="4937532" cy="2159182"/>
          </a:xfrm>
          <a:prstGeom prst="snip1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 cannot simply decide to be "reliable".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What would somebody </a:t>
            </a:r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actually see you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 doing?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654829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600F08-E482-5347-AED8-70F576112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24392" y="274638"/>
            <a:ext cx="2376264" cy="1143000"/>
          </a:xfrm>
        </p:spPr>
        <p:txBody>
          <a:bodyPr/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Professional?</a:t>
            </a:r>
          </a:p>
        </p:txBody>
      </p:sp>
      <p:pic>
        <p:nvPicPr>
          <p:cNvPr id="4" name="Online Media 3" title="Big Keith's Appraisal | The Office | BBC Studios">
            <a:hlinkClick r:id="" action="ppaction://media"/>
            <a:extLst>
              <a:ext uri="{FF2B5EF4-FFF2-40B4-BE49-F238E27FC236}">
                <a16:creationId xmlns:a16="http://schemas.microsoft.com/office/drawing/2014/main" id="{EDBF2F10-C243-5A28-A65A-22A0A230CAE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577883" y="548680"/>
            <a:ext cx="8856984" cy="500420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E4CF977-7D76-1986-BE9F-64B3081A72F1}"/>
              </a:ext>
            </a:extLst>
          </p:cNvPr>
          <p:cNvSpPr txBox="1"/>
          <p:nvPr/>
        </p:nvSpPr>
        <p:spPr>
          <a:xfrm>
            <a:off x="9648576" y="1711955"/>
            <a:ext cx="23520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Do Keith or David show any professional qualities in this short appraisal? </a:t>
            </a:r>
          </a:p>
        </p:txBody>
      </p:sp>
    </p:spTree>
    <p:extLst>
      <p:ext uri="{BB962C8B-B14F-4D97-AF65-F5344CB8AC3E}">
        <p14:creationId xmlns:p14="http://schemas.microsoft.com/office/powerpoint/2010/main" val="794845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9F5D7-BEF2-C04B-B3E8-CA311CEEC6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From Quality to Behaviour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F05F0BBC-A21C-9A7D-AAE2-C89CD2D2FED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7862194"/>
              </p:ext>
            </p:extLst>
          </p:nvPr>
        </p:nvGraphicFramePr>
        <p:xfrm>
          <a:off x="488713" y="1508760"/>
          <a:ext cx="11214574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85582">
                  <a:extLst>
                    <a:ext uri="{9D8B030D-6E8A-4147-A177-3AD203B41FA5}">
                      <a16:colId xmlns:a16="http://schemas.microsoft.com/office/drawing/2014/main" val="2711110332"/>
                    </a:ext>
                  </a:extLst>
                </a:gridCol>
                <a:gridCol w="8928992">
                  <a:extLst>
                    <a:ext uri="{9D8B030D-6E8A-4147-A177-3AD203B41FA5}">
                      <a16:colId xmlns:a16="http://schemas.microsoft.com/office/drawing/2014/main" val="213281277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Desired reputation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What would colleagues actually observe?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122011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4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Reliable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complete agreed tasks or communicate early when there is a problem.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89824247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Helpful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offer support when appropriate.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480349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Confident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contribute ideas and ask questions when needed.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774261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Organised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know my responsibilities and meet deadlines.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41822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Professional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 communicate appropriately and take responsibility for my actions.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661270929"/>
                  </a:ext>
                </a:extLst>
              </a:tr>
            </a:tbl>
          </a:graphicData>
        </a:graphic>
      </p:graphicFrame>
      <p:sp>
        <p:nvSpPr>
          <p:cNvPr id="4" name="Rectangle 3">
            <a:extLst>
              <a:ext uri="{FF2B5EF4-FFF2-40B4-BE49-F238E27FC236}">
                <a16:creationId xmlns:a16="http://schemas.microsoft.com/office/drawing/2014/main" id="{AD681037-1029-ACFE-69EC-6D8642B08DDB}"/>
              </a:ext>
            </a:extLst>
          </p:cNvPr>
          <p:cNvSpPr/>
          <p:nvPr/>
        </p:nvSpPr>
        <p:spPr>
          <a:xfrm>
            <a:off x="2913856" y="2348880"/>
            <a:ext cx="8726760" cy="72008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F287C25-C3CF-0DE8-B69A-A4798D4D731A}"/>
              </a:ext>
            </a:extLst>
          </p:cNvPr>
          <p:cNvSpPr/>
          <p:nvPr/>
        </p:nvSpPr>
        <p:spPr>
          <a:xfrm>
            <a:off x="2913856" y="4605892"/>
            <a:ext cx="8726760" cy="72008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675F56C-F043-67A2-9BD1-7713F95DD192}"/>
              </a:ext>
            </a:extLst>
          </p:cNvPr>
          <p:cNvSpPr/>
          <p:nvPr/>
        </p:nvSpPr>
        <p:spPr>
          <a:xfrm>
            <a:off x="2913856" y="3160082"/>
            <a:ext cx="8726760" cy="41293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41F4760-619F-442B-4E8D-25B9C2EFFAEF}"/>
              </a:ext>
            </a:extLst>
          </p:cNvPr>
          <p:cNvSpPr/>
          <p:nvPr/>
        </p:nvSpPr>
        <p:spPr>
          <a:xfrm>
            <a:off x="2913856" y="3630959"/>
            <a:ext cx="8726760" cy="41293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EDF3DB1-F9B9-1D51-4DF2-418EFBAEBC18}"/>
              </a:ext>
            </a:extLst>
          </p:cNvPr>
          <p:cNvSpPr/>
          <p:nvPr/>
        </p:nvSpPr>
        <p:spPr>
          <a:xfrm>
            <a:off x="2913856" y="4107345"/>
            <a:ext cx="8726760" cy="412934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7633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1" animBg="1"/>
      <p:bldP spid="6" grpId="0" animBg="1"/>
      <p:bldP spid="8" grpId="0" animBg="1"/>
      <p:bldP spid="10" grpId="0" animBg="1"/>
      <p:bldP spid="12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A7944F-4C38-0A32-4C8C-0C6B8EE9C7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From Quality to Behaviour</a:t>
            </a:r>
          </a:p>
        </p:txBody>
      </p:sp>
      <p:sp>
        <p:nvSpPr>
          <p:cNvPr id="3" name="Rectangle: Single Corner Rounded 2">
            <a:extLst>
              <a:ext uri="{FF2B5EF4-FFF2-40B4-BE49-F238E27FC236}">
                <a16:creationId xmlns:a16="http://schemas.microsoft.com/office/drawing/2014/main" id="{24167974-255F-2144-2C0B-1BC0A3EF82EF}"/>
              </a:ext>
            </a:extLst>
          </p:cNvPr>
          <p:cNvSpPr/>
          <p:nvPr/>
        </p:nvSpPr>
        <p:spPr>
          <a:xfrm>
            <a:off x="609600" y="1700808"/>
            <a:ext cx="10972800" cy="792088"/>
          </a:xfrm>
          <a:prstGeom prst="round1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Your professional reputation is built from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repeated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behaviours,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not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the words you use to describe yourself.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81BED66-86E1-0C94-B5A8-EBCA55C1EE2B}"/>
              </a:ext>
            </a:extLst>
          </p:cNvPr>
          <p:cNvSpPr txBox="1"/>
          <p:nvPr/>
        </p:nvSpPr>
        <p:spPr>
          <a:xfrm>
            <a:off x="479376" y="3068960"/>
            <a:ext cx="5328592" cy="1736646"/>
          </a:xfrm>
          <a:prstGeom prst="round2DiagRect">
            <a:avLst>
              <a:gd name="adj1" fmla="val 16667"/>
              <a:gd name="adj2" fmla="val 0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2400" dirty="0"/>
              <a:t>Choose </a:t>
            </a:r>
            <a:r>
              <a:rPr lang="en-GB" sz="2400" u="sng" dirty="0"/>
              <a:t>five</a:t>
            </a:r>
            <a:r>
              <a:rPr lang="en-GB" sz="2400" dirty="0"/>
              <a:t> professional reputation words </a:t>
            </a:r>
            <a:r>
              <a:rPr lang="en-GB" sz="2400" u="sng" dirty="0"/>
              <a:t>and for each, write one </a:t>
            </a:r>
            <a:r>
              <a:rPr lang="en-GB" sz="2400" dirty="0"/>
              <a:t> behaviour that will show your colleagues this quality.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DA042555-AD31-6A9A-76C2-66A7F1B8B00F}"/>
              </a:ext>
            </a:extLst>
          </p:cNvPr>
          <p:cNvSpPr/>
          <p:nvPr/>
        </p:nvSpPr>
        <p:spPr>
          <a:xfrm>
            <a:off x="6096000" y="2776066"/>
            <a:ext cx="5486400" cy="2525142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Word 1 – …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Behaviour – …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Word 2- …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Behaviour – …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…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405175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28EF903-194D-E3C7-4E06-37A0E10AE752}"/>
              </a:ext>
            </a:extLst>
          </p:cNvPr>
          <p:cNvSpPr txBox="1"/>
          <p:nvPr/>
        </p:nvSpPr>
        <p:spPr>
          <a:xfrm>
            <a:off x="1006260" y="2420888"/>
            <a:ext cx="10598968" cy="92333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Professional Scenario Challenge</a:t>
            </a:r>
          </a:p>
        </p:txBody>
      </p:sp>
    </p:spTree>
    <p:extLst>
      <p:ext uri="{BB962C8B-B14F-4D97-AF65-F5344CB8AC3E}">
        <p14:creationId xmlns:p14="http://schemas.microsoft.com/office/powerpoint/2010/main" val="22414888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8A8989-067E-E39B-FF70-EF2FD8CECD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Would You Actually Do?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B314DB9-BE56-17FF-B80A-A208C32B5E28}"/>
              </a:ext>
            </a:extLst>
          </p:cNvPr>
          <p:cNvSpPr txBox="1"/>
          <p:nvPr/>
        </p:nvSpPr>
        <p:spPr>
          <a:xfrm>
            <a:off x="2999656" y="1772816"/>
            <a:ext cx="5472608" cy="52322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Professional Scenario Challenge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99190D0-5A36-B6CF-EE9C-95114490B55E}"/>
              </a:ext>
            </a:extLst>
          </p:cNvPr>
          <p:cNvSpPr/>
          <p:nvPr/>
        </p:nvSpPr>
        <p:spPr>
          <a:xfrm>
            <a:off x="1225186" y="2651214"/>
            <a:ext cx="9741627" cy="2582707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For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each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scenario, work as a group to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agree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 response. </a:t>
            </a:r>
          </a:p>
          <a:p>
            <a:pPr algn="ctr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minutes per scenario. </a:t>
            </a:r>
          </a:p>
          <a:p>
            <a:pPr algn="ctr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key question for every scenario is:</a:t>
            </a:r>
          </a:p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What would an effective new professional actually do or say?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53019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331131-D095-F227-0DA4-58DF9653C9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Scenario 1 – "I Don't Understand"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DE291E72-7552-40CA-9DEF-60C0D0036678}"/>
              </a:ext>
            </a:extLst>
          </p:cNvPr>
          <p:cNvSpPr/>
          <p:nvPr/>
        </p:nvSpPr>
        <p:spPr>
          <a:xfrm>
            <a:off x="609600" y="1628800"/>
            <a:ext cx="10972800" cy="223224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It's your second week in a new role.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Your manager explains a task and asks: “Is everything clear?“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Everyone else seems to understand. You don't.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9FA449D-B23C-8CA8-F46C-65F00E1C16ED}"/>
              </a:ext>
            </a:extLst>
          </p:cNvPr>
          <p:cNvSpPr txBox="1"/>
          <p:nvPr/>
        </p:nvSpPr>
        <p:spPr>
          <a:xfrm>
            <a:off x="1847528" y="4051581"/>
            <a:ext cx="8496944" cy="1432500"/>
          </a:xfrm>
          <a:prstGeom prst="snip2Diag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Discuss</a:t>
            </a:r>
          </a:p>
          <a:p>
            <a:pPr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do you do? What might stop someone asking?</a:t>
            </a:r>
          </a:p>
          <a:p>
            <a:pPr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could happen if you pretend you understand?</a:t>
            </a:r>
          </a:p>
        </p:txBody>
      </p:sp>
    </p:spTree>
    <p:extLst>
      <p:ext uri="{BB962C8B-B14F-4D97-AF65-F5344CB8AC3E}">
        <p14:creationId xmlns:p14="http://schemas.microsoft.com/office/powerpoint/2010/main" val="195327191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664A84-1DB0-2D5E-59A7-80F82540723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25959B-71B3-AEBE-6683-08E1C847DA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Scenario 2 – The Mistake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81D03F2E-4795-EAA2-FF3A-421FD20EC704}"/>
              </a:ext>
            </a:extLst>
          </p:cNvPr>
          <p:cNvSpPr/>
          <p:nvPr/>
        </p:nvSpPr>
        <p:spPr>
          <a:xfrm>
            <a:off x="609600" y="1628800"/>
            <a:ext cx="10972800" cy="1873270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400" dirty="0"/>
              <a:t>You send some information to a client.</a:t>
            </a:r>
          </a:p>
          <a:p>
            <a:endParaRPr lang="en-GB" sz="2400" dirty="0"/>
          </a:p>
          <a:p>
            <a:r>
              <a:rPr lang="en-GB" sz="2400" dirty="0"/>
              <a:t>Twenty minutes later, you realise you've included incorrect information.</a:t>
            </a:r>
          </a:p>
          <a:p>
            <a:r>
              <a:rPr lang="en-GB" sz="2400" dirty="0"/>
              <a:t>Nobody appears to have noticed yet.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0638595-A96C-0D81-13BF-4C220D0020FF}"/>
              </a:ext>
            </a:extLst>
          </p:cNvPr>
          <p:cNvSpPr txBox="1"/>
          <p:nvPr/>
        </p:nvSpPr>
        <p:spPr>
          <a:xfrm>
            <a:off x="609600" y="3713232"/>
            <a:ext cx="11319048" cy="1873270"/>
          </a:xfrm>
          <a:prstGeom prst="snip2Diag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Discuss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Do you wait?       Who needs to know?   What should you say?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would damage your professional credibility more: making the mistake or handling it badly?</a:t>
            </a:r>
          </a:p>
        </p:txBody>
      </p:sp>
    </p:spTree>
    <p:extLst>
      <p:ext uri="{BB962C8B-B14F-4D97-AF65-F5344CB8AC3E}">
        <p14:creationId xmlns:p14="http://schemas.microsoft.com/office/powerpoint/2010/main" val="84689195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4563633-B920-D0B7-3EF5-B7F3A2ED98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4E32E7-FAF5-C9D4-1576-D56FD30D10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Scenario 3 – The Impossible Deadline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282BDA08-1F0F-4588-C4DA-3575B13E403A}"/>
              </a:ext>
            </a:extLst>
          </p:cNvPr>
          <p:cNvSpPr/>
          <p:nvPr/>
        </p:nvSpPr>
        <p:spPr>
          <a:xfrm>
            <a:off x="609600" y="1628800"/>
            <a:ext cx="10972800" cy="223224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400" dirty="0"/>
              <a:t>Your manager asks: "Could you get this finished by 4pm?“</a:t>
            </a:r>
          </a:p>
          <a:p>
            <a:endParaRPr lang="en-GB" sz="2400" dirty="0"/>
          </a:p>
          <a:p>
            <a:r>
              <a:rPr lang="en-GB" sz="2400" dirty="0"/>
              <a:t>You already have another task due today and don't believe both can be completed properly.</a:t>
            </a:r>
          </a:p>
          <a:p>
            <a:endParaRPr lang="en-GB" sz="2400" dirty="0"/>
          </a:p>
          <a:p>
            <a:r>
              <a:rPr lang="en-GB" sz="2400" dirty="0"/>
              <a:t>Your manager looks very busy.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E4DEDD5-012E-B03B-6667-F24B353A423B}"/>
              </a:ext>
            </a:extLst>
          </p:cNvPr>
          <p:cNvSpPr txBox="1"/>
          <p:nvPr/>
        </p:nvSpPr>
        <p:spPr>
          <a:xfrm>
            <a:off x="2932749" y="4072210"/>
            <a:ext cx="6326501" cy="1432500"/>
          </a:xfrm>
          <a:prstGeom prst="snip2Diag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Discuss</a:t>
            </a:r>
          </a:p>
          <a:p>
            <a:r>
              <a:rPr lang="en-GB" sz="2400" dirty="0"/>
              <a:t>Do you simply say yes?</a:t>
            </a:r>
          </a:p>
          <a:p>
            <a:r>
              <a:rPr lang="en-GB" sz="2400" dirty="0"/>
              <a:t>How could you respond professionally?</a:t>
            </a:r>
          </a:p>
        </p:txBody>
      </p:sp>
    </p:spTree>
    <p:extLst>
      <p:ext uri="{BB962C8B-B14F-4D97-AF65-F5344CB8AC3E}">
        <p14:creationId xmlns:p14="http://schemas.microsoft.com/office/powerpoint/2010/main" val="222660478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DAE1DF-492C-0565-8070-F7D79A0FD1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A36186-7ACB-C855-66AA-82ACD1CA2F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dirty="0"/>
              <a:t>Scenario 4 – Everyone Else Knows Each Other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B4C4F260-7CC4-7A04-748B-6F23A5055F07}"/>
              </a:ext>
            </a:extLst>
          </p:cNvPr>
          <p:cNvSpPr/>
          <p:nvPr/>
        </p:nvSpPr>
        <p:spPr>
          <a:xfrm>
            <a:off x="609600" y="1628800"/>
            <a:ext cx="10972800" cy="2232248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400" dirty="0"/>
              <a:t>You've joined an established team.</a:t>
            </a:r>
          </a:p>
          <a:p>
            <a:endParaRPr lang="en-GB" sz="2400" dirty="0"/>
          </a:p>
          <a:p>
            <a:r>
              <a:rPr lang="en-GB" sz="2400" dirty="0"/>
              <a:t>Everyone appears to know one another and there are lots of conversations and jokes you don't understand.</a:t>
            </a:r>
          </a:p>
          <a:p>
            <a:r>
              <a:rPr lang="en-GB" sz="2400" dirty="0"/>
              <a:t>At lunchtime, most people disappear together without inviting you.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187967D-1C57-02D5-5BC9-7CD1DDE722B0}"/>
              </a:ext>
            </a:extLst>
          </p:cNvPr>
          <p:cNvSpPr txBox="1"/>
          <p:nvPr/>
        </p:nvSpPr>
        <p:spPr>
          <a:xfrm>
            <a:off x="609600" y="4072210"/>
            <a:ext cx="11103023" cy="1432500"/>
          </a:xfrm>
          <a:prstGeom prst="snip2Diag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Discuss</a:t>
            </a:r>
          </a:p>
          <a:p>
            <a:r>
              <a:rPr lang="en-GB" sz="2400" dirty="0"/>
              <a:t>How could you begin building relationships?  What shouldn't you assume?</a:t>
            </a:r>
          </a:p>
          <a:p>
            <a:r>
              <a:rPr lang="en-GB" sz="2400" dirty="0"/>
              <a:t>How much responsibility lies with you versus the team?</a:t>
            </a:r>
          </a:p>
        </p:txBody>
      </p:sp>
    </p:spTree>
    <p:extLst>
      <p:ext uri="{BB962C8B-B14F-4D97-AF65-F5344CB8AC3E}">
        <p14:creationId xmlns:p14="http://schemas.microsoft.com/office/powerpoint/2010/main" val="194683617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7DAA96-4BEC-2186-05A4-103E1893F2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00DC40-F7F3-182C-7745-FEF94DA547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Scenario 5 – "That's Not How We Do It"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243128FD-1EE5-21E9-981E-6362E9D16D2F}"/>
              </a:ext>
            </a:extLst>
          </p:cNvPr>
          <p:cNvSpPr/>
          <p:nvPr/>
        </p:nvSpPr>
        <p:spPr>
          <a:xfrm>
            <a:off x="609600" y="1628800"/>
            <a:ext cx="10972800" cy="2016224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400" dirty="0"/>
              <a:t>You notice what appears to be a much easier way of completing a routine task.</a:t>
            </a:r>
          </a:p>
          <a:p>
            <a:endParaRPr lang="en-GB" sz="2400" dirty="0"/>
          </a:p>
          <a:p>
            <a:r>
              <a:rPr lang="en-GB" sz="2400" dirty="0"/>
              <a:t>When you suggest it, an experienced colleague replies:</a:t>
            </a:r>
          </a:p>
          <a:p>
            <a:r>
              <a:rPr lang="en-GB" sz="2400" dirty="0"/>
              <a:t>"We've always done it this way."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654D083-0EFA-5BEA-A29F-E8F85183497F}"/>
              </a:ext>
            </a:extLst>
          </p:cNvPr>
          <p:cNvSpPr txBox="1"/>
          <p:nvPr/>
        </p:nvSpPr>
        <p:spPr>
          <a:xfrm>
            <a:off x="609600" y="3856186"/>
            <a:ext cx="11247040" cy="1873270"/>
          </a:xfrm>
          <a:prstGeom prst="snip2Diag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Discuss</a:t>
            </a:r>
          </a:p>
          <a:p>
            <a:r>
              <a:rPr lang="en-GB" sz="2400" dirty="0"/>
              <a:t>Do you push the idea?       Drop it?       Ask questions?</a:t>
            </a:r>
          </a:p>
          <a:p>
            <a:r>
              <a:rPr lang="en-GB" sz="2400" dirty="0"/>
              <a:t>How could curiosity be more effective than telling experienced colleagues they're wrong?</a:t>
            </a:r>
          </a:p>
        </p:txBody>
      </p:sp>
    </p:spTree>
    <p:extLst>
      <p:ext uri="{BB962C8B-B14F-4D97-AF65-F5344CB8AC3E}">
        <p14:creationId xmlns:p14="http://schemas.microsoft.com/office/powerpoint/2010/main" val="129577156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41A615-9426-F877-36CB-35F2A2FEF0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8D91FF-4EBD-56A3-50BB-D716DB244E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Scenario 6 – The Group Chat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5DAFC031-15EE-4BCF-ADCF-0746760077A3}"/>
              </a:ext>
            </a:extLst>
          </p:cNvPr>
          <p:cNvSpPr/>
          <p:nvPr/>
        </p:nvSpPr>
        <p:spPr>
          <a:xfrm>
            <a:off x="609600" y="1628800"/>
            <a:ext cx="10972800" cy="2016224"/>
          </a:xfrm>
          <a:prstGeom prst="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400" dirty="0"/>
              <a:t>Several colleagues have a private WhatsApp/group chat.</a:t>
            </a:r>
          </a:p>
          <a:p>
            <a:r>
              <a:rPr lang="en-GB" sz="2400" dirty="0"/>
              <a:t>Someone posts an unkind joke about another member of staff.</a:t>
            </a:r>
          </a:p>
          <a:p>
            <a:r>
              <a:rPr lang="en-GB" sz="2400" dirty="0"/>
              <a:t>Other people react with laughing emojis.</a:t>
            </a:r>
          </a:p>
          <a:p>
            <a:r>
              <a:rPr lang="en-GB" sz="2400" dirty="0"/>
              <a:t>You don't find it funny.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5769E6-B02A-F836-4D77-F9EBCBA91924}"/>
              </a:ext>
            </a:extLst>
          </p:cNvPr>
          <p:cNvSpPr txBox="1"/>
          <p:nvPr/>
        </p:nvSpPr>
        <p:spPr>
          <a:xfrm>
            <a:off x="609600" y="3856186"/>
            <a:ext cx="11247040" cy="1873270"/>
          </a:xfrm>
          <a:prstGeom prst="snip2Diag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>
              <a:buNone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Discuss</a:t>
            </a:r>
          </a:p>
          <a:p>
            <a:r>
              <a:rPr lang="en-GB" sz="2400" dirty="0"/>
              <a:t>What options do you have? What might happen if you join in?</a:t>
            </a:r>
          </a:p>
          <a:p>
            <a:r>
              <a:rPr lang="en-GB" sz="2400" dirty="0"/>
              <a:t>Does being outside the workplace change professional expectations?</a:t>
            </a:r>
          </a:p>
          <a:p>
            <a:r>
              <a:rPr lang="en-GB" sz="2400" dirty="0"/>
              <a:t>What might happen if you challenge it?</a:t>
            </a:r>
          </a:p>
        </p:txBody>
      </p:sp>
    </p:spTree>
    <p:extLst>
      <p:ext uri="{BB962C8B-B14F-4D97-AF65-F5344CB8AC3E}">
        <p14:creationId xmlns:p14="http://schemas.microsoft.com/office/powerpoint/2010/main" val="157671132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E753A96-2129-D2C4-8821-01C5B26D124D}"/>
              </a:ext>
            </a:extLst>
          </p:cNvPr>
          <p:cNvSpPr txBox="1"/>
          <p:nvPr/>
        </p:nvSpPr>
        <p:spPr>
          <a:xfrm>
            <a:off x="796516" y="472742"/>
            <a:ext cx="10598968" cy="92333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GB" sz="5400" dirty="0">
                <a:latin typeface="Arial" panose="020B0604020202020204" pitchFamily="34" charset="0"/>
                <a:cs typeface="Arial" panose="020B0604020202020204" pitchFamily="34" charset="0"/>
              </a:rPr>
              <a:t>Professional Scenario Challenge</a:t>
            </a:r>
          </a:p>
        </p:txBody>
      </p:sp>
      <p:sp>
        <p:nvSpPr>
          <p:cNvPr id="5" name="Rectangle: Single Corner Rounded 4">
            <a:extLst>
              <a:ext uri="{FF2B5EF4-FFF2-40B4-BE49-F238E27FC236}">
                <a16:creationId xmlns:a16="http://schemas.microsoft.com/office/drawing/2014/main" id="{F2D4504C-8627-7104-8341-6FAF28B2C3E1}"/>
              </a:ext>
            </a:extLst>
          </p:cNvPr>
          <p:cNvSpPr/>
          <p:nvPr/>
        </p:nvSpPr>
        <p:spPr>
          <a:xfrm>
            <a:off x="823331" y="1772816"/>
            <a:ext cx="10598968" cy="2520280"/>
          </a:xfrm>
          <a:prstGeom prst="round1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What responses did you come up with?</a:t>
            </a:r>
          </a:p>
          <a:p>
            <a:pPr algn="ctr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Did every group agree? </a:t>
            </a:r>
          </a:p>
          <a:p>
            <a:pPr algn="ctr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Has anyone encountered these types of scenarios in real life workplaces? </a:t>
            </a:r>
          </a:p>
        </p:txBody>
      </p:sp>
    </p:spTree>
    <p:extLst>
      <p:ext uri="{BB962C8B-B14F-4D97-AF65-F5344CB8AC3E}">
        <p14:creationId xmlns:p14="http://schemas.microsoft.com/office/powerpoint/2010/main" val="239633012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36F6FF-E7AB-D724-FC19-B9D1998636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One Professional Commitment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01B484-7C0A-BA7B-A153-56CD588038DF}"/>
              </a:ext>
            </a:extLst>
          </p:cNvPr>
          <p:cNvSpPr txBox="1"/>
          <p:nvPr/>
        </p:nvSpPr>
        <p:spPr>
          <a:xfrm>
            <a:off x="1826644" y="3429000"/>
            <a:ext cx="8538712" cy="2145268"/>
          </a:xfrm>
          <a:prstGeom prst="wedgeRoundRectCallout">
            <a:avLst>
              <a:gd name="adj1" fmla="val -62860"/>
              <a:gd name="adj2" fmla="val -1035"/>
              <a:gd name="adj3" fmla="val 16667"/>
            </a:avLst>
          </a:prstGeom>
          <a:noFill/>
          <a:ln>
            <a:solidFill>
              <a:schemeClr val="accent4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dirty="0"/>
              <a:t>This term I want to become someone who…</a:t>
            </a:r>
          </a:p>
          <a:p>
            <a:pPr>
              <a:buNone/>
            </a:pPr>
            <a:endParaRPr lang="en-GB" sz="2400" dirty="0"/>
          </a:p>
          <a:p>
            <a:pPr>
              <a:buNone/>
            </a:pPr>
            <a:r>
              <a:rPr lang="en-GB" sz="2400" dirty="0"/>
              <a:t>The professional behaviour I will deliberately practise is…</a:t>
            </a:r>
          </a:p>
          <a:p>
            <a:pPr>
              <a:buNone/>
            </a:pPr>
            <a:endParaRPr lang="en-GB" sz="2400" dirty="0"/>
          </a:p>
          <a:p>
            <a:pPr>
              <a:buNone/>
            </a:pPr>
            <a:r>
              <a:rPr lang="en-GB" sz="2400" dirty="0"/>
              <a:t>People will be able to see this because I will…</a:t>
            </a:r>
          </a:p>
        </p:txBody>
      </p:sp>
      <p:sp>
        <p:nvSpPr>
          <p:cNvPr id="5" name="Rectangle: Diagonal Corners Rounded 4">
            <a:extLst>
              <a:ext uri="{FF2B5EF4-FFF2-40B4-BE49-F238E27FC236}">
                <a16:creationId xmlns:a16="http://schemas.microsoft.com/office/drawing/2014/main" id="{B8F7CEF5-4555-1317-55F2-322B2B9D6038}"/>
              </a:ext>
            </a:extLst>
          </p:cNvPr>
          <p:cNvSpPr/>
          <p:nvPr/>
        </p:nvSpPr>
        <p:spPr>
          <a:xfrm>
            <a:off x="335360" y="1556792"/>
            <a:ext cx="11665296" cy="1634530"/>
          </a:xfrm>
          <a:prstGeom prst="round2DiagRect">
            <a:avLst>
              <a:gd name="adj1" fmla="val 50000"/>
              <a:gd name="adj2" fmla="val 0"/>
            </a:avLst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As a final point of reflection and focus, choose a quality and behaviour that you will aim to develop in the coming term.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Complete the following sentences as a note in a book or a voice note on your phone </a:t>
            </a:r>
          </a:p>
        </p:txBody>
      </p:sp>
    </p:spTree>
    <p:extLst>
      <p:ext uri="{BB962C8B-B14F-4D97-AF65-F5344CB8AC3E}">
        <p14:creationId xmlns:p14="http://schemas.microsoft.com/office/powerpoint/2010/main" val="302493089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CDDFE-12CD-5C82-7299-E70F5FCD8B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and further 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8CEFEA-48B1-6410-6DF0-FF413936D1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Cabinet Office (2018) Success Profiles: Civil Service Behaviours. London: UK Government.</a:t>
            </a:r>
          </a:p>
          <a:p>
            <a:r>
              <a:rPr lang="en-GB" sz="2000" dirty="0"/>
              <a:t>Holmes, L. (2001) ‘Reconsidering graduate employability: the “graduate identity” approach’, </a:t>
            </a:r>
            <a:r>
              <a:rPr lang="en-GB" sz="2000" i="1" dirty="0"/>
              <a:t>Quality in Higher Education</a:t>
            </a:r>
            <a:r>
              <a:rPr lang="en-GB" sz="2000" dirty="0"/>
              <a:t>, 7(2), pp. 111–119. doi:10.1080/13538320120060006.</a:t>
            </a:r>
          </a:p>
          <a:p>
            <a:r>
              <a:rPr lang="en-GB" sz="2000" dirty="0"/>
              <a:t>Holmes, L. (2013) ‘Competing perspectives on graduate employability: possession, position or process?’, </a:t>
            </a:r>
            <a:r>
              <a:rPr lang="en-GB" sz="2000" i="1" dirty="0"/>
              <a:t>Studies in Higher Education</a:t>
            </a:r>
            <a:r>
              <a:rPr lang="en-GB" sz="2000" dirty="0"/>
              <a:t>, 38(4), pp. 538–554. </a:t>
            </a:r>
            <a:r>
              <a:rPr lang="en-GB" sz="2000" dirty="0" err="1"/>
              <a:t>doi</a:t>
            </a:r>
            <a:r>
              <a:rPr lang="en-GB" sz="2000" dirty="0"/>
              <a:t>: 10.1080/03075079.2011.587140.</a:t>
            </a:r>
          </a:p>
          <a:p>
            <a:r>
              <a:rPr lang="en-GB" sz="2000" dirty="0"/>
              <a:t>Jackson, D. (2014) ‘Student identity development in higher education: implications for graduate attributes and work-readiness’, </a:t>
            </a:r>
            <a:r>
              <a:rPr lang="en-GB" sz="2000" i="1" dirty="0"/>
              <a:t>Educational Research</a:t>
            </a:r>
            <a:r>
              <a:rPr lang="en-GB" sz="2000" dirty="0"/>
              <a:t>, 56(1), pp. 65–89. </a:t>
            </a:r>
            <a:r>
              <a:rPr lang="en-GB" sz="2000" dirty="0" err="1"/>
              <a:t>doi</a:t>
            </a:r>
            <a:r>
              <a:rPr lang="en-GB" sz="2000" dirty="0"/>
              <a:t>: 10.1080/00131881.2013.874157.</a:t>
            </a:r>
          </a:p>
          <a:p>
            <a:r>
              <a:rPr lang="en-GB" sz="2000" dirty="0"/>
              <a:t>National Association of Colleges and Employers (NACE) (2025) </a:t>
            </a:r>
            <a:r>
              <a:rPr lang="en-GB" sz="2000" i="1" dirty="0"/>
              <a:t>Career Readiness Competencies for a Career-Ready Workforce</a:t>
            </a:r>
            <a:r>
              <a:rPr lang="en-GB" sz="2000" dirty="0"/>
              <a:t>. Bethlehem, PA: NACE.</a:t>
            </a:r>
          </a:p>
        </p:txBody>
      </p:sp>
    </p:spTree>
    <p:extLst>
      <p:ext uri="{BB962C8B-B14F-4D97-AF65-F5344CB8AC3E}">
        <p14:creationId xmlns:p14="http://schemas.microsoft.com/office/powerpoint/2010/main" val="384022727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6A5FFB5-B831-5967-0C63-96A16E719D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See you next week for: </a:t>
            </a:r>
          </a:p>
          <a:p>
            <a:pPr algn="ctr"/>
            <a:endParaRPr lang="en-GB" sz="3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2  </a:t>
            </a:r>
          </a:p>
          <a:p>
            <a:pPr marL="0" indent="0" algn="ctr">
              <a:buNone/>
            </a:pPr>
            <a:r>
              <a:rPr lang="en-GB" sz="36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Confidence, Assertiveness &amp; Communication</a:t>
            </a:r>
            <a:r>
              <a:rPr lang="en-GB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9019021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9388</TotalTime>
  <Words>1930</Words>
  <Application>Microsoft Office PowerPoint</Application>
  <PresentationFormat>Widescreen</PresentationFormat>
  <Paragraphs>242</Paragraphs>
  <Slides>34</Slides>
  <Notes>3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9" baseType="lpstr">
      <vt:lpstr>Arial</vt:lpstr>
      <vt:lpstr>Arial Rounded MT Bold</vt:lpstr>
      <vt:lpstr>Calibri</vt:lpstr>
      <vt:lpstr>Myriad Pro</vt:lpstr>
      <vt:lpstr>20140311PresentationUWTSDTemplate</vt:lpstr>
      <vt:lpstr>PowerPoint Presentation</vt:lpstr>
      <vt:lpstr>Essential skills – September 2026 Term</vt:lpstr>
      <vt:lpstr>Session Objectives </vt:lpstr>
      <vt:lpstr>PowerPoint Presentation</vt:lpstr>
      <vt:lpstr>Who Would You Want on Your Team?</vt:lpstr>
      <vt:lpstr>The profiles</vt:lpstr>
      <vt:lpstr>The profiles</vt:lpstr>
      <vt:lpstr>The profiles</vt:lpstr>
      <vt:lpstr>The profiles</vt:lpstr>
      <vt:lpstr>The profiles</vt:lpstr>
      <vt:lpstr>The profiles</vt:lpstr>
      <vt:lpstr>Who would you choose to join your team?</vt:lpstr>
      <vt:lpstr>Knowledge and skills Vs Professional Behaviours </vt:lpstr>
      <vt:lpstr>Professional, Unprofessional, or "It Depends"?</vt:lpstr>
      <vt:lpstr>Professional, Unprofessional, or "It Depends"?</vt:lpstr>
      <vt:lpstr>Professional, Unprofessional, or "It Depends"?</vt:lpstr>
      <vt:lpstr>From Quality to Behaviour</vt:lpstr>
      <vt:lpstr>From Quality to Behaviour</vt:lpstr>
      <vt:lpstr>From Quality to Behaviour</vt:lpstr>
      <vt:lpstr>Professional?</vt:lpstr>
      <vt:lpstr>From Quality to Behaviour</vt:lpstr>
      <vt:lpstr>From Quality to Behaviour</vt:lpstr>
      <vt:lpstr>PowerPoint Presentation</vt:lpstr>
      <vt:lpstr>What Would You Actually Do?</vt:lpstr>
      <vt:lpstr>Scenario 1 – "I Don't Understand"</vt:lpstr>
      <vt:lpstr>Scenario 2 – The Mistake</vt:lpstr>
      <vt:lpstr>Scenario 3 – The Impossible Deadline</vt:lpstr>
      <vt:lpstr>Scenario 4 – Everyone Else Knows Each Other</vt:lpstr>
      <vt:lpstr>Scenario 5 – "That's Not How We Do It"</vt:lpstr>
      <vt:lpstr>Scenario 6 – The Group Chat</vt:lpstr>
      <vt:lpstr>PowerPoint Presentation</vt:lpstr>
      <vt:lpstr>One Professional Commitment</vt:lpstr>
      <vt:lpstr>References and further reading</vt:lpstr>
      <vt:lpstr>PowerPoint Presentation</vt:lpstr>
    </vt:vector>
  </TitlesOfParts>
  <Company>University of Chester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Leadership and Development</dc:title>
  <dc:creator>kasia</dc:creator>
  <cp:lastModifiedBy>Beau Academic</cp:lastModifiedBy>
  <cp:revision>189</cp:revision>
  <cp:lastPrinted>2026-07-10T22:08:32Z</cp:lastPrinted>
  <dcterms:created xsi:type="dcterms:W3CDTF">2011-02-08T13:37:54Z</dcterms:created>
  <dcterms:modified xsi:type="dcterms:W3CDTF">2026-08-21T22:18:55Z</dcterms:modified>
</cp:coreProperties>
</file>