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920" r:id="rId1"/>
  </p:sldMasterIdLst>
  <p:notesMasterIdLst>
    <p:notesMasterId r:id="rId50"/>
  </p:notesMasterIdLst>
  <p:handoutMasterIdLst>
    <p:handoutMasterId r:id="rId51"/>
  </p:handoutMasterIdLst>
  <p:sldIdLst>
    <p:sldId id="271" r:id="rId2"/>
    <p:sldId id="375" r:id="rId3"/>
    <p:sldId id="463" r:id="rId4"/>
    <p:sldId id="652" r:id="rId5"/>
    <p:sldId id="490" r:id="rId6"/>
    <p:sldId id="629" r:id="rId7"/>
    <p:sldId id="630" r:id="rId8"/>
    <p:sldId id="631" r:id="rId9"/>
    <p:sldId id="632" r:id="rId10"/>
    <p:sldId id="653" r:id="rId11"/>
    <p:sldId id="598" r:id="rId12"/>
    <p:sldId id="633" r:id="rId13"/>
    <p:sldId id="599" r:id="rId14"/>
    <p:sldId id="634" r:id="rId15"/>
    <p:sldId id="600" r:id="rId16"/>
    <p:sldId id="601" r:id="rId17"/>
    <p:sldId id="635" r:id="rId18"/>
    <p:sldId id="607" r:id="rId19"/>
    <p:sldId id="636" r:id="rId20"/>
    <p:sldId id="642" r:id="rId21"/>
    <p:sldId id="638" r:id="rId22"/>
    <p:sldId id="637" r:id="rId23"/>
    <p:sldId id="608" r:id="rId24"/>
    <p:sldId id="639" r:id="rId25"/>
    <p:sldId id="640" r:id="rId26"/>
    <p:sldId id="641" r:id="rId27"/>
    <p:sldId id="603" r:id="rId28"/>
    <p:sldId id="604" r:id="rId29"/>
    <p:sldId id="643" r:id="rId30"/>
    <p:sldId id="654" r:id="rId31"/>
    <p:sldId id="609" r:id="rId32"/>
    <p:sldId id="644" r:id="rId33"/>
    <p:sldId id="651" r:id="rId34"/>
    <p:sldId id="610" r:id="rId35"/>
    <p:sldId id="645" r:id="rId36"/>
    <p:sldId id="646" r:id="rId37"/>
    <p:sldId id="618" r:id="rId38"/>
    <p:sldId id="619" r:id="rId39"/>
    <p:sldId id="620" r:id="rId40"/>
    <p:sldId id="621" r:id="rId41"/>
    <p:sldId id="647" r:id="rId42"/>
    <p:sldId id="625" r:id="rId43"/>
    <p:sldId id="626" r:id="rId44"/>
    <p:sldId id="627" r:id="rId45"/>
    <p:sldId id="628" r:id="rId46"/>
    <p:sldId id="650" r:id="rId47"/>
    <p:sldId id="648" r:id="rId48"/>
    <p:sldId id="399"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79A7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195A452-7B8F-974B-9386-5F8ECE4F23FC}" type="datetimeFigureOut">
              <a:rPr lang="en-US" smtClean="0"/>
              <a:t>3/14/2017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1FD4B48-477E-FF48-85DE-02662FD13029}" type="slidenum">
              <a:rPr lang="en-US" smtClean="0"/>
              <a:t>‹#›</a:t>
            </a:fld>
            <a:endParaRPr lang="en-US"/>
          </a:p>
        </p:txBody>
      </p:sp>
    </p:spTree>
    <p:extLst>
      <p:ext uri="{BB962C8B-B14F-4D97-AF65-F5344CB8AC3E}">
        <p14:creationId xmlns:p14="http://schemas.microsoft.com/office/powerpoint/2010/main" val="35296770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355314-E129-124A-A0CB-BEA5D6B98D42}" type="datetimeFigureOut">
              <a:rPr lang="en-US" smtClean="0"/>
              <a:t>3/14/2017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21A1FE-138B-DE4E-8B87-77DD91E75F0B}" type="slidenum">
              <a:rPr lang="en-US" smtClean="0"/>
              <a:t>‹#›</a:t>
            </a:fld>
            <a:endParaRPr lang="en-US"/>
          </a:p>
        </p:txBody>
      </p:sp>
    </p:spTree>
    <p:extLst>
      <p:ext uri="{BB962C8B-B14F-4D97-AF65-F5344CB8AC3E}">
        <p14:creationId xmlns:p14="http://schemas.microsoft.com/office/powerpoint/2010/main" val="2143838642"/>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8C603F8-4E20-5541-9C61-A6A2EA9A6D69}" type="datetime1">
              <a:rPr lang="en-US" smtClean="0"/>
              <a:t>3/14/2017</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Tree>
    <p:extLst>
      <p:ext uri="{BB962C8B-B14F-4D97-AF65-F5344CB8AC3E}">
        <p14:creationId xmlns:p14="http://schemas.microsoft.com/office/powerpoint/2010/main" val="4164882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20C140-504B-384C-BA88-49BBC75A898D}" type="datetime1">
              <a:rPr lang="en-US" smtClean="0"/>
              <a:t>3/14/2017</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73963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51CE25-513E-8D41-9F6E-F4B6E66A5A56}" type="datetime1">
              <a:rPr lang="en-US" smtClean="0"/>
              <a:t>3/14/2017</a:t>
            </a:fld>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Tree>
    <p:extLst>
      <p:ext uri="{BB962C8B-B14F-4D97-AF65-F5344CB8AC3E}">
        <p14:creationId xmlns:p14="http://schemas.microsoft.com/office/powerpoint/2010/main" val="3098082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075E23C-C887-304C-915F-E2D2920B5F0B}" type="datetime1">
              <a:rPr lang="en-US" smtClean="0"/>
              <a:t>3/14/2017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92666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467178-F0D8-BD4E-BA67-AB37D173D661}" type="datetime1">
              <a:rPr lang="en-US" smtClean="0"/>
              <a:t>3/14/2017</a:t>
            </a:fld>
            <a:endParaRPr lang="en-US"/>
          </a:p>
        </p:txBody>
      </p:sp>
      <p:sp>
        <p:nvSpPr>
          <p:cNvPr id="9" name="Slide Number Placeholder 8"/>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1706200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76AC34-B4E2-304F-B82A-B7D894018E4C}" type="datetime1">
              <a:rPr lang="en-US" smtClean="0"/>
              <a:t>3/14/2017</a:t>
            </a:fld>
            <a:endParaRPr lang="en-US"/>
          </a:p>
        </p:txBody>
      </p:sp>
      <p:sp>
        <p:nvSpPr>
          <p:cNvPr id="5" name="Slide Number Placeholder 4"/>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032819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A9847D-E974-CC40-ABC6-B62C1C161658}" type="datetime1">
              <a:rPr lang="en-US" smtClean="0"/>
              <a:t>3/14/2017</a:t>
            </a:fld>
            <a:endParaRPr lang="en-US"/>
          </a:p>
        </p:txBody>
      </p:sp>
      <p:sp>
        <p:nvSpPr>
          <p:cNvPr id="4" name="Slide Number Placeholder 3"/>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194084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FE7728-3723-C449-9A89-57AB1134DB6F}" type="datetime1">
              <a:rPr lang="en-US" smtClean="0"/>
              <a:t>3/14/2017</a:t>
            </a:fld>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extLst>
      <p:ext uri="{BB962C8B-B14F-4D97-AF65-F5344CB8AC3E}">
        <p14:creationId xmlns:p14="http://schemas.microsoft.com/office/powerpoint/2010/main" val="1871785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25B69-8F60-9244-BDCC-B122F755F47D}" type="datetime1">
              <a:rPr lang="en-US" smtClean="0"/>
              <a:t>3/14/2017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4217211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3CC931-40FD-8542-97B5-64AA55BA18D3}" type="datetime1">
              <a:rPr lang="en-US" smtClean="0"/>
              <a:t>3/14/2017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292140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3096D7-9C9A-0645-A8DB-92C5EA969677}" type="datetime1">
              <a:rPr lang="en-US" smtClean="0"/>
              <a:t>3/14/2017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4114978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F0F18A-3323-E741-8FAB-D54DD8E50559}" type="datetime1">
              <a:rPr lang="en-US" smtClean="0"/>
              <a:t>3/14/2017</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CB06234-319A-5947-8A1D-ADBD7113BF56}" type="slidenum">
              <a:rPr lang="en-US" smtClean="0"/>
              <a:t>‹#›</a:t>
            </a:fld>
            <a:endParaRPr lang="en-US"/>
          </a:p>
        </p:txBody>
      </p:sp>
    </p:spTree>
    <p:extLst>
      <p:ext uri="{BB962C8B-B14F-4D97-AF65-F5344CB8AC3E}">
        <p14:creationId xmlns:p14="http://schemas.microsoft.com/office/powerpoint/2010/main" val="1084753665"/>
      </p:ext>
    </p:extLst>
  </p:cSld>
  <p:clrMap bg1="lt1" tx1="dk1" bg2="lt2" tx2="dk2" accent1="accent1" accent2="accent2" accent3="accent3" accent4="accent4" accent5="accent5" accent6="accent6" hlink="hlink" folHlink="folHlink"/>
  <p:sldLayoutIdLst>
    <p:sldLayoutId id="2147484921" r:id="rId1"/>
    <p:sldLayoutId id="2147484922" r:id="rId2"/>
    <p:sldLayoutId id="2147484923" r:id="rId3"/>
    <p:sldLayoutId id="2147484924" r:id="rId4"/>
    <p:sldLayoutId id="2147484925" r:id="rId5"/>
    <p:sldLayoutId id="2147484926" r:id="rId6"/>
    <p:sldLayoutId id="2147484927" r:id="rId7"/>
    <p:sldLayoutId id="2147484928" r:id="rId8"/>
    <p:sldLayoutId id="2147484929" r:id="rId9"/>
    <p:sldLayoutId id="2147484930" r:id="rId10"/>
    <p:sldLayoutId id="21474849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cqu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3005548"/>
            <a:ext cx="7772400" cy="1085636"/>
          </a:xfrm>
        </p:spPr>
        <p:txBody>
          <a:bodyPr/>
          <a:lstStyle/>
          <a:p>
            <a:r>
              <a:rPr lang="en-US" i="1" dirty="0" smtClean="0">
                <a:solidFill>
                  <a:schemeClr val="bg1"/>
                </a:solidFill>
              </a:rPr>
              <a:t>International Sports Market </a:t>
            </a:r>
            <a:endParaRPr lang="en-US" i="1" dirty="0">
              <a:solidFill>
                <a:schemeClr val="bg1"/>
              </a:solidFill>
            </a:endParaRPr>
          </a:p>
        </p:txBody>
      </p:sp>
      <p:sp>
        <p:nvSpPr>
          <p:cNvPr id="2" name="Slide Number Placeholder 1"/>
          <p:cNvSpPr>
            <a:spLocks noGrp="1"/>
          </p:cNvSpPr>
          <p:nvPr>
            <p:ph type="sldNum" sz="quarter" idx="12"/>
          </p:nvPr>
        </p:nvSpPr>
        <p:spPr/>
        <p:txBody>
          <a:bodyPr/>
          <a:lstStyle/>
          <a:p>
            <a:fld id="{6E2D2B3B-882E-40F3-A32F-6DD516915044}" type="slidenum">
              <a:rPr lang="en-US" smtClean="0"/>
              <a:pPr/>
              <a:t>1</a:t>
            </a:fld>
            <a:endParaRPr lang="en-US" dirty="0"/>
          </a:p>
        </p:txBody>
      </p:sp>
    </p:spTree>
    <p:extLst>
      <p:ext uri="{BB962C8B-B14F-4D97-AF65-F5344CB8AC3E}">
        <p14:creationId xmlns:p14="http://schemas.microsoft.com/office/powerpoint/2010/main" val="10649515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175106"/>
            <a:ext cx="9143999" cy="1701569"/>
          </a:xfrm>
        </p:spPr>
        <p:txBody>
          <a:bodyPr/>
          <a:lstStyle/>
          <a:p>
            <a:pPr>
              <a:defRPr/>
            </a:pPr>
            <a:r>
              <a:rPr lang="en-CA" dirty="0" smtClean="0"/>
              <a:t>Ticket Pricing and Venue-Related Revenue Streams</a:t>
            </a:r>
            <a:endParaRPr lang="en-CA" dirty="0"/>
          </a:p>
        </p:txBody>
      </p:sp>
      <p:sp>
        <p:nvSpPr>
          <p:cNvPr id="2" name="Slide Number Placeholder 1"/>
          <p:cNvSpPr>
            <a:spLocks noGrp="1"/>
          </p:cNvSpPr>
          <p:nvPr>
            <p:ph type="sldNum" sz="quarter" idx="12"/>
          </p:nvPr>
        </p:nvSpPr>
        <p:spPr/>
        <p:txBody>
          <a:bodyPr/>
          <a:lstStyle/>
          <a:p>
            <a:fld id="{162F1D00-BD13-4404-86B0-79703945A0A7}" type="slidenum">
              <a:rPr lang="en-US" smtClean="0"/>
              <a:t>2</a:t>
            </a:fld>
            <a:endParaRPr lang="en-US"/>
          </a:p>
        </p:txBody>
      </p:sp>
    </p:spTree>
    <p:extLst>
      <p:ext uri="{BB962C8B-B14F-4D97-AF65-F5344CB8AC3E}">
        <p14:creationId xmlns:p14="http://schemas.microsoft.com/office/powerpoint/2010/main" val="27158270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124533"/>
          </a:xfrm>
        </p:spPr>
        <p:txBody>
          <a:bodyPr/>
          <a:lstStyle/>
          <a:p>
            <a:r>
              <a:rPr lang="en-US" dirty="0" smtClean="0"/>
              <a:t>Ticket Pricing</a:t>
            </a:r>
            <a:endParaRPr lang="en-US" dirty="0"/>
          </a:p>
        </p:txBody>
      </p:sp>
      <p:sp>
        <p:nvSpPr>
          <p:cNvPr id="5" name="Content Placeholder 4"/>
          <p:cNvSpPr>
            <a:spLocks noGrp="1"/>
          </p:cNvSpPr>
          <p:nvPr>
            <p:ph idx="1"/>
          </p:nvPr>
        </p:nvSpPr>
        <p:spPr>
          <a:xfrm>
            <a:off x="256721" y="1124533"/>
            <a:ext cx="8674471" cy="5133165"/>
          </a:xfrm>
        </p:spPr>
        <p:txBody>
          <a:bodyPr>
            <a:noAutofit/>
          </a:bodyPr>
          <a:lstStyle/>
          <a:p>
            <a:r>
              <a:rPr lang="en-US" sz="2400" dirty="0" smtClean="0"/>
              <a:t>The top 3 revenue sources for most sport organizations are:</a:t>
            </a:r>
          </a:p>
          <a:p>
            <a:pPr lvl="1"/>
            <a:r>
              <a:rPr lang="en-US" sz="2000" dirty="0" smtClean="0"/>
              <a:t>Venue-related revenues</a:t>
            </a:r>
          </a:p>
          <a:p>
            <a:pPr lvl="1"/>
            <a:r>
              <a:rPr lang="en-US" sz="2000" dirty="0" smtClean="0"/>
              <a:t>Media revenues</a:t>
            </a:r>
          </a:p>
          <a:p>
            <a:pPr lvl="1"/>
            <a:r>
              <a:rPr lang="en-US" sz="2000" dirty="0" smtClean="0"/>
              <a:t>Sponsorship</a:t>
            </a:r>
          </a:p>
          <a:p>
            <a:r>
              <a:rPr lang="en-US" sz="2400" dirty="0" smtClean="0"/>
              <a:t>For many leagues (such as Minor League Baseball or East Coast Hockey League (ECHL)) or new leagues (such as a proposed new rugby league in the US), venue-related revenues are dominant revenue sources</a:t>
            </a:r>
          </a:p>
          <a:p>
            <a:r>
              <a:rPr lang="en-US" sz="2400" dirty="0" smtClean="0"/>
              <a:t>This chapter focuses on the decisions related to the first of these, venue-related revenues</a:t>
            </a:r>
          </a:p>
          <a:p>
            <a:r>
              <a:rPr lang="en-US" sz="2400" dirty="0" smtClean="0"/>
              <a:t>There are three categories of venue-related revenues (see next slide)</a:t>
            </a:r>
            <a:endParaRPr lang="en-US" sz="2400" dirty="0"/>
          </a:p>
        </p:txBody>
      </p:sp>
      <p:sp>
        <p:nvSpPr>
          <p:cNvPr id="2" name="Slide Number Placeholder 1"/>
          <p:cNvSpPr>
            <a:spLocks noGrp="1"/>
          </p:cNvSpPr>
          <p:nvPr>
            <p:ph type="sldNum" sz="quarter" idx="12"/>
          </p:nvPr>
        </p:nvSpPr>
        <p:spPr/>
        <p:txBody>
          <a:bodyPr/>
          <a:lstStyle/>
          <a:p>
            <a:fld id="{FCB06234-319A-5947-8A1D-ADBD7113BF56}" type="slidenum">
              <a:rPr lang="en-US" smtClean="0"/>
              <a:t>3</a:t>
            </a:fld>
            <a:endParaRPr lang="en-US"/>
          </a:p>
        </p:txBody>
      </p:sp>
    </p:spTree>
    <p:extLst>
      <p:ext uri="{BB962C8B-B14F-4D97-AF65-F5344CB8AC3E}">
        <p14:creationId xmlns:p14="http://schemas.microsoft.com/office/powerpoint/2010/main" val="3320112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30353"/>
            <a:ext cx="9144000" cy="1124533"/>
          </a:xfrm>
        </p:spPr>
        <p:txBody>
          <a:bodyPr>
            <a:normAutofit/>
          </a:bodyPr>
          <a:lstStyle/>
          <a:p>
            <a:pPr algn="l"/>
            <a:r>
              <a:rPr lang="en-US" sz="4800" dirty="0" smtClean="0"/>
              <a:t>Ticketing: An Area of Innovation</a:t>
            </a:r>
            <a:endParaRPr lang="en-US" sz="4800" dirty="0"/>
          </a:p>
        </p:txBody>
      </p:sp>
      <p:sp>
        <p:nvSpPr>
          <p:cNvPr id="5" name="Content Placeholder 4"/>
          <p:cNvSpPr>
            <a:spLocks noGrp="1"/>
          </p:cNvSpPr>
          <p:nvPr>
            <p:ph idx="1"/>
          </p:nvPr>
        </p:nvSpPr>
        <p:spPr>
          <a:xfrm>
            <a:off x="256721" y="1231016"/>
            <a:ext cx="8674471" cy="3836640"/>
          </a:xfrm>
        </p:spPr>
        <p:txBody>
          <a:bodyPr>
            <a:noAutofit/>
          </a:bodyPr>
          <a:lstStyle/>
          <a:p>
            <a:r>
              <a:rPr lang="en-US" dirty="0" smtClean="0"/>
              <a:t>For many years, little change occurred in the ways ticketing and ticket pricing were done. These practices were reinforced by legal and secondary market attitudes.</a:t>
            </a:r>
          </a:p>
          <a:p>
            <a:r>
              <a:rPr lang="en-US" dirty="0" smtClean="0"/>
              <a:t>Today and for the future:</a:t>
            </a:r>
          </a:p>
          <a:p>
            <a:pPr lvl="1"/>
            <a:r>
              <a:rPr lang="en-US" sz="2400" dirty="0" smtClean="0"/>
              <a:t>Multiple new companies on the scene, including many start-ups</a:t>
            </a:r>
          </a:p>
          <a:p>
            <a:pPr lvl="1"/>
            <a:r>
              <a:rPr lang="en-US" sz="2400" dirty="0" smtClean="0"/>
              <a:t>Active secondary markets supported/authenticated by leagues and clubs</a:t>
            </a:r>
            <a:endParaRPr lang="en-US" sz="2400" dirty="0"/>
          </a:p>
        </p:txBody>
      </p:sp>
      <p:sp>
        <p:nvSpPr>
          <p:cNvPr id="2" name="Slide Number Placeholder 1"/>
          <p:cNvSpPr>
            <a:spLocks noGrp="1"/>
          </p:cNvSpPr>
          <p:nvPr>
            <p:ph type="sldNum" sz="quarter" idx="12"/>
          </p:nvPr>
        </p:nvSpPr>
        <p:spPr/>
        <p:txBody>
          <a:bodyPr/>
          <a:lstStyle/>
          <a:p>
            <a:fld id="{FCB06234-319A-5947-8A1D-ADBD7113BF56}" type="slidenum">
              <a:rPr lang="en-US" smtClean="0"/>
              <a:t>4</a:t>
            </a:fld>
            <a:endParaRPr lang="en-US"/>
          </a:p>
        </p:txBody>
      </p:sp>
    </p:spTree>
    <p:extLst>
      <p:ext uri="{BB962C8B-B14F-4D97-AF65-F5344CB8AC3E}">
        <p14:creationId xmlns:p14="http://schemas.microsoft.com/office/powerpoint/2010/main" val="132874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09941" y="269120"/>
            <a:ext cx="7232573" cy="5455338"/>
          </a:xfrm>
          <a:prstGeom prst="rect">
            <a:avLst/>
          </a:prstGeom>
        </p:spPr>
      </p:pic>
      <p:sp>
        <p:nvSpPr>
          <p:cNvPr id="2" name="Slide Number Placeholder 1"/>
          <p:cNvSpPr>
            <a:spLocks noGrp="1"/>
          </p:cNvSpPr>
          <p:nvPr>
            <p:ph type="sldNum" sz="quarter" idx="12"/>
          </p:nvPr>
        </p:nvSpPr>
        <p:spPr/>
        <p:txBody>
          <a:bodyPr/>
          <a:lstStyle/>
          <a:p>
            <a:fld id="{FCB06234-319A-5947-8A1D-ADBD7113BF56}" type="slidenum">
              <a:rPr lang="en-US" smtClean="0"/>
              <a:t>5</a:t>
            </a:fld>
            <a:endParaRPr lang="en-US"/>
          </a:p>
        </p:txBody>
      </p:sp>
    </p:spTree>
    <p:extLst>
      <p:ext uri="{BB962C8B-B14F-4D97-AF65-F5344CB8AC3E}">
        <p14:creationId xmlns:p14="http://schemas.microsoft.com/office/powerpoint/2010/main" val="3036903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Ticket Pricing Today</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Just another form of inventory (timing, timing, timing)</a:t>
            </a:r>
          </a:p>
          <a:p>
            <a:r>
              <a:rPr lang="en-US" dirty="0" smtClean="0"/>
              <a:t>Increasing sophistication</a:t>
            </a:r>
          </a:p>
          <a:p>
            <a:pPr lvl="1"/>
            <a:r>
              <a:rPr lang="en-US" dirty="0" smtClean="0"/>
              <a:t>Accumulated knowledge</a:t>
            </a:r>
          </a:p>
          <a:p>
            <a:pPr lvl="1"/>
            <a:r>
              <a:rPr lang="en-US" dirty="0" smtClean="0"/>
              <a:t>Many new entrants/entrepreneurs</a:t>
            </a:r>
          </a:p>
          <a:p>
            <a:r>
              <a:rPr lang="en-US" dirty="0" smtClean="0"/>
              <a:t>Databases growing and expanding</a:t>
            </a:r>
          </a:p>
          <a:p>
            <a:r>
              <a:rPr lang="en-US" dirty="0" smtClean="0"/>
              <a:t>Privacy issues = a challenge</a:t>
            </a:r>
          </a:p>
          <a:p>
            <a:r>
              <a:rPr lang="en-US" dirty="0" smtClean="0"/>
              <a:t>Sales expertise required!</a:t>
            </a:r>
          </a:p>
          <a:p>
            <a:r>
              <a:rPr lang="en-US" dirty="0" smtClean="0"/>
              <a:t>Area that can attract much media attention, sometimes negative:</a:t>
            </a:r>
          </a:p>
          <a:p>
            <a:pPr lvl="1"/>
            <a:r>
              <a:rPr lang="en-US" dirty="0" smtClean="0"/>
              <a:t>When club increases prices despite a prior ‘bad’ season</a:t>
            </a:r>
          </a:p>
          <a:p>
            <a:pPr lvl="1"/>
            <a:r>
              <a:rPr lang="en-US" dirty="0" smtClean="0"/>
              <a:t>When club moves to a new stadium with much higher price points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6</a:t>
            </a:fld>
            <a:endParaRPr lang="en-US"/>
          </a:p>
        </p:txBody>
      </p:sp>
    </p:spTree>
    <p:extLst>
      <p:ext uri="{BB962C8B-B14F-4D97-AF65-F5344CB8AC3E}">
        <p14:creationId xmlns:p14="http://schemas.microsoft.com/office/powerpoint/2010/main" val="2817804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387" y="204966"/>
            <a:ext cx="8521337" cy="1143000"/>
          </a:xfrm>
        </p:spPr>
        <p:txBody>
          <a:bodyPr>
            <a:noAutofit/>
          </a:bodyPr>
          <a:lstStyle/>
          <a:p>
            <a:pPr algn="l"/>
            <a:r>
              <a:rPr lang="en-US" sz="3600" dirty="0" smtClean="0"/>
              <a:t>The Multiple Objectives of Ticket Pricing</a:t>
            </a:r>
            <a:endParaRPr lang="en-US" sz="3600" dirty="0"/>
          </a:p>
        </p:txBody>
      </p:sp>
      <p:sp>
        <p:nvSpPr>
          <p:cNvPr id="3" name="Content Placeholder 2"/>
          <p:cNvSpPr>
            <a:spLocks noGrp="1"/>
          </p:cNvSpPr>
          <p:nvPr>
            <p:ph idx="1"/>
          </p:nvPr>
        </p:nvSpPr>
        <p:spPr>
          <a:xfrm>
            <a:off x="470428" y="1132216"/>
            <a:ext cx="8229600" cy="4525963"/>
          </a:xfrm>
        </p:spPr>
        <p:txBody>
          <a:bodyPr>
            <a:normAutofit fontScale="85000" lnSpcReduction="10000"/>
          </a:bodyPr>
          <a:lstStyle/>
          <a:p>
            <a:r>
              <a:rPr lang="en-US" dirty="0" smtClean="0"/>
              <a:t>Every day, sport executives make ticket pricing choices.  Yes, every day!  Here are some of their objectives:</a:t>
            </a:r>
          </a:p>
          <a:p>
            <a:pPr marL="800100" lvl="1" indent="-342900">
              <a:buFont typeface="+mj-lt"/>
              <a:buAutoNum type="arabicPeriod"/>
            </a:pPr>
            <a:r>
              <a:rPr lang="en-US" sz="2000" dirty="0" smtClean="0"/>
              <a:t>Maximize the expected </a:t>
            </a:r>
            <a:r>
              <a:rPr lang="en-US" sz="2000" dirty="0"/>
              <a:t>r</a:t>
            </a:r>
            <a:r>
              <a:rPr lang="en-US" sz="2000" dirty="0" smtClean="0"/>
              <a:t>evenue </a:t>
            </a:r>
            <a:r>
              <a:rPr lang="en-US" sz="2000" dirty="0"/>
              <a:t>y</a:t>
            </a:r>
            <a:r>
              <a:rPr lang="en-US" sz="2000" dirty="0" smtClean="0"/>
              <a:t>ield</a:t>
            </a:r>
          </a:p>
          <a:p>
            <a:pPr marL="800100" lvl="1" indent="-342900">
              <a:buFont typeface="+mj-lt"/>
              <a:buAutoNum type="arabicPeriod"/>
            </a:pPr>
            <a:r>
              <a:rPr lang="en-US" sz="2000" dirty="0" smtClean="0"/>
              <a:t>Attract a large spectator </a:t>
            </a:r>
            <a:r>
              <a:rPr lang="en-US" sz="2000" dirty="0"/>
              <a:t>b</a:t>
            </a:r>
            <a:r>
              <a:rPr lang="en-US" sz="2000" dirty="0" smtClean="0"/>
              <a:t>ase to a game/event</a:t>
            </a:r>
          </a:p>
          <a:p>
            <a:pPr marL="800100" lvl="1" indent="-342900">
              <a:buFont typeface="+mj-lt"/>
              <a:buAutoNum type="arabicPeriod"/>
            </a:pPr>
            <a:r>
              <a:rPr lang="en-US" sz="2000" dirty="0" smtClean="0"/>
              <a:t>Having a great Game Day atmosphere</a:t>
            </a:r>
          </a:p>
          <a:p>
            <a:pPr marL="800100" lvl="1" indent="-342900">
              <a:buFont typeface="+mj-lt"/>
              <a:buAutoNum type="arabicPeriod"/>
            </a:pPr>
            <a:r>
              <a:rPr lang="en-US" sz="2000" dirty="0" smtClean="0"/>
              <a:t>Attracting Targeted Groups (e.g., millennials, women ages 35-39) to the </a:t>
            </a:r>
            <a:r>
              <a:rPr lang="en-US" sz="2000" dirty="0"/>
              <a:t>v</a:t>
            </a:r>
            <a:r>
              <a:rPr lang="en-US" sz="2000" dirty="0" smtClean="0"/>
              <a:t>enue </a:t>
            </a:r>
            <a:r>
              <a:rPr lang="en-US" sz="2000" dirty="0"/>
              <a:t>v</a:t>
            </a:r>
            <a:r>
              <a:rPr lang="en-US" sz="2000" dirty="0" smtClean="0"/>
              <a:t>ia ticket allocations </a:t>
            </a:r>
            <a:r>
              <a:rPr lang="en-US" sz="2000" dirty="0"/>
              <a:t>a</a:t>
            </a:r>
            <a:r>
              <a:rPr lang="en-US" sz="2000" dirty="0" smtClean="0"/>
              <a:t>t </a:t>
            </a:r>
            <a:r>
              <a:rPr lang="en-US" sz="2000" dirty="0"/>
              <a:t>l</a:t>
            </a:r>
            <a:r>
              <a:rPr lang="en-US" sz="2000" dirty="0" smtClean="0"/>
              <a:t>ow prices (or </a:t>
            </a:r>
            <a:r>
              <a:rPr lang="en-US" sz="2000" dirty="0"/>
              <a:t>e</a:t>
            </a:r>
            <a:r>
              <a:rPr lang="en-US" sz="2000" dirty="0" smtClean="0"/>
              <a:t>ven </a:t>
            </a:r>
            <a:r>
              <a:rPr lang="en-US" sz="2000" dirty="0"/>
              <a:t>c</a:t>
            </a:r>
            <a:r>
              <a:rPr lang="en-US" sz="2000" dirty="0" smtClean="0"/>
              <a:t>omplementary </a:t>
            </a:r>
            <a:r>
              <a:rPr lang="en-US" sz="2000" dirty="0"/>
              <a:t>t</a:t>
            </a:r>
            <a:r>
              <a:rPr lang="en-US" sz="2000" dirty="0" smtClean="0"/>
              <a:t>ickets)</a:t>
            </a:r>
          </a:p>
          <a:p>
            <a:pPr marL="514350" indent="-457200"/>
            <a:r>
              <a:rPr lang="en-US" dirty="0" smtClean="0"/>
              <a:t>Growing use of third parties that play key roles in ticket pricing (e.g., many clubs with dynamic pricing approaches use ticket pricing agency </a:t>
            </a:r>
            <a:r>
              <a:rPr lang="en-US" dirty="0" err="1" smtClean="0"/>
              <a:t>Qcue</a:t>
            </a:r>
            <a:r>
              <a:rPr lang="en-US" dirty="0" smtClean="0"/>
              <a:t> (see </a:t>
            </a:r>
            <a:r>
              <a:rPr lang="en-US" dirty="0" smtClean="0">
                <a:hlinkClick r:id="rId2"/>
              </a:rPr>
              <a:t>www.cque.com</a:t>
            </a:r>
            <a:r>
              <a:rPr lang="en-US" dirty="0" smtClean="0"/>
              <a:t>) to structure daily price changes</a:t>
            </a:r>
            <a:endParaRPr lang="en-US" sz="2800" dirty="0"/>
          </a:p>
        </p:txBody>
      </p:sp>
      <p:sp>
        <p:nvSpPr>
          <p:cNvPr id="4" name="Slide Number Placeholder 3"/>
          <p:cNvSpPr>
            <a:spLocks noGrp="1"/>
          </p:cNvSpPr>
          <p:nvPr>
            <p:ph type="sldNum" sz="quarter" idx="12"/>
          </p:nvPr>
        </p:nvSpPr>
        <p:spPr/>
        <p:txBody>
          <a:bodyPr/>
          <a:lstStyle/>
          <a:p>
            <a:fld id="{FCB06234-319A-5947-8A1D-ADBD7113BF56}" type="slidenum">
              <a:rPr lang="en-US" smtClean="0"/>
              <a:t>7</a:t>
            </a:fld>
            <a:endParaRPr lang="en-US"/>
          </a:p>
        </p:txBody>
      </p:sp>
    </p:spTree>
    <p:extLst>
      <p:ext uri="{BB962C8B-B14F-4D97-AF65-F5344CB8AC3E}">
        <p14:creationId xmlns:p14="http://schemas.microsoft.com/office/powerpoint/2010/main" val="1943855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40006"/>
            <a:ext cx="8229600" cy="2701994"/>
          </a:xfrm>
        </p:spPr>
        <p:txBody>
          <a:bodyPr/>
          <a:lstStyle/>
          <a:p>
            <a:r>
              <a:rPr lang="en-US" dirty="0" smtClean="0"/>
              <a:t>Key Point: </a:t>
            </a:r>
            <a:br>
              <a:rPr lang="en-US" dirty="0" smtClean="0"/>
            </a:br>
            <a:r>
              <a:rPr lang="en-US" dirty="0" smtClean="0"/>
              <a:t>Ticket Prices Differ Significantly Across Sport Properties</a:t>
            </a:r>
            <a:endParaRPr lang="en-US" dirty="0"/>
          </a:p>
        </p:txBody>
      </p:sp>
      <p:sp>
        <p:nvSpPr>
          <p:cNvPr id="3" name="Slide Number Placeholder 2"/>
          <p:cNvSpPr>
            <a:spLocks noGrp="1"/>
          </p:cNvSpPr>
          <p:nvPr>
            <p:ph type="sldNum" sz="quarter" idx="12"/>
          </p:nvPr>
        </p:nvSpPr>
        <p:spPr/>
        <p:txBody>
          <a:bodyPr/>
          <a:lstStyle/>
          <a:p>
            <a:fld id="{FCB06234-319A-5947-8A1D-ADBD7113BF56}" type="slidenum">
              <a:rPr lang="en-US" smtClean="0"/>
              <a:t>8</a:t>
            </a:fld>
            <a:endParaRPr lang="en-US"/>
          </a:p>
        </p:txBody>
      </p:sp>
    </p:spTree>
    <p:extLst>
      <p:ext uri="{BB962C8B-B14F-4D97-AF65-F5344CB8AC3E}">
        <p14:creationId xmlns:p14="http://schemas.microsoft.com/office/powerpoint/2010/main" val="3151128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2845" y="658221"/>
            <a:ext cx="8772628" cy="3138733"/>
          </a:xfrm>
          <a:prstGeom prst="rect">
            <a:avLst/>
          </a:prstGeom>
        </p:spPr>
      </p:pic>
      <p:sp>
        <p:nvSpPr>
          <p:cNvPr id="2" name="Slide Number Placeholder 1"/>
          <p:cNvSpPr>
            <a:spLocks noGrp="1"/>
          </p:cNvSpPr>
          <p:nvPr>
            <p:ph type="sldNum" sz="quarter" idx="12"/>
          </p:nvPr>
        </p:nvSpPr>
        <p:spPr/>
        <p:txBody>
          <a:bodyPr/>
          <a:lstStyle/>
          <a:p>
            <a:fld id="{FCB06234-319A-5947-8A1D-ADBD7113BF56}" type="slidenum">
              <a:rPr lang="en-US" smtClean="0"/>
              <a:t>9</a:t>
            </a:fld>
            <a:endParaRPr lang="en-US"/>
          </a:p>
        </p:txBody>
      </p:sp>
      <p:sp>
        <p:nvSpPr>
          <p:cNvPr id="5" name="TextBox 4"/>
          <p:cNvSpPr txBox="1"/>
          <p:nvPr/>
        </p:nvSpPr>
        <p:spPr>
          <a:xfrm>
            <a:off x="542356" y="3526987"/>
            <a:ext cx="7908324" cy="2246769"/>
          </a:xfrm>
          <a:prstGeom prst="rect">
            <a:avLst/>
          </a:prstGeom>
          <a:noFill/>
        </p:spPr>
        <p:txBody>
          <a:bodyPr wrap="square" rtlCol="0">
            <a:spAutoFit/>
          </a:bodyPr>
          <a:lstStyle/>
          <a:p>
            <a:pPr marL="285750" indent="-285750">
              <a:buFont typeface="Arial"/>
              <a:buChar char="•"/>
            </a:pPr>
            <a:r>
              <a:rPr lang="en-US" sz="2000" dirty="0" smtClean="0"/>
              <a:t>NFL: scarcity is an important factor due to only 8 homes games per club</a:t>
            </a:r>
          </a:p>
          <a:p>
            <a:pPr marL="285750" indent="-285750">
              <a:buFont typeface="Arial"/>
              <a:buChar char="•"/>
            </a:pPr>
            <a:r>
              <a:rPr lang="en-US" sz="2000" dirty="0" smtClean="0"/>
              <a:t>MLB: largest inventory of tickets with 81 home games per club and most stadiums/parks with a capacity of over 40,000 seats</a:t>
            </a:r>
          </a:p>
          <a:p>
            <a:pPr marL="285750" indent="-285750">
              <a:buFont typeface="Arial"/>
              <a:buChar char="•"/>
            </a:pPr>
            <a:r>
              <a:rPr lang="en-US" sz="2000" dirty="0" smtClean="0"/>
              <a:t>NBA &amp; NHL: large inventory with 41 home games per club, with size of arenas typically between 18,000 and 20,000 seats (with a few exceptions)</a:t>
            </a:r>
          </a:p>
        </p:txBody>
      </p:sp>
    </p:spTree>
    <p:extLst>
      <p:ext uri="{BB962C8B-B14F-4D97-AF65-F5344CB8AC3E}">
        <p14:creationId xmlns:p14="http://schemas.microsoft.com/office/powerpoint/2010/main" val="1835668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11304"/>
          </a:xfrm>
        </p:spPr>
        <p:txBody>
          <a:bodyPr/>
          <a:lstStyle/>
          <a:p>
            <a:r>
              <a:rPr lang="en-US" dirty="0" smtClean="0"/>
              <a:t>Game Day Revenue</a:t>
            </a:r>
            <a:endParaRPr lang="en-US" dirty="0"/>
          </a:p>
        </p:txBody>
      </p:sp>
      <p:sp>
        <p:nvSpPr>
          <p:cNvPr id="3" name="Content Placeholder 2"/>
          <p:cNvSpPr>
            <a:spLocks noGrp="1"/>
          </p:cNvSpPr>
          <p:nvPr>
            <p:ph idx="1"/>
          </p:nvPr>
        </p:nvSpPr>
        <p:spPr>
          <a:xfrm>
            <a:off x="470428" y="1375900"/>
            <a:ext cx="8229600" cy="4961553"/>
          </a:xfrm>
        </p:spPr>
        <p:txBody>
          <a:bodyPr>
            <a:normAutofit/>
          </a:bodyPr>
          <a:lstStyle/>
          <a:p>
            <a:r>
              <a:rPr lang="en-US" dirty="0" smtClean="0"/>
              <a:t>MLB Clubs have three (3) main revenue streams</a:t>
            </a:r>
          </a:p>
          <a:p>
            <a:endParaRPr lang="en-US" sz="2800" dirty="0"/>
          </a:p>
          <a:p>
            <a:pPr lvl="1"/>
            <a:r>
              <a:rPr lang="en-US" sz="2000" dirty="0" smtClean="0"/>
              <a:t>Gate Receipts: $76M average/per/club (2013 estimate)</a:t>
            </a:r>
          </a:p>
          <a:p>
            <a:pPr lvl="1"/>
            <a:r>
              <a:rPr lang="en-US" sz="2000" dirty="0" smtClean="0"/>
              <a:t>Concessions: $20M </a:t>
            </a:r>
            <a:r>
              <a:rPr lang="en-US" sz="2000" dirty="0"/>
              <a:t>average/per/club (2013 estimate</a:t>
            </a:r>
            <a:r>
              <a:rPr lang="en-US" sz="2000" dirty="0" smtClean="0"/>
              <a:t>)</a:t>
            </a:r>
          </a:p>
          <a:p>
            <a:pPr lvl="1"/>
            <a:r>
              <a:rPr lang="en-US" sz="2000" dirty="0"/>
              <a:t>Parking: </a:t>
            </a:r>
            <a:r>
              <a:rPr lang="en-US" sz="2000" dirty="0" smtClean="0"/>
              <a:t>$25 average</a:t>
            </a:r>
            <a:r>
              <a:rPr lang="en-US" sz="2000" dirty="0"/>
              <a:t>/per/club (2013 estimate</a:t>
            </a:r>
            <a:r>
              <a:rPr lang="en-US" sz="2000" dirty="0" smtClean="0"/>
              <a:t>)</a:t>
            </a:r>
          </a:p>
          <a:p>
            <a:pPr lvl="1"/>
            <a:endParaRPr lang="en-US" sz="2000" dirty="0"/>
          </a:p>
          <a:p>
            <a:r>
              <a:rPr lang="en-US" sz="2000" dirty="0" smtClean="0"/>
              <a:t>Estimates above from Bloomberg</a:t>
            </a:r>
            <a:endParaRPr lang="en-US" sz="2000" dirty="0"/>
          </a:p>
        </p:txBody>
      </p:sp>
      <p:sp>
        <p:nvSpPr>
          <p:cNvPr id="4" name="Slide Number Placeholder 3"/>
          <p:cNvSpPr>
            <a:spLocks noGrp="1"/>
          </p:cNvSpPr>
          <p:nvPr>
            <p:ph type="sldNum" sz="quarter" idx="12"/>
          </p:nvPr>
        </p:nvSpPr>
        <p:spPr/>
        <p:txBody>
          <a:bodyPr/>
          <a:lstStyle/>
          <a:p>
            <a:fld id="{FCB06234-319A-5947-8A1D-ADBD7113BF56}" type="slidenum">
              <a:rPr lang="en-US" smtClean="0"/>
              <a:t>10</a:t>
            </a:fld>
            <a:endParaRPr lang="en-US"/>
          </a:p>
        </p:txBody>
      </p:sp>
    </p:spTree>
    <p:extLst>
      <p:ext uri="{BB962C8B-B14F-4D97-AF65-F5344CB8AC3E}">
        <p14:creationId xmlns:p14="http://schemas.microsoft.com/office/powerpoint/2010/main" val="3242663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116" y="225487"/>
            <a:ext cx="8877146" cy="6205260"/>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11</a:t>
            </a:fld>
            <a:endParaRPr lang="en-US"/>
          </a:p>
        </p:txBody>
      </p:sp>
    </p:spTree>
    <p:extLst>
      <p:ext uri="{BB962C8B-B14F-4D97-AF65-F5344CB8AC3E}">
        <p14:creationId xmlns:p14="http://schemas.microsoft.com/office/powerpoint/2010/main" val="748409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Terminology</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Primary &amp; Secondary Ticket Markets </a:t>
            </a:r>
            <a:r>
              <a:rPr lang="en-US" dirty="0"/>
              <a:t>(</a:t>
            </a:r>
            <a:r>
              <a:rPr lang="en-US" b="1" dirty="0" smtClean="0"/>
              <a:t>Next Slide</a:t>
            </a:r>
            <a:r>
              <a:rPr lang="en-US" dirty="0" smtClean="0"/>
              <a:t>)</a:t>
            </a:r>
          </a:p>
          <a:p>
            <a:r>
              <a:rPr lang="en-US" dirty="0" smtClean="0"/>
              <a:t>Face Value of a Ticket</a:t>
            </a:r>
          </a:p>
          <a:p>
            <a:r>
              <a:rPr lang="en-US" dirty="0" smtClean="0"/>
              <a:t>Black Market for a Ticket</a:t>
            </a:r>
          </a:p>
          <a:p>
            <a:r>
              <a:rPr lang="en-US" dirty="0" smtClean="0"/>
              <a:t>Price Tiering of a Venue</a:t>
            </a:r>
          </a:p>
          <a:p>
            <a:r>
              <a:rPr lang="en-US" dirty="0" smtClean="0"/>
              <a:t>Variable Pricing</a:t>
            </a:r>
          </a:p>
          <a:p>
            <a:r>
              <a:rPr lang="en-US" dirty="0" smtClean="0"/>
              <a:t>Dynamic Pricing</a:t>
            </a:r>
          </a:p>
          <a:p>
            <a:r>
              <a:rPr lang="en-US" dirty="0" smtClean="0"/>
              <a:t>Paperless Ticket</a:t>
            </a:r>
          </a:p>
          <a:p>
            <a:r>
              <a:rPr lang="en-US" dirty="0" smtClean="0"/>
              <a:t>Personal Seat Licenses (PSLs)</a:t>
            </a:r>
          </a:p>
          <a:p>
            <a:r>
              <a:rPr lang="en-US" dirty="0" smtClean="0"/>
              <a:t>Broker</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12</a:t>
            </a:fld>
            <a:endParaRPr lang="en-US"/>
          </a:p>
        </p:txBody>
      </p:sp>
    </p:spTree>
    <p:extLst>
      <p:ext uri="{BB962C8B-B14F-4D97-AF65-F5344CB8AC3E}">
        <p14:creationId xmlns:p14="http://schemas.microsoft.com/office/powerpoint/2010/main" val="266345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67489" y="243181"/>
            <a:ext cx="7958354" cy="5382556"/>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13</a:t>
            </a:fld>
            <a:endParaRPr lang="en-US"/>
          </a:p>
        </p:txBody>
      </p:sp>
    </p:spTree>
    <p:extLst>
      <p:ext uri="{BB962C8B-B14F-4D97-AF65-F5344CB8AC3E}">
        <p14:creationId xmlns:p14="http://schemas.microsoft.com/office/powerpoint/2010/main" val="748409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5366"/>
            <a:ext cx="8229600" cy="1600200"/>
          </a:xfrm>
        </p:spPr>
        <p:txBody>
          <a:bodyPr/>
          <a:lstStyle/>
          <a:p>
            <a:r>
              <a:rPr lang="en-US" dirty="0" smtClean="0"/>
              <a:t>Determinants of Ticket Prices and Differences</a:t>
            </a:r>
            <a:endParaRPr lang="en-US" dirty="0"/>
          </a:p>
        </p:txBody>
      </p:sp>
      <p:sp>
        <p:nvSpPr>
          <p:cNvPr id="3" name="Content Placeholder 2"/>
          <p:cNvSpPr>
            <a:spLocks noGrp="1"/>
          </p:cNvSpPr>
          <p:nvPr>
            <p:ph idx="1"/>
          </p:nvPr>
        </p:nvSpPr>
        <p:spPr>
          <a:xfrm>
            <a:off x="457200" y="2015539"/>
            <a:ext cx="8229600" cy="4525963"/>
          </a:xfrm>
        </p:spPr>
        <p:txBody>
          <a:bodyPr/>
          <a:lstStyle/>
          <a:p>
            <a:pPr marL="0" indent="0">
              <a:buNone/>
            </a:pPr>
            <a:r>
              <a:rPr lang="en-US" b="1" dirty="0" smtClean="0"/>
              <a:t>Two Important Drivers:</a:t>
            </a:r>
          </a:p>
          <a:p>
            <a:pPr marL="0" indent="0">
              <a:buNone/>
            </a:pPr>
            <a:endParaRPr lang="en-US" dirty="0" smtClean="0"/>
          </a:p>
          <a:p>
            <a:pPr marL="457200" indent="-457200">
              <a:buFont typeface="+mj-lt"/>
              <a:buAutoNum type="arabicPeriod"/>
            </a:pPr>
            <a:r>
              <a:rPr lang="en-US" dirty="0" smtClean="0"/>
              <a:t>Opponent Attractiveness</a:t>
            </a:r>
          </a:p>
          <a:p>
            <a:pPr marL="457200" indent="-457200">
              <a:buFont typeface="+mj-lt"/>
              <a:buAutoNum type="arabicPeriod"/>
            </a:pPr>
            <a:r>
              <a:rPr lang="en-US" dirty="0" smtClean="0"/>
              <a:t>Seating Attractiveness</a:t>
            </a:r>
          </a:p>
          <a:p>
            <a:pPr marL="457200" indent="-457200">
              <a:buFont typeface="+mj-lt"/>
              <a:buAutoNum type="arabicPeriod"/>
            </a:pPr>
            <a:r>
              <a:rPr lang="en-US" dirty="0" smtClean="0"/>
              <a:t>Intersection of #1 and #2 – see next slide</a:t>
            </a:r>
          </a:p>
          <a:p>
            <a:pPr marL="0" indent="0">
              <a:buNone/>
            </a:pP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14</a:t>
            </a:fld>
            <a:endParaRPr lang="en-US"/>
          </a:p>
        </p:txBody>
      </p:sp>
    </p:spTree>
    <p:extLst>
      <p:ext uri="{BB962C8B-B14F-4D97-AF65-F5344CB8AC3E}">
        <p14:creationId xmlns:p14="http://schemas.microsoft.com/office/powerpoint/2010/main" val="1215962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099" y="297219"/>
            <a:ext cx="8093015" cy="6322668"/>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15</a:t>
            </a:fld>
            <a:endParaRPr lang="en-US"/>
          </a:p>
        </p:txBody>
      </p:sp>
      <p:sp>
        <p:nvSpPr>
          <p:cNvPr id="4" name="TextBox 3"/>
          <p:cNvSpPr txBox="1"/>
          <p:nvPr/>
        </p:nvSpPr>
        <p:spPr>
          <a:xfrm>
            <a:off x="7698818" y="1445326"/>
            <a:ext cx="1406433" cy="1754327"/>
          </a:xfrm>
          <a:prstGeom prst="rect">
            <a:avLst/>
          </a:prstGeom>
          <a:noFill/>
          <a:ln>
            <a:solidFill>
              <a:schemeClr val="tx1"/>
            </a:solidFill>
          </a:ln>
        </p:spPr>
        <p:txBody>
          <a:bodyPr wrap="square" rtlCol="0">
            <a:spAutoFit/>
          </a:bodyPr>
          <a:lstStyle/>
          <a:p>
            <a:pPr algn="ctr"/>
            <a:r>
              <a:rPr lang="en-US" dirty="0" smtClean="0"/>
              <a:t>Increasing Recognition that very high prices can be obtained</a:t>
            </a:r>
            <a:endParaRPr lang="en-US" dirty="0"/>
          </a:p>
        </p:txBody>
      </p:sp>
      <p:cxnSp>
        <p:nvCxnSpPr>
          <p:cNvPr id="5" name="Straight Arrow Connector 4"/>
          <p:cNvCxnSpPr>
            <a:stCxn id="4" idx="1"/>
          </p:cNvCxnSpPr>
          <p:nvPr/>
        </p:nvCxnSpPr>
        <p:spPr>
          <a:xfrm flipH="1">
            <a:off x="6825756" y="2322490"/>
            <a:ext cx="873062" cy="877163"/>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1255362" y="6435221"/>
            <a:ext cx="4274038" cy="369332"/>
          </a:xfrm>
          <a:prstGeom prst="rect">
            <a:avLst/>
          </a:prstGeom>
          <a:noFill/>
          <a:ln>
            <a:solidFill>
              <a:schemeClr val="tx1"/>
            </a:solidFill>
          </a:ln>
        </p:spPr>
        <p:txBody>
          <a:bodyPr wrap="square" rtlCol="0">
            <a:spAutoFit/>
          </a:bodyPr>
          <a:lstStyle/>
          <a:p>
            <a:pPr algn="ctr"/>
            <a:r>
              <a:rPr lang="en-US" dirty="0" smtClean="0"/>
              <a:t>Reducing Prices May Reduce Revenue!!</a:t>
            </a:r>
            <a:endParaRPr lang="en-US" dirty="0"/>
          </a:p>
        </p:txBody>
      </p:sp>
      <p:cxnSp>
        <p:nvCxnSpPr>
          <p:cNvPr id="7" name="Straight Arrow Connector 6"/>
          <p:cNvCxnSpPr>
            <a:stCxn id="6" idx="0"/>
          </p:cNvCxnSpPr>
          <p:nvPr/>
        </p:nvCxnSpPr>
        <p:spPr>
          <a:xfrm flipV="1">
            <a:off x="3392381" y="5754965"/>
            <a:ext cx="0" cy="68025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8409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8966" y="137027"/>
            <a:ext cx="7749853" cy="6623806"/>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16</a:t>
            </a:fld>
            <a:endParaRPr lang="en-US"/>
          </a:p>
        </p:txBody>
      </p:sp>
    </p:spTree>
    <p:extLst>
      <p:ext uri="{BB962C8B-B14F-4D97-AF65-F5344CB8AC3E}">
        <p14:creationId xmlns:p14="http://schemas.microsoft.com/office/powerpoint/2010/main" val="748409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Eras (History) of Ticket Pricing in the Primary and Secondary Markets</a:t>
            </a:r>
            <a:endParaRPr lang="en-US" dirty="0"/>
          </a:p>
        </p:txBody>
      </p:sp>
      <p:sp>
        <p:nvSpPr>
          <p:cNvPr id="3" name="Slide Number Placeholder 2"/>
          <p:cNvSpPr>
            <a:spLocks noGrp="1"/>
          </p:cNvSpPr>
          <p:nvPr>
            <p:ph type="sldNum" sz="quarter" idx="12"/>
          </p:nvPr>
        </p:nvSpPr>
        <p:spPr/>
        <p:txBody>
          <a:bodyPr/>
          <a:lstStyle/>
          <a:p>
            <a:fld id="{162F1D00-BD13-4404-86B0-79703945A0A7}" type="slidenum">
              <a:rPr lang="en-US" smtClean="0"/>
              <a:t>17</a:t>
            </a:fld>
            <a:endParaRPr lang="en-US"/>
          </a:p>
        </p:txBody>
      </p:sp>
    </p:spTree>
    <p:extLst>
      <p:ext uri="{BB962C8B-B14F-4D97-AF65-F5344CB8AC3E}">
        <p14:creationId xmlns:p14="http://schemas.microsoft.com/office/powerpoint/2010/main" val="608882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dirty="0" smtClean="0"/>
              <a:t>Ticket Eras: Primary Market </a:t>
            </a:r>
            <a:endParaRPr lang="en-US" dirty="0"/>
          </a:p>
        </p:txBody>
      </p:sp>
      <p:sp>
        <p:nvSpPr>
          <p:cNvPr id="3" name="Content Placeholder 2"/>
          <p:cNvSpPr>
            <a:spLocks noGrp="1"/>
          </p:cNvSpPr>
          <p:nvPr>
            <p:ph idx="1"/>
          </p:nvPr>
        </p:nvSpPr>
        <p:spPr>
          <a:xfrm>
            <a:off x="457200" y="1242918"/>
            <a:ext cx="8229600" cy="5028385"/>
          </a:xfrm>
        </p:spPr>
        <p:txBody>
          <a:bodyPr>
            <a:normAutofit/>
          </a:bodyPr>
          <a:lstStyle/>
          <a:p>
            <a:r>
              <a:rPr lang="en-US" sz="2800" dirty="0"/>
              <a:t>ERA #1: Uniform Pricing </a:t>
            </a:r>
            <a:r>
              <a:rPr lang="en-US" sz="2800" dirty="0" smtClean="0"/>
              <a:t>Regime</a:t>
            </a:r>
          </a:p>
          <a:p>
            <a:pPr lvl="1"/>
            <a:r>
              <a:rPr lang="en-US" sz="2000" dirty="0" smtClean="0"/>
              <a:t>Tickets </a:t>
            </a:r>
            <a:r>
              <a:rPr lang="en-US" sz="2000" dirty="0"/>
              <a:t>for all seats and all games priced the same. </a:t>
            </a:r>
          </a:p>
          <a:p>
            <a:endParaRPr lang="en-US" sz="2800" dirty="0" smtClean="0"/>
          </a:p>
          <a:p>
            <a:r>
              <a:rPr lang="en-US" sz="2800" dirty="0" smtClean="0"/>
              <a:t>ERA </a:t>
            </a:r>
            <a:r>
              <a:rPr lang="en-US" sz="2800" dirty="0"/>
              <a:t>#2: Tiered Pricing </a:t>
            </a:r>
            <a:r>
              <a:rPr lang="en-US" sz="2800" dirty="0" smtClean="0"/>
              <a:t>Regime</a:t>
            </a:r>
          </a:p>
          <a:p>
            <a:pPr lvl="1"/>
            <a:r>
              <a:rPr lang="en-US" sz="2000" dirty="0" smtClean="0"/>
              <a:t>Venue </a:t>
            </a:r>
            <a:r>
              <a:rPr lang="en-US" sz="2000" dirty="0"/>
              <a:t>is tiered into sections based on the different attractiveness of the ticket area to buyers. Same seat has identical price for every regular season game. </a:t>
            </a:r>
          </a:p>
        </p:txBody>
      </p:sp>
      <p:sp>
        <p:nvSpPr>
          <p:cNvPr id="4" name="Slide Number Placeholder 3"/>
          <p:cNvSpPr>
            <a:spLocks noGrp="1"/>
          </p:cNvSpPr>
          <p:nvPr>
            <p:ph type="sldNum" sz="quarter" idx="12"/>
          </p:nvPr>
        </p:nvSpPr>
        <p:spPr/>
        <p:txBody>
          <a:bodyPr/>
          <a:lstStyle/>
          <a:p>
            <a:fld id="{FCB06234-319A-5947-8A1D-ADBD7113BF56}" type="slidenum">
              <a:rPr lang="en-US" smtClean="0"/>
              <a:t>18</a:t>
            </a:fld>
            <a:endParaRPr lang="en-US"/>
          </a:p>
        </p:txBody>
      </p:sp>
    </p:spTree>
    <p:extLst>
      <p:ext uri="{BB962C8B-B14F-4D97-AF65-F5344CB8AC3E}">
        <p14:creationId xmlns:p14="http://schemas.microsoft.com/office/powerpoint/2010/main" val="2011636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5683"/>
            <a:ext cx="9144000" cy="932188"/>
          </a:xfrm>
        </p:spPr>
        <p:txBody>
          <a:bodyPr/>
          <a:lstStyle/>
          <a:p>
            <a:r>
              <a:rPr lang="en-US" dirty="0" smtClean="0"/>
              <a:t>Ticket Eras: Primary Market </a:t>
            </a:r>
            <a:endParaRPr lang="en-US" dirty="0"/>
          </a:p>
        </p:txBody>
      </p:sp>
      <p:sp>
        <p:nvSpPr>
          <p:cNvPr id="3" name="Content Placeholder 2"/>
          <p:cNvSpPr>
            <a:spLocks noGrp="1"/>
          </p:cNvSpPr>
          <p:nvPr>
            <p:ph idx="1"/>
          </p:nvPr>
        </p:nvSpPr>
        <p:spPr>
          <a:xfrm>
            <a:off x="457200" y="1242918"/>
            <a:ext cx="8229600" cy="5028385"/>
          </a:xfrm>
        </p:spPr>
        <p:txBody>
          <a:bodyPr>
            <a:normAutofit/>
          </a:bodyPr>
          <a:lstStyle/>
          <a:p>
            <a:r>
              <a:rPr lang="en-US" dirty="0" smtClean="0"/>
              <a:t>ERA </a:t>
            </a:r>
            <a:r>
              <a:rPr lang="en-US" dirty="0"/>
              <a:t>#3: Variable Pricing Regime Combined With </a:t>
            </a:r>
            <a:r>
              <a:rPr lang="en-US" dirty="0" err="1" smtClean="0"/>
              <a:t>Tiering</a:t>
            </a:r>
            <a:endParaRPr lang="en-US" dirty="0" smtClean="0"/>
          </a:p>
          <a:p>
            <a:pPr lvl="1"/>
            <a:r>
              <a:rPr lang="en-US" dirty="0" smtClean="0"/>
              <a:t>The </a:t>
            </a:r>
            <a:r>
              <a:rPr lang="en-US" dirty="0"/>
              <a:t>primary market ticket prices set by a rights owner does not have the same price for the same seat at each and every regular season game or event. There is typically one pricing round for a season so that the initial price set for each seat at each game is unchanged during the season. </a:t>
            </a:r>
          </a:p>
        </p:txBody>
      </p:sp>
      <p:sp>
        <p:nvSpPr>
          <p:cNvPr id="4" name="Slide Number Placeholder 3"/>
          <p:cNvSpPr>
            <a:spLocks noGrp="1"/>
          </p:cNvSpPr>
          <p:nvPr>
            <p:ph type="sldNum" sz="quarter" idx="12"/>
          </p:nvPr>
        </p:nvSpPr>
        <p:spPr/>
        <p:txBody>
          <a:bodyPr/>
          <a:lstStyle/>
          <a:p>
            <a:fld id="{FCB06234-319A-5947-8A1D-ADBD7113BF56}" type="slidenum">
              <a:rPr lang="en-US" smtClean="0"/>
              <a:t>19</a:t>
            </a:fld>
            <a:endParaRPr lang="en-US"/>
          </a:p>
        </p:txBody>
      </p:sp>
    </p:spTree>
    <p:extLst>
      <p:ext uri="{BB962C8B-B14F-4D97-AF65-F5344CB8AC3E}">
        <p14:creationId xmlns:p14="http://schemas.microsoft.com/office/powerpoint/2010/main" val="4267084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9409" y="344001"/>
            <a:ext cx="9159766" cy="5965156"/>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20</a:t>
            </a:fld>
            <a:endParaRPr lang="en-US"/>
          </a:p>
        </p:txBody>
      </p:sp>
    </p:spTree>
    <p:extLst>
      <p:ext uri="{BB962C8B-B14F-4D97-AF65-F5344CB8AC3E}">
        <p14:creationId xmlns:p14="http://schemas.microsoft.com/office/powerpoint/2010/main" val="587253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5683"/>
            <a:ext cx="9144000" cy="932188"/>
          </a:xfrm>
        </p:spPr>
        <p:txBody>
          <a:bodyPr/>
          <a:lstStyle/>
          <a:p>
            <a:r>
              <a:rPr lang="en-US" dirty="0" smtClean="0"/>
              <a:t>Ticket Eras: Primary Market </a:t>
            </a:r>
            <a:endParaRPr lang="en-US" dirty="0"/>
          </a:p>
        </p:txBody>
      </p:sp>
      <p:sp>
        <p:nvSpPr>
          <p:cNvPr id="3" name="Content Placeholder 2"/>
          <p:cNvSpPr>
            <a:spLocks noGrp="1"/>
          </p:cNvSpPr>
          <p:nvPr>
            <p:ph idx="1"/>
          </p:nvPr>
        </p:nvSpPr>
        <p:spPr>
          <a:xfrm>
            <a:off x="457200" y="1242918"/>
            <a:ext cx="8229600" cy="5028385"/>
          </a:xfrm>
        </p:spPr>
        <p:txBody>
          <a:bodyPr>
            <a:normAutofit fontScale="92500"/>
          </a:bodyPr>
          <a:lstStyle/>
          <a:p>
            <a:r>
              <a:rPr lang="en-US" dirty="0" smtClean="0"/>
              <a:t>ERA </a:t>
            </a:r>
            <a:r>
              <a:rPr lang="en-US" dirty="0"/>
              <a:t>#4: Dynamic Pricing </a:t>
            </a:r>
            <a:r>
              <a:rPr lang="en-US" dirty="0" smtClean="0"/>
              <a:t>Regime </a:t>
            </a:r>
          </a:p>
          <a:p>
            <a:pPr lvl="1"/>
            <a:r>
              <a:rPr lang="en-US" dirty="0" smtClean="0"/>
              <a:t>Changes </a:t>
            </a:r>
            <a:r>
              <a:rPr lang="en-US" dirty="0"/>
              <a:t>in the listed ticket prices can occur multiple times due to shifts in the demand for or supply of tickets for a game or event. After the initial round of prices are set, subsequent prices of tickets per game can change based on factors such as recent record of two teams playing, likely individual players appearing (such as the starting pitchers in MLB), and likely weather for the game. Supply and demand factors are allowed to drive potentially large shifts in prices set for individual games. </a:t>
            </a:r>
            <a:endParaRPr lang="en-US" dirty="0" smtClean="0"/>
          </a:p>
        </p:txBody>
      </p:sp>
      <p:sp>
        <p:nvSpPr>
          <p:cNvPr id="4" name="Slide Number Placeholder 3"/>
          <p:cNvSpPr>
            <a:spLocks noGrp="1"/>
          </p:cNvSpPr>
          <p:nvPr>
            <p:ph type="sldNum" sz="quarter" idx="12"/>
          </p:nvPr>
        </p:nvSpPr>
        <p:spPr/>
        <p:txBody>
          <a:bodyPr/>
          <a:lstStyle/>
          <a:p>
            <a:fld id="{FCB06234-319A-5947-8A1D-ADBD7113BF56}" type="slidenum">
              <a:rPr lang="en-US" smtClean="0"/>
              <a:t>21</a:t>
            </a:fld>
            <a:endParaRPr lang="en-US"/>
          </a:p>
        </p:txBody>
      </p:sp>
    </p:spTree>
    <p:extLst>
      <p:ext uri="{BB962C8B-B14F-4D97-AF65-F5344CB8AC3E}">
        <p14:creationId xmlns:p14="http://schemas.microsoft.com/office/powerpoint/2010/main" val="3687153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dirty="0" smtClean="0"/>
              <a:t>Ticket Eras: Primary Market </a:t>
            </a:r>
            <a:endParaRPr lang="en-US" dirty="0"/>
          </a:p>
        </p:txBody>
      </p:sp>
      <p:sp>
        <p:nvSpPr>
          <p:cNvPr id="3" name="Content Placeholder 2"/>
          <p:cNvSpPr>
            <a:spLocks noGrp="1"/>
          </p:cNvSpPr>
          <p:nvPr>
            <p:ph idx="1"/>
          </p:nvPr>
        </p:nvSpPr>
        <p:spPr>
          <a:xfrm>
            <a:off x="457200" y="1242918"/>
            <a:ext cx="8229600" cy="5028385"/>
          </a:xfrm>
        </p:spPr>
        <p:txBody>
          <a:bodyPr>
            <a:normAutofit/>
          </a:bodyPr>
          <a:lstStyle/>
          <a:p>
            <a:r>
              <a:rPr lang="en-US" sz="2800" dirty="0" smtClean="0"/>
              <a:t>ERA </a:t>
            </a:r>
            <a:r>
              <a:rPr lang="en-US" sz="2800" dirty="0"/>
              <a:t>#5: Inside The Venue Mobile Upgrade Ticket Pricing </a:t>
            </a:r>
            <a:r>
              <a:rPr lang="en-US" sz="2800" dirty="0" smtClean="0"/>
              <a:t>Regime</a:t>
            </a:r>
          </a:p>
          <a:p>
            <a:pPr lvl="1"/>
            <a:r>
              <a:rPr lang="en-US" sz="2000" dirty="0" smtClean="0"/>
              <a:t>Venue </a:t>
            </a:r>
            <a:r>
              <a:rPr lang="en-US" sz="2000" dirty="0"/>
              <a:t>attendees can access apps that showcase multiple unsold tickets in preferred seating that can be purchased and used for the remainder of a game or event. </a:t>
            </a:r>
          </a:p>
          <a:p>
            <a:endParaRPr lang="en-US" sz="2800" dirty="0"/>
          </a:p>
        </p:txBody>
      </p:sp>
      <p:sp>
        <p:nvSpPr>
          <p:cNvPr id="4" name="Slide Number Placeholder 3"/>
          <p:cNvSpPr>
            <a:spLocks noGrp="1"/>
          </p:cNvSpPr>
          <p:nvPr>
            <p:ph type="sldNum" sz="quarter" idx="12"/>
          </p:nvPr>
        </p:nvSpPr>
        <p:spPr/>
        <p:txBody>
          <a:bodyPr/>
          <a:lstStyle/>
          <a:p>
            <a:fld id="{FCB06234-319A-5947-8A1D-ADBD7113BF56}" type="slidenum">
              <a:rPr lang="en-US" smtClean="0"/>
              <a:t>22</a:t>
            </a:fld>
            <a:endParaRPr lang="en-US"/>
          </a:p>
        </p:txBody>
      </p:sp>
    </p:spTree>
    <p:extLst>
      <p:ext uri="{BB962C8B-B14F-4D97-AF65-F5344CB8AC3E}">
        <p14:creationId xmlns:p14="http://schemas.microsoft.com/office/powerpoint/2010/main" val="4267084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sz="4800" dirty="0" smtClean="0"/>
              <a:t>Ticket Eras: Secondary Market </a:t>
            </a:r>
            <a:endParaRPr lang="en-US" sz="4800" dirty="0"/>
          </a:p>
        </p:txBody>
      </p:sp>
      <p:sp>
        <p:nvSpPr>
          <p:cNvPr id="3" name="Content Placeholder 2"/>
          <p:cNvSpPr>
            <a:spLocks noGrp="1"/>
          </p:cNvSpPr>
          <p:nvPr>
            <p:ph idx="1"/>
          </p:nvPr>
        </p:nvSpPr>
        <p:spPr>
          <a:xfrm>
            <a:off x="457200" y="1229408"/>
            <a:ext cx="8229600" cy="5041895"/>
          </a:xfrm>
        </p:spPr>
        <p:txBody>
          <a:bodyPr>
            <a:normAutofit/>
          </a:bodyPr>
          <a:lstStyle/>
          <a:p>
            <a:r>
              <a:rPr lang="en-US" dirty="0"/>
              <a:t>ERA #1: Disorganized Offline Market Place For Reselling of Sporting </a:t>
            </a:r>
            <a:r>
              <a:rPr lang="en-US" dirty="0" smtClean="0"/>
              <a:t>Tickets</a:t>
            </a:r>
          </a:p>
          <a:p>
            <a:pPr lvl="1"/>
            <a:r>
              <a:rPr lang="en-US" dirty="0" smtClean="0"/>
              <a:t>Market </a:t>
            </a:r>
            <a:r>
              <a:rPr lang="en-US" dirty="0"/>
              <a:t>populated with lack of guarantees at to ticket authenticity. World of hard copy paper tickets creates challenges in rapid transfer of tickets</a:t>
            </a:r>
            <a:r>
              <a:rPr lang="en-US" dirty="0" smtClean="0"/>
              <a:t>.</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23</a:t>
            </a:fld>
            <a:endParaRPr lang="en-US"/>
          </a:p>
        </p:txBody>
      </p:sp>
    </p:spTree>
    <p:extLst>
      <p:ext uri="{BB962C8B-B14F-4D97-AF65-F5344CB8AC3E}">
        <p14:creationId xmlns:p14="http://schemas.microsoft.com/office/powerpoint/2010/main" val="750678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sz="4800" dirty="0" smtClean="0"/>
              <a:t>Ticket Eras: Secondary Market </a:t>
            </a:r>
            <a:endParaRPr lang="en-US" sz="4800" dirty="0"/>
          </a:p>
        </p:txBody>
      </p:sp>
      <p:sp>
        <p:nvSpPr>
          <p:cNvPr id="3" name="Content Placeholder 2"/>
          <p:cNvSpPr>
            <a:spLocks noGrp="1"/>
          </p:cNvSpPr>
          <p:nvPr>
            <p:ph idx="1"/>
          </p:nvPr>
        </p:nvSpPr>
        <p:spPr>
          <a:xfrm>
            <a:off x="457200" y="1229408"/>
            <a:ext cx="8229600" cy="5041895"/>
          </a:xfrm>
        </p:spPr>
        <p:txBody>
          <a:bodyPr>
            <a:normAutofit/>
          </a:bodyPr>
          <a:lstStyle/>
          <a:p>
            <a:r>
              <a:rPr lang="en-US" dirty="0" smtClean="0"/>
              <a:t>ERA </a:t>
            </a:r>
            <a:r>
              <a:rPr lang="en-US" dirty="0"/>
              <a:t>#2: Online Market For Reselling Tickets Emerges With Minimal Transparency As To </a:t>
            </a:r>
            <a:r>
              <a:rPr lang="en-US" dirty="0" smtClean="0"/>
              <a:t>Sellers</a:t>
            </a:r>
          </a:p>
          <a:p>
            <a:pPr lvl="1"/>
            <a:r>
              <a:rPr lang="en-US" dirty="0" smtClean="0"/>
              <a:t>Craig’s </a:t>
            </a:r>
            <a:r>
              <a:rPr lang="en-US" dirty="0"/>
              <a:t>List is an exemplar. It provides an online platform for buyers and sellers that previously were available in classified pages of print media. </a:t>
            </a:r>
          </a:p>
        </p:txBody>
      </p:sp>
      <p:sp>
        <p:nvSpPr>
          <p:cNvPr id="4" name="Slide Number Placeholder 3"/>
          <p:cNvSpPr>
            <a:spLocks noGrp="1"/>
          </p:cNvSpPr>
          <p:nvPr>
            <p:ph type="sldNum" sz="quarter" idx="12"/>
          </p:nvPr>
        </p:nvSpPr>
        <p:spPr/>
        <p:txBody>
          <a:bodyPr/>
          <a:lstStyle/>
          <a:p>
            <a:fld id="{FCB06234-319A-5947-8A1D-ADBD7113BF56}" type="slidenum">
              <a:rPr lang="en-US" smtClean="0"/>
              <a:t>24</a:t>
            </a:fld>
            <a:endParaRPr lang="en-US"/>
          </a:p>
        </p:txBody>
      </p:sp>
    </p:spTree>
    <p:extLst>
      <p:ext uri="{BB962C8B-B14F-4D97-AF65-F5344CB8AC3E}">
        <p14:creationId xmlns:p14="http://schemas.microsoft.com/office/powerpoint/2010/main" val="316828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sz="4800" dirty="0" smtClean="0"/>
              <a:t>Ticket Eras: Secondary Market </a:t>
            </a:r>
            <a:endParaRPr lang="en-US" sz="4800" dirty="0"/>
          </a:p>
        </p:txBody>
      </p:sp>
      <p:sp>
        <p:nvSpPr>
          <p:cNvPr id="3" name="Content Placeholder 2"/>
          <p:cNvSpPr>
            <a:spLocks noGrp="1"/>
          </p:cNvSpPr>
          <p:nvPr>
            <p:ph idx="1"/>
          </p:nvPr>
        </p:nvSpPr>
        <p:spPr>
          <a:xfrm>
            <a:off x="457200" y="1229408"/>
            <a:ext cx="8229600" cy="5041895"/>
          </a:xfrm>
        </p:spPr>
        <p:txBody>
          <a:bodyPr>
            <a:normAutofit/>
          </a:bodyPr>
          <a:lstStyle/>
          <a:p>
            <a:r>
              <a:rPr lang="en-US" dirty="0" smtClean="0"/>
              <a:t>ERA </a:t>
            </a:r>
            <a:r>
              <a:rPr lang="en-US" dirty="0"/>
              <a:t>#3: Online Market Place For Tickets With Sophisticated Classifications and </a:t>
            </a:r>
            <a:r>
              <a:rPr lang="en-US" dirty="0" smtClean="0"/>
              <a:t>Greater </a:t>
            </a:r>
            <a:r>
              <a:rPr lang="en-US" dirty="0"/>
              <a:t>Transparency Into </a:t>
            </a:r>
            <a:r>
              <a:rPr lang="en-US" dirty="0" smtClean="0"/>
              <a:t>Sellers</a:t>
            </a:r>
          </a:p>
          <a:p>
            <a:pPr lvl="1"/>
            <a:r>
              <a:rPr lang="en-US" dirty="0" smtClean="0"/>
              <a:t>eBay </a:t>
            </a:r>
            <a:r>
              <a:rPr lang="en-US" dirty="0"/>
              <a:t>opens in 1995 and has sporting tickets traded. StubHub starts in 2000 as an early dedicated online ticket exchange</a:t>
            </a:r>
            <a:r>
              <a:rPr lang="en-US" dirty="0" smtClean="0"/>
              <a:t>.</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25</a:t>
            </a:fld>
            <a:endParaRPr lang="en-US"/>
          </a:p>
        </p:txBody>
      </p:sp>
    </p:spTree>
    <p:extLst>
      <p:ext uri="{BB962C8B-B14F-4D97-AF65-F5344CB8AC3E}">
        <p14:creationId xmlns:p14="http://schemas.microsoft.com/office/powerpoint/2010/main" val="316828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32188"/>
          </a:xfrm>
        </p:spPr>
        <p:txBody>
          <a:bodyPr/>
          <a:lstStyle/>
          <a:p>
            <a:r>
              <a:rPr lang="en-US" sz="4800" dirty="0" smtClean="0"/>
              <a:t>Ticket Eras: Secondary Market </a:t>
            </a:r>
            <a:endParaRPr lang="en-US" sz="4800" dirty="0"/>
          </a:p>
        </p:txBody>
      </p:sp>
      <p:sp>
        <p:nvSpPr>
          <p:cNvPr id="3" name="Content Placeholder 2"/>
          <p:cNvSpPr>
            <a:spLocks noGrp="1"/>
          </p:cNvSpPr>
          <p:nvPr>
            <p:ph idx="1"/>
          </p:nvPr>
        </p:nvSpPr>
        <p:spPr>
          <a:xfrm>
            <a:off x="457200" y="1229408"/>
            <a:ext cx="8229600" cy="5041895"/>
          </a:xfrm>
        </p:spPr>
        <p:txBody>
          <a:bodyPr>
            <a:normAutofit/>
          </a:bodyPr>
          <a:lstStyle/>
          <a:p>
            <a:r>
              <a:rPr lang="en-US" dirty="0" smtClean="0"/>
              <a:t>ERA </a:t>
            </a:r>
            <a:r>
              <a:rPr lang="en-US" dirty="0"/>
              <a:t>#4: Leagues, Clubs, and Events Play Active Roles In The Secondary </a:t>
            </a:r>
            <a:r>
              <a:rPr lang="en-US" dirty="0" smtClean="0"/>
              <a:t>Markets</a:t>
            </a:r>
          </a:p>
          <a:p>
            <a:pPr lvl="1"/>
            <a:r>
              <a:rPr lang="en-US" dirty="0" smtClean="0"/>
              <a:t>Ticketing </a:t>
            </a:r>
            <a:r>
              <a:rPr lang="en-US" dirty="0"/>
              <a:t>companies, in addition to third parties such as StubHub, form partnerships with leagues and clubs on either a revenue sharing basis or a sponsorship model. </a:t>
            </a:r>
          </a:p>
          <a:p>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26</a:t>
            </a:fld>
            <a:endParaRPr lang="en-US"/>
          </a:p>
        </p:txBody>
      </p:sp>
    </p:spTree>
    <p:extLst>
      <p:ext uri="{BB962C8B-B14F-4D97-AF65-F5344CB8AC3E}">
        <p14:creationId xmlns:p14="http://schemas.microsoft.com/office/powerpoint/2010/main" val="3168286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72766" y="539910"/>
            <a:ext cx="8042239" cy="6215981"/>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27</a:t>
            </a:fld>
            <a:endParaRPr lang="en-US"/>
          </a:p>
        </p:txBody>
      </p:sp>
    </p:spTree>
    <p:extLst>
      <p:ext uri="{BB962C8B-B14F-4D97-AF65-F5344CB8AC3E}">
        <p14:creationId xmlns:p14="http://schemas.microsoft.com/office/powerpoint/2010/main" val="748409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05139" y="199699"/>
            <a:ext cx="6880238" cy="6679145"/>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28</a:t>
            </a:fld>
            <a:endParaRPr lang="en-US"/>
          </a:p>
        </p:txBody>
      </p:sp>
    </p:spTree>
    <p:extLst>
      <p:ext uri="{BB962C8B-B14F-4D97-AF65-F5344CB8AC3E}">
        <p14:creationId xmlns:p14="http://schemas.microsoft.com/office/powerpoint/2010/main" val="748409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32153"/>
            <a:ext cx="8229600" cy="1040268"/>
          </a:xfrm>
        </p:spPr>
        <p:txBody>
          <a:bodyPr>
            <a:normAutofit fontScale="90000"/>
          </a:bodyPr>
          <a:lstStyle/>
          <a:p>
            <a:r>
              <a:rPr lang="en-US" dirty="0" smtClean="0"/>
              <a:t>Softness of Listed Secondary Market Prices</a:t>
            </a:r>
            <a:endParaRPr lang="en-US" dirty="0"/>
          </a:p>
        </p:txBody>
      </p:sp>
      <p:sp>
        <p:nvSpPr>
          <p:cNvPr id="3" name="Content Placeholder 2"/>
          <p:cNvSpPr>
            <a:spLocks noGrp="1"/>
          </p:cNvSpPr>
          <p:nvPr>
            <p:ph idx="1"/>
          </p:nvPr>
        </p:nvSpPr>
        <p:spPr>
          <a:xfrm>
            <a:off x="457200" y="1718638"/>
            <a:ext cx="8229600" cy="5055405"/>
          </a:xfrm>
        </p:spPr>
        <p:txBody>
          <a:bodyPr/>
          <a:lstStyle/>
          <a:p>
            <a:r>
              <a:rPr lang="en-US" dirty="0" smtClean="0"/>
              <a:t>Listed prices are not transactions, they are ‘ask prices’</a:t>
            </a:r>
          </a:p>
          <a:p>
            <a:r>
              <a:rPr lang="en-US" dirty="0" smtClean="0"/>
              <a:t>Some season ticket holders list ‘high prices’ and hope to recoup outlays by offloading a subset of (their) tickets</a:t>
            </a:r>
          </a:p>
          <a:p>
            <a:r>
              <a:rPr lang="en-US" dirty="0" smtClean="0"/>
              <a:t>Many brokers list prices and withdraw them when demand does not eventuate</a:t>
            </a:r>
          </a:p>
          <a:p>
            <a:r>
              <a:rPr lang="en-US" dirty="0" smtClean="0"/>
              <a:t>Role of brokers in ticket purchasing/pricing likely to grow in scrutiny </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29</a:t>
            </a:fld>
            <a:endParaRPr lang="en-US"/>
          </a:p>
        </p:txBody>
      </p:sp>
    </p:spTree>
    <p:extLst>
      <p:ext uri="{BB962C8B-B14F-4D97-AF65-F5344CB8AC3E}">
        <p14:creationId xmlns:p14="http://schemas.microsoft.com/office/powerpoint/2010/main" val="1096738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40268"/>
          </a:xfrm>
        </p:spPr>
        <p:txBody>
          <a:bodyPr/>
          <a:lstStyle/>
          <a:p>
            <a:r>
              <a:rPr lang="en-US" dirty="0" smtClean="0"/>
              <a:t>Suite Revenues</a:t>
            </a:r>
            <a:endParaRPr lang="en-US" dirty="0"/>
          </a:p>
        </p:txBody>
      </p:sp>
      <p:sp>
        <p:nvSpPr>
          <p:cNvPr id="3" name="Content Placeholder 2"/>
          <p:cNvSpPr>
            <a:spLocks noGrp="1"/>
          </p:cNvSpPr>
          <p:nvPr>
            <p:ph idx="1"/>
          </p:nvPr>
        </p:nvSpPr>
        <p:spPr>
          <a:xfrm>
            <a:off x="457200" y="1215898"/>
            <a:ext cx="8229600" cy="5055405"/>
          </a:xfrm>
        </p:spPr>
        <p:txBody>
          <a:bodyPr>
            <a:normAutofit fontScale="85000" lnSpcReduction="20000"/>
          </a:bodyPr>
          <a:lstStyle/>
          <a:p>
            <a:r>
              <a:rPr lang="en-US" dirty="0" smtClean="0"/>
              <a:t>Venues differ considerably in their suite inventory (volume, styles, availability, size and location).</a:t>
            </a:r>
          </a:p>
          <a:p>
            <a:r>
              <a:rPr lang="en-US" dirty="0" smtClean="0"/>
              <a:t>Suite sales are typically negotiated amongst the parties within basic guidelines provided by the seller.</a:t>
            </a:r>
          </a:p>
          <a:p>
            <a:r>
              <a:rPr lang="en-US" dirty="0" smtClean="0"/>
              <a:t>Suites differ on inclusions of food &amp; beverage options, quality, price, and requirements.</a:t>
            </a:r>
          </a:p>
          <a:p>
            <a:r>
              <a:rPr lang="en-US" dirty="0" smtClean="0"/>
              <a:t>Suite design continually undergoing re-evaluation. Recent shift from large number of same size similarly-designed suites to a broader array of offerings.</a:t>
            </a:r>
          </a:p>
          <a:p>
            <a:r>
              <a:rPr lang="en-US" dirty="0" smtClean="0"/>
              <a:t>Added interest in ‘shared suites’ where companies bid for only a subset of season games.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30</a:t>
            </a:fld>
            <a:endParaRPr lang="en-US"/>
          </a:p>
        </p:txBody>
      </p:sp>
    </p:spTree>
    <p:extLst>
      <p:ext uri="{BB962C8B-B14F-4D97-AF65-F5344CB8AC3E}">
        <p14:creationId xmlns:p14="http://schemas.microsoft.com/office/powerpoint/2010/main" val="24193071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16100" y="0"/>
            <a:ext cx="5502482" cy="6858000"/>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31</a:t>
            </a:fld>
            <a:endParaRPr lang="en-US"/>
          </a:p>
        </p:txBody>
      </p:sp>
    </p:spTree>
    <p:extLst>
      <p:ext uri="{BB962C8B-B14F-4D97-AF65-F5344CB8AC3E}">
        <p14:creationId xmlns:p14="http://schemas.microsoft.com/office/powerpoint/2010/main" val="3008109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931" y="1371600"/>
            <a:ext cx="8093470" cy="2505075"/>
          </a:xfrm>
        </p:spPr>
        <p:txBody>
          <a:bodyPr>
            <a:normAutofit fontScale="90000"/>
          </a:bodyPr>
          <a:lstStyle/>
          <a:p>
            <a:r>
              <a:rPr lang="en-US" dirty="0" smtClean="0"/>
              <a:t>Industry Example: Oakland A’s embrace Variable </a:t>
            </a:r>
            <a:r>
              <a:rPr lang="en-US" dirty="0"/>
              <a:t>P</a:t>
            </a:r>
            <a:r>
              <a:rPr lang="en-US" dirty="0" smtClean="0"/>
              <a:t>ricing and </a:t>
            </a:r>
            <a:r>
              <a:rPr lang="en-US" dirty="0"/>
              <a:t>D</a:t>
            </a:r>
            <a:r>
              <a:rPr lang="en-US" dirty="0" smtClean="0"/>
              <a:t>ynamic Pricing</a:t>
            </a:r>
            <a:endParaRPr lang="en-US" dirty="0"/>
          </a:p>
        </p:txBody>
      </p:sp>
      <p:sp>
        <p:nvSpPr>
          <p:cNvPr id="3" name="Slide Number Placeholder 2"/>
          <p:cNvSpPr>
            <a:spLocks noGrp="1"/>
          </p:cNvSpPr>
          <p:nvPr>
            <p:ph type="sldNum" sz="quarter" idx="12"/>
          </p:nvPr>
        </p:nvSpPr>
        <p:spPr/>
        <p:txBody>
          <a:bodyPr/>
          <a:lstStyle/>
          <a:p>
            <a:fld id="{162F1D00-BD13-4404-86B0-79703945A0A7}" type="slidenum">
              <a:rPr lang="en-US" smtClean="0"/>
              <a:t>32</a:t>
            </a:fld>
            <a:endParaRPr lang="en-US"/>
          </a:p>
        </p:txBody>
      </p:sp>
    </p:spTree>
    <p:extLst>
      <p:ext uri="{BB962C8B-B14F-4D97-AF65-F5344CB8AC3E}">
        <p14:creationId xmlns:p14="http://schemas.microsoft.com/office/powerpoint/2010/main" val="38388353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A’s and Tickets</a:t>
            </a:r>
            <a:endParaRPr lang="en-US" dirty="0"/>
          </a:p>
        </p:txBody>
      </p:sp>
      <p:sp>
        <p:nvSpPr>
          <p:cNvPr id="5" name="Content Placeholder 4"/>
          <p:cNvSpPr>
            <a:spLocks noGrp="1"/>
          </p:cNvSpPr>
          <p:nvPr>
            <p:ph idx="1"/>
          </p:nvPr>
        </p:nvSpPr>
        <p:spPr/>
        <p:txBody>
          <a:bodyPr>
            <a:normAutofit fontScale="92500" lnSpcReduction="20000"/>
          </a:bodyPr>
          <a:lstStyle/>
          <a:p>
            <a:r>
              <a:rPr lang="en-US" dirty="0" smtClean="0"/>
              <a:t>Stadium Capacity for baseball: 35,000 with the third deck (upper deck) covered in tarps</a:t>
            </a:r>
          </a:p>
          <a:p>
            <a:r>
              <a:rPr lang="en-US" dirty="0" smtClean="0"/>
              <a:t>Historically, Oakland A’s have rich heritage</a:t>
            </a:r>
          </a:p>
          <a:p>
            <a:pPr lvl="1"/>
            <a:r>
              <a:rPr lang="en-US" sz="2000" dirty="0" smtClean="0"/>
              <a:t>World Series titles in 1972, 1973, 1974, and 1989</a:t>
            </a:r>
          </a:p>
          <a:p>
            <a:pPr lvl="1"/>
            <a:r>
              <a:rPr lang="en-US" sz="2000" dirty="0" smtClean="0"/>
              <a:t>1989 was famous “earthquake series” versus the San Francisco Giants</a:t>
            </a:r>
          </a:p>
          <a:p>
            <a:r>
              <a:rPr lang="en-US" dirty="0" smtClean="0"/>
              <a:t>Billy </a:t>
            </a:r>
            <a:r>
              <a:rPr lang="en-US" dirty="0" err="1" smtClean="0"/>
              <a:t>Beane</a:t>
            </a:r>
            <a:r>
              <a:rPr lang="en-US" dirty="0" smtClean="0"/>
              <a:t> Era</a:t>
            </a:r>
          </a:p>
          <a:p>
            <a:pPr lvl="1"/>
            <a:r>
              <a:rPr lang="en-US" sz="2000" dirty="0" smtClean="0"/>
              <a:t>Cross</a:t>
            </a:r>
            <a:r>
              <a:rPr lang="en-US" sz="2000" dirty="0"/>
              <a:t>-town rivals (</a:t>
            </a:r>
            <a:r>
              <a:rPr lang="en-US" sz="2000" dirty="0" smtClean="0"/>
              <a:t>San </a:t>
            </a:r>
            <a:r>
              <a:rPr lang="en-US" sz="2000" dirty="0"/>
              <a:t>Francisco </a:t>
            </a:r>
            <a:r>
              <a:rPr lang="en-US" sz="2000" dirty="0" smtClean="0"/>
              <a:t>Giants) win the World Series in 2010, 2012, 2014</a:t>
            </a:r>
          </a:p>
          <a:p>
            <a:pPr lvl="1"/>
            <a:r>
              <a:rPr lang="en-US" sz="2000" dirty="0" smtClean="0"/>
              <a:t>Creativity and promotions essential to sell tickets in environment where #2 MLB club in Bay Area market</a:t>
            </a:r>
            <a:endParaRPr lang="en-US" sz="2000" dirty="0"/>
          </a:p>
        </p:txBody>
      </p:sp>
      <p:sp>
        <p:nvSpPr>
          <p:cNvPr id="2" name="Slide Number Placeholder 1"/>
          <p:cNvSpPr>
            <a:spLocks noGrp="1"/>
          </p:cNvSpPr>
          <p:nvPr>
            <p:ph type="sldNum" sz="quarter" idx="12"/>
          </p:nvPr>
        </p:nvSpPr>
        <p:spPr/>
        <p:txBody>
          <a:bodyPr/>
          <a:lstStyle/>
          <a:p>
            <a:fld id="{FCB06234-319A-5947-8A1D-ADBD7113BF56}" type="slidenum">
              <a:rPr lang="en-US" smtClean="0"/>
              <a:t>33</a:t>
            </a:fld>
            <a:endParaRPr lang="en-US"/>
          </a:p>
        </p:txBody>
      </p:sp>
    </p:spTree>
    <p:extLst>
      <p:ext uri="{BB962C8B-B14F-4D97-AF65-F5344CB8AC3E}">
        <p14:creationId xmlns:p14="http://schemas.microsoft.com/office/powerpoint/2010/main" val="2696234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86741"/>
            <a:ext cx="7187518" cy="6379106"/>
          </a:xfrm>
          <a:prstGeom prst="rect">
            <a:avLst/>
          </a:prstGeom>
        </p:spPr>
      </p:pic>
      <p:sp>
        <p:nvSpPr>
          <p:cNvPr id="3" name="Rectangle 2"/>
          <p:cNvSpPr/>
          <p:nvPr/>
        </p:nvSpPr>
        <p:spPr>
          <a:xfrm>
            <a:off x="7187518" y="1019942"/>
            <a:ext cx="1888922" cy="5262980"/>
          </a:xfrm>
          <a:prstGeom prst="rect">
            <a:avLst/>
          </a:prstGeom>
          <a:ln>
            <a:solidFill>
              <a:schemeClr val="tx1"/>
            </a:solidFill>
          </a:ln>
        </p:spPr>
        <p:txBody>
          <a:bodyPr wrap="square">
            <a:spAutoFit/>
          </a:bodyPr>
          <a:lstStyle/>
          <a:p>
            <a:r>
              <a:rPr lang="en-US" sz="1600" b="1" dirty="0"/>
              <a:t>*Game Tier Color </a:t>
            </a:r>
            <a:r>
              <a:rPr lang="en-US" sz="1600" dirty="0"/>
              <a:t>signifies expected strength of demand: Gold is Highest tier, Green is second tier, and White is lowest tier.</a:t>
            </a:r>
          </a:p>
          <a:p>
            <a:r>
              <a:rPr lang="en-US" sz="1600" dirty="0"/>
              <a:t> </a:t>
            </a:r>
          </a:p>
          <a:p>
            <a:r>
              <a:rPr lang="en-US" sz="1600" b="1" dirty="0"/>
              <a:t>**Promotion Day with Examples:</a:t>
            </a:r>
            <a:endParaRPr lang="en-US" sz="1600" dirty="0"/>
          </a:p>
          <a:p>
            <a:r>
              <a:rPr lang="en-US" sz="1600" dirty="0"/>
              <a:t>a) Fireworks</a:t>
            </a:r>
          </a:p>
          <a:p>
            <a:r>
              <a:rPr lang="en-US" sz="1600" dirty="0"/>
              <a:t>b) Mike </a:t>
            </a:r>
            <a:r>
              <a:rPr lang="en-US" sz="1600" dirty="0" err="1"/>
              <a:t>Gallego</a:t>
            </a:r>
            <a:r>
              <a:rPr lang="en-US" sz="1600" dirty="0"/>
              <a:t> Windmill Windup Toy</a:t>
            </a:r>
          </a:p>
          <a:p>
            <a:r>
              <a:rPr lang="en-US" sz="1600" dirty="0"/>
              <a:t>c) Chevy Free Parking</a:t>
            </a:r>
          </a:p>
          <a:p>
            <a:r>
              <a:rPr lang="en-US" sz="1600" dirty="0"/>
              <a:t>d) Mark McGuire </a:t>
            </a:r>
            <a:r>
              <a:rPr lang="en-US" sz="1600" dirty="0" err="1"/>
              <a:t>Bobblehead</a:t>
            </a:r>
            <a:endParaRPr lang="en-US" sz="1600" dirty="0"/>
          </a:p>
          <a:p>
            <a:r>
              <a:rPr lang="en-US" sz="1600" dirty="0"/>
              <a:t>e) Fireworks + Star Wars R2D2 </a:t>
            </a:r>
            <a:r>
              <a:rPr lang="en-US" sz="1600" dirty="0" smtClean="0"/>
              <a:t>Beanie</a:t>
            </a:r>
            <a:endParaRPr lang="en-US" sz="1600" dirty="0"/>
          </a:p>
        </p:txBody>
      </p:sp>
      <p:sp>
        <p:nvSpPr>
          <p:cNvPr id="4" name="Slide Number Placeholder 3"/>
          <p:cNvSpPr>
            <a:spLocks noGrp="1"/>
          </p:cNvSpPr>
          <p:nvPr>
            <p:ph type="sldNum" sz="quarter" idx="12"/>
          </p:nvPr>
        </p:nvSpPr>
        <p:spPr/>
        <p:txBody>
          <a:bodyPr/>
          <a:lstStyle/>
          <a:p>
            <a:fld id="{FCB06234-319A-5947-8A1D-ADBD7113BF56}" type="slidenum">
              <a:rPr lang="en-US" smtClean="0"/>
              <a:t>34</a:t>
            </a:fld>
            <a:endParaRPr lang="en-US"/>
          </a:p>
        </p:txBody>
      </p:sp>
    </p:spTree>
    <p:extLst>
      <p:ext uri="{BB962C8B-B14F-4D97-AF65-F5344CB8AC3E}">
        <p14:creationId xmlns:p14="http://schemas.microsoft.com/office/powerpoint/2010/main" val="3008109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Day of the Week Breakdown</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35</a:t>
            </a:fld>
            <a:endParaRPr lang="en-US"/>
          </a:p>
        </p:txBody>
      </p:sp>
      <p:pic>
        <p:nvPicPr>
          <p:cNvPr id="3" name="Picture 2"/>
          <p:cNvPicPr>
            <a:picLocks noChangeAspect="1"/>
          </p:cNvPicPr>
          <p:nvPr/>
        </p:nvPicPr>
        <p:blipFill>
          <a:blip r:embed="rId2"/>
          <a:stretch>
            <a:fillRect/>
          </a:stretch>
        </p:blipFill>
        <p:spPr>
          <a:xfrm>
            <a:off x="200016" y="2647955"/>
            <a:ext cx="8755258" cy="1553647"/>
          </a:xfrm>
          <a:prstGeom prst="rect">
            <a:avLst/>
          </a:prstGeom>
        </p:spPr>
      </p:pic>
      <p:sp>
        <p:nvSpPr>
          <p:cNvPr id="5" name="TextBox 4"/>
          <p:cNvSpPr txBox="1"/>
          <p:nvPr/>
        </p:nvSpPr>
        <p:spPr>
          <a:xfrm>
            <a:off x="457200" y="4426509"/>
            <a:ext cx="1406433" cy="646331"/>
          </a:xfrm>
          <a:prstGeom prst="rect">
            <a:avLst/>
          </a:prstGeom>
          <a:noFill/>
          <a:ln>
            <a:solidFill>
              <a:schemeClr val="tx1"/>
            </a:solidFill>
          </a:ln>
        </p:spPr>
        <p:txBody>
          <a:bodyPr wrap="square" rtlCol="0">
            <a:spAutoFit/>
          </a:bodyPr>
          <a:lstStyle/>
          <a:p>
            <a:pPr algn="ctr"/>
            <a:r>
              <a:rPr lang="en-US" dirty="0" smtClean="0"/>
              <a:t>Opening Day Game</a:t>
            </a:r>
            <a:endParaRPr lang="en-US" dirty="0"/>
          </a:p>
        </p:txBody>
      </p:sp>
      <p:cxnSp>
        <p:nvCxnSpPr>
          <p:cNvPr id="6" name="Straight Arrow Connector 5"/>
          <p:cNvCxnSpPr/>
          <p:nvPr/>
        </p:nvCxnSpPr>
        <p:spPr>
          <a:xfrm flipV="1">
            <a:off x="1415418" y="3095774"/>
            <a:ext cx="396848" cy="1330735"/>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3690671" y="1993700"/>
            <a:ext cx="3002804" cy="369332"/>
          </a:xfrm>
          <a:prstGeom prst="rect">
            <a:avLst/>
          </a:prstGeom>
          <a:noFill/>
          <a:ln>
            <a:solidFill>
              <a:schemeClr val="tx1"/>
            </a:solidFill>
          </a:ln>
        </p:spPr>
        <p:txBody>
          <a:bodyPr wrap="square" rtlCol="0">
            <a:spAutoFit/>
          </a:bodyPr>
          <a:lstStyle/>
          <a:p>
            <a:pPr algn="ctr"/>
            <a:r>
              <a:rPr lang="en-US" dirty="0" smtClean="0"/>
              <a:t>Game versus LA Dodgers</a:t>
            </a:r>
            <a:endParaRPr lang="en-US" dirty="0"/>
          </a:p>
        </p:txBody>
      </p:sp>
      <p:cxnSp>
        <p:nvCxnSpPr>
          <p:cNvPr id="11" name="Straight Arrow Connector 10"/>
          <p:cNvCxnSpPr>
            <a:stCxn id="10" idx="1"/>
          </p:cNvCxnSpPr>
          <p:nvPr/>
        </p:nvCxnSpPr>
        <p:spPr>
          <a:xfrm flipH="1">
            <a:off x="2976349" y="2178366"/>
            <a:ext cx="714322" cy="917408"/>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3545160" y="4426509"/>
            <a:ext cx="3875866" cy="1200329"/>
          </a:xfrm>
          <a:prstGeom prst="rect">
            <a:avLst/>
          </a:prstGeom>
          <a:noFill/>
          <a:ln>
            <a:solidFill>
              <a:schemeClr val="tx1"/>
            </a:solidFill>
          </a:ln>
        </p:spPr>
        <p:txBody>
          <a:bodyPr wrap="square" rtlCol="0">
            <a:spAutoFit/>
          </a:bodyPr>
          <a:lstStyle/>
          <a:p>
            <a:r>
              <a:rPr lang="en-US" dirty="0" smtClean="0"/>
              <a:t>Average Payroll of Visiting Team</a:t>
            </a:r>
          </a:p>
          <a:p>
            <a:pPr marL="285750" indent="-285750">
              <a:buFont typeface="Arial"/>
              <a:buChar char="•"/>
            </a:pPr>
            <a:r>
              <a:rPr lang="en-US" dirty="0" smtClean="0"/>
              <a:t>Gold Games: $189M</a:t>
            </a:r>
          </a:p>
          <a:p>
            <a:pPr marL="285750" indent="-285750">
              <a:buFont typeface="Arial"/>
              <a:buChar char="•"/>
            </a:pPr>
            <a:r>
              <a:rPr lang="en-US" dirty="0" smtClean="0"/>
              <a:t>Green Games: $123M</a:t>
            </a:r>
          </a:p>
          <a:p>
            <a:pPr marL="285750" indent="-285750">
              <a:buFont typeface="Arial"/>
              <a:buChar char="•"/>
            </a:pPr>
            <a:r>
              <a:rPr lang="en-US" dirty="0" smtClean="0"/>
              <a:t>White Games: $122M</a:t>
            </a:r>
            <a:endParaRPr lang="en-US" dirty="0"/>
          </a:p>
        </p:txBody>
      </p:sp>
    </p:spTree>
    <p:extLst>
      <p:ext uri="{BB962C8B-B14F-4D97-AF65-F5344CB8AC3E}">
        <p14:creationId xmlns:p14="http://schemas.microsoft.com/office/powerpoint/2010/main" val="30972215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931" y="1371600"/>
            <a:ext cx="8093470" cy="2505075"/>
          </a:xfrm>
        </p:spPr>
        <p:txBody>
          <a:bodyPr>
            <a:normAutofit fontScale="90000"/>
          </a:bodyPr>
          <a:lstStyle/>
          <a:p>
            <a:r>
              <a:rPr lang="en-US" dirty="0" smtClean="0"/>
              <a:t>Average Primary Market Ticket Price Trends (1995-2014) for Major North American Leagues</a:t>
            </a:r>
            <a:endParaRPr lang="en-US" dirty="0"/>
          </a:p>
        </p:txBody>
      </p:sp>
      <p:sp>
        <p:nvSpPr>
          <p:cNvPr id="3" name="Slide Number Placeholder 2"/>
          <p:cNvSpPr>
            <a:spLocks noGrp="1"/>
          </p:cNvSpPr>
          <p:nvPr>
            <p:ph type="sldNum" sz="quarter" idx="12"/>
          </p:nvPr>
        </p:nvSpPr>
        <p:spPr/>
        <p:txBody>
          <a:bodyPr/>
          <a:lstStyle/>
          <a:p>
            <a:fld id="{162F1D00-BD13-4404-86B0-79703945A0A7}" type="slidenum">
              <a:rPr lang="en-US" smtClean="0"/>
              <a:t>36</a:t>
            </a:fld>
            <a:endParaRPr lang="en-US"/>
          </a:p>
        </p:txBody>
      </p:sp>
    </p:spTree>
    <p:extLst>
      <p:ext uri="{BB962C8B-B14F-4D97-AF65-F5344CB8AC3E}">
        <p14:creationId xmlns:p14="http://schemas.microsoft.com/office/powerpoint/2010/main" val="3558436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8046"/>
            <a:ext cx="8229600" cy="1600200"/>
          </a:xfrm>
        </p:spPr>
        <p:txBody>
          <a:bodyPr/>
          <a:lstStyle/>
          <a:p>
            <a:r>
              <a:rPr lang="en-US" dirty="0" smtClean="0"/>
              <a:t>Team Marketing Report Average Ticket Prices</a:t>
            </a:r>
            <a:endParaRPr lang="en-US" dirty="0"/>
          </a:p>
        </p:txBody>
      </p:sp>
      <p:sp>
        <p:nvSpPr>
          <p:cNvPr id="3" name="Slide Number Placeholder 2"/>
          <p:cNvSpPr>
            <a:spLocks noGrp="1"/>
          </p:cNvSpPr>
          <p:nvPr>
            <p:ph type="sldNum" sz="quarter" idx="12"/>
          </p:nvPr>
        </p:nvSpPr>
        <p:spPr/>
        <p:txBody>
          <a:bodyPr/>
          <a:lstStyle/>
          <a:p>
            <a:fld id="{FCB06234-319A-5947-8A1D-ADBD7113BF56}" type="slidenum">
              <a:rPr lang="en-US" smtClean="0"/>
              <a:t>37</a:t>
            </a:fld>
            <a:endParaRPr lang="en-US"/>
          </a:p>
        </p:txBody>
      </p:sp>
      <p:pic>
        <p:nvPicPr>
          <p:cNvPr id="5" name="Picture 4"/>
          <p:cNvPicPr>
            <a:picLocks noChangeAspect="1"/>
          </p:cNvPicPr>
          <p:nvPr/>
        </p:nvPicPr>
        <p:blipFill>
          <a:blip r:embed="rId2"/>
          <a:stretch>
            <a:fillRect/>
          </a:stretch>
        </p:blipFill>
        <p:spPr>
          <a:xfrm>
            <a:off x="582531" y="1974430"/>
            <a:ext cx="7791082" cy="4118568"/>
          </a:xfrm>
          <a:prstGeom prst="rect">
            <a:avLst/>
          </a:prstGeom>
        </p:spPr>
      </p:pic>
    </p:spTree>
    <p:extLst>
      <p:ext uri="{BB962C8B-B14F-4D97-AF65-F5344CB8AC3E}">
        <p14:creationId xmlns:p14="http://schemas.microsoft.com/office/powerpoint/2010/main" val="18023295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38</a:t>
            </a:fld>
            <a:endParaRPr lang="en-US"/>
          </a:p>
        </p:txBody>
      </p:sp>
      <p:pic>
        <p:nvPicPr>
          <p:cNvPr id="3" name="Picture 2"/>
          <p:cNvPicPr>
            <a:picLocks noChangeAspect="1"/>
          </p:cNvPicPr>
          <p:nvPr/>
        </p:nvPicPr>
        <p:blipFill>
          <a:blip r:embed="rId2"/>
          <a:stretch>
            <a:fillRect/>
          </a:stretch>
        </p:blipFill>
        <p:spPr>
          <a:xfrm>
            <a:off x="716833" y="1784480"/>
            <a:ext cx="7816549" cy="4132888"/>
          </a:xfrm>
          <a:prstGeom prst="rect">
            <a:avLst/>
          </a:prstGeom>
        </p:spPr>
      </p:pic>
    </p:spTree>
    <p:extLst>
      <p:ext uri="{BB962C8B-B14F-4D97-AF65-F5344CB8AC3E}">
        <p14:creationId xmlns:p14="http://schemas.microsoft.com/office/powerpoint/2010/main" val="3253507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39</a:t>
            </a:fld>
            <a:endParaRPr lang="en-US"/>
          </a:p>
        </p:txBody>
      </p:sp>
      <p:pic>
        <p:nvPicPr>
          <p:cNvPr id="3" name="Picture 2"/>
          <p:cNvPicPr>
            <a:picLocks noChangeAspect="1"/>
          </p:cNvPicPr>
          <p:nvPr/>
        </p:nvPicPr>
        <p:blipFill>
          <a:blip r:embed="rId2"/>
          <a:stretch>
            <a:fillRect/>
          </a:stretch>
        </p:blipFill>
        <p:spPr>
          <a:xfrm>
            <a:off x="838438" y="1852030"/>
            <a:ext cx="7586585" cy="4011298"/>
          </a:xfrm>
          <a:prstGeom prst="rect">
            <a:avLst/>
          </a:prstGeom>
        </p:spPr>
      </p:pic>
    </p:spTree>
    <p:extLst>
      <p:ext uri="{BB962C8B-B14F-4D97-AF65-F5344CB8AC3E}">
        <p14:creationId xmlns:p14="http://schemas.microsoft.com/office/powerpoint/2010/main" val="32535078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40</a:t>
            </a:fld>
            <a:endParaRPr lang="en-US"/>
          </a:p>
        </p:txBody>
      </p:sp>
      <p:pic>
        <p:nvPicPr>
          <p:cNvPr id="3" name="Picture 2"/>
          <p:cNvPicPr>
            <a:picLocks noChangeAspect="1"/>
          </p:cNvPicPr>
          <p:nvPr/>
        </p:nvPicPr>
        <p:blipFill>
          <a:blip r:embed="rId2"/>
          <a:stretch>
            <a:fillRect/>
          </a:stretch>
        </p:blipFill>
        <p:spPr>
          <a:xfrm>
            <a:off x="650087" y="1771780"/>
            <a:ext cx="7842195" cy="4145588"/>
          </a:xfrm>
          <a:prstGeom prst="rect">
            <a:avLst/>
          </a:prstGeom>
        </p:spPr>
      </p:pic>
    </p:spTree>
    <p:extLst>
      <p:ext uri="{BB962C8B-B14F-4D97-AF65-F5344CB8AC3E}">
        <p14:creationId xmlns:p14="http://schemas.microsoft.com/office/powerpoint/2010/main" val="32535078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931" y="1371600"/>
            <a:ext cx="8093470" cy="2505075"/>
          </a:xfrm>
        </p:spPr>
        <p:txBody>
          <a:bodyPr>
            <a:normAutofit fontScale="90000"/>
          </a:bodyPr>
          <a:lstStyle/>
          <a:p>
            <a:r>
              <a:rPr lang="en-US" dirty="0" smtClean="0"/>
              <a:t>Average Primary Market Ticket Price in 2014 for each Club in the 4 Major North American Leagues</a:t>
            </a:r>
            <a:endParaRPr lang="en-US" dirty="0"/>
          </a:p>
        </p:txBody>
      </p:sp>
      <p:sp>
        <p:nvSpPr>
          <p:cNvPr id="3" name="Slide Number Placeholder 2"/>
          <p:cNvSpPr>
            <a:spLocks noGrp="1"/>
          </p:cNvSpPr>
          <p:nvPr>
            <p:ph type="sldNum" sz="quarter" idx="12"/>
          </p:nvPr>
        </p:nvSpPr>
        <p:spPr/>
        <p:txBody>
          <a:bodyPr/>
          <a:lstStyle/>
          <a:p>
            <a:fld id="{162F1D00-BD13-4404-86B0-79703945A0A7}" type="slidenum">
              <a:rPr lang="en-US" smtClean="0"/>
              <a:t>41</a:t>
            </a:fld>
            <a:endParaRPr lang="en-US"/>
          </a:p>
        </p:txBody>
      </p:sp>
    </p:spTree>
    <p:extLst>
      <p:ext uri="{BB962C8B-B14F-4D97-AF65-F5344CB8AC3E}">
        <p14:creationId xmlns:p14="http://schemas.microsoft.com/office/powerpoint/2010/main" val="499618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2014 Average Ticket Prices</a:t>
            </a:r>
            <a:endParaRPr lang="en-US" dirty="0"/>
          </a:p>
        </p:txBody>
      </p:sp>
      <p:sp>
        <p:nvSpPr>
          <p:cNvPr id="3" name="Slide Number Placeholder 2"/>
          <p:cNvSpPr>
            <a:spLocks noGrp="1"/>
          </p:cNvSpPr>
          <p:nvPr>
            <p:ph type="sldNum" sz="quarter" idx="12"/>
          </p:nvPr>
        </p:nvSpPr>
        <p:spPr/>
        <p:txBody>
          <a:bodyPr/>
          <a:lstStyle/>
          <a:p>
            <a:fld id="{FCB06234-319A-5947-8A1D-ADBD7113BF56}" type="slidenum">
              <a:rPr lang="en-US" smtClean="0"/>
              <a:t>42</a:t>
            </a:fld>
            <a:endParaRPr lang="en-US"/>
          </a:p>
        </p:txBody>
      </p:sp>
      <p:pic>
        <p:nvPicPr>
          <p:cNvPr id="4" name="Picture 3"/>
          <p:cNvPicPr>
            <a:picLocks noChangeAspect="1"/>
          </p:cNvPicPr>
          <p:nvPr/>
        </p:nvPicPr>
        <p:blipFill>
          <a:blip r:embed="rId2"/>
          <a:stretch>
            <a:fillRect/>
          </a:stretch>
        </p:blipFill>
        <p:spPr>
          <a:xfrm>
            <a:off x="457200" y="2065759"/>
            <a:ext cx="8379410" cy="4376818"/>
          </a:xfrm>
          <a:prstGeom prst="rect">
            <a:avLst/>
          </a:prstGeom>
        </p:spPr>
      </p:pic>
    </p:spTree>
    <p:extLst>
      <p:ext uri="{BB962C8B-B14F-4D97-AF65-F5344CB8AC3E}">
        <p14:creationId xmlns:p14="http://schemas.microsoft.com/office/powerpoint/2010/main" val="28990332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2014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43</a:t>
            </a:fld>
            <a:endParaRPr lang="en-US"/>
          </a:p>
        </p:txBody>
      </p:sp>
      <p:pic>
        <p:nvPicPr>
          <p:cNvPr id="3" name="Picture 2"/>
          <p:cNvPicPr>
            <a:picLocks noChangeAspect="1"/>
          </p:cNvPicPr>
          <p:nvPr/>
        </p:nvPicPr>
        <p:blipFill>
          <a:blip r:embed="rId2"/>
          <a:stretch>
            <a:fillRect/>
          </a:stretch>
        </p:blipFill>
        <p:spPr>
          <a:xfrm>
            <a:off x="543770" y="1903639"/>
            <a:ext cx="8098115" cy="4229889"/>
          </a:xfrm>
          <a:prstGeom prst="rect">
            <a:avLst/>
          </a:prstGeom>
        </p:spPr>
      </p:pic>
    </p:spTree>
    <p:extLst>
      <p:ext uri="{BB962C8B-B14F-4D97-AF65-F5344CB8AC3E}">
        <p14:creationId xmlns:p14="http://schemas.microsoft.com/office/powerpoint/2010/main" val="14832754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2014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44</a:t>
            </a:fld>
            <a:endParaRPr lang="en-US"/>
          </a:p>
        </p:txBody>
      </p:sp>
      <p:pic>
        <p:nvPicPr>
          <p:cNvPr id="3" name="Picture 2"/>
          <p:cNvPicPr>
            <a:picLocks noChangeAspect="1"/>
          </p:cNvPicPr>
          <p:nvPr/>
        </p:nvPicPr>
        <p:blipFill>
          <a:blip r:embed="rId2"/>
          <a:stretch>
            <a:fillRect/>
          </a:stretch>
        </p:blipFill>
        <p:spPr>
          <a:xfrm>
            <a:off x="781188" y="1998209"/>
            <a:ext cx="7554953" cy="3946179"/>
          </a:xfrm>
          <a:prstGeom prst="rect">
            <a:avLst/>
          </a:prstGeom>
        </p:spPr>
      </p:pic>
    </p:spTree>
    <p:extLst>
      <p:ext uri="{BB962C8B-B14F-4D97-AF65-F5344CB8AC3E}">
        <p14:creationId xmlns:p14="http://schemas.microsoft.com/office/powerpoint/2010/main" val="14832754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Team Marketing Report 2014 Average Ticket Prices</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45</a:t>
            </a:fld>
            <a:endParaRPr lang="en-US"/>
          </a:p>
        </p:txBody>
      </p:sp>
      <p:pic>
        <p:nvPicPr>
          <p:cNvPr id="3" name="Picture 2"/>
          <p:cNvPicPr>
            <a:picLocks noChangeAspect="1"/>
          </p:cNvPicPr>
          <p:nvPr/>
        </p:nvPicPr>
        <p:blipFill>
          <a:blip r:embed="rId2"/>
          <a:stretch>
            <a:fillRect/>
          </a:stretch>
        </p:blipFill>
        <p:spPr>
          <a:xfrm>
            <a:off x="649544" y="2011718"/>
            <a:ext cx="7684279" cy="4013730"/>
          </a:xfrm>
          <a:prstGeom prst="rect">
            <a:avLst/>
          </a:prstGeom>
        </p:spPr>
      </p:pic>
    </p:spTree>
    <p:extLst>
      <p:ext uri="{BB962C8B-B14F-4D97-AF65-F5344CB8AC3E}">
        <p14:creationId xmlns:p14="http://schemas.microsoft.com/office/powerpoint/2010/main" val="14832754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Golden State Warriors: Ticket Pricing and the 2015 NBA Finals</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46</a:t>
            </a:fld>
            <a:endParaRPr lang="en-US"/>
          </a:p>
        </p:txBody>
      </p:sp>
    </p:spTree>
    <p:extLst>
      <p:ext uri="{BB962C8B-B14F-4D97-AF65-F5344CB8AC3E}">
        <p14:creationId xmlns:p14="http://schemas.microsoft.com/office/powerpoint/2010/main" val="34825395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884" y="273760"/>
            <a:ext cx="8246049" cy="6508245"/>
          </a:xfrm>
          <a:prstGeom prst="rect">
            <a:avLst/>
          </a:prstGeom>
        </p:spPr>
      </p:pic>
      <p:sp>
        <p:nvSpPr>
          <p:cNvPr id="2" name="Slide Number Placeholder 1"/>
          <p:cNvSpPr>
            <a:spLocks noGrp="1"/>
          </p:cNvSpPr>
          <p:nvPr>
            <p:ph type="sldNum" sz="quarter" idx="12"/>
          </p:nvPr>
        </p:nvSpPr>
        <p:spPr/>
        <p:txBody>
          <a:bodyPr/>
          <a:lstStyle/>
          <a:p>
            <a:fld id="{FCB06234-319A-5947-8A1D-ADBD7113BF56}" type="slidenum">
              <a:rPr lang="en-US" smtClean="0"/>
              <a:t>47</a:t>
            </a:fld>
            <a:endParaRPr lang="en-US"/>
          </a:p>
        </p:txBody>
      </p:sp>
      <p:sp>
        <p:nvSpPr>
          <p:cNvPr id="5" name="TextBox 4"/>
          <p:cNvSpPr txBox="1"/>
          <p:nvPr/>
        </p:nvSpPr>
        <p:spPr>
          <a:xfrm>
            <a:off x="6838987" y="128232"/>
            <a:ext cx="2262024" cy="646331"/>
          </a:xfrm>
          <a:prstGeom prst="rect">
            <a:avLst/>
          </a:prstGeom>
          <a:noFill/>
          <a:ln>
            <a:solidFill>
              <a:schemeClr val="tx1"/>
            </a:solidFill>
          </a:ln>
        </p:spPr>
        <p:txBody>
          <a:bodyPr wrap="square" rtlCol="0">
            <a:spAutoFit/>
          </a:bodyPr>
          <a:lstStyle/>
          <a:p>
            <a:pPr algn="ctr"/>
            <a:r>
              <a:rPr lang="en-US" sz="1200" b="1" dirty="0" smtClean="0"/>
              <a:t>Note</a:t>
            </a:r>
            <a:r>
              <a:rPr lang="en-US" sz="1200" dirty="0" smtClean="0"/>
              <a:t>: secondary market prices are ‘ask’ prices and may note be transaction prices</a:t>
            </a:r>
            <a:endParaRPr lang="en-US" sz="1200" dirty="0"/>
          </a:p>
        </p:txBody>
      </p:sp>
    </p:spTree>
    <p:extLst>
      <p:ext uri="{BB962C8B-B14F-4D97-AF65-F5344CB8AC3E}">
        <p14:creationId xmlns:p14="http://schemas.microsoft.com/office/powerpoint/2010/main" val="37402168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934119"/>
            <a:ext cx="7772400" cy="1362075"/>
          </a:xfrm>
        </p:spPr>
        <p:txBody>
          <a:bodyPr/>
          <a:lstStyle/>
          <a:p>
            <a:pPr>
              <a:defRPr/>
            </a:pPr>
            <a:r>
              <a:rPr lang="en-CA" dirty="0" smtClean="0"/>
              <a:t>Questions?</a:t>
            </a:r>
            <a:endParaRPr lang="en-CA" dirty="0"/>
          </a:p>
        </p:txBody>
      </p:sp>
      <p:sp>
        <p:nvSpPr>
          <p:cNvPr id="2" name="Slide Number Placeholder 1"/>
          <p:cNvSpPr>
            <a:spLocks noGrp="1"/>
          </p:cNvSpPr>
          <p:nvPr>
            <p:ph type="sldNum" sz="quarter" idx="12"/>
          </p:nvPr>
        </p:nvSpPr>
        <p:spPr/>
        <p:txBody>
          <a:bodyPr/>
          <a:lstStyle/>
          <a:p>
            <a:fld id="{162F1D00-BD13-4404-86B0-79703945A0A7}" type="slidenum">
              <a:rPr lang="en-US" smtClean="0"/>
              <a:t>48</a:t>
            </a:fld>
            <a:endParaRPr lang="en-US"/>
          </a:p>
        </p:txBody>
      </p:sp>
    </p:spTree>
    <p:extLst>
      <p:ext uri="{BB962C8B-B14F-4D97-AF65-F5344CB8AC3E}">
        <p14:creationId xmlns:p14="http://schemas.microsoft.com/office/powerpoint/2010/main" val="224399149"/>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D90BBC6-C40A-4CC5-8038-6ACD6CE3429F}" vid="{62E1969C-5548-4BCA-B33F-514F7834E4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Template>
  <TotalTime>5989</TotalTime>
  <Words>1477</Words>
  <Application>Microsoft Office PowerPoint</Application>
  <PresentationFormat>On-screen Show (4:3)</PresentationFormat>
  <Paragraphs>187</Paragraphs>
  <Slides>48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48</vt:i4>
      </vt:variant>
    </vt:vector>
  </HeadingPairs>
  <TitlesOfParts>
    <vt:vector size="52" baseType="lpstr">
      <vt:lpstr>Arial</vt:lpstr>
      <vt:lpstr>Calibri</vt:lpstr>
      <vt:lpstr>Myriad Pro</vt:lpstr>
      <vt:lpstr>UWTSD</vt:lpstr>
      <vt:lpstr>International Sports Market </vt:lpstr>
      <vt:lpstr>Ticket Pricing and Venue-Related Revenue Streams</vt:lpstr>
      <vt:lpstr>Ticket Pricing</vt:lpstr>
      <vt:lpstr>Ticketing: An Area of Innovation</vt:lpstr>
      <vt:lpstr>PowerPoint Presentation</vt:lpstr>
      <vt:lpstr>Ticket Pricing Today</vt:lpstr>
      <vt:lpstr>The Multiple Objectives of Ticket Pricing</vt:lpstr>
      <vt:lpstr>Key Point:  Ticket Prices Differ Significantly Across Sport Properties</vt:lpstr>
      <vt:lpstr>PowerPoint Presentation</vt:lpstr>
      <vt:lpstr>Game Day Revenue</vt:lpstr>
      <vt:lpstr>PowerPoint Presentation</vt:lpstr>
      <vt:lpstr>Key Terminology</vt:lpstr>
      <vt:lpstr>PowerPoint Presentation</vt:lpstr>
      <vt:lpstr>Determinants of Ticket Prices and Differences</vt:lpstr>
      <vt:lpstr>PowerPoint Presentation</vt:lpstr>
      <vt:lpstr>PowerPoint Presentation</vt:lpstr>
      <vt:lpstr>The Eras (History) of Ticket Pricing in the Primary and Secondary Markets</vt:lpstr>
      <vt:lpstr>Ticket Eras: Primary Market </vt:lpstr>
      <vt:lpstr>Ticket Eras: Primary Market </vt:lpstr>
      <vt:lpstr>PowerPoint Presentation</vt:lpstr>
      <vt:lpstr>Ticket Eras: Primary Market </vt:lpstr>
      <vt:lpstr>Ticket Eras: Primary Market </vt:lpstr>
      <vt:lpstr>Ticket Eras: Secondary Market </vt:lpstr>
      <vt:lpstr>Ticket Eras: Secondary Market </vt:lpstr>
      <vt:lpstr>Ticket Eras: Secondary Market </vt:lpstr>
      <vt:lpstr>Ticket Eras: Secondary Market </vt:lpstr>
      <vt:lpstr>PowerPoint Presentation</vt:lpstr>
      <vt:lpstr>PowerPoint Presentation</vt:lpstr>
      <vt:lpstr>Softness of Listed Secondary Market Prices</vt:lpstr>
      <vt:lpstr>Suite Revenues</vt:lpstr>
      <vt:lpstr>PowerPoint Presentation</vt:lpstr>
      <vt:lpstr>Industry Example: Oakland A’s embrace Variable Pricing and Dynamic Pricing</vt:lpstr>
      <vt:lpstr>A’s and Tickets</vt:lpstr>
      <vt:lpstr>PowerPoint Presentation</vt:lpstr>
      <vt:lpstr>Day of the Week Breakdown</vt:lpstr>
      <vt:lpstr>Average Primary Market Ticket Price Trends (1995-2014) for Major North American Leagues</vt:lpstr>
      <vt:lpstr>Team Marketing Report Average Ticket Prices</vt:lpstr>
      <vt:lpstr>Team Marketing Report Average Ticket Prices</vt:lpstr>
      <vt:lpstr>Team Marketing Report Average Ticket Prices</vt:lpstr>
      <vt:lpstr>Team Marketing Report Average Ticket Prices</vt:lpstr>
      <vt:lpstr>Average Primary Market Ticket Price in 2014 for each Club in the 4 Major North American Leagues</vt:lpstr>
      <vt:lpstr>Team Marketing Report 2014 Average Ticket Prices</vt:lpstr>
      <vt:lpstr>Team Marketing Report 2014 Average Ticket Prices</vt:lpstr>
      <vt:lpstr>Team Marketing Report 2014 Average Ticket Prices</vt:lpstr>
      <vt:lpstr>Team Marketing Report 2014 Average Ticket Prices</vt:lpstr>
      <vt:lpstr>Golden State Warriors: Ticket Pricing and the 2015 NBA Finals</vt:lpstr>
      <vt:lpstr>PowerPoint Presentation</vt:lpstr>
      <vt:lpstr>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Foster, O’Reilly, Davila Chapter 1      DECISION MAKING: A STRUCTURED APPROACH   </dc:title>
  <dc:creator>Norman O'Reilly</dc:creator>
  <cp:lastModifiedBy>James Prosser</cp:lastModifiedBy>
  <cp:revision>376</cp:revision>
  <dcterms:created xsi:type="dcterms:W3CDTF">2015-08-30T17:15:48Z</dcterms:created>
  <dcterms:modified xsi:type="dcterms:W3CDTF">2017-03-14T11:46:38Z</dcterms:modified>
</cp:coreProperties>
</file>