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2" r:id="rId1"/>
  </p:sldMasterIdLst>
  <p:sldIdLst>
    <p:sldId id="270" r:id="rId2"/>
    <p:sldId id="263" r:id="rId3"/>
    <p:sldId id="264" r:id="rId4"/>
    <p:sldId id="259" r:id="rId5"/>
    <p:sldId id="260" r:id="rId6"/>
    <p:sldId id="257" r:id="rId7"/>
    <p:sldId id="261" r:id="rId8"/>
    <p:sldId id="262" r:id="rId9"/>
    <p:sldId id="265" r:id="rId10"/>
    <p:sldId id="267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rek" initials="D" lastIdx="1" clrIdx="0">
    <p:extLst>
      <p:ext uri="{19B8F6BF-5375-455C-9EA6-DF929625EA0E}">
        <p15:presenceInfo xmlns:p15="http://schemas.microsoft.com/office/powerpoint/2012/main" userId="Darek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659" autoAdjust="0"/>
    <p:restoredTop sz="94660"/>
  </p:normalViewPr>
  <p:slideViewPr>
    <p:cSldViewPr snapToGrid="0">
      <p:cViewPr>
        <p:scale>
          <a:sx n="69" d="100"/>
          <a:sy n="69" d="100"/>
        </p:scale>
        <p:origin x="32" y="-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 smtClean="0"/>
              <a:t>Kliknij, aby edytować styl wzorca podtytułu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 smtClean="0"/>
              <a:t>Edytuj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61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365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pl-PL" smtClean="0"/>
              <a:t>Edytuj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pl-PL" smtClean="0"/>
              <a:t>Edytuj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432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pl-PL" smtClean="0"/>
              <a:t>Edytuj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pl-PL" smtClean="0"/>
              <a:t>Edytuj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112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451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340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pl-PL" smtClean="0"/>
              <a:t>Edytuj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74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l-PL" smtClean="0"/>
              <a:t>Kliknij ikonę, aby dodać obraz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25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tuł i po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50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ferta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934237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9236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 cytat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07002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wda lub fał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Edytuj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6543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 smtClean="0"/>
              <a:t>Edytuj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870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pl-PL" smtClean="0"/>
              <a:t>Edytuj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291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l-PL" smtClean="0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 smtClean="0"/>
              <a:t>Edytuj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7B92F7-B781-4F4F-98A5-7F24DF866BC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9892B06-34D7-40DD-AB9A-674D216EAC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469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3" r:id="rId1"/>
    <p:sldLayoutId id="2147483874" r:id="rId2"/>
    <p:sldLayoutId id="2147483875" r:id="rId3"/>
    <p:sldLayoutId id="2147483876" r:id="rId4"/>
    <p:sldLayoutId id="2147483877" r:id="rId5"/>
    <p:sldLayoutId id="2147483878" r:id="rId6"/>
    <p:sldLayoutId id="2147483879" r:id="rId7"/>
    <p:sldLayoutId id="2147483880" r:id="rId8"/>
    <p:sldLayoutId id="2147483881" r:id="rId9"/>
    <p:sldLayoutId id="2147483882" r:id="rId10"/>
    <p:sldLayoutId id="2147483883" r:id="rId11"/>
    <p:sldLayoutId id="2147483884" r:id="rId12"/>
    <p:sldLayoutId id="2147483885" r:id="rId13"/>
    <p:sldLayoutId id="2147483886" r:id="rId14"/>
    <p:sldLayoutId id="2147483887" r:id="rId15"/>
    <p:sldLayoutId id="21474838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c.oup.com/sf/article-abstract/91/3/725/2235895?redirectedFrom=fulltext" TargetMode="External"/><Relationship Id="rId2" Type="http://schemas.openxmlformats.org/officeDocument/2006/relationships/hyperlink" Target="https://www.cambridge.org/core/journals/international-organization/article/abs/economic-stabilization-conditionality-and-political-stability/C3FEEB54149ACF0628869382817EA9E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organisations/environment-agency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393700" y="916713"/>
            <a:ext cx="5286664" cy="673098"/>
          </a:xfrm>
        </p:spPr>
        <p:txBody>
          <a:bodyPr anchor="t">
            <a:normAutofit fontScale="90000"/>
          </a:bodyPr>
          <a:lstStyle/>
          <a:p>
            <a:r>
              <a:rPr lang="en-GB" sz="2200" b="1" i="1" dirty="0" smtClean="0">
                <a:solidFill>
                  <a:schemeClr val="tx1"/>
                </a:solidFill>
                <a:latin typeface="Book Antiqua" panose="02040602050305030304" pitchFamily="18" charset="0"/>
              </a:rPr>
              <a:t/>
            </a:r>
            <a:br>
              <a:rPr lang="en-GB" sz="2200" b="1" i="1" dirty="0" smtClean="0">
                <a:solidFill>
                  <a:schemeClr val="tx1"/>
                </a:solidFill>
                <a:latin typeface="Book Antiqua" panose="02040602050305030304" pitchFamily="18" charset="0"/>
              </a:rPr>
            </a:br>
            <a:r>
              <a:rPr lang="en-GB" sz="2200" b="1" i="1" dirty="0">
                <a:solidFill>
                  <a:schemeClr val="tx1"/>
                </a:solidFill>
                <a:latin typeface="Book Antiqua" panose="02040602050305030304" pitchFamily="18" charset="0"/>
              </a:rPr>
              <a:t/>
            </a:r>
            <a:br>
              <a:rPr lang="en-GB" sz="2200" b="1" i="1" dirty="0">
                <a:solidFill>
                  <a:schemeClr val="tx1"/>
                </a:solidFill>
                <a:latin typeface="Book Antiqua" panose="02040602050305030304" pitchFamily="18" charset="0"/>
              </a:rPr>
            </a:br>
            <a:r>
              <a:rPr lang="en-GB" sz="3200" b="1" i="1" dirty="0" smtClean="0">
                <a:solidFill>
                  <a:schemeClr val="tx1"/>
                </a:solidFill>
              </a:rPr>
              <a:t/>
            </a:r>
            <a:br>
              <a:rPr lang="en-GB" sz="3200" b="1" i="1" dirty="0" smtClean="0">
                <a:solidFill>
                  <a:schemeClr val="tx1"/>
                </a:solidFill>
              </a:rPr>
            </a:br>
            <a: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				 LCLM 4004-LON</a:t>
            </a:r>
            <a:b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	</a:t>
            </a: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Marta </a:t>
            </a:r>
            <a:r>
              <a:rPr lang="en-GB" sz="2000" b="1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Garbalinska</a:t>
            </a:r>
            <a: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                    2437820</a:t>
            </a:r>
            <a:b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                      ANITA NAN</a:t>
            </a:r>
            <a:b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ASSINGMENT1                 PRESENTATION</a:t>
            </a:r>
            <a:br>
              <a:rPr lang="en-GB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000" b="1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				  </a:t>
            </a:r>
            <a:br>
              <a:rPr lang="en-GB" sz="2000" b="1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 smtClean="0">
                <a:latin typeface="Book Antiqua" panose="02040602050305030304" pitchFamily="18" charset="0"/>
              </a:rPr>
              <a:t> </a:t>
            </a:r>
            <a:endParaRPr lang="en-GB" sz="2000" b="1" i="1" dirty="0">
              <a:latin typeface="Book Antiqua" panose="02040602050305030304" pitchFamily="18" charset="0"/>
            </a:endParaRPr>
          </a:p>
        </p:txBody>
      </p:sp>
      <p:sp>
        <p:nvSpPr>
          <p:cNvPr id="4" name="Symbol zastępczy zawartości 3"/>
          <p:cNvSpPr>
            <a:spLocks noGrp="1"/>
          </p:cNvSpPr>
          <p:nvPr>
            <p:ph idx="1"/>
          </p:nvPr>
        </p:nvSpPr>
        <p:spPr>
          <a:xfrm>
            <a:off x="393700" y="1709884"/>
            <a:ext cx="6958446" cy="2862116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NAME             Problem solving and decision making</a:t>
            </a:r>
            <a:endParaRPr lang="en-GB" b="1" dirty="0"/>
          </a:p>
        </p:txBody>
      </p:sp>
      <p:pic>
        <p:nvPicPr>
          <p:cNvPr id="6" name="Obraz 5" descr="Orchidea – Val d'Asta – Appennino Reggiano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7490" y="1939636"/>
            <a:ext cx="2683256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615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ytuł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smtClean="0">
                <a:solidFill>
                  <a:srgbClr val="92D050"/>
                </a:solidFill>
              </a:rPr>
              <a:t>OVERVIEW</a:t>
            </a:r>
            <a:endParaRPr lang="en-GB" u="sng" dirty="0">
              <a:solidFill>
                <a:srgbClr val="92D050"/>
              </a:solidFill>
            </a:endParaRPr>
          </a:p>
        </p:txBody>
      </p:sp>
      <p:sp>
        <p:nvSpPr>
          <p:cNvPr id="6" name="Symbol zastępczy zawartości 5"/>
          <p:cNvSpPr>
            <a:spLocks noGrp="1"/>
          </p:cNvSpPr>
          <p:nvPr>
            <p:ph idx="1"/>
          </p:nvPr>
        </p:nvSpPr>
        <p:spPr>
          <a:xfrm>
            <a:off x="728134" y="1270000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:Nature and scope</a:t>
            </a: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</a:t>
            </a: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Couse and effect analysis: Fishbone diagram</a:t>
            </a: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Obraz 6" descr="Orchidea – Val d'Asta – Appennino Reggiano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9200" y="241300"/>
            <a:ext cx="3710940" cy="400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07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ytuł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smtClean="0"/>
              <a:t>Introduction</a:t>
            </a:r>
            <a:endParaRPr lang="en-GB" u="sng" dirty="0"/>
          </a:p>
        </p:txBody>
      </p:sp>
      <p:sp>
        <p:nvSpPr>
          <p:cNvPr id="5" name="Symbol zastępczy zawartości 4"/>
          <p:cNvSpPr>
            <a:spLocks noGrp="1"/>
          </p:cNvSpPr>
          <p:nvPr>
            <p:ph idx="1"/>
          </p:nvPr>
        </p:nvSpPr>
        <p:spPr>
          <a:xfrm>
            <a:off x="1079693" y="1553875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“Green Haven Florist”(</a:t>
            </a:r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Norwisch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,UK)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 smtClean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local florist in </a:t>
            </a:r>
            <a:r>
              <a:rPr lang="en-GB" sz="2000" b="1" dirty="0" err="1" smtClean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Norwich,UK</a:t>
            </a:r>
            <a:r>
              <a:rPr lang="en-GB" sz="2000" b="1" dirty="0" smtClean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established in 2016 by Liam and </a:t>
            </a:r>
            <a:r>
              <a:rPr lang="en-GB" sz="2000" b="1" dirty="0" err="1" smtClean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Priya</a:t>
            </a:r>
            <a:r>
              <a:rPr lang="en-GB" sz="2000" b="1" dirty="0" smtClean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Patel  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 smtClean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in PASTEL analysis.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 smtClean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and explain the nature and  scope problem and detail and appropriate tool such as the 5W2H  method for this.</a:t>
            </a:r>
          </a:p>
          <a:p>
            <a:pPr marL="0" indent="0">
              <a:buNone/>
            </a:pPr>
            <a:endParaRPr lang="en-GB" sz="2000" b="1" dirty="0" smtClean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presentation is  analysis PESTEL </a:t>
            </a:r>
            <a:endParaRPr lang="en-GB" sz="20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349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smtClean="0"/>
              <a:t>COMPANY BACKGROUND</a:t>
            </a:r>
            <a:endParaRPr lang="en-GB" u="sng" dirty="0"/>
          </a:p>
        </p:txBody>
      </p:sp>
      <p:sp>
        <p:nvSpPr>
          <p:cNvPr id="5" name="Symbol zastępczy zawartości 4"/>
          <p:cNvSpPr>
            <a:spLocks noGrp="1"/>
          </p:cNvSpPr>
          <p:nvPr>
            <p:ph idx="1"/>
          </p:nvPr>
        </p:nvSpPr>
        <p:spPr>
          <a:xfrm>
            <a:off x="469900" y="1492250"/>
            <a:ext cx="5983370" cy="4618962"/>
          </a:xfrm>
        </p:spPr>
        <p:txBody>
          <a:bodyPr>
            <a:normAutofit/>
          </a:bodyPr>
          <a:lstStyle/>
          <a:p>
            <a:r>
              <a:rPr lang="en-GB" sz="1600" b="1" dirty="0" smtClean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Founded in 2016</a:t>
            </a:r>
          </a:p>
          <a:p>
            <a:r>
              <a:rPr lang="en-GB" sz="1600" b="1" dirty="0" smtClean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Owners: Liam and </a:t>
            </a:r>
            <a:r>
              <a:rPr lang="en-GB" sz="1600" b="1" dirty="0" err="1" smtClean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Priyo</a:t>
            </a:r>
            <a:r>
              <a:rPr lang="en-GB" sz="1600" b="1" dirty="0" smtClean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 Patel </a:t>
            </a:r>
          </a:p>
          <a:p>
            <a:r>
              <a:rPr lang="en-GB" sz="1600" b="1" dirty="0" smtClean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Location :</a:t>
            </a:r>
            <a:r>
              <a:rPr lang="en-GB" sz="1600" b="1" dirty="0" err="1" smtClean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NorwichUK</a:t>
            </a:r>
            <a:endParaRPr lang="en-GB" sz="1600" b="1" dirty="0" smtClean="0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r>
              <a:rPr lang="en-GB" sz="1600" b="1" dirty="0" smtClean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What is a business: Florist shop “Green Haven Florist”.</a:t>
            </a:r>
          </a:p>
          <a:p>
            <a:r>
              <a:rPr lang="en-GB" sz="1600" b="1" dirty="0" smtClean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The shop offers fresh flowers ,plants and gifts for all occasions-weddings, birthdays, funerals and special events.</a:t>
            </a:r>
          </a:p>
          <a:p>
            <a:r>
              <a:rPr lang="en-GB" sz="1600" b="1" dirty="0" smtClean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They also have online store and use social media (Instagram ,Facebook).</a:t>
            </a:r>
          </a:p>
          <a:p>
            <a:endParaRPr lang="en-GB" sz="1600" b="1" dirty="0" smtClean="0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Obraz 5" descr="Orchidea – Val d'Asta – Appennino Reggiano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3308" y="1181101"/>
            <a:ext cx="2820733" cy="4610099"/>
          </a:xfrm>
          <a:prstGeom prst="rect">
            <a:avLst/>
          </a:prstGeom>
        </p:spPr>
      </p:pic>
      <p:pic>
        <p:nvPicPr>
          <p:cNvPr id="7" name="Obraz 6" descr="Orchidea – Val d'Asta – Appennino Reggiano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3308" y="1208810"/>
            <a:ext cx="2820733" cy="4610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58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3676072" y="336550"/>
            <a:ext cx="6175779" cy="1320800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Problem : Nature and scope</a:t>
            </a:r>
            <a:br>
              <a:rPr lang="en-GB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endParaRPr lang="en-GB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337129" y="0"/>
            <a:ext cx="8640616" cy="6857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u="sng" dirty="0" smtClean="0">
                <a:solidFill>
                  <a:srgbClr val="FF0000"/>
                </a:solidFill>
              </a:rPr>
              <a:t>5W2H</a:t>
            </a:r>
          </a:p>
          <a:p>
            <a:pPr marL="0" indent="0">
              <a:buNone/>
            </a:pPr>
            <a:endParaRPr lang="en-GB" u="sng" dirty="0"/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 competition from online flower delivery services</a:t>
            </a:r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Rising operational cost and supply drain disruptions </a:t>
            </a:r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Outdated website and weak online.</a:t>
            </a:r>
          </a:p>
          <a:p>
            <a:pPr marL="0" indent="0">
              <a:buNone/>
            </a:pP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A decline in business performance –both in revenue and customer traffic.</a:t>
            </a:r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The need to modernize and reposition the business model</a:t>
            </a:r>
          </a:p>
          <a:p>
            <a:pPr marL="0" indent="0">
              <a:buNone/>
            </a:pP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Norwich ,</a:t>
            </a:r>
            <a:r>
              <a:rPr lang="en-GB" sz="10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The main shop located on a previously busy High street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Over the last 12 months(past  year)</a:t>
            </a:r>
          </a:p>
          <a:p>
            <a:pPr marL="0" indent="0">
              <a:buNone/>
            </a:pP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After local business closing and customer behaviour shifted toward online shopping</a:t>
            </a:r>
          </a:p>
          <a:p>
            <a:pPr marL="0" indent="0">
              <a:buNone/>
            </a:pP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owners : Liam and </a:t>
            </a:r>
            <a:r>
              <a:rPr lang="en-GB" sz="10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Priro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 Patel</a:t>
            </a:r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Customers :walk in corporate clients ,wedding clients</a:t>
            </a:r>
          </a:p>
          <a:p>
            <a:pPr marL="0" indent="0">
              <a:buNone/>
            </a:pP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Reliance on outdated marketing and website </a:t>
            </a:r>
          </a:p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Limited delivery options compared to competitors</a:t>
            </a:r>
          </a:p>
          <a:p>
            <a:endParaRPr lang="en-GB" sz="1050" dirty="0" smtClean="0"/>
          </a:p>
          <a:p>
            <a:r>
              <a:rPr lang="en-GB" sz="1050" dirty="0" smtClean="0"/>
              <a:t>30% declined in store sales</a:t>
            </a:r>
          </a:p>
          <a:p>
            <a:r>
              <a:rPr lang="en-GB" sz="1050" dirty="0" err="1" smtClean="0"/>
              <a:t>Rasing</a:t>
            </a:r>
            <a:r>
              <a:rPr lang="en-GB" sz="1050" dirty="0" smtClean="0"/>
              <a:t> flower cost (especially import orchids and tulips)</a:t>
            </a:r>
          </a:p>
          <a:p>
            <a:endParaRPr lang="en-GB" sz="1050" dirty="0"/>
          </a:p>
        </p:txBody>
      </p:sp>
      <p:sp>
        <p:nvSpPr>
          <p:cNvPr id="4" name="Prostokąt 3"/>
          <p:cNvSpPr/>
          <p:nvPr/>
        </p:nvSpPr>
        <p:spPr>
          <a:xfrm>
            <a:off x="471701" y="666685"/>
            <a:ext cx="636664" cy="15535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 smtClean="0"/>
              <a:t>why</a:t>
            </a:r>
            <a:endParaRPr lang="en-GB" sz="900" dirty="0"/>
          </a:p>
        </p:txBody>
      </p:sp>
      <p:sp>
        <p:nvSpPr>
          <p:cNvPr id="5" name="Prostokąt 4"/>
          <p:cNvSpPr/>
          <p:nvPr/>
        </p:nvSpPr>
        <p:spPr>
          <a:xfrm>
            <a:off x="471700" y="1595000"/>
            <a:ext cx="958851" cy="1639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 smtClean="0"/>
              <a:t>What</a:t>
            </a:r>
          </a:p>
        </p:txBody>
      </p:sp>
      <p:sp>
        <p:nvSpPr>
          <p:cNvPr id="6" name="Prostokąt 5"/>
          <p:cNvSpPr/>
          <p:nvPr/>
        </p:nvSpPr>
        <p:spPr>
          <a:xfrm>
            <a:off x="474379" y="2613999"/>
            <a:ext cx="958850" cy="1983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 smtClean="0"/>
              <a:t>where</a:t>
            </a:r>
          </a:p>
        </p:txBody>
      </p:sp>
      <p:sp>
        <p:nvSpPr>
          <p:cNvPr id="8" name="Prostokąt 7"/>
          <p:cNvSpPr/>
          <p:nvPr/>
        </p:nvSpPr>
        <p:spPr>
          <a:xfrm>
            <a:off x="587637" y="4216259"/>
            <a:ext cx="1027491" cy="22460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 smtClean="0"/>
              <a:t>who</a:t>
            </a:r>
          </a:p>
        </p:txBody>
      </p:sp>
      <p:sp>
        <p:nvSpPr>
          <p:cNvPr id="10" name="Prostokąt 9"/>
          <p:cNvSpPr/>
          <p:nvPr/>
        </p:nvSpPr>
        <p:spPr>
          <a:xfrm>
            <a:off x="587637" y="3366046"/>
            <a:ext cx="842914" cy="2503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When</a:t>
            </a:r>
          </a:p>
        </p:txBody>
      </p:sp>
      <p:sp>
        <p:nvSpPr>
          <p:cNvPr id="12" name="Prostokąt 11"/>
          <p:cNvSpPr/>
          <p:nvPr/>
        </p:nvSpPr>
        <p:spPr>
          <a:xfrm>
            <a:off x="652188" y="5109379"/>
            <a:ext cx="983743" cy="22385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 smtClean="0"/>
              <a:t>How</a:t>
            </a:r>
          </a:p>
        </p:txBody>
      </p:sp>
      <p:sp>
        <p:nvSpPr>
          <p:cNvPr id="14" name="Prostokąt 13"/>
          <p:cNvSpPr/>
          <p:nvPr/>
        </p:nvSpPr>
        <p:spPr>
          <a:xfrm>
            <a:off x="646638" y="5976775"/>
            <a:ext cx="951345" cy="1939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 smtClean="0">
                <a:latin typeface="Arial" panose="020B0604020202020204" pitchFamily="34" charset="0"/>
                <a:cs typeface="Arial" panose="020B0604020202020204" pitchFamily="34" charset="0"/>
              </a:rPr>
              <a:t>How much</a:t>
            </a:r>
          </a:p>
        </p:txBody>
      </p:sp>
      <p:pic>
        <p:nvPicPr>
          <p:cNvPr id="16" name="Obraz 15" descr="Orchidées Fleurs Fleur D'Orchidée · Photo gratuite sur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8630" y="1459485"/>
            <a:ext cx="4168170" cy="411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9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46781" y="286735"/>
            <a:ext cx="8596668" cy="53638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000" b="1" u="sng" dirty="0" smtClean="0">
                <a:solidFill>
                  <a:srgbClr val="92D050"/>
                </a:solidFill>
              </a:rPr>
              <a:t>PESTLE ANALYSIS </a:t>
            </a:r>
            <a:r>
              <a:rPr lang="en-GB" sz="2000" b="1" u="sng" dirty="0">
                <a:solidFill>
                  <a:srgbClr val="92D050"/>
                </a:solidFill>
              </a:rPr>
              <a:t/>
            </a:r>
            <a:br>
              <a:rPr lang="en-GB" sz="2000" b="1" u="sng" dirty="0">
                <a:solidFill>
                  <a:srgbClr val="92D050"/>
                </a:solidFill>
              </a:rPr>
            </a:br>
            <a:r>
              <a:rPr lang="en-GB" sz="2000" b="1" u="sng" dirty="0" smtClean="0">
                <a:solidFill>
                  <a:srgbClr val="92D050"/>
                </a:solidFill>
              </a:rPr>
              <a:t>Green Haven Florists</a:t>
            </a:r>
            <a:br>
              <a:rPr lang="en-GB" sz="2000" b="1" u="sng" dirty="0" smtClean="0">
                <a:solidFill>
                  <a:srgbClr val="92D050"/>
                </a:solidFill>
              </a:rPr>
            </a:br>
            <a:r>
              <a:rPr lang="en-GB" sz="2000" b="1" u="sng" dirty="0" smtClean="0">
                <a:solidFill>
                  <a:srgbClr val="92D050"/>
                </a:solidFill>
              </a:rPr>
              <a:t/>
            </a:r>
            <a:br>
              <a:rPr lang="en-GB" sz="2000" b="1" u="sng" dirty="0" smtClean="0">
                <a:solidFill>
                  <a:srgbClr val="92D050"/>
                </a:solidFill>
              </a:rPr>
            </a:br>
            <a:r>
              <a:rPr lang="en-GB" sz="2000" b="1" u="sng" dirty="0">
                <a:solidFill>
                  <a:srgbClr val="92D050"/>
                </a:solidFill>
              </a:rPr>
              <a:t/>
            </a:r>
            <a:br>
              <a:rPr lang="en-GB" sz="2000" b="1" u="sng" dirty="0">
                <a:solidFill>
                  <a:srgbClr val="92D050"/>
                </a:solidFill>
              </a:rPr>
            </a:br>
            <a:endParaRPr lang="en-GB" sz="2000" b="1" u="sng" dirty="0">
              <a:solidFill>
                <a:srgbClr val="92D050"/>
              </a:solidFill>
            </a:endParaRPr>
          </a:p>
        </p:txBody>
      </p:sp>
      <p:sp>
        <p:nvSpPr>
          <p:cNvPr id="3" name="Symbol zastępczy tekstu 2"/>
          <p:cNvSpPr>
            <a:spLocks noGrp="1"/>
          </p:cNvSpPr>
          <p:nvPr>
            <p:ph idx="1"/>
          </p:nvPr>
        </p:nvSpPr>
        <p:spPr>
          <a:xfrm>
            <a:off x="782126" y="1437578"/>
            <a:ext cx="8394084" cy="488009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endParaRPr lang="en-GB" sz="7200" b="1" u="sng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Regulations regarding minimum wage ,working hours employment  contracts  and workplace safety 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overall political climate and economic stability .Instability can lead to customer uncertainty and a slowdown in spending on luxury goods like flowers.</a:t>
            </a:r>
          </a:p>
          <a:p>
            <a:pPr marL="0" indent="0">
              <a:buNone/>
            </a:pPr>
            <a:r>
              <a:rPr lang="en-GB" sz="7200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GB" sz="7200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Exchange Rates </a:t>
            </a: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(for </a:t>
            </a: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imports);Since many flowers (roses ,orchids)are imported  from countries outside the Eurozone  or from South America ,a strong local currency lowers purchasing cost ,while a weak currency increases them.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inflation  increases operating costs, especially energy and transport.</a:t>
            </a:r>
          </a:p>
          <a:p>
            <a:pPr marL="0" indent="0">
              <a:buNone/>
            </a:pPr>
            <a:r>
              <a:rPr lang="en-GB" sz="7200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</a:t>
            </a:r>
            <a:r>
              <a:rPr lang="en-GB" sz="7200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 sales : Encourage online orders and </a:t>
            </a: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store </a:t>
            </a: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posting :Maintain a regular posting schedule across platform Instagram ,Facebook and </a:t>
            </a:r>
            <a:r>
              <a:rPr lang="en-GB" sz="7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</a:t>
            </a:r>
            <a:endParaRPr lang="en-GB" sz="7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b="1" dirty="0" smtClean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12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smtClean="0"/>
              <a:t>PESTLE ANALYSIS</a:t>
            </a:r>
            <a:endParaRPr lang="en-GB" u="sng" dirty="0"/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6096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</a:t>
            </a:r>
            <a:endParaRPr lang="en-GB" b="1" u="sng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Same day flower  delivery in 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city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(guaranteed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next day delivery)(11 Feb 2025 Floristry Trade Club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Powered design tools to e-commerce platforms (Traveller 2025)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The shop most follow laws about pay ,working hours and safety 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Most respect customers right such as fair prices and returns.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Must follow import rules if buying flowers from other countries.</a:t>
            </a:r>
          </a:p>
          <a:p>
            <a:pPr marL="0" indent="0">
              <a:buNone/>
            </a:pPr>
            <a:r>
              <a:rPr lang="en-GB" b="1" dirty="0" err="1" smtClean="0">
                <a:solidFill>
                  <a:srgbClr val="FF0000"/>
                </a:solidFill>
              </a:rPr>
              <a:t>Enviromental</a:t>
            </a:r>
            <a:endParaRPr lang="en-GB" b="1" dirty="0" smtClean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biodegradable packing and recyclable materials to reduce waste.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Saves energy and water in the shop 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fowers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from local or eco farms.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40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2120900" y="720321"/>
            <a:ext cx="6665773" cy="10339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u="sng" dirty="0" smtClean="0"/>
              <a:t>Cause and effect  analysis: Fishbone diagram </a:t>
            </a:r>
            <a:endParaRPr lang="en-GB" sz="2400" u="sng" dirty="0"/>
          </a:p>
        </p:txBody>
      </p:sp>
      <p:sp>
        <p:nvSpPr>
          <p:cNvPr id="4" name="Prostokąt zaokrąglony 3"/>
          <p:cNvSpPr/>
          <p:nvPr/>
        </p:nvSpPr>
        <p:spPr>
          <a:xfrm>
            <a:off x="7945084" y="3527184"/>
            <a:ext cx="1329180" cy="7729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30% drop less</a:t>
            </a:r>
            <a:endParaRPr lang="en-GB" dirty="0"/>
          </a:p>
        </p:txBody>
      </p:sp>
      <p:cxnSp>
        <p:nvCxnSpPr>
          <p:cNvPr id="6" name="Łącznik prosty ze strzałką 5"/>
          <p:cNvCxnSpPr>
            <a:endCxn id="4" idx="1"/>
          </p:cNvCxnSpPr>
          <p:nvPr/>
        </p:nvCxnSpPr>
        <p:spPr>
          <a:xfrm flipV="1">
            <a:off x="901700" y="3913683"/>
            <a:ext cx="7043384" cy="18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Łącznik prosty ze strzałką 7"/>
          <p:cNvCxnSpPr/>
          <p:nvPr/>
        </p:nvCxnSpPr>
        <p:spPr>
          <a:xfrm flipH="1" flipV="1">
            <a:off x="1998482" y="2683891"/>
            <a:ext cx="1130464" cy="12259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rostokąt 11"/>
          <p:cNvSpPr/>
          <p:nvPr/>
        </p:nvSpPr>
        <p:spPr>
          <a:xfrm>
            <a:off x="1451728" y="2526384"/>
            <a:ext cx="45719" cy="1508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Prostokąt 12"/>
          <p:cNvSpPr/>
          <p:nvPr/>
        </p:nvSpPr>
        <p:spPr>
          <a:xfrm>
            <a:off x="1459005" y="2363312"/>
            <a:ext cx="1582985" cy="316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MAN</a:t>
            </a:r>
            <a:endParaRPr lang="en-GB" dirty="0"/>
          </a:p>
        </p:txBody>
      </p:sp>
      <p:cxnSp>
        <p:nvCxnSpPr>
          <p:cNvPr id="18" name="Łącznik prosty ze strzałką 17"/>
          <p:cNvCxnSpPr/>
          <p:nvPr/>
        </p:nvCxnSpPr>
        <p:spPr>
          <a:xfrm>
            <a:off x="5703299" y="3038851"/>
            <a:ext cx="1065229" cy="8167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Łącznik prosty 20"/>
          <p:cNvCxnSpPr/>
          <p:nvPr/>
        </p:nvCxnSpPr>
        <p:spPr>
          <a:xfrm>
            <a:off x="1564849" y="3719642"/>
            <a:ext cx="117265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pole tekstowe 21"/>
          <p:cNvSpPr txBox="1"/>
          <p:nvPr/>
        </p:nvSpPr>
        <p:spPr>
          <a:xfrm flipH="1">
            <a:off x="1214084" y="3254949"/>
            <a:ext cx="169587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r>
              <a:rPr lang="en-GB" sz="1200" dirty="0" smtClean="0"/>
              <a:t> </a:t>
            </a:r>
            <a:r>
              <a:rPr lang="en-GB" sz="900" dirty="0" smtClean="0"/>
              <a:t>lack of skilled/trained staff for efficient work</a:t>
            </a:r>
            <a:endParaRPr lang="en-GB" sz="900" dirty="0"/>
          </a:p>
        </p:txBody>
      </p:sp>
      <p:sp>
        <p:nvSpPr>
          <p:cNvPr id="23" name="Prostokąt 22"/>
          <p:cNvSpPr/>
          <p:nvPr/>
        </p:nvSpPr>
        <p:spPr>
          <a:xfrm>
            <a:off x="4875782" y="2519991"/>
            <a:ext cx="2189161" cy="4458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Mashine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4" name="Dowolny kształt 23"/>
          <p:cNvSpPr/>
          <p:nvPr/>
        </p:nvSpPr>
        <p:spPr>
          <a:xfrm>
            <a:off x="3676851" y="4109987"/>
            <a:ext cx="77002" cy="9626"/>
          </a:xfrm>
          <a:custGeom>
            <a:avLst/>
            <a:gdLst>
              <a:gd name="connsiteX0" fmla="*/ 0 w 77002"/>
              <a:gd name="connsiteY0" fmla="*/ 9626 h 9626"/>
              <a:gd name="connsiteX1" fmla="*/ 77002 w 77002"/>
              <a:gd name="connsiteY1" fmla="*/ 0 h 9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7002" h="9626">
                <a:moveTo>
                  <a:pt x="0" y="9626"/>
                </a:moveTo>
                <a:lnTo>
                  <a:pt x="77002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6" name="Łącznik prosty ze strzałką 25"/>
          <p:cNvCxnSpPr/>
          <p:nvPr/>
        </p:nvCxnSpPr>
        <p:spPr>
          <a:xfrm flipV="1">
            <a:off x="2554565" y="3981124"/>
            <a:ext cx="1315137" cy="13332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Prostokąt 27"/>
          <p:cNvSpPr/>
          <p:nvPr/>
        </p:nvSpPr>
        <p:spPr>
          <a:xfrm>
            <a:off x="1998482" y="5354085"/>
            <a:ext cx="2021305" cy="5101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Material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34" name="Łącznik prosty ze strzałką 33"/>
          <p:cNvCxnSpPr/>
          <p:nvPr/>
        </p:nvCxnSpPr>
        <p:spPr>
          <a:xfrm flipV="1">
            <a:off x="5827081" y="3936756"/>
            <a:ext cx="1174050" cy="15776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Prostokąt 34"/>
          <p:cNvSpPr/>
          <p:nvPr/>
        </p:nvSpPr>
        <p:spPr>
          <a:xfrm>
            <a:off x="5477998" y="5372583"/>
            <a:ext cx="2345202" cy="422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Method </a:t>
            </a:r>
          </a:p>
          <a:p>
            <a:pPr algn="ctr"/>
            <a:endParaRPr lang="en-GB" dirty="0"/>
          </a:p>
        </p:txBody>
      </p:sp>
      <p:cxnSp>
        <p:nvCxnSpPr>
          <p:cNvPr id="37" name="Łącznik prosty 36"/>
          <p:cNvCxnSpPr/>
          <p:nvPr/>
        </p:nvCxnSpPr>
        <p:spPr>
          <a:xfrm flipV="1">
            <a:off x="2447083" y="3047666"/>
            <a:ext cx="2212949" cy="22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Łącznik prosty 38"/>
          <p:cNvCxnSpPr/>
          <p:nvPr/>
        </p:nvCxnSpPr>
        <p:spPr>
          <a:xfrm>
            <a:off x="6275672" y="3451380"/>
            <a:ext cx="13506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Łącznik prosty 40"/>
          <p:cNvCxnSpPr/>
          <p:nvPr/>
        </p:nvCxnSpPr>
        <p:spPr>
          <a:xfrm flipH="1">
            <a:off x="5066710" y="3726547"/>
            <a:ext cx="1291472" cy="95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ole tekstowe 42"/>
          <p:cNvSpPr txBox="1"/>
          <p:nvPr/>
        </p:nvSpPr>
        <p:spPr>
          <a:xfrm>
            <a:off x="6587067" y="3075747"/>
            <a:ext cx="195361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Refrigerator /</a:t>
            </a:r>
            <a:r>
              <a:rPr lang="en-GB" sz="1050" dirty="0"/>
              <a:t>C</a:t>
            </a:r>
            <a:r>
              <a:rPr lang="en-GB" sz="1050" dirty="0" smtClean="0"/>
              <a:t>ooler temperature </a:t>
            </a:r>
            <a:r>
              <a:rPr lang="en-GB" sz="1050" dirty="0" err="1" smtClean="0"/>
              <a:t>fluactuation</a:t>
            </a:r>
            <a:endParaRPr lang="en-GB" sz="1050" dirty="0"/>
          </a:p>
        </p:txBody>
      </p:sp>
      <p:sp>
        <p:nvSpPr>
          <p:cNvPr id="46" name="pole tekstowe 45"/>
          <p:cNvSpPr txBox="1"/>
          <p:nvPr/>
        </p:nvSpPr>
        <p:spPr>
          <a:xfrm>
            <a:off x="2432050" y="2687802"/>
            <a:ext cx="2421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Poor staff communication leading to ordering errors</a:t>
            </a:r>
            <a:endParaRPr lang="en-GB" sz="900" dirty="0"/>
          </a:p>
        </p:txBody>
      </p:sp>
      <p:cxnSp>
        <p:nvCxnSpPr>
          <p:cNvPr id="50" name="Łącznik prosty 49"/>
          <p:cNvCxnSpPr/>
          <p:nvPr/>
        </p:nvCxnSpPr>
        <p:spPr>
          <a:xfrm>
            <a:off x="3103799" y="3859753"/>
            <a:ext cx="11010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Łącznik prosty 55"/>
          <p:cNvCxnSpPr/>
          <p:nvPr/>
        </p:nvCxnSpPr>
        <p:spPr>
          <a:xfrm>
            <a:off x="1651000" y="4715933"/>
            <a:ext cx="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Łącznik prosty 59"/>
          <p:cNvCxnSpPr/>
          <p:nvPr/>
        </p:nvCxnSpPr>
        <p:spPr>
          <a:xfrm>
            <a:off x="1998482" y="4715933"/>
            <a:ext cx="1129728" cy="225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pole tekstowe 65"/>
          <p:cNvSpPr txBox="1"/>
          <p:nvPr/>
        </p:nvSpPr>
        <p:spPr>
          <a:xfrm>
            <a:off x="1643893" y="4127408"/>
            <a:ext cx="134553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High wastage(flowers die before sale)</a:t>
            </a:r>
            <a:endParaRPr lang="en-GB" sz="1050" dirty="0"/>
          </a:p>
        </p:txBody>
      </p:sp>
      <p:cxnSp>
        <p:nvCxnSpPr>
          <p:cNvPr id="68" name="Łącznik prosty 67"/>
          <p:cNvCxnSpPr/>
          <p:nvPr/>
        </p:nvCxnSpPr>
        <p:spPr>
          <a:xfrm>
            <a:off x="3310467" y="485563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Łącznik prosty 69"/>
          <p:cNvCxnSpPr/>
          <p:nvPr/>
        </p:nvCxnSpPr>
        <p:spPr>
          <a:xfrm flipH="1" flipV="1">
            <a:off x="3638550" y="4737100"/>
            <a:ext cx="38301" cy="14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Łącznik prosty 71"/>
          <p:cNvCxnSpPr/>
          <p:nvPr/>
        </p:nvCxnSpPr>
        <p:spPr>
          <a:xfrm flipV="1">
            <a:off x="3470131" y="4337762"/>
            <a:ext cx="1806222" cy="315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pole tekstowe 72"/>
          <p:cNvSpPr txBox="1"/>
          <p:nvPr/>
        </p:nvSpPr>
        <p:spPr>
          <a:xfrm>
            <a:off x="3519972" y="4041787"/>
            <a:ext cx="178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Poor quality /Short lifespan of incoming stock</a:t>
            </a:r>
            <a:endParaRPr lang="en-GB" sz="900" dirty="0"/>
          </a:p>
        </p:txBody>
      </p:sp>
      <p:cxnSp>
        <p:nvCxnSpPr>
          <p:cNvPr id="77" name="Łącznik prosty 76"/>
          <p:cNvCxnSpPr/>
          <p:nvPr/>
        </p:nvCxnSpPr>
        <p:spPr>
          <a:xfrm flipV="1">
            <a:off x="3128210" y="4686300"/>
            <a:ext cx="21390" cy="181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Łącznik prosty 78"/>
          <p:cNvCxnSpPr/>
          <p:nvPr/>
        </p:nvCxnSpPr>
        <p:spPr>
          <a:xfrm>
            <a:off x="2863622" y="5099364"/>
            <a:ext cx="2012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pole tekstowe 79"/>
          <p:cNvSpPr txBox="1"/>
          <p:nvPr/>
        </p:nvSpPr>
        <p:spPr>
          <a:xfrm>
            <a:off x="3205112" y="4761019"/>
            <a:ext cx="2146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Over –reliance on expensive ,out –of-season flowers</a:t>
            </a:r>
            <a:endParaRPr lang="en-GB" sz="900" dirty="0"/>
          </a:p>
        </p:txBody>
      </p:sp>
      <p:cxnSp>
        <p:nvCxnSpPr>
          <p:cNvPr id="84" name="Łącznik prosty 83"/>
          <p:cNvCxnSpPr/>
          <p:nvPr/>
        </p:nvCxnSpPr>
        <p:spPr>
          <a:xfrm>
            <a:off x="6457950" y="4883535"/>
            <a:ext cx="18224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pole tekstowe 84"/>
          <p:cNvSpPr txBox="1"/>
          <p:nvPr/>
        </p:nvSpPr>
        <p:spPr>
          <a:xfrm>
            <a:off x="6585340" y="4451085"/>
            <a:ext cx="22013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Inefficient inventory management(overstocking</a:t>
            </a:r>
            <a:r>
              <a:rPr lang="en-GB" sz="1100" dirty="0" smtClean="0"/>
              <a:t>)</a:t>
            </a:r>
            <a:endParaRPr lang="en-GB" sz="1100" dirty="0"/>
          </a:p>
        </p:txBody>
      </p:sp>
      <p:cxnSp>
        <p:nvCxnSpPr>
          <p:cNvPr id="88" name="Łącznik prosty 87"/>
          <p:cNvCxnSpPr/>
          <p:nvPr/>
        </p:nvCxnSpPr>
        <p:spPr>
          <a:xfrm>
            <a:off x="5990184" y="5337325"/>
            <a:ext cx="22529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pole tekstowe 88"/>
          <p:cNvSpPr txBox="1"/>
          <p:nvPr/>
        </p:nvSpPr>
        <p:spPr>
          <a:xfrm>
            <a:off x="6181180" y="4890125"/>
            <a:ext cx="2605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No quality control process for incoming deliveries</a:t>
            </a:r>
            <a:endParaRPr lang="en-GB" sz="900" dirty="0"/>
          </a:p>
        </p:txBody>
      </p:sp>
      <p:cxnSp>
        <p:nvCxnSpPr>
          <p:cNvPr id="91" name="Łącznik prosty 90"/>
          <p:cNvCxnSpPr/>
          <p:nvPr/>
        </p:nvCxnSpPr>
        <p:spPr>
          <a:xfrm flipH="1" flipV="1">
            <a:off x="5477998" y="4737100"/>
            <a:ext cx="885097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pole tekstowe 93"/>
          <p:cNvSpPr txBox="1"/>
          <p:nvPr/>
        </p:nvSpPr>
        <p:spPr>
          <a:xfrm>
            <a:off x="5477998" y="4174576"/>
            <a:ext cx="11117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Standard bouquet designs use too much premium materials</a:t>
            </a:r>
            <a:endParaRPr lang="en-GB" sz="900" dirty="0"/>
          </a:p>
        </p:txBody>
      </p:sp>
      <p:sp>
        <p:nvSpPr>
          <p:cNvPr id="95" name="pole tekstowe 94"/>
          <p:cNvSpPr txBox="1"/>
          <p:nvPr/>
        </p:nvSpPr>
        <p:spPr>
          <a:xfrm>
            <a:off x="4952552" y="3253520"/>
            <a:ext cx="106593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err="1" smtClean="0"/>
              <a:t>outdatedPOS</a:t>
            </a:r>
            <a:r>
              <a:rPr lang="en-GB" sz="900" dirty="0" smtClean="0"/>
              <a:t>/Pricing software(errors)</a:t>
            </a:r>
            <a:endParaRPr lang="en-GB" sz="900" dirty="0"/>
          </a:p>
        </p:txBody>
      </p:sp>
      <p:cxnSp>
        <p:nvCxnSpPr>
          <p:cNvPr id="97" name="Łącznik prosty 96"/>
          <p:cNvCxnSpPr/>
          <p:nvPr/>
        </p:nvCxnSpPr>
        <p:spPr>
          <a:xfrm flipV="1">
            <a:off x="6654905" y="3772540"/>
            <a:ext cx="1111017" cy="5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pole tekstowe 105"/>
          <p:cNvSpPr txBox="1"/>
          <p:nvPr/>
        </p:nvSpPr>
        <p:spPr>
          <a:xfrm>
            <a:off x="2954199" y="3267398"/>
            <a:ext cx="132588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Lack of sales training (upselling /pricing resistance)</a:t>
            </a:r>
            <a:endParaRPr lang="en-GB" sz="900" dirty="0"/>
          </a:p>
        </p:txBody>
      </p:sp>
      <p:sp>
        <p:nvSpPr>
          <p:cNvPr id="111" name="Symbol zastępczy zawartości 110"/>
          <p:cNvSpPr>
            <a:spLocks noGrp="1"/>
          </p:cNvSpPr>
          <p:nvPr>
            <p:ph idx="1"/>
          </p:nvPr>
        </p:nvSpPr>
        <p:spPr>
          <a:xfrm>
            <a:off x="1214084" y="1918447"/>
            <a:ext cx="8154033" cy="4111808"/>
          </a:xfrm>
        </p:spPr>
        <p:txBody>
          <a:bodyPr/>
          <a:lstStyle/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42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smtClean="0"/>
              <a:t>Conclusion</a:t>
            </a:r>
            <a:endParaRPr lang="en-GB" u="sng" dirty="0"/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677334" y="1440873"/>
            <a:ext cx="8208048" cy="460048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 smtClean="0"/>
              <a:t>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The present analysis clearly indicates  that Green Haven Florists faces a significant operational challenge, as confirmed 30 percent decline in sales over the exanimated period.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This result necessitates immediate intervention and a strategic revision of the current business model and marketing activities.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Maintaining this negative trajectory is simply unsustainable.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In summary, the substantial sales decline is a clear wake-up call ,but it also present an opportunity for strategic modernisation 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The future success  of Green Haven Florist  depend entirely  on its willingness to embrace digital transformation and strategically refine its market positioning to meet the contemporary expectations of the customers .</a:t>
            </a:r>
          </a:p>
        </p:txBody>
      </p:sp>
    </p:spTree>
    <p:extLst>
      <p:ext uri="{BB962C8B-B14F-4D97-AF65-F5344CB8AC3E}">
        <p14:creationId xmlns:p14="http://schemas.microsoft.com/office/powerpoint/2010/main" val="46618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415636" y="1173018"/>
            <a:ext cx="8858366" cy="4859107"/>
          </a:xfrm>
        </p:spPr>
        <p:txBody>
          <a:bodyPr>
            <a:normAutofit/>
          </a:bodyPr>
          <a:lstStyle/>
          <a:p>
            <a:r>
              <a:rPr lang="en-GB" dirty="0" err="1" smtClean="0"/>
              <a:t>Uk</a:t>
            </a:r>
            <a:r>
              <a:rPr lang="en-GB" dirty="0" smtClean="0"/>
              <a:t> Government website- Business and employment laws.</a:t>
            </a:r>
          </a:p>
          <a:p>
            <a:endParaRPr lang="en-GB" dirty="0"/>
          </a:p>
          <a:p>
            <a:r>
              <a:rPr lang="en-GB" dirty="0" smtClean="0"/>
              <a:t>News and articles about local florist in Norwich</a:t>
            </a:r>
          </a:p>
          <a:p>
            <a:pPr marL="0" indent="0">
              <a:buNone/>
            </a:pPr>
            <a:r>
              <a:rPr lang="en-GB" dirty="0">
                <a:solidFill>
                  <a:srgbClr val="92D050"/>
                </a:solidFill>
              </a:rPr>
              <a:t>https://www.eveningnews24.co.uk/news/25002824.rosie-posies-florist-opens-home-studio-near-norwich</a:t>
            </a:r>
            <a:r>
              <a:rPr lang="en-GB" dirty="0" smtClean="0">
                <a:solidFill>
                  <a:srgbClr val="92D050"/>
                </a:solidFill>
              </a:rPr>
              <a:t>/.</a:t>
            </a:r>
            <a:endParaRPr lang="en-GB" dirty="0" smtClean="0"/>
          </a:p>
          <a:p>
            <a:r>
              <a:rPr lang="en-GB" sz="1600" dirty="0">
                <a:solidFill>
                  <a:srgbClr val="002060"/>
                </a:solidFill>
                <a:hlinkClick r:id="rId2"/>
              </a:rPr>
              <a:t>https://</a:t>
            </a:r>
            <a:r>
              <a:rPr lang="en-GB" sz="1600" dirty="0" smtClean="0">
                <a:solidFill>
                  <a:srgbClr val="002060"/>
                </a:solidFill>
                <a:hlinkClick r:id="rId2"/>
              </a:rPr>
              <a:t>www.cambridge.org/core/journals/international-organization/article/abs/economic-stabilization-conditionality-and-political-stability/C3FEEB54149ACF0628869382817EA9EC</a:t>
            </a:r>
            <a:r>
              <a:rPr lang="en-GB" sz="1600" dirty="0" smtClean="0">
                <a:solidFill>
                  <a:srgbClr val="002060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22 May (2009).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Gillespie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Mary Kathryn, "Identification and Environmental Impact of 35 Different Cut Flower Retail Packages in the U.S.A." (2025). </a:t>
            </a:r>
            <a:r>
              <a:rPr lang="en-GB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All Theses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4516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https://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academic.oup.com/sf/article-abstract/91/3/725/2235895?redirectedFrom=fulltext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10 January(2013)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4" name="Prostokąt 3"/>
          <p:cNvSpPr/>
          <p:nvPr/>
        </p:nvSpPr>
        <p:spPr>
          <a:xfrm>
            <a:off x="677334" y="1551710"/>
            <a:ext cx="8087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www.gov.uk/government/organisations/environment-agency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900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000607" y="1572494"/>
            <a:ext cx="3854528" cy="127846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1357745" y="1498604"/>
            <a:ext cx="467862" cy="810487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6" name="Obraz 5" descr="Crafting in Croatia: The Craft's Meow Previews: Sew Happ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7787" y="1791855"/>
            <a:ext cx="4670355" cy="3679302"/>
          </a:xfrm>
          <a:prstGeom prst="rect">
            <a:avLst/>
          </a:prstGeom>
        </p:spPr>
      </p:pic>
      <p:sp>
        <p:nvSpPr>
          <p:cNvPr id="7" name="Symbol zastępczy zawartości 6"/>
          <p:cNvSpPr>
            <a:spLocks noGrp="1"/>
          </p:cNvSpPr>
          <p:nvPr>
            <p:ph idx="1"/>
          </p:nvPr>
        </p:nvSpPr>
        <p:spPr>
          <a:xfrm>
            <a:off x="5157787" y="1080655"/>
            <a:ext cx="4116215" cy="496070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ANY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8" name="Symbol zastępczy zawartości 4" descr="Thank You Note · Free image on Pixabay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859" y="789655"/>
            <a:ext cx="4513262" cy="4681503"/>
          </a:xfrm>
        </p:spPr>
      </p:pic>
    </p:spTree>
    <p:extLst>
      <p:ext uri="{BB962C8B-B14F-4D97-AF65-F5344CB8AC3E}">
        <p14:creationId xmlns:p14="http://schemas.microsoft.com/office/powerpoint/2010/main" val="33835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19644</TotalTime>
  <Words>750</Words>
  <Application>Microsoft Office PowerPoint</Application>
  <PresentationFormat>Panoramiczny</PresentationFormat>
  <Paragraphs>112</Paragraphs>
  <Slides>11</Slides>
  <Notes>0</Notes>
  <HiddenSlides>0</HiddenSlides>
  <MMClips>0</MMClips>
  <ScaleCrop>false</ScaleCrop>
  <HeadingPairs>
    <vt:vector size="6" baseType="variant">
      <vt:variant>
        <vt:lpstr>Używane czcionki</vt:lpstr>
      </vt:variant>
      <vt:variant>
        <vt:i4>6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11</vt:i4>
      </vt:variant>
    </vt:vector>
  </HeadingPairs>
  <TitlesOfParts>
    <vt:vector size="18" baseType="lpstr">
      <vt:lpstr>Arial</vt:lpstr>
      <vt:lpstr>Book Antiqua</vt:lpstr>
      <vt:lpstr>Cambria</vt:lpstr>
      <vt:lpstr>Trebuchet MS</vt:lpstr>
      <vt:lpstr>Wingdings</vt:lpstr>
      <vt:lpstr>Wingdings 3</vt:lpstr>
      <vt:lpstr>Faseta</vt:lpstr>
      <vt:lpstr>   MODULE CODE     LCLM 4004-LON STUDENT NAME               Marta Garbalinska STUDENT ID                     2437820 LECTURER                       ANITA NAN ASSINGMENT1                 PRESENTATION          </vt:lpstr>
      <vt:lpstr>OVERVIEW</vt:lpstr>
      <vt:lpstr>Introduction</vt:lpstr>
      <vt:lpstr>COMPANY BACKGROUND</vt:lpstr>
      <vt:lpstr>Problem : Nature and scope </vt:lpstr>
      <vt:lpstr>PESTLE ANALYSIS  Green Haven Florists   </vt:lpstr>
      <vt:lpstr>PESTLE ANALYSIS</vt:lpstr>
      <vt:lpstr>Cause and effect  analysis: Fishbone diagram </vt:lpstr>
      <vt:lpstr>Conclusion</vt:lpstr>
      <vt:lpstr>REFERENCES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Problem solving and decision making MODULE CODE     LCLM 4004-LON STUDENT NAME     Marta Garbalinska STUDENT ID                     LECTURER</dc:title>
  <dc:creator>Darek</dc:creator>
  <cp:lastModifiedBy>Darek</cp:lastModifiedBy>
  <cp:revision>66</cp:revision>
  <dcterms:created xsi:type="dcterms:W3CDTF">2025-10-13T08:40:56Z</dcterms:created>
  <dcterms:modified xsi:type="dcterms:W3CDTF">2025-11-09T21:50:49Z</dcterms:modified>
</cp:coreProperties>
</file>