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2tlaO8Kqwc47ozzgfY7fNQ&amp;r=0&amp;pid=OfficeInsert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notesMasterIdLst>
    <p:notesMasterId r:id="rId33"/>
  </p:notesMasterIdLst>
  <p:sldIdLst>
    <p:sldId id="256" r:id="rId2"/>
    <p:sldId id="261" r:id="rId3"/>
    <p:sldId id="268" r:id="rId4"/>
    <p:sldId id="295" r:id="rId5"/>
    <p:sldId id="292" r:id="rId6"/>
    <p:sldId id="285" r:id="rId7"/>
    <p:sldId id="297" r:id="rId8"/>
    <p:sldId id="298" r:id="rId9"/>
    <p:sldId id="299" r:id="rId10"/>
    <p:sldId id="294" r:id="rId11"/>
    <p:sldId id="282" r:id="rId12"/>
    <p:sldId id="286" r:id="rId13"/>
    <p:sldId id="300" r:id="rId14"/>
    <p:sldId id="301" r:id="rId15"/>
    <p:sldId id="289" r:id="rId16"/>
    <p:sldId id="290" r:id="rId17"/>
    <p:sldId id="283" r:id="rId18"/>
    <p:sldId id="271" r:id="rId19"/>
    <p:sldId id="272" r:id="rId20"/>
    <p:sldId id="273" r:id="rId21"/>
    <p:sldId id="291" r:id="rId22"/>
    <p:sldId id="278" r:id="rId23"/>
    <p:sldId id="274" r:id="rId24"/>
    <p:sldId id="275" r:id="rId25"/>
    <p:sldId id="276" r:id="rId26"/>
    <p:sldId id="277" r:id="rId27"/>
    <p:sldId id="281" r:id="rId28"/>
    <p:sldId id="304" r:id="rId29"/>
    <p:sldId id="302" r:id="rId30"/>
    <p:sldId id="303" r:id="rId31"/>
    <p:sldId id="280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DB176-8F8C-4E1F-88F6-B05F675244A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5A4EDD-FF6E-4B2E-B6D5-1C7D3EC07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857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00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048934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63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317533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632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194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34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470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11383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6301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868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62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31B4B1ED-B83A-4411-86FA-B2E0C704FBC3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EADFE5E5-819B-4D8C-B87F-136DD26FC70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46881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&amp;ehk=2tlaO8Kqwc47ozzgfY7fNQ&amp;r=0&amp;pid=OfficeInsert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example+of+a+bad+research+interview&amp;&amp;view=detail&amp;mid=E2FA265EFA2C9A35EE05E2FA265EFA2C9A35EE05&amp;FORM=VRDGAR" TargetMode="External"/><Relationship Id="rId2" Type="http://schemas.openxmlformats.org/officeDocument/2006/relationships/hyperlink" Target="https://www.bing.com/videos/search?q=example+of+a+bad+research+interview&amp;&amp;view=detail&amp;mid=5C9FCFC3D8268B0ECF435C9FCFC3D8268B0ECF43&amp;FORM=VRDGAR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/>
              <a:t>Interviews and Focus Groups: overview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://www.cartoonstock.com/newscartoons/cartoonists/jco/lowres/jcon2436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1012" y="3886680"/>
            <a:ext cx="3113033" cy="22336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4238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Research: Methods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371600" y="1799617"/>
            <a:ext cx="9601200" cy="406778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Interview</a:t>
            </a:r>
          </a:p>
          <a:p>
            <a:r>
              <a:rPr lang="en-GB" sz="2800" b="1" dirty="0">
                <a:solidFill>
                  <a:srgbClr val="00B050"/>
                </a:solidFill>
              </a:rPr>
              <a:t>Focus Group</a:t>
            </a:r>
          </a:p>
          <a:p>
            <a:r>
              <a:rPr lang="en-GB" sz="2800" dirty="0"/>
              <a:t>Diaries/Journals</a:t>
            </a:r>
          </a:p>
          <a:p>
            <a:r>
              <a:rPr lang="en-GB" sz="2800" dirty="0"/>
              <a:t>Creative/Participatory:</a:t>
            </a:r>
          </a:p>
          <a:p>
            <a:pPr lvl="1"/>
            <a:r>
              <a:rPr lang="en-GB" sz="2800" dirty="0"/>
              <a:t>Photography</a:t>
            </a:r>
          </a:p>
          <a:p>
            <a:pPr lvl="1"/>
            <a:r>
              <a:rPr lang="en-GB" sz="2800" dirty="0"/>
              <a:t>Drawing/Visual 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FD53B3-DA36-4549-A242-77E00B69C4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7813" y="713767"/>
            <a:ext cx="2895599" cy="21716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E14CD7-0718-4ED4-A318-4D75A800DD0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7578" y="3011395"/>
            <a:ext cx="2647540" cy="19757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CCFDD9-BD1B-4DDB-841F-98E8A1662B6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617" y="4659549"/>
            <a:ext cx="2597644" cy="195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380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Arial Narrow" pitchFamily="34" charset="0"/>
              </a:rPr>
              <a:t>What is a research interview?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642188"/>
            <a:ext cx="9601200" cy="4225212"/>
          </a:xfrm>
        </p:spPr>
        <p:txBody>
          <a:bodyPr>
            <a:norm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en-GB" sz="3200" dirty="0">
                <a:latin typeface="Arial Narrow" pitchFamily="34" charset="0"/>
              </a:rPr>
              <a:t>What are the differences and similarities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 Narrow" pitchFamily="34" charset="0"/>
              </a:rPr>
              <a:t>A job interview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 Narrow" pitchFamily="34" charset="0"/>
              </a:rPr>
              <a:t>A chat show interview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 Narrow" pitchFamily="34" charset="0"/>
              </a:rPr>
              <a:t>A research interview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0115A0-54A5-43D2-8671-AE4EC88AA4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4879" y="148947"/>
            <a:ext cx="3429638" cy="22094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5B9ABA-87ED-4C9B-A8F5-DD5494FD08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8999" y="2568020"/>
            <a:ext cx="2972097" cy="22290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6996DC-D227-4E83-A2E6-9B13DC4C96C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0645" y="4197485"/>
            <a:ext cx="3096637" cy="2322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68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/>
              <a:t>Why Interviews?</a:t>
            </a:r>
            <a:br>
              <a:rPr lang="en-GB" dirty="0"/>
            </a:br>
            <a:r>
              <a:rPr lang="en-GB" sz="1800" dirty="0"/>
              <a:t>From Tracy 2012, chapter 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24542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“….guided question-answer conversations, or an ‘inter-change of views between two persons conversing about a theme of mutual interest’ (Tracy 2013 p.131)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for “mutual discovery, understanding, reflection and explanation”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process that is “organic and adaptive”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60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86429-0B3C-4721-88F4-D7E365AF8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B45E4-F3F3-43D8-B721-B2C13254C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397977"/>
            <a:ext cx="9601200" cy="44694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What are the aims of the interview?</a:t>
            </a:r>
          </a:p>
          <a:p>
            <a:pPr marL="457200" indent="-457200">
              <a:buAutoNum type="arabicPeriod"/>
            </a:pPr>
            <a:r>
              <a:rPr lang="en-GB" sz="2800" dirty="0"/>
              <a:t>To gather descriptive data = structured or semi-structured interview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2. To generate data which offers deep insight into participants’ lives = oral history, narrative interview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Each style of interview will generate different kinds of data, which require different processes of analysis</a:t>
            </a:r>
          </a:p>
        </p:txBody>
      </p:sp>
    </p:spTree>
    <p:extLst>
      <p:ext uri="{BB962C8B-B14F-4D97-AF65-F5344CB8AC3E}">
        <p14:creationId xmlns:p14="http://schemas.microsoft.com/office/powerpoint/2010/main" val="2103800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/>
              <a:t>Structure of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320724"/>
            <a:ext cx="9601200" cy="35814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solidFill>
                  <a:srgbClr val="00B050"/>
                </a:solidFill>
              </a:rPr>
              <a:t>STRUCTURED</a:t>
            </a:r>
            <a:r>
              <a:rPr lang="en-US" sz="2400" dirty="0">
                <a:solidFill>
                  <a:schemeClr val="tx1"/>
                </a:solidFill>
              </a:rPr>
              <a:t>: </a:t>
            </a:r>
            <a:r>
              <a:rPr lang="en-GB" sz="2400" dirty="0">
                <a:solidFill>
                  <a:schemeClr val="tx1"/>
                </a:solidFill>
              </a:rPr>
              <a:t>Predetermined questions – even the follow up questions; Every interview is the same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b="1" dirty="0">
                <a:solidFill>
                  <a:srgbClr val="00B050"/>
                </a:solidFill>
              </a:rPr>
              <a:t>SEMI-STRUCTURED</a:t>
            </a:r>
            <a:r>
              <a:rPr lang="en-GB" sz="2400" dirty="0">
                <a:solidFill>
                  <a:schemeClr val="tx1"/>
                </a:solidFill>
              </a:rPr>
              <a:t>: Main focus and themes are pre-determined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tx1"/>
                </a:solidFill>
              </a:rPr>
              <a:t>	Through follow-up questions and further probing each interview can take on a character of its own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b="1" dirty="0">
                <a:solidFill>
                  <a:srgbClr val="00B050"/>
                </a:solidFill>
              </a:rPr>
              <a:t>UNSTRUCTURED: </a:t>
            </a:r>
            <a:r>
              <a:rPr lang="en-GB" sz="2400" dirty="0">
                <a:solidFill>
                  <a:schemeClr val="tx1"/>
                </a:solidFill>
              </a:rPr>
              <a:t>Much more like a conversation; interviewee may determine the focus ; themes explored are much more free ranging and less under the researchers control</a:t>
            </a:r>
          </a:p>
          <a:p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63808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C6ACE-86A5-4226-B2CB-F767F371F5D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1. 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C43B3-8C1B-4906-AA4B-ACA4AB441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161453"/>
          </a:xfrm>
        </p:spPr>
        <p:txBody>
          <a:bodyPr>
            <a:noAutofit/>
          </a:bodyPr>
          <a:lstStyle/>
          <a:p>
            <a:r>
              <a:rPr lang="en-GB" sz="2800" dirty="0"/>
              <a:t>Generally uses an </a:t>
            </a:r>
            <a:r>
              <a:rPr lang="en-GB" sz="2800" b="1" dirty="0"/>
              <a:t>interview schedule – </a:t>
            </a:r>
            <a:r>
              <a:rPr lang="en-GB" sz="2800" dirty="0"/>
              <a:t>where questions are in the same order, and use the same wording</a:t>
            </a:r>
          </a:p>
          <a:p>
            <a:r>
              <a:rPr lang="en-GB" sz="2800" b="1" dirty="0"/>
              <a:t>When to use a structured interview?</a:t>
            </a:r>
          </a:p>
          <a:p>
            <a:pPr lvl="1"/>
            <a:r>
              <a:rPr lang="en-GB" sz="2800" dirty="0"/>
              <a:t>If you want to compare and contrast data across a large sample</a:t>
            </a:r>
          </a:p>
          <a:p>
            <a:pPr lvl="1"/>
            <a:r>
              <a:rPr lang="en-GB" sz="2800" dirty="0"/>
              <a:t>Useful if someone else (</a:t>
            </a:r>
            <a:r>
              <a:rPr lang="en-GB" sz="2800" dirty="0" err="1"/>
              <a:t>eg</a:t>
            </a:r>
            <a:r>
              <a:rPr lang="en-GB" sz="2800" dirty="0"/>
              <a:t> research assistant) to carry out the interview – good for telephone interviews</a:t>
            </a:r>
          </a:p>
          <a:p>
            <a:r>
              <a:rPr lang="en-GB" sz="2800" b="1" dirty="0"/>
              <a:t>Can you think of any disadvantages of this structure? 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9392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49982-E240-49EB-9C87-2F48BF5CBF1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2. semi-structured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91832-850C-4D71-A630-650381DD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4142792"/>
          </a:xfrm>
        </p:spPr>
        <p:txBody>
          <a:bodyPr>
            <a:noAutofit/>
          </a:bodyPr>
          <a:lstStyle/>
          <a:p>
            <a:r>
              <a:rPr lang="en-GB" sz="2400" dirty="0"/>
              <a:t>Considered to be more flexible and ‘organic’ (Tracy 2013)</a:t>
            </a:r>
          </a:p>
          <a:p>
            <a:r>
              <a:rPr lang="en-GB" sz="2400" dirty="0"/>
              <a:t>Uses an </a:t>
            </a:r>
            <a:r>
              <a:rPr lang="en-GB" sz="2400" b="1" dirty="0"/>
              <a:t>interview guide</a:t>
            </a:r>
            <a:r>
              <a:rPr lang="en-GB" sz="2400" dirty="0"/>
              <a:t> = could just be a list of bullet points, where interviewer follows responses with probes or flexible questions</a:t>
            </a:r>
          </a:p>
          <a:p>
            <a:r>
              <a:rPr lang="en-GB" sz="2400" dirty="0"/>
              <a:t>The interview guide “stimulates discussion rather than dictates it” (Ibid p.139)</a:t>
            </a:r>
          </a:p>
          <a:p>
            <a:r>
              <a:rPr lang="en-GB" sz="2400" dirty="0"/>
              <a:t>These interviews enable emergent and often spontaneous knowledge, and allows for deeper responses (unconstrained by ‘scripted’ questions)</a:t>
            </a:r>
          </a:p>
          <a:p>
            <a:r>
              <a:rPr lang="en-GB" sz="2400" dirty="0"/>
              <a:t>May demand more skills of the interviewer – </a:t>
            </a:r>
            <a:r>
              <a:rPr lang="en-GB" sz="2400" b="1" dirty="0"/>
              <a:t>such as?</a:t>
            </a:r>
          </a:p>
        </p:txBody>
      </p:sp>
    </p:spTree>
    <p:extLst>
      <p:ext uri="{BB962C8B-B14F-4D97-AF65-F5344CB8AC3E}">
        <p14:creationId xmlns:p14="http://schemas.microsoft.com/office/powerpoint/2010/main" val="1909141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EAEBC-1238-4192-8404-E27005D39AC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3. Unstructured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46967-C1DC-4647-BACB-404BDEF52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These can fall into different ‘types’ of interviews (see Tracy chapter 7)</a:t>
            </a:r>
          </a:p>
          <a:p>
            <a:pPr lvl="1"/>
            <a:r>
              <a:rPr lang="en-GB" sz="2800" dirty="0"/>
              <a:t>Ethnographic interviews</a:t>
            </a:r>
          </a:p>
          <a:p>
            <a:pPr marL="530352" lvl="1" indent="0">
              <a:buNone/>
            </a:pPr>
            <a:endParaRPr lang="en-GB" sz="2800" dirty="0"/>
          </a:p>
          <a:p>
            <a:pPr lvl="1"/>
            <a:r>
              <a:rPr lang="en-GB" sz="2800" dirty="0"/>
              <a:t>Narrative interviews, e.g. ‘oral history’</a:t>
            </a:r>
          </a:p>
          <a:p>
            <a:pPr marL="530352" lvl="1" indent="0">
              <a:buNone/>
            </a:pPr>
            <a:endParaRPr lang="en-GB" sz="2800" dirty="0"/>
          </a:p>
          <a:p>
            <a:pPr lvl="1"/>
            <a:r>
              <a:rPr lang="en-GB" sz="2800" dirty="0"/>
              <a:t>Life-story or biographic interviews</a:t>
            </a:r>
          </a:p>
        </p:txBody>
      </p:sp>
    </p:spTree>
    <p:extLst>
      <p:ext uri="{BB962C8B-B14F-4D97-AF65-F5344CB8AC3E}">
        <p14:creationId xmlns:p14="http://schemas.microsoft.com/office/powerpoint/2010/main" val="3071967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F2088-B302-4439-B50F-0B744160D38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 dirty="0"/>
              <a:t>Talk about it!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58D9B-1B7C-43A6-94BD-1362A8E790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What is your research topic?</a:t>
            </a:r>
          </a:p>
          <a:p>
            <a:pPr algn="ctr"/>
            <a:r>
              <a:rPr lang="en-GB" sz="3200" dirty="0"/>
              <a:t>If you were to conduct interviews on this topic, which interviewing style would you consider to be the most appropriate for your research?</a:t>
            </a:r>
          </a:p>
          <a:p>
            <a:pPr algn="ctr"/>
            <a:r>
              <a:rPr lang="en-GB" sz="3200" dirty="0"/>
              <a:t>Why? Justify your answer.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06568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think about before you start </a:t>
            </a:r>
          </a:p>
        </p:txBody>
      </p:sp>
      <p:sp>
        <p:nvSpPr>
          <p:cNvPr id="24579" name="Rectangle 3"/>
          <p:cNvSpPr>
            <a:spLocks noGrp="1"/>
          </p:cNvSpPr>
          <p:nvPr>
            <p:ph idx="1"/>
          </p:nvPr>
        </p:nvSpPr>
        <p:spPr>
          <a:xfrm>
            <a:off x="1371600" y="1642188"/>
            <a:ext cx="9601200" cy="42252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Think about resources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Proposed timing of interviews (piloting)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Time allowed for recruitment and organisation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Give your participants an information sheet and consent form where appropriate (this has to be provided at some stage)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Let your participants know how much time will be involved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Transcription (who? wpm?)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Multiply recording time by 4 – 6 and allow for checking of recording to transcriptions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400" dirty="0"/>
              <a:t>Double time estimated to allow for difficulties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000" dirty="0"/>
              <a:t>(Marshall and </a:t>
            </a:r>
            <a:r>
              <a:rPr lang="en-GB" sz="2000" dirty="0" err="1"/>
              <a:t>Rossman</a:t>
            </a:r>
            <a:r>
              <a:rPr lang="en-GB" sz="2000" dirty="0"/>
              <a:t>, 2006)</a:t>
            </a:r>
          </a:p>
        </p:txBody>
      </p:sp>
    </p:spTree>
    <p:extLst>
      <p:ext uri="{BB962C8B-B14F-4D97-AF65-F5344CB8AC3E}">
        <p14:creationId xmlns:p14="http://schemas.microsoft.com/office/powerpoint/2010/main" val="1187798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Considerations…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dirty="0"/>
              <a:t>Why will an interview be the most appropriate method for your study? </a:t>
            </a:r>
          </a:p>
          <a:p>
            <a:r>
              <a:rPr lang="en-US" sz="2800" dirty="0"/>
              <a:t>What will it achieve?</a:t>
            </a:r>
          </a:p>
          <a:p>
            <a:r>
              <a:rPr lang="en-US" sz="2800" dirty="0"/>
              <a:t>What will your role be?</a:t>
            </a:r>
          </a:p>
          <a:p>
            <a:r>
              <a:rPr lang="en-US" sz="2800" dirty="0"/>
              <a:t>In person or via Skype? What difference will it make?</a:t>
            </a:r>
          </a:p>
          <a:p>
            <a:r>
              <a:rPr lang="en-US" sz="2800" dirty="0"/>
              <a:t>In a natural setting or formal ‘interview’ place?</a:t>
            </a:r>
          </a:p>
          <a:p>
            <a:r>
              <a:rPr lang="en-US" sz="2800" dirty="0"/>
              <a:t>What if the conversation “wanders”?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328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algn="ctr"/>
            <a:r>
              <a:rPr lang="en-GB" dirty="0"/>
              <a:t>Interviews – process and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171700"/>
            <a:ext cx="9601200" cy="3695700"/>
          </a:xfrm>
        </p:spPr>
        <p:txBody>
          <a:bodyPr>
            <a:normAutofit/>
          </a:bodyPr>
          <a:lstStyle/>
          <a:p>
            <a:r>
              <a:rPr lang="en-GB" sz="2800" dirty="0"/>
              <a:t>Semi-structured, unstructured, structured</a:t>
            </a:r>
          </a:p>
          <a:p>
            <a:r>
              <a:rPr lang="en-GB" sz="2800" dirty="0"/>
              <a:t>Topic guide/interview schedule</a:t>
            </a:r>
          </a:p>
          <a:p>
            <a:r>
              <a:rPr lang="en-GB" sz="2800" dirty="0"/>
              <a:t>Types of questions: open-ended, closed</a:t>
            </a:r>
          </a:p>
          <a:p>
            <a:pPr lvl="1"/>
            <a:r>
              <a:rPr lang="en-GB" sz="2800" dirty="0"/>
              <a:t>‘what are your feelings about end of year exams?’</a:t>
            </a:r>
          </a:p>
          <a:p>
            <a:pPr lvl="1"/>
            <a:r>
              <a:rPr lang="en-GB" sz="2800" dirty="0"/>
              <a:t>‘Do you approve of end of year exams?’</a:t>
            </a:r>
          </a:p>
          <a:p>
            <a:pPr lvl="1">
              <a:buNone/>
            </a:pPr>
            <a:endParaRPr lang="en-GB" sz="2800" dirty="0"/>
          </a:p>
          <a:p>
            <a:r>
              <a:rPr lang="en-GB" sz="2800" dirty="0"/>
              <a:t>Prompts and Probes</a:t>
            </a:r>
          </a:p>
        </p:txBody>
      </p:sp>
      <p:pic>
        <p:nvPicPr>
          <p:cNvPr id="4" name="Picture 2" descr="C:\Users\peter\AppData\Local\Microsoft\Windows\Temporary Internet Files\Content.IE5\976JLLUZ\MC900054709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322415" y="5222684"/>
            <a:ext cx="1300770" cy="12894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57549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78089"/>
            <a:ext cx="9601200" cy="453467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Prompts (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Go on, can you tell me more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Probes (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Can you explain why? How?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) 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Checks (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Do you mean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......?)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Don’t jump into silences, give people time to think as well as speak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Maintain the focus and purpose of the interview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4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Who decides what is relevant?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4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Getting lost in sidetracks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Some researchers send transcripts to the interviewee asking for annotations and comments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0148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171699"/>
            <a:ext cx="9601200" cy="4219769"/>
          </a:xfrm>
        </p:spPr>
        <p:txBody>
          <a:bodyPr>
            <a:normAutofit/>
          </a:bodyPr>
          <a:lstStyle/>
          <a:p>
            <a:pPr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ko-KR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There are lots of ways to ask the same question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Do you like teaching?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Tell me about being a teacher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Is teaching how you imagined it would be?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Has your attitude towards teaching changed at all?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What is rewarding and frustrating about teaching?</a:t>
            </a:r>
          </a:p>
          <a:p>
            <a:pPr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	</a:t>
            </a:r>
            <a:r>
              <a:rPr lang="en-US" altLang="ko-KR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Beware of leading questions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Why is teaching</a:t>
            </a:r>
            <a:r>
              <a:rPr lang="en-US" altLang="ko-KR" sz="2400" dirty="0">
                <a:solidFill>
                  <a:schemeClr val="hlink"/>
                </a:solidFill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 </a:t>
            </a: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undervalued?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ko-KR" sz="2400" dirty="0">
                <a:latin typeface="Arial" panose="020B0604020202020204" pitchFamily="34" charset="0"/>
                <a:ea typeface="굴림" charset="-127"/>
                <a:cs typeface="Arial" panose="020B0604020202020204" pitchFamily="34" charset="0"/>
              </a:rPr>
              <a:t>Why should there be more male primary school teachers?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341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Interview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Interview techniques 1</a:t>
            </a:r>
          </a:p>
          <a:p>
            <a:r>
              <a:rPr lang="en-US" dirty="0">
                <a:hlinkClick r:id="rId2"/>
              </a:rPr>
              <a:t>https://www.bing.com/videos/search?q=example+of+a+bad+research+interview&amp;&amp;view=detail&amp;mid=5C9FCFC3D8268B0ECF435C9FCFC3D8268B0ECF43&amp;FORM=VRDGAR</a:t>
            </a:r>
            <a:endParaRPr lang="en-US" dirty="0"/>
          </a:p>
          <a:p>
            <a:endParaRPr lang="en-US" dirty="0"/>
          </a:p>
          <a:p>
            <a:r>
              <a:rPr lang="en-US" dirty="0"/>
              <a:t>Interview techniques 2</a:t>
            </a:r>
          </a:p>
          <a:p>
            <a:r>
              <a:rPr lang="en-US" dirty="0">
                <a:hlinkClick r:id="rId3"/>
              </a:rPr>
              <a:t>https://www.bing.com/videos/search?q=example+of+a+bad+research+interview&amp;&amp;view=detail&amp;mid=E2FA265EFA2C9A35EE05E2FA265EFA2C9A35EE05&amp;FORM=VRDGAR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0371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</a:t>
            </a:r>
            <a:r>
              <a:rPr lang="en-US" dirty="0">
                <a:sym typeface="Wingdings" panose="05000000000000000000" pitchFamily="2" charset="2"/>
              </a:rPr>
              <a:t>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171700"/>
            <a:ext cx="9601200" cy="36957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Listen (and re-adjust or respond accordingly)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Check your equipment and replacement batteries!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Take a pen to write notes as back up or in the case of emergency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 aware of your own role (any conflict of interests?)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 about what you will do if the interviewee gets distressed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Guide the interviewee back to the topic if answers get far too long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all the questions are answered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7361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Qualitative Research Method 2: Focus groups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://www.limebridge.com.au/content/Image/Customer_Research_Progra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9813" y="3956279"/>
            <a:ext cx="2609578" cy="25008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379903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Focus Group: 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76669"/>
            <a:ext cx="8825659" cy="3743131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 an interactive discussion between six to eight pre-selected participants…and focusing on a specific set of issues”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Hennik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et al 2011: 136)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Usually include a semi-structured session, an informal setting, moderation by a facilitator (and could also have a co-facilitator), the use of general guideline questions and/or other stimuli like photos, drawings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(from Carey &amp; Asbury 2012)</a:t>
            </a:r>
          </a:p>
        </p:txBody>
      </p:sp>
    </p:spTree>
    <p:extLst>
      <p:ext uri="{BB962C8B-B14F-4D97-AF65-F5344CB8AC3E}">
        <p14:creationId xmlns:p14="http://schemas.microsoft.com/office/powerpoint/2010/main" val="1225801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Focus Groups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54954" y="2369976"/>
            <a:ext cx="8825659" cy="36498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Especially useful for exploratory, evaluative and explanatory research – or for gaining insight and understanding of social or cultural habits/norms</a:t>
            </a:r>
          </a:p>
          <a:p>
            <a:r>
              <a:rPr lang="en-GB" sz="2400" dirty="0"/>
              <a:t>Why will a group be more effective than an individual interview?</a:t>
            </a:r>
          </a:p>
          <a:p>
            <a:pPr lvl="1"/>
            <a:r>
              <a:rPr lang="en-GB" sz="2400" dirty="0"/>
              <a:t>*Group interview = researcher takes lead role</a:t>
            </a:r>
          </a:p>
          <a:p>
            <a:pPr lvl="1"/>
            <a:r>
              <a:rPr lang="en-GB" sz="2400" dirty="0"/>
              <a:t>*Focus group = researcher takes role of facilitator or moderator</a:t>
            </a:r>
          </a:p>
          <a:p>
            <a:r>
              <a:rPr lang="en-GB" sz="2400" dirty="0"/>
              <a:t>How many groups? </a:t>
            </a:r>
          </a:p>
          <a:p>
            <a:r>
              <a:rPr lang="en-GB" sz="2400" dirty="0"/>
              <a:t>Common characteristics?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563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dirty="0"/>
              <a:t>Why use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 purpose is to draw on participants’ attitudes, feelings, beliefs, experiences and reactions in a ways that would not be as feasible via a questionnaire or interview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Key characteristic: data emerges and is produced from the interaction and discussion between participants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Group may share key concern/issue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health research)</a:t>
            </a:r>
          </a:p>
        </p:txBody>
      </p:sp>
    </p:spTree>
    <p:extLst>
      <p:ext uri="{BB962C8B-B14F-4D97-AF65-F5344CB8AC3E}">
        <p14:creationId xmlns:p14="http://schemas.microsoft.com/office/powerpoint/2010/main" val="37190803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Challenges?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sort of challenges do you think a focus group may present?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B32B7D-A224-42F2-9B05-BCB19AF9619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390" y="4076700"/>
            <a:ext cx="2647540" cy="197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6297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Role of the moderator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86000"/>
            <a:ext cx="8825659" cy="3733800"/>
          </a:xfrm>
        </p:spPr>
        <p:txBody>
          <a:bodyPr>
            <a:normAutofit/>
          </a:bodyPr>
          <a:lstStyle/>
          <a:p>
            <a:r>
              <a:rPr lang="en-GB" sz="2400" dirty="0"/>
              <a:t>Introductory tasks</a:t>
            </a:r>
          </a:p>
          <a:p>
            <a:pPr lvl="1"/>
            <a:r>
              <a:rPr lang="en-GB" sz="2400" dirty="0"/>
              <a:t>Welcome/introduction</a:t>
            </a:r>
          </a:p>
          <a:p>
            <a:pPr lvl="1"/>
            <a:r>
              <a:rPr lang="en-GB" sz="2400" dirty="0"/>
              <a:t>Identify how information will be used</a:t>
            </a:r>
          </a:p>
          <a:p>
            <a:pPr lvl="1"/>
            <a:r>
              <a:rPr lang="en-GB" sz="2400" dirty="0"/>
              <a:t>Outline process/time/respond to any questions</a:t>
            </a:r>
          </a:p>
          <a:p>
            <a:r>
              <a:rPr lang="en-GB" sz="2400" dirty="0"/>
              <a:t>Ethical tasks</a:t>
            </a:r>
          </a:p>
          <a:p>
            <a:pPr lvl="1"/>
            <a:r>
              <a:rPr lang="en-GB" sz="2400" dirty="0"/>
              <a:t>Confirm consent for participation</a:t>
            </a:r>
          </a:p>
          <a:p>
            <a:pPr lvl="1"/>
            <a:r>
              <a:rPr lang="en-GB" sz="2400" dirty="0"/>
              <a:t>Assure confidentiality</a:t>
            </a:r>
          </a:p>
          <a:p>
            <a:pPr lvl="1"/>
            <a:r>
              <a:rPr lang="en-GB" sz="2400" dirty="0"/>
              <a:t>Seek consent for recording the session</a:t>
            </a:r>
          </a:p>
        </p:txBody>
      </p:sp>
    </p:spTree>
    <p:extLst>
      <p:ext uri="{BB962C8B-B14F-4D97-AF65-F5344CB8AC3E}">
        <p14:creationId xmlns:p14="http://schemas.microsoft.com/office/powerpoint/2010/main" val="41069876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Facilitating </a:t>
            </a:r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183363"/>
            <a:ext cx="8825659" cy="3836437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/>
              <a:t>Group Cohesion tasks</a:t>
            </a:r>
          </a:p>
          <a:p>
            <a:pPr lvl="1"/>
            <a:r>
              <a:rPr lang="en-GB" sz="2600" dirty="0"/>
              <a:t>Develop rapport with participants</a:t>
            </a:r>
          </a:p>
          <a:p>
            <a:pPr lvl="1"/>
            <a:r>
              <a:rPr lang="en-GB" sz="2600" dirty="0"/>
              <a:t>Creative “comfortable, permissive” environment</a:t>
            </a:r>
          </a:p>
          <a:p>
            <a:pPr lvl="1"/>
            <a:r>
              <a:rPr lang="en-GB" sz="2600" dirty="0"/>
              <a:t>Use positive body language</a:t>
            </a:r>
          </a:p>
          <a:p>
            <a:pPr lvl="1"/>
            <a:r>
              <a:rPr lang="en-GB" sz="2600" dirty="0"/>
              <a:t>Begin with easy questions and encourage contributions</a:t>
            </a:r>
          </a:p>
          <a:p>
            <a:r>
              <a:rPr lang="en-GB" sz="2600" dirty="0"/>
              <a:t>Facilitating discussion tasks</a:t>
            </a:r>
          </a:p>
          <a:p>
            <a:pPr lvl="1"/>
            <a:r>
              <a:rPr lang="en-GB" sz="2600" dirty="0"/>
              <a:t>Manage group dynamics</a:t>
            </a:r>
          </a:p>
          <a:p>
            <a:pPr lvl="1"/>
            <a:r>
              <a:rPr lang="en-GB" sz="2600" dirty="0"/>
              <a:t>Use probing to seek depth and detail in responses</a:t>
            </a:r>
          </a:p>
          <a:p>
            <a:pPr lvl="1"/>
            <a:r>
              <a:rPr lang="en-GB" sz="2600" dirty="0"/>
              <a:t>Listen to issues raised and prompt discussion</a:t>
            </a:r>
          </a:p>
          <a:p>
            <a:pPr marL="457200" lvl="1" indent="0">
              <a:buNone/>
            </a:pPr>
            <a:r>
              <a:rPr lang="en-GB" sz="2600" dirty="0"/>
              <a:t>(taken from </a:t>
            </a:r>
            <a:r>
              <a:rPr lang="en-GB" sz="2600" dirty="0" err="1"/>
              <a:t>Hennik</a:t>
            </a:r>
            <a:r>
              <a:rPr lang="en-GB" sz="2600" dirty="0"/>
              <a:t> et al pages 155-156)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076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Using activities/stimuli to prompt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152891"/>
            <a:ext cx="8825659" cy="4236334"/>
          </a:xfrm>
        </p:spPr>
        <p:txBody>
          <a:bodyPr>
            <a:normAutofit/>
          </a:bodyPr>
          <a:lstStyle/>
          <a:p>
            <a:r>
              <a:rPr lang="en-GB" sz="2400" dirty="0"/>
              <a:t>Discussion can be initiated via the use of creative prompts:</a:t>
            </a:r>
          </a:p>
          <a:p>
            <a:pPr lvl="1"/>
            <a:r>
              <a:rPr lang="en-GB" sz="2400" dirty="0"/>
              <a:t>Photographs</a:t>
            </a:r>
          </a:p>
          <a:p>
            <a:pPr lvl="1"/>
            <a:r>
              <a:rPr lang="en-GB" sz="2400" dirty="0"/>
              <a:t>Music</a:t>
            </a:r>
          </a:p>
          <a:p>
            <a:pPr lvl="1"/>
            <a:r>
              <a:rPr lang="en-GB" sz="2400" dirty="0"/>
              <a:t>Drawing</a:t>
            </a:r>
          </a:p>
          <a:p>
            <a:pPr lvl="1"/>
            <a:r>
              <a:rPr lang="en-GB" sz="2400" dirty="0"/>
              <a:t>Video/</a:t>
            </a:r>
            <a:r>
              <a:rPr lang="en-GB" sz="2400" dirty="0" err="1"/>
              <a:t>tv</a:t>
            </a:r>
            <a:r>
              <a:rPr lang="en-GB" sz="2400" dirty="0"/>
              <a:t> clips</a:t>
            </a:r>
          </a:p>
          <a:p>
            <a:r>
              <a:rPr lang="en-GB" sz="2400" dirty="0"/>
              <a:t>If exploring potentially sensitive issues, you can make use of </a:t>
            </a:r>
          </a:p>
          <a:p>
            <a:pPr lvl="1"/>
            <a:r>
              <a:rPr lang="en-GB" sz="2400" dirty="0"/>
              <a:t>Role play</a:t>
            </a:r>
          </a:p>
          <a:p>
            <a:pPr lvl="1"/>
            <a:r>
              <a:rPr lang="en-GB" sz="2400" dirty="0"/>
              <a:t>Vignettes</a:t>
            </a:r>
          </a:p>
        </p:txBody>
      </p:sp>
    </p:spTree>
    <p:extLst>
      <p:ext uri="{BB962C8B-B14F-4D97-AF65-F5344CB8AC3E}">
        <p14:creationId xmlns:p14="http://schemas.microsoft.com/office/powerpoint/2010/main" val="32702947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Focus groups with children/young people </a:t>
            </a:r>
            <a:br>
              <a:rPr lang="en-GB" dirty="0"/>
            </a:br>
            <a:r>
              <a:rPr lang="en-GB" dirty="0"/>
              <a:t>(</a:t>
            </a:r>
            <a:r>
              <a:rPr lang="en-GB" sz="2000" dirty="0"/>
              <a:t>from </a:t>
            </a:r>
            <a:r>
              <a:rPr lang="en-GB" sz="2000" dirty="0" err="1"/>
              <a:t>Tisdall</a:t>
            </a:r>
            <a:r>
              <a:rPr lang="en-GB" sz="2000" dirty="0"/>
              <a:t> et al 2009)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Often used in evaluation or consultation work; Some advantages include:</a:t>
            </a:r>
          </a:p>
          <a:p>
            <a:pPr lvl="1"/>
            <a:r>
              <a:rPr lang="en-GB" sz="2800" dirty="0"/>
              <a:t>Children more comfortable being with group of friends </a:t>
            </a:r>
          </a:p>
          <a:p>
            <a:pPr lvl="1"/>
            <a:r>
              <a:rPr lang="en-GB" sz="2800" dirty="0"/>
              <a:t>Creative activities and games can make sessions more fun: Further activities or stimuli for discussion can be: videos, mind-mapping, </a:t>
            </a:r>
          </a:p>
          <a:p>
            <a:r>
              <a:rPr lang="en-GB" sz="2800" dirty="0"/>
              <a:t>Some disadvantages include:</a:t>
            </a:r>
          </a:p>
          <a:p>
            <a:pPr lvl="1"/>
            <a:r>
              <a:rPr lang="en-GB" sz="2800" dirty="0"/>
              <a:t>Group dynamics, some children dominating discussion</a:t>
            </a:r>
          </a:p>
          <a:p>
            <a:pPr lvl="1"/>
            <a:r>
              <a:rPr lang="en-GB" sz="2800" dirty="0"/>
              <a:t>Could be problematic for discussion of sensitive issues – though use of role play or vignettes can overcome this</a:t>
            </a:r>
          </a:p>
        </p:txBody>
      </p:sp>
    </p:spTree>
    <p:extLst>
      <p:ext uri="{BB962C8B-B14F-4D97-AF65-F5344CB8AC3E}">
        <p14:creationId xmlns:p14="http://schemas.microsoft.com/office/powerpoint/2010/main" val="14902361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Focus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Practical issues:</a:t>
            </a:r>
          </a:p>
          <a:p>
            <a:pPr lvl="1"/>
            <a:r>
              <a:rPr lang="en-GB" sz="2800" dirty="0"/>
              <a:t>Audio recording and transcription can be challenging</a:t>
            </a:r>
          </a:p>
          <a:p>
            <a:pPr lvl="1"/>
            <a:r>
              <a:rPr lang="en-GB" sz="2800" dirty="0"/>
              <a:t>Location is key</a:t>
            </a:r>
          </a:p>
          <a:p>
            <a:pPr lvl="1"/>
            <a:r>
              <a:rPr lang="en-GB" sz="2800" dirty="0"/>
              <a:t>Ground rules – group can work together on this</a:t>
            </a:r>
          </a:p>
          <a:p>
            <a:pPr lvl="1"/>
            <a:r>
              <a:rPr lang="en-GB" sz="2800" dirty="0"/>
              <a:t>Confidentiality and consent</a:t>
            </a:r>
          </a:p>
          <a:p>
            <a:pPr marL="457200" lvl="1" indent="0">
              <a:buNone/>
            </a:pPr>
            <a:endParaRPr lang="en-GB" sz="1800" dirty="0"/>
          </a:p>
          <a:p>
            <a:pPr marL="457200" lvl="1" indent="0">
              <a:buNone/>
            </a:pPr>
            <a:endParaRPr lang="en-GB" sz="18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180401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0693F-9B5D-4AC5-9DA5-755F3666E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groups with children &amp; young people (</a:t>
            </a:r>
            <a:r>
              <a:rPr lang="en-GB" dirty="0" err="1"/>
              <a:t>ctd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20C23-8420-4D86-A47A-8EDFE88D5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In focus groups, participants are generally thought of as the experts in a particular topic; this is an important consideration when conducting a focus group with children</a:t>
            </a:r>
          </a:p>
          <a:p>
            <a:r>
              <a:rPr lang="en-GB" sz="2800" dirty="0"/>
              <a:t>Important to remember that the focus group is not a ‘group interview’, i.e. your role as moderator is key here</a:t>
            </a:r>
          </a:p>
        </p:txBody>
      </p:sp>
    </p:spTree>
    <p:extLst>
      <p:ext uri="{BB962C8B-B14F-4D97-AF65-F5344CB8AC3E}">
        <p14:creationId xmlns:p14="http://schemas.microsoft.com/office/powerpoint/2010/main" val="8665014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8F6A7-196B-4B2F-9AF7-92DB2B894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97A88-5997-4EE6-8861-CB8F04C8A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“group effect” and “therapeutic effect” (see Tracy chapter 8) in focus groups can mean that participants are more open to discuss issues</a:t>
            </a:r>
          </a:p>
          <a:p>
            <a:r>
              <a:rPr lang="en-GB" sz="2800" dirty="0"/>
              <a:t>Also termed the ‘cascading effect’ - can lead to insightful ‘self disclosure’ that may easily be missed or hidden in one-to-one interviews</a:t>
            </a:r>
          </a:p>
          <a:p>
            <a:r>
              <a:rPr lang="en-GB" sz="2800" dirty="0"/>
              <a:t>Focus groups are an effective method for exploring emotional experiences </a:t>
            </a:r>
          </a:p>
        </p:txBody>
      </p:sp>
    </p:spTree>
    <p:extLst>
      <p:ext uri="{BB962C8B-B14F-4D97-AF65-F5344CB8AC3E}">
        <p14:creationId xmlns:p14="http://schemas.microsoft.com/office/powerpoint/2010/main" val="1545227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021BC-232B-4AAC-B0D1-EAAB7A73720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Thinking ahead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C6722-E3C4-43C9-83D8-25B427F0E7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If you are planning on using interviews and/or focus groups in your research, prepare a draft interview guide or schedule and bring it along to the next session.</a:t>
            </a:r>
          </a:p>
        </p:txBody>
      </p:sp>
    </p:spTree>
    <p:extLst>
      <p:ext uri="{BB962C8B-B14F-4D97-AF65-F5344CB8AC3E}">
        <p14:creationId xmlns:p14="http://schemas.microsoft.com/office/powerpoint/2010/main" val="12769162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Bryman, A. (2012) </a:t>
            </a:r>
            <a:r>
              <a:rPr lang="en-GB" i="1" dirty="0"/>
              <a:t>Social Research Methods</a:t>
            </a:r>
            <a:r>
              <a:rPr lang="en-GB" dirty="0"/>
              <a:t>, 4</a:t>
            </a:r>
            <a:r>
              <a:rPr lang="en-GB" baseline="30000" dirty="0"/>
              <a:t>th</a:t>
            </a:r>
            <a:r>
              <a:rPr lang="en-GB" dirty="0"/>
              <a:t> edition, Oxford University Press</a:t>
            </a:r>
          </a:p>
          <a:p>
            <a:r>
              <a:rPr lang="en-GB" dirty="0"/>
              <a:t>Carey, M.A and Asbury, J. (2012) </a:t>
            </a:r>
            <a:r>
              <a:rPr lang="en-GB" i="1" dirty="0"/>
              <a:t>Focus Group Research</a:t>
            </a:r>
            <a:r>
              <a:rPr lang="en-GB" dirty="0"/>
              <a:t>, California: Left Coast Press</a:t>
            </a:r>
          </a:p>
          <a:p>
            <a:r>
              <a:rPr lang="en-GB" dirty="0" err="1"/>
              <a:t>Hennik</a:t>
            </a:r>
            <a:r>
              <a:rPr lang="en-GB" dirty="0"/>
              <a:t>, M., </a:t>
            </a:r>
            <a:r>
              <a:rPr lang="en-GB" dirty="0" err="1"/>
              <a:t>Hutter</a:t>
            </a:r>
            <a:r>
              <a:rPr lang="en-GB" dirty="0"/>
              <a:t>, I., Bailey, A. (2011) </a:t>
            </a:r>
            <a:r>
              <a:rPr lang="en-GB" i="1" dirty="0"/>
              <a:t>Qualitative Research Methods</a:t>
            </a:r>
            <a:r>
              <a:rPr lang="en-GB" dirty="0"/>
              <a:t>, London: Sage Publications</a:t>
            </a:r>
          </a:p>
          <a:p>
            <a:r>
              <a:rPr lang="en-GB" dirty="0" err="1"/>
              <a:t>Tisdall</a:t>
            </a:r>
            <a:r>
              <a:rPr lang="en-GB" dirty="0"/>
              <a:t>, K., Davis, J.M., &amp; Gallagher, M. (2009) </a:t>
            </a:r>
            <a:r>
              <a:rPr lang="en-GB" i="1" dirty="0"/>
              <a:t>Researching with Children &amp; Young People: Research Design, Methods and Analysis</a:t>
            </a:r>
            <a:r>
              <a:rPr lang="en-GB" dirty="0"/>
              <a:t>, London: Sage Publications</a:t>
            </a:r>
          </a:p>
          <a:p>
            <a:r>
              <a:rPr lang="en-GB" dirty="0"/>
              <a:t>Tracy, S.J. (2013) </a:t>
            </a:r>
            <a:r>
              <a:rPr lang="en-GB" i="1" dirty="0"/>
              <a:t>Qualitative Research Methods – collecting evidence, crafting analysis, communicating impact</a:t>
            </a:r>
            <a:r>
              <a:rPr lang="en-GB" dirty="0"/>
              <a:t>, West Sussex: John Wiley &amp; Sons, (** chapters 7 &amp; 8)</a:t>
            </a:r>
          </a:p>
        </p:txBody>
      </p:sp>
    </p:spTree>
    <p:extLst>
      <p:ext uri="{BB962C8B-B14F-4D97-AF65-F5344CB8AC3E}">
        <p14:creationId xmlns:p14="http://schemas.microsoft.com/office/powerpoint/2010/main" val="242695683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488</TotalTime>
  <Words>1737</Words>
  <Application>Microsoft Office PowerPoint</Application>
  <PresentationFormat>Widescreen</PresentationFormat>
  <Paragraphs>188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Arial Narrow</vt:lpstr>
      <vt:lpstr>Calibri</vt:lpstr>
      <vt:lpstr>Franklin Gothic Book</vt:lpstr>
      <vt:lpstr>Crop</vt:lpstr>
      <vt:lpstr>Interviews and Focus Groups: overview</vt:lpstr>
      <vt:lpstr>Qualitative Research: Methods</vt:lpstr>
      <vt:lpstr>What is a research interview?</vt:lpstr>
      <vt:lpstr>Why Interviews? From Tracy 2012, chapter 7)</vt:lpstr>
      <vt:lpstr>Interview typologies</vt:lpstr>
      <vt:lpstr>Structure of interviews</vt:lpstr>
      <vt:lpstr>1. Structured interview</vt:lpstr>
      <vt:lpstr>2. semi-structured interview</vt:lpstr>
      <vt:lpstr>3. Unstructured interview</vt:lpstr>
      <vt:lpstr>Talk about it!</vt:lpstr>
      <vt:lpstr>Things to think about before you start </vt:lpstr>
      <vt:lpstr>Considerations… </vt:lpstr>
      <vt:lpstr>Interviews – process and questions</vt:lpstr>
      <vt:lpstr>Interviews</vt:lpstr>
      <vt:lpstr>Interviews</vt:lpstr>
      <vt:lpstr>Interview Techniques</vt:lpstr>
      <vt:lpstr>Tips </vt:lpstr>
      <vt:lpstr>Qualitative Research Method 2: Focus groups</vt:lpstr>
      <vt:lpstr>Focus Group: what is it?</vt:lpstr>
      <vt:lpstr>Focus Groups</vt:lpstr>
      <vt:lpstr>Why use a focus group?</vt:lpstr>
      <vt:lpstr>Challenges?</vt:lpstr>
      <vt:lpstr>Role of the moderator</vt:lpstr>
      <vt:lpstr>Facilitating discussion</vt:lpstr>
      <vt:lpstr>Using activities/stimuli to prompt discussion</vt:lpstr>
      <vt:lpstr>Focus groups with children/young people  (from Tisdall et al 2009) </vt:lpstr>
      <vt:lpstr>Focus Groups</vt:lpstr>
      <vt:lpstr>Focus groups with children &amp; young people (ctd)</vt:lpstr>
      <vt:lpstr>PowerPoint Presentation</vt:lpstr>
      <vt:lpstr>Thinking ahead</vt:lpstr>
      <vt:lpstr>References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Interviews and Focus Groups: overview</dc:title>
  <dc:creator>Anne-Marie Smith</dc:creator>
  <cp:lastModifiedBy>Jessica Clapham</cp:lastModifiedBy>
  <cp:revision>39</cp:revision>
  <dcterms:created xsi:type="dcterms:W3CDTF">2016-10-12T13:29:19Z</dcterms:created>
  <dcterms:modified xsi:type="dcterms:W3CDTF">2022-10-27T14:17:18Z</dcterms:modified>
</cp:coreProperties>
</file>