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5"/>
  </p:notesMasterIdLst>
  <p:handoutMasterIdLst>
    <p:handoutMasterId r:id="rId26"/>
  </p:handoutMasterIdLst>
  <p:sldIdLst>
    <p:sldId id="991" r:id="rId2"/>
    <p:sldId id="992" r:id="rId3"/>
    <p:sldId id="299" r:id="rId4"/>
    <p:sldId id="269" r:id="rId5"/>
    <p:sldId id="285" r:id="rId6"/>
    <p:sldId id="997" r:id="rId7"/>
    <p:sldId id="998" r:id="rId8"/>
    <p:sldId id="303" r:id="rId9"/>
    <p:sldId id="999" r:id="rId10"/>
    <p:sldId id="986" r:id="rId11"/>
    <p:sldId id="268" r:id="rId12"/>
    <p:sldId id="996" r:id="rId13"/>
    <p:sldId id="985" r:id="rId14"/>
    <p:sldId id="304" r:id="rId15"/>
    <p:sldId id="262" r:id="rId16"/>
    <p:sldId id="987" r:id="rId17"/>
    <p:sldId id="305" r:id="rId18"/>
    <p:sldId id="993" r:id="rId19"/>
    <p:sldId id="995" r:id="rId20"/>
    <p:sldId id="306" r:id="rId21"/>
    <p:sldId id="988" r:id="rId22"/>
    <p:sldId id="990" r:id="rId23"/>
    <p:sldId id="994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84" userDrawn="1">
          <p15:clr>
            <a:srgbClr val="A4A3A4"/>
          </p15:clr>
        </p15:guide>
        <p15:guide id="2" pos="177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531" autoAdjust="0"/>
    <p:restoredTop sz="67054" autoAdjust="0"/>
  </p:normalViewPr>
  <p:slideViewPr>
    <p:cSldViewPr snapToGrid="0" showGuides="1">
      <p:cViewPr varScale="1">
        <p:scale>
          <a:sx n="76" d="100"/>
          <a:sy n="76" d="100"/>
        </p:scale>
        <p:origin x="1182" y="54"/>
      </p:cViewPr>
      <p:guideLst>
        <p:guide orient="horz" pos="3884"/>
        <p:guide pos="177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4" d="100"/>
          <a:sy n="84" d="100"/>
        </p:scale>
        <p:origin x="2976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2A7958EE-C8A4-4F99-82CB-51BE4216CC3B}"/>
    <pc:docChg chg="delSld modSld">
      <pc:chgData name="Ewa Kazimierska" userId="8edb7084-dccb-4d8f-9cfb-38098ea1d667" providerId="ADAL" clId="{2A7958EE-C8A4-4F99-82CB-51BE4216CC3B}" dt="2024-10-07T21:48:22.089" v="14" actId="47"/>
      <pc:docMkLst>
        <pc:docMk/>
      </pc:docMkLst>
      <pc:sldChg chg="modNotesTx">
        <pc:chgData name="Ewa Kazimierska" userId="8edb7084-dccb-4d8f-9cfb-38098ea1d667" providerId="ADAL" clId="{2A7958EE-C8A4-4F99-82CB-51BE4216CC3B}" dt="2024-10-07T21:47:18.524" v="7" actId="6549"/>
        <pc:sldMkLst>
          <pc:docMk/>
          <pc:sldMk cId="3136605247" sldId="268"/>
        </pc:sldMkLst>
      </pc:sldChg>
      <pc:sldChg chg="modNotesTx">
        <pc:chgData name="Ewa Kazimierska" userId="8edb7084-dccb-4d8f-9cfb-38098ea1d667" providerId="ADAL" clId="{2A7958EE-C8A4-4F99-82CB-51BE4216CC3B}" dt="2024-10-07T21:46:05.574" v="1" actId="6549"/>
        <pc:sldMkLst>
          <pc:docMk/>
          <pc:sldMk cId="1698234651" sldId="269"/>
        </pc:sldMkLst>
      </pc:sldChg>
      <pc:sldChg chg="modNotesTx">
        <pc:chgData name="Ewa Kazimierska" userId="8edb7084-dccb-4d8f-9cfb-38098ea1d667" providerId="ADAL" clId="{2A7958EE-C8A4-4F99-82CB-51BE4216CC3B}" dt="2024-10-07T21:46:12.852" v="2" actId="6549"/>
        <pc:sldMkLst>
          <pc:docMk/>
          <pc:sldMk cId="1882250678" sldId="285"/>
        </pc:sldMkLst>
      </pc:sldChg>
      <pc:sldChg chg="modNotesTx">
        <pc:chgData name="Ewa Kazimierska" userId="8edb7084-dccb-4d8f-9cfb-38098ea1d667" providerId="ADAL" clId="{2A7958EE-C8A4-4F99-82CB-51BE4216CC3B}" dt="2024-10-07T21:45:59.579" v="0" actId="6549"/>
        <pc:sldMkLst>
          <pc:docMk/>
          <pc:sldMk cId="1707631249" sldId="299"/>
        </pc:sldMkLst>
      </pc:sldChg>
      <pc:sldChg chg="modNotesTx">
        <pc:chgData name="Ewa Kazimierska" userId="8edb7084-dccb-4d8f-9cfb-38098ea1d667" providerId="ADAL" clId="{2A7958EE-C8A4-4F99-82CB-51BE4216CC3B}" dt="2024-10-07T21:47:02.634" v="6" actId="6549"/>
        <pc:sldMkLst>
          <pc:docMk/>
          <pc:sldMk cId="1291215366" sldId="303"/>
        </pc:sldMkLst>
      </pc:sldChg>
      <pc:sldChg chg="modNotesTx">
        <pc:chgData name="Ewa Kazimierska" userId="8edb7084-dccb-4d8f-9cfb-38098ea1d667" providerId="ADAL" clId="{2A7958EE-C8A4-4F99-82CB-51BE4216CC3B}" dt="2024-10-07T21:48:04.604" v="11" actId="6549"/>
        <pc:sldMkLst>
          <pc:docMk/>
          <pc:sldMk cId="701060349" sldId="305"/>
        </pc:sldMkLst>
      </pc:sldChg>
      <pc:sldChg chg="modNotesTx">
        <pc:chgData name="Ewa Kazimierska" userId="8edb7084-dccb-4d8f-9cfb-38098ea1d667" providerId="ADAL" clId="{2A7958EE-C8A4-4F99-82CB-51BE4216CC3B}" dt="2024-10-07T21:48:14.937" v="13" actId="6549"/>
        <pc:sldMkLst>
          <pc:docMk/>
          <pc:sldMk cId="863426633" sldId="306"/>
        </pc:sldMkLst>
      </pc:sldChg>
      <pc:sldChg chg="modNotesTx">
        <pc:chgData name="Ewa Kazimierska" userId="8edb7084-dccb-4d8f-9cfb-38098ea1d667" providerId="ADAL" clId="{2A7958EE-C8A4-4F99-82CB-51BE4216CC3B}" dt="2024-10-07T21:47:27.508" v="9" actId="6549"/>
        <pc:sldMkLst>
          <pc:docMk/>
          <pc:sldMk cId="2115684100" sldId="985"/>
        </pc:sldMkLst>
      </pc:sldChg>
      <pc:sldChg chg="modNotesTx">
        <pc:chgData name="Ewa Kazimierska" userId="8edb7084-dccb-4d8f-9cfb-38098ea1d667" providerId="ADAL" clId="{2A7958EE-C8A4-4F99-82CB-51BE4216CC3B}" dt="2024-10-07T21:48:09.414" v="12" actId="6549"/>
        <pc:sldMkLst>
          <pc:docMk/>
          <pc:sldMk cId="418432016" sldId="993"/>
        </pc:sldMkLst>
      </pc:sldChg>
      <pc:sldChg chg="modNotesTx">
        <pc:chgData name="Ewa Kazimierska" userId="8edb7084-dccb-4d8f-9cfb-38098ea1d667" providerId="ADAL" clId="{2A7958EE-C8A4-4F99-82CB-51BE4216CC3B}" dt="2024-10-07T21:47:23.244" v="8" actId="6549"/>
        <pc:sldMkLst>
          <pc:docMk/>
          <pc:sldMk cId="3693017409" sldId="996"/>
        </pc:sldMkLst>
      </pc:sldChg>
      <pc:sldChg chg="modSp mod modNotesTx">
        <pc:chgData name="Ewa Kazimierska" userId="8edb7084-dccb-4d8f-9cfb-38098ea1d667" providerId="ADAL" clId="{2A7958EE-C8A4-4F99-82CB-51BE4216CC3B}" dt="2024-10-07T21:46:38.460" v="5" actId="255"/>
        <pc:sldMkLst>
          <pc:docMk/>
          <pc:sldMk cId="2707019897" sldId="997"/>
        </pc:sldMkLst>
        <pc:spChg chg="mod">
          <ac:chgData name="Ewa Kazimierska" userId="8edb7084-dccb-4d8f-9cfb-38098ea1d667" providerId="ADAL" clId="{2A7958EE-C8A4-4F99-82CB-51BE4216CC3B}" dt="2024-10-07T21:46:38.460" v="5" actId="255"/>
          <ac:spMkLst>
            <pc:docMk/>
            <pc:sldMk cId="2707019897" sldId="997"/>
            <ac:spMk id="29" creationId="{044A8562-3ADD-45EB-8B8A-4FB2B7BA1D8D}"/>
          </ac:spMkLst>
        </pc:spChg>
      </pc:sldChg>
      <pc:sldChg chg="del">
        <pc:chgData name="Ewa Kazimierska" userId="8edb7084-dccb-4d8f-9cfb-38098ea1d667" providerId="ADAL" clId="{2A7958EE-C8A4-4F99-82CB-51BE4216CC3B}" dt="2024-10-07T21:47:48.241" v="10" actId="47"/>
        <pc:sldMkLst>
          <pc:docMk/>
          <pc:sldMk cId="3676466875" sldId="1000"/>
        </pc:sldMkLst>
      </pc:sldChg>
      <pc:sldChg chg="del">
        <pc:chgData name="Ewa Kazimierska" userId="8edb7084-dccb-4d8f-9cfb-38098ea1d667" providerId="ADAL" clId="{2A7958EE-C8A4-4F99-82CB-51BE4216CC3B}" dt="2024-10-07T21:48:22.089" v="14" actId="47"/>
        <pc:sldMkLst>
          <pc:docMk/>
          <pc:sldMk cId="2936123810" sldId="100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826D152-DAEA-4F31-B552-E1FBF2067DA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C11A6F-6426-4436-ADCD-73DCAC00C3D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20E99-AE20-4563-8E8F-CE5B82CABDA2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802832-8407-4727-B6A0-B56B18C90C2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9EDB1D-FCCE-406F-BE11-0D014E522CA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F99D8B-7677-4B21-BD8D-30EF03F973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6120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A27BC7-D9E0-4663-8D5D-2174D117A4C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641B2A-A967-4DCD-A196-F278B3C31E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328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81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AA73F-5551-4372-BB6B-CDBBF0C91D9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0346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080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AA73F-5551-4372-BB6B-CDBBF0C91D9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9538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AA73F-5551-4372-BB6B-CDBBF0C91D9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5860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52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4350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it-IT" b="0" i="0" dirty="0">
                <a:solidFill>
                  <a:srgbClr val="FFFFFF"/>
                </a:solidFill>
                <a:effectLst/>
                <a:latin typeface="Google Sans"/>
              </a:rPr>
              <a:t>TATB, </a:t>
            </a:r>
            <a:r>
              <a:rPr lang="it-IT" b="0" i="0" dirty="0" err="1">
                <a:solidFill>
                  <a:srgbClr val="FFFFFF"/>
                </a:solidFill>
                <a:effectLst/>
                <a:latin typeface="Google Sans"/>
              </a:rPr>
              <a:t>triaminotrinitrobenzene</a:t>
            </a:r>
            <a:r>
              <a:rPr lang="it-IT" b="0" i="0" dirty="0">
                <a:solidFill>
                  <a:srgbClr val="FFFFFF"/>
                </a:solidFill>
                <a:effectLst/>
                <a:latin typeface="Google Sans"/>
              </a:rPr>
              <a:t> or 2,4,6-triamino-1,3,5-trinitrobenzene</a:t>
            </a:r>
            <a:r>
              <a:rPr lang="it-IT" b="0" i="0" dirty="0">
                <a:solidFill>
                  <a:srgbClr val="E8E8E8"/>
                </a:solidFill>
                <a:effectLst/>
                <a:latin typeface="Google Sans"/>
              </a:rPr>
              <a:t> </a:t>
            </a:r>
          </a:p>
          <a:p>
            <a:r>
              <a:rPr lang="it-IT" b="0" i="0" dirty="0">
                <a:solidFill>
                  <a:srgbClr val="E8E8E8"/>
                </a:solidFill>
                <a:effectLst/>
                <a:latin typeface="Google Sans"/>
              </a:rPr>
              <a:t>TETRYL </a:t>
            </a:r>
            <a:r>
              <a:rPr lang="en-GB" b="0" i="0" dirty="0">
                <a:solidFill>
                  <a:srgbClr val="474747"/>
                </a:solidFill>
                <a:effectLst/>
                <a:latin typeface="Arial" panose="020B0604020202020204" pitchFamily="34" charset="0"/>
              </a:rPr>
              <a:t>2,4,6-Trinitrophenylmethylnitramine</a:t>
            </a:r>
            <a:r>
              <a:rPr lang="it-IT" b="0" i="0" dirty="0">
                <a:solidFill>
                  <a:srgbClr val="E8E8E8"/>
                </a:solidFill>
                <a:effectLst/>
                <a:latin typeface="Google Sans"/>
              </a:rPr>
              <a:t>; </a:t>
            </a:r>
            <a:r>
              <a:rPr lang="en-GB" b="0" i="0" dirty="0">
                <a:solidFill>
                  <a:srgbClr val="474747"/>
                </a:solidFill>
                <a:effectLst/>
                <a:latin typeface="Arial" panose="020B0604020202020204" pitchFamily="34" charset="0"/>
              </a:rPr>
              <a:t>used to make detonators and explosive booster charges. Tetryl is a nitramine booster explosive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7658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3553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8539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717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8709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1750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2411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4996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641B2A-A967-4DCD-A196-F278B3C31E5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682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591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67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047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63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412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01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94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37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562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13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7904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51504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670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1489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7881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3863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811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412CB41-886B-4008-9C37-F408178736EE}" type="datetimeFigureOut">
              <a:rPr lang="en-GB" smtClean="0"/>
              <a:t>07/10/2024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39EFB36-1D29-408E-AE91-F4B10E26A7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444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HvowNWIg5E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BEA4433-F9B8-49BA-B6AA-D58157581B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organic chemistry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1494AA4-941B-4369-BC35-E7AB226ED5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4871415"/>
            <a:ext cx="8689976" cy="13715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Acda6020</a:t>
            </a:r>
          </a:p>
          <a:p>
            <a:endParaRPr lang="en-GB" dirty="0"/>
          </a:p>
          <a:p>
            <a:r>
              <a:rPr lang="en-GB" dirty="0"/>
              <a:t>e.kazimierska@uwtsd.ac.uk</a:t>
            </a:r>
          </a:p>
        </p:txBody>
      </p:sp>
    </p:spTree>
    <p:extLst>
      <p:ext uri="{BB962C8B-B14F-4D97-AF65-F5344CB8AC3E}">
        <p14:creationId xmlns:p14="http://schemas.microsoft.com/office/powerpoint/2010/main" val="3494524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ACE6F-F7CF-4995-BF6D-D76DD7887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914400"/>
          </a:xfrm>
        </p:spPr>
        <p:txBody>
          <a:bodyPr/>
          <a:lstStyle/>
          <a:p>
            <a:r>
              <a:rPr lang="en-GB" dirty="0"/>
              <a:t>Today’s lecture –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68C06-EF1B-4C66-9B76-99821CB71F3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019" y="1274562"/>
            <a:ext cx="10363826" cy="3424107"/>
          </a:xfrm>
        </p:spPr>
        <p:txBody>
          <a:bodyPr>
            <a:normAutofit/>
          </a:bodyPr>
          <a:lstStyle/>
          <a:p>
            <a:r>
              <a:rPr lang="en-GB" sz="2800" dirty="0"/>
              <a:t>Develop a solid understanding of </a:t>
            </a:r>
            <a:r>
              <a:rPr lang="en-GB" sz="2800" dirty="0">
                <a:solidFill>
                  <a:srgbClr val="0070C0"/>
                </a:solidFill>
              </a:rPr>
              <a:t>organic chemistry </a:t>
            </a:r>
            <a:r>
              <a:rPr lang="en-GB" sz="2800" dirty="0"/>
              <a:t>including various </a:t>
            </a:r>
            <a:r>
              <a:rPr lang="en-GB" sz="2800" dirty="0">
                <a:solidFill>
                  <a:srgbClr val="0070C0"/>
                </a:solidFill>
              </a:rPr>
              <a:t>carbon-based structures</a:t>
            </a:r>
            <a:r>
              <a:rPr lang="en-GB" sz="2800" dirty="0"/>
              <a:t> and </a:t>
            </a:r>
            <a:r>
              <a:rPr lang="en-GB" sz="2800" dirty="0">
                <a:solidFill>
                  <a:srgbClr val="0070C0"/>
                </a:solidFill>
              </a:rPr>
              <a:t>functional groups</a:t>
            </a:r>
          </a:p>
          <a:p>
            <a:r>
              <a:rPr lang="en-GB" sz="2800" dirty="0"/>
              <a:t>Explain the steps of </a:t>
            </a:r>
            <a:r>
              <a:rPr lang="en-GB" sz="2800" dirty="0">
                <a:solidFill>
                  <a:srgbClr val="0070C0"/>
                </a:solidFill>
              </a:rPr>
              <a:t>Naming organic compounds </a:t>
            </a:r>
          </a:p>
          <a:p>
            <a:r>
              <a:rPr lang="en-GB" sz="2800" dirty="0"/>
              <a:t>Grasp the concept of </a:t>
            </a:r>
            <a:r>
              <a:rPr lang="en-GB" sz="2800" dirty="0">
                <a:solidFill>
                  <a:srgbClr val="0070C0"/>
                </a:solidFill>
              </a:rPr>
              <a:t>molecular structure</a:t>
            </a:r>
            <a:r>
              <a:rPr lang="en-GB" sz="2800" dirty="0"/>
              <a:t>, </a:t>
            </a:r>
            <a:r>
              <a:rPr lang="en-GB" sz="2800" dirty="0">
                <a:solidFill>
                  <a:srgbClr val="0070C0"/>
                </a:solidFill>
              </a:rPr>
              <a:t>isomerism</a:t>
            </a:r>
            <a:r>
              <a:rPr lang="en-GB" sz="2800" dirty="0"/>
              <a:t> and </a:t>
            </a:r>
            <a:r>
              <a:rPr lang="en-GB" sz="2800" dirty="0">
                <a:solidFill>
                  <a:srgbClr val="0070C0"/>
                </a:solidFill>
              </a:rPr>
              <a:t>polymers</a:t>
            </a:r>
            <a:r>
              <a:rPr lang="en-GB" sz="2800" dirty="0"/>
              <a:t> in the context of OME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7630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A24E246-330F-4667-94BC-A534B469B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367" y="1"/>
            <a:ext cx="10364451" cy="888028"/>
          </a:xfrm>
        </p:spPr>
        <p:txBody>
          <a:bodyPr/>
          <a:lstStyle/>
          <a:p>
            <a:r>
              <a:rPr lang="en-GB" dirty="0"/>
              <a:t>What is organic chemistry?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3A9C2B-F5D4-4F7B-850E-CFE8FFE48D6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38749" y="849324"/>
            <a:ext cx="12095018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i="0" cap="none" dirty="0">
                <a:solidFill>
                  <a:srgbClr val="0070C0"/>
                </a:solidFill>
                <a:effectLst/>
              </a:rPr>
              <a:t>Organic chemistry is the study of the structure, properties, composition, reactions and preparation of carbon-containing compounds. </a:t>
            </a:r>
            <a:endParaRPr lang="en-GB" sz="2400" b="1" cap="none" dirty="0">
              <a:solidFill>
                <a:srgbClr val="0070C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4DAD71-8AB4-4ACC-A93D-E5B579FD08F9}"/>
              </a:ext>
            </a:extLst>
          </p:cNvPr>
          <p:cNvSpPr txBox="1"/>
          <p:nvPr/>
        </p:nvSpPr>
        <p:spPr>
          <a:xfrm>
            <a:off x="335521" y="2099440"/>
            <a:ext cx="86914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Originally ORGANIC  meant ‘derived from living things’ but now can also be man-made. </a:t>
            </a:r>
          </a:p>
        </p:txBody>
      </p:sp>
      <p:pic>
        <p:nvPicPr>
          <p:cNvPr id="11" name="Picture 2" descr="willow - Wiktionary, the free dictionary">
            <a:extLst>
              <a:ext uri="{FF2B5EF4-FFF2-40B4-BE49-F238E27FC236}">
                <a16:creationId xmlns:a16="http://schemas.microsoft.com/office/drawing/2014/main" id="{9B8C03D9-F3C2-4573-B93F-8A1C91C784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05" y="2919359"/>
            <a:ext cx="2242683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8CC25A7-D4CA-459F-91A4-A0EF3C6529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7488" y="2975896"/>
            <a:ext cx="2247563" cy="24669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59FDC31-740C-4474-8237-0067A9D851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6951" y="3006366"/>
            <a:ext cx="2247564" cy="246697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5C2B538-E72A-43B9-98DF-883F1498A4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07857" y="5201635"/>
            <a:ext cx="1674802" cy="93477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982B481-2338-462D-B9D6-801C3FE598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9187" y="5204426"/>
            <a:ext cx="1600482" cy="1363374"/>
          </a:xfrm>
          <a:prstGeom prst="rect">
            <a:avLst/>
          </a:prstGeom>
        </p:spPr>
      </p:pic>
      <p:pic>
        <p:nvPicPr>
          <p:cNvPr id="16" name="Picture 2">
            <a:extLst>
              <a:ext uri="{FF2B5EF4-FFF2-40B4-BE49-F238E27FC236}">
                <a16:creationId xmlns:a16="http://schemas.microsoft.com/office/drawing/2014/main" id="{FC0332D1-1C17-4DB7-ACD1-1D593F182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367" y="5203496"/>
            <a:ext cx="1111745" cy="934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A482E0C-17B6-4777-B229-97F84554385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48598" y="2975896"/>
            <a:ext cx="2247563" cy="246697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12A4991-6EA2-41BD-AA19-63BC4A7022CD}"/>
              </a:ext>
            </a:extLst>
          </p:cNvPr>
          <p:cNvSpPr txBox="1"/>
          <p:nvPr/>
        </p:nvSpPr>
        <p:spPr>
          <a:xfrm>
            <a:off x="3564201" y="2975896"/>
            <a:ext cx="11705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Ephedra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935DDB7-A459-41B5-8A07-31F005CD6E76}"/>
              </a:ext>
            </a:extLst>
          </p:cNvPr>
          <p:cNvSpPr txBox="1"/>
          <p:nvPr/>
        </p:nvSpPr>
        <p:spPr>
          <a:xfrm>
            <a:off x="708462" y="2919359"/>
            <a:ext cx="108985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Willow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A94CA13-A604-476F-A58E-E6548CEE5C89}"/>
              </a:ext>
            </a:extLst>
          </p:cNvPr>
          <p:cNvSpPr txBox="1"/>
          <p:nvPr/>
        </p:nvSpPr>
        <p:spPr>
          <a:xfrm>
            <a:off x="6377563" y="3001016"/>
            <a:ext cx="10118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Poppies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7FBF139-02F4-4FD7-89EB-654C498A01F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375464" y="5246657"/>
            <a:ext cx="1485428" cy="92577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354677D-999E-4491-8B84-35D4D9BB9F32}"/>
              </a:ext>
            </a:extLst>
          </p:cNvPr>
          <p:cNvSpPr txBox="1"/>
          <p:nvPr/>
        </p:nvSpPr>
        <p:spPr>
          <a:xfrm>
            <a:off x="811099" y="6115143"/>
            <a:ext cx="1344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salicylic acid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31D4158-D287-41E6-B7F4-DC1837EBB408}"/>
              </a:ext>
            </a:extLst>
          </p:cNvPr>
          <p:cNvSpPr txBox="1"/>
          <p:nvPr/>
        </p:nvSpPr>
        <p:spPr>
          <a:xfrm>
            <a:off x="3591591" y="6109218"/>
            <a:ext cx="1114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ephedrine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DF1C4AC-798A-4673-94BB-0F936FA319F0}"/>
              </a:ext>
            </a:extLst>
          </p:cNvPr>
          <p:cNvSpPr txBox="1"/>
          <p:nvPr/>
        </p:nvSpPr>
        <p:spPr>
          <a:xfrm>
            <a:off x="6502057" y="6575136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morphine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F755662-B081-4B51-A2B9-0583A71E760D}"/>
              </a:ext>
            </a:extLst>
          </p:cNvPr>
          <p:cNvSpPr txBox="1"/>
          <p:nvPr/>
        </p:nvSpPr>
        <p:spPr>
          <a:xfrm>
            <a:off x="9288792" y="6193109"/>
            <a:ext cx="16706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urea</a:t>
            </a:r>
          </a:p>
          <a:p>
            <a:r>
              <a:rPr lang="en-GB" dirty="0"/>
              <a:t>1892 - synthetic</a:t>
            </a:r>
          </a:p>
        </p:txBody>
      </p:sp>
    </p:spTree>
    <p:extLst>
      <p:ext uri="{BB962C8B-B14F-4D97-AF65-F5344CB8AC3E}">
        <p14:creationId xmlns:p14="http://schemas.microsoft.com/office/powerpoint/2010/main" val="1707631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954C3EB4-F3B4-4F09-88D2-EC0211EB3DC3}"/>
              </a:ext>
            </a:extLst>
          </p:cNvPr>
          <p:cNvGrpSpPr/>
          <p:nvPr/>
        </p:nvGrpSpPr>
        <p:grpSpPr>
          <a:xfrm>
            <a:off x="288557" y="3429000"/>
            <a:ext cx="4776737" cy="3110493"/>
            <a:chOff x="2434856" y="2860733"/>
            <a:chExt cx="4008474" cy="2690038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1EEC00B3-7CEC-4484-A6DD-165E09197FA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64543" t="19225" r="6190" b="41551"/>
            <a:stretch/>
          </p:blipFill>
          <p:spPr>
            <a:xfrm>
              <a:off x="3604437" y="2860733"/>
              <a:ext cx="2838893" cy="2690038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44C371A-5E5D-469E-9427-63967BFDD4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6823" t="19225" r="83478" b="41551"/>
            <a:stretch/>
          </p:blipFill>
          <p:spPr>
            <a:xfrm>
              <a:off x="2434856" y="2860733"/>
              <a:ext cx="940767" cy="2690038"/>
            </a:xfrm>
            <a:prstGeom prst="rect">
              <a:avLst/>
            </a:prstGeom>
          </p:spPr>
        </p:pic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9C06708C-E1F6-4C84-A291-BD55E4DCC3E3}"/>
                </a:ext>
              </a:extLst>
            </p:cNvPr>
            <p:cNvSpPr/>
            <p:nvPr/>
          </p:nvSpPr>
          <p:spPr>
            <a:xfrm>
              <a:off x="4082902" y="3429000"/>
              <a:ext cx="457200" cy="505047"/>
            </a:xfrm>
            <a:prstGeom prst="round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23B2926F-C8F3-4E4A-8E5D-56C02B8BE204}"/>
                </a:ext>
              </a:extLst>
            </p:cNvPr>
            <p:cNvSpPr/>
            <p:nvPr/>
          </p:nvSpPr>
          <p:spPr>
            <a:xfrm>
              <a:off x="2434856" y="2878178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49C4C61D-9637-48B8-B9E4-FC84E68090A3}"/>
                </a:ext>
              </a:extLst>
            </p:cNvPr>
            <p:cNvSpPr/>
            <p:nvPr/>
          </p:nvSpPr>
          <p:spPr>
            <a:xfrm>
              <a:off x="4561367" y="3426917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2B4EA42D-0056-461B-B4DC-B5A5460046FE}"/>
                </a:ext>
              </a:extLst>
            </p:cNvPr>
            <p:cNvSpPr/>
            <p:nvPr/>
          </p:nvSpPr>
          <p:spPr>
            <a:xfrm>
              <a:off x="5018781" y="3426916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4BDB15DA-A403-4A69-AA6D-9FD62FF81C26}"/>
                </a:ext>
              </a:extLst>
            </p:cNvPr>
            <p:cNvSpPr/>
            <p:nvPr/>
          </p:nvSpPr>
          <p:spPr>
            <a:xfrm>
              <a:off x="5481189" y="3424834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: Rounded Corners 17">
              <a:extLst>
                <a:ext uri="{FF2B5EF4-FFF2-40B4-BE49-F238E27FC236}">
                  <a16:creationId xmlns:a16="http://schemas.microsoft.com/office/drawing/2014/main" id="{B069118E-2665-4C07-B716-6889A846AA24}"/>
                </a:ext>
              </a:extLst>
            </p:cNvPr>
            <p:cNvSpPr/>
            <p:nvPr/>
          </p:nvSpPr>
          <p:spPr>
            <a:xfrm>
              <a:off x="5484727" y="3960017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831BDCDE-D2EE-4700-8528-44E8BF678E70}"/>
                </a:ext>
              </a:extLst>
            </p:cNvPr>
            <p:cNvSpPr/>
            <p:nvPr/>
          </p:nvSpPr>
          <p:spPr>
            <a:xfrm>
              <a:off x="5484729" y="4491639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50789A1B-FE9E-4DEB-B791-6CB518A62098}"/>
                </a:ext>
              </a:extLst>
            </p:cNvPr>
            <p:cNvSpPr/>
            <p:nvPr/>
          </p:nvSpPr>
          <p:spPr>
            <a:xfrm>
              <a:off x="5484727" y="5023266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: Rounded Corners 20">
              <a:extLst>
                <a:ext uri="{FF2B5EF4-FFF2-40B4-BE49-F238E27FC236}">
                  <a16:creationId xmlns:a16="http://schemas.microsoft.com/office/drawing/2014/main" id="{CBDF4546-4D91-4732-B07F-9D7F0497CBE5}"/>
                </a:ext>
              </a:extLst>
            </p:cNvPr>
            <p:cNvSpPr/>
            <p:nvPr/>
          </p:nvSpPr>
          <p:spPr>
            <a:xfrm>
              <a:off x="5018781" y="3951147"/>
              <a:ext cx="457200" cy="505047"/>
            </a:xfrm>
            <a:prstGeom prst="round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EAE98370-15D5-4C64-A38F-E9F0BBD45894}"/>
              </a:ext>
            </a:extLst>
          </p:cNvPr>
          <p:cNvSpPr txBox="1"/>
          <p:nvPr/>
        </p:nvSpPr>
        <p:spPr>
          <a:xfrm>
            <a:off x="3095048" y="716273"/>
            <a:ext cx="47062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Organic chemistry is carbon-centric</a:t>
            </a:r>
          </a:p>
        </p:txBody>
      </p:sp>
      <p:sp>
        <p:nvSpPr>
          <p:cNvPr id="24" name="Title 2">
            <a:extLst>
              <a:ext uri="{FF2B5EF4-FFF2-40B4-BE49-F238E27FC236}">
                <a16:creationId xmlns:a16="http://schemas.microsoft.com/office/drawing/2014/main" id="{BCB13D8B-FD35-45F3-B9B7-00C5FFABE6C0}"/>
              </a:ext>
            </a:extLst>
          </p:cNvPr>
          <p:cNvSpPr txBox="1">
            <a:spLocks/>
          </p:cNvSpPr>
          <p:nvPr/>
        </p:nvSpPr>
        <p:spPr>
          <a:xfrm>
            <a:off x="0" y="158179"/>
            <a:ext cx="10364451" cy="5359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Why carbon?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96D9B06-E066-454C-BDE1-F58F665E42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5064" y="1324986"/>
            <a:ext cx="4050404" cy="140076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4189182-5449-4C4F-9534-FDB23FF88B43}"/>
              </a:ext>
            </a:extLst>
          </p:cNvPr>
          <p:cNvSpPr txBox="1"/>
          <p:nvPr/>
        </p:nvSpPr>
        <p:spPr>
          <a:xfrm>
            <a:off x="138795" y="1303917"/>
            <a:ext cx="7905416" cy="2705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3500"/>
              </a:lnSpc>
            </a:pPr>
            <a:r>
              <a:rPr lang="en-GB" sz="2400" dirty="0"/>
              <a:t>Carbon has </a:t>
            </a:r>
            <a:r>
              <a:rPr lang="en-GB" sz="2400" u="sng" dirty="0"/>
              <a:t>4 valence electrons </a:t>
            </a:r>
            <a:r>
              <a:rPr lang="en-GB" sz="2400" dirty="0"/>
              <a:t>that are used to make bonds</a:t>
            </a:r>
          </a:p>
          <a:p>
            <a:pPr>
              <a:lnSpc>
                <a:spcPts val="3500"/>
              </a:lnSpc>
            </a:pPr>
            <a:r>
              <a:rPr lang="en-GB" sz="2400" dirty="0"/>
              <a:t>	with hydrogen – </a:t>
            </a:r>
            <a:r>
              <a:rPr lang="en-GB" sz="2400" b="1" dirty="0"/>
              <a:t>hydrocarbons</a:t>
            </a:r>
            <a:r>
              <a:rPr lang="en-GB" sz="2400" dirty="0"/>
              <a:t> </a:t>
            </a:r>
          </a:p>
          <a:p>
            <a:pPr>
              <a:lnSpc>
                <a:spcPts val="3500"/>
              </a:lnSpc>
            </a:pPr>
            <a:r>
              <a:rPr lang="en-GB" sz="2400" dirty="0"/>
              <a:t>	with other nonmetal atoms, </a:t>
            </a:r>
            <a:r>
              <a:rPr lang="en-GB" sz="2400" b="1" dirty="0"/>
              <a:t>HETEROATOMS</a:t>
            </a:r>
            <a:r>
              <a:rPr lang="en-GB" sz="2400" dirty="0"/>
              <a:t> (oxygen, 	   			nitrogen, halogens (F, Cl, Br, I), sulphur, phosphorus)</a:t>
            </a:r>
          </a:p>
          <a:p>
            <a:pPr>
              <a:lnSpc>
                <a:spcPts val="3500"/>
              </a:lnSpc>
            </a:pPr>
            <a:endParaRPr lang="en-GB" sz="2400" dirty="0"/>
          </a:p>
          <a:p>
            <a:endParaRPr lang="en-GB" sz="2400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21DC375-5872-4385-B213-30000545C5B7}"/>
              </a:ext>
            </a:extLst>
          </p:cNvPr>
          <p:cNvGrpSpPr/>
          <p:nvPr/>
        </p:nvGrpSpPr>
        <p:grpSpPr>
          <a:xfrm rot="20763985">
            <a:off x="9415621" y="4336440"/>
            <a:ext cx="2576714" cy="2393147"/>
            <a:chOff x="6313922" y="3694956"/>
            <a:chExt cx="2576714" cy="2393147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51408B4E-D5E5-4010-ADF0-AC0710AF15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517" t="5441" r="5921" b="9476"/>
            <a:stretch/>
          </p:blipFill>
          <p:spPr>
            <a:xfrm rot="1944146">
              <a:off x="6313922" y="3694956"/>
              <a:ext cx="2576714" cy="2393147"/>
            </a:xfrm>
            <a:prstGeom prst="rect">
              <a:avLst/>
            </a:prstGeom>
          </p:spPr>
        </p:pic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5D832D7B-7303-470F-B332-E3D44C49AE37}"/>
                </a:ext>
              </a:extLst>
            </p:cNvPr>
            <p:cNvSpPr txBox="1"/>
            <p:nvPr/>
          </p:nvSpPr>
          <p:spPr>
            <a:xfrm rot="1895662">
              <a:off x="6845777" y="4584219"/>
              <a:ext cx="143531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16 millions compounds</a:t>
              </a: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FFF35784-E26F-4D7A-A920-9F6813561958}"/>
              </a:ext>
            </a:extLst>
          </p:cNvPr>
          <p:cNvSpPr txBox="1"/>
          <p:nvPr/>
        </p:nvSpPr>
        <p:spPr>
          <a:xfrm>
            <a:off x="5553847" y="3670442"/>
            <a:ext cx="4856168" cy="1405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3500"/>
              </a:lnSpc>
            </a:pPr>
            <a:r>
              <a:rPr lang="en-GB" sz="2400" dirty="0"/>
              <a:t>Carbon often </a:t>
            </a:r>
            <a:r>
              <a:rPr lang="en-GB" sz="2400" u="sng" dirty="0"/>
              <a:t>catenates</a:t>
            </a:r>
            <a:r>
              <a:rPr lang="en-GB" sz="2400" dirty="0"/>
              <a:t>, which means it bonds to itself, so it forms lots of different compounds. 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E9196EB1-6733-496A-80DE-542E21F1AF98}"/>
              </a:ext>
            </a:extLst>
          </p:cNvPr>
          <p:cNvSpPr/>
          <p:nvPr/>
        </p:nvSpPr>
        <p:spPr>
          <a:xfrm>
            <a:off x="2812467" y="4690385"/>
            <a:ext cx="544827" cy="583986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234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D12D1-784E-4707-9036-9D08C8A07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75788"/>
          </a:xfrm>
        </p:spPr>
        <p:txBody>
          <a:bodyPr/>
          <a:lstStyle/>
          <a:p>
            <a:r>
              <a:rPr lang="en-GB" dirty="0"/>
              <a:t>Classification of hydrocarbons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AB11D7-B5A1-4B8C-95B8-66851C15EF25}"/>
              </a:ext>
            </a:extLst>
          </p:cNvPr>
          <p:cNvSpPr txBox="1"/>
          <p:nvPr/>
        </p:nvSpPr>
        <p:spPr>
          <a:xfrm>
            <a:off x="167273" y="3302905"/>
            <a:ext cx="185000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HYDROCARBONS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B05E9C5-45EA-457B-B71F-F110D08B7001}"/>
              </a:ext>
            </a:extLst>
          </p:cNvPr>
          <p:cNvSpPr txBox="1"/>
          <p:nvPr/>
        </p:nvSpPr>
        <p:spPr>
          <a:xfrm>
            <a:off x="3161180" y="3681318"/>
            <a:ext cx="2278552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B050"/>
                </a:solidFill>
              </a:rPr>
              <a:t>ALICYCLIC</a:t>
            </a:r>
          </a:p>
          <a:p>
            <a:pPr algn="ctr"/>
            <a:r>
              <a:rPr lang="en-GB" dirty="0"/>
              <a:t>Cyclic compounds  that are not aromatic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5DD7616-90CA-4CBB-9EEA-09300417D808}"/>
              </a:ext>
            </a:extLst>
          </p:cNvPr>
          <p:cNvSpPr txBox="1"/>
          <p:nvPr/>
        </p:nvSpPr>
        <p:spPr>
          <a:xfrm>
            <a:off x="3028475" y="1688234"/>
            <a:ext cx="2411257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B0F0"/>
                </a:solidFill>
              </a:rPr>
              <a:t>ALIPHATIC</a:t>
            </a:r>
          </a:p>
          <a:p>
            <a:pPr algn="ctr"/>
            <a:r>
              <a:rPr lang="en-GB" dirty="0"/>
              <a:t>Compounds that are not cyclic and not aromatic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AB44459-E92E-454E-94F6-CD9D39F3A467}"/>
              </a:ext>
            </a:extLst>
          </p:cNvPr>
          <p:cNvCxnSpPr>
            <a:stCxn id="5" idx="3"/>
            <a:endCxn id="30" idx="1"/>
          </p:cNvCxnSpPr>
          <p:nvPr/>
        </p:nvCxnSpPr>
        <p:spPr>
          <a:xfrm flipV="1">
            <a:off x="2017275" y="2149899"/>
            <a:ext cx="1011200" cy="133767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7C5EFC8E-80C0-4069-9183-5D2E92409C75}"/>
              </a:ext>
            </a:extLst>
          </p:cNvPr>
          <p:cNvCxnSpPr>
            <a:cxnSpLocks/>
            <a:stCxn id="5" idx="3"/>
            <a:endCxn id="29" idx="1"/>
          </p:cNvCxnSpPr>
          <p:nvPr/>
        </p:nvCxnSpPr>
        <p:spPr>
          <a:xfrm>
            <a:off x="2017275" y="3487571"/>
            <a:ext cx="1143905" cy="65541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0C5807CF-E03D-41F2-9E47-56EDD003910E}"/>
              </a:ext>
            </a:extLst>
          </p:cNvPr>
          <p:cNvCxnSpPr>
            <a:cxnSpLocks/>
            <a:stCxn id="30" idx="3"/>
            <a:endCxn id="31" idx="1"/>
          </p:cNvCxnSpPr>
          <p:nvPr/>
        </p:nvCxnSpPr>
        <p:spPr>
          <a:xfrm flipV="1">
            <a:off x="5439732" y="1391947"/>
            <a:ext cx="1624970" cy="75795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BE48498B-798D-4801-9AE2-4FC6BDB75995}"/>
              </a:ext>
            </a:extLst>
          </p:cNvPr>
          <p:cNvCxnSpPr>
            <a:cxnSpLocks/>
            <a:stCxn id="29" idx="3"/>
            <a:endCxn id="33" idx="1"/>
          </p:cNvCxnSpPr>
          <p:nvPr/>
        </p:nvCxnSpPr>
        <p:spPr>
          <a:xfrm flipV="1">
            <a:off x="5439732" y="3533929"/>
            <a:ext cx="1614753" cy="60905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09599CDE-5666-4ACD-8EEF-4473819F0D3B}"/>
              </a:ext>
            </a:extLst>
          </p:cNvPr>
          <p:cNvCxnSpPr>
            <a:cxnSpLocks/>
            <a:stCxn id="30" idx="3"/>
            <a:endCxn id="32" idx="1"/>
          </p:cNvCxnSpPr>
          <p:nvPr/>
        </p:nvCxnSpPr>
        <p:spPr>
          <a:xfrm>
            <a:off x="5439732" y="2149899"/>
            <a:ext cx="1626628" cy="32936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C12EDC1F-6407-46F1-B6A3-17B30532FF8E}"/>
              </a:ext>
            </a:extLst>
          </p:cNvPr>
          <p:cNvCxnSpPr>
            <a:cxnSpLocks/>
            <a:stCxn id="29" idx="3"/>
            <a:endCxn id="34" idx="1"/>
          </p:cNvCxnSpPr>
          <p:nvPr/>
        </p:nvCxnSpPr>
        <p:spPr>
          <a:xfrm>
            <a:off x="5439732" y="4142983"/>
            <a:ext cx="1607983" cy="43386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2" name="Group 161">
            <a:extLst>
              <a:ext uri="{FF2B5EF4-FFF2-40B4-BE49-F238E27FC236}">
                <a16:creationId xmlns:a16="http://schemas.microsoft.com/office/drawing/2014/main" id="{491DD3E2-4C25-47EE-BEA4-04EEB53A7845}"/>
              </a:ext>
            </a:extLst>
          </p:cNvPr>
          <p:cNvGrpSpPr/>
          <p:nvPr/>
        </p:nvGrpSpPr>
        <p:grpSpPr>
          <a:xfrm>
            <a:off x="2017275" y="3487571"/>
            <a:ext cx="4652948" cy="3250587"/>
            <a:chOff x="2394767" y="3413379"/>
            <a:chExt cx="4652948" cy="3250587"/>
          </a:xfrm>
        </p:grpSpPr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84C5E92-D790-457D-92DD-36B7099457E1}"/>
                </a:ext>
              </a:extLst>
            </p:cNvPr>
            <p:cNvCxnSpPr>
              <a:cxnSpLocks/>
              <a:endCxn id="28" idx="1"/>
            </p:cNvCxnSpPr>
            <p:nvPr/>
          </p:nvCxnSpPr>
          <p:spPr>
            <a:xfrm>
              <a:off x="2394767" y="3413379"/>
              <a:ext cx="1202749" cy="2650423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1" name="Group 160">
              <a:extLst>
                <a:ext uri="{FF2B5EF4-FFF2-40B4-BE49-F238E27FC236}">
                  <a16:creationId xmlns:a16="http://schemas.microsoft.com/office/drawing/2014/main" id="{2AA10C09-8B03-40E0-9291-043C013C74C2}"/>
                </a:ext>
              </a:extLst>
            </p:cNvPr>
            <p:cNvGrpSpPr/>
            <p:nvPr/>
          </p:nvGrpSpPr>
          <p:grpSpPr>
            <a:xfrm>
              <a:off x="3597516" y="5463637"/>
              <a:ext cx="3450199" cy="1200329"/>
              <a:chOff x="3597516" y="5463637"/>
              <a:chExt cx="3450199" cy="1200329"/>
            </a:xfrm>
          </p:grpSpPr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CC8B6E75-E66C-496C-82CE-D6110CD1AB1B}"/>
                  </a:ext>
                </a:extLst>
              </p:cNvPr>
              <p:cNvSpPr txBox="1"/>
              <p:nvPr/>
            </p:nvSpPr>
            <p:spPr>
              <a:xfrm>
                <a:off x="3597516" y="5463637"/>
                <a:ext cx="3450199" cy="120032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solidFill>
                      <a:srgbClr val="C00000"/>
                    </a:solidFill>
                  </a:rPr>
                  <a:t>        AROMATIC</a:t>
                </a:r>
              </a:p>
              <a:p>
                <a:r>
                  <a:rPr lang="en-GB" dirty="0"/>
                  <a:t>    Cyclic compounds </a:t>
                </a:r>
              </a:p>
              <a:p>
                <a:r>
                  <a:rPr lang="en-GB" dirty="0"/>
                  <a:t>containing benzene and </a:t>
                </a:r>
              </a:p>
              <a:p>
                <a:r>
                  <a:rPr lang="en-GB" dirty="0"/>
                  <a:t>   related ring systems</a:t>
                </a:r>
              </a:p>
            </p:txBody>
          </p:sp>
          <p:pic>
            <p:nvPicPr>
              <p:cNvPr id="113" name="Picture 112">
                <a:extLst>
                  <a:ext uri="{FF2B5EF4-FFF2-40B4-BE49-F238E27FC236}">
                    <a16:creationId xmlns:a16="http://schemas.microsoft.com/office/drawing/2014/main" id="{209BC0DA-D6E6-49A8-83A5-8738E89F975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126058" y="5678698"/>
                <a:ext cx="710970" cy="770206"/>
              </a:xfrm>
              <a:prstGeom prst="rect">
                <a:avLst/>
              </a:prstGeom>
            </p:spPr>
          </p:pic>
        </p:grpSp>
      </p:grp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DDDB4640-2531-490A-89FE-51353983E26D}"/>
              </a:ext>
            </a:extLst>
          </p:cNvPr>
          <p:cNvGrpSpPr/>
          <p:nvPr/>
        </p:nvGrpSpPr>
        <p:grpSpPr>
          <a:xfrm>
            <a:off x="7066360" y="2017599"/>
            <a:ext cx="4945051" cy="953400"/>
            <a:chOff x="6348256" y="2054836"/>
            <a:chExt cx="4945051" cy="953400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A15E1C5-93C1-4170-8B54-2DD89BC0F8CA}"/>
                </a:ext>
              </a:extLst>
            </p:cNvPr>
            <p:cNvSpPr txBox="1"/>
            <p:nvPr/>
          </p:nvSpPr>
          <p:spPr>
            <a:xfrm>
              <a:off x="6348256" y="2054836"/>
              <a:ext cx="4945051" cy="92333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B0F0"/>
                  </a:solidFill>
                </a:rPr>
                <a:t>   UNSATURATED</a:t>
              </a:r>
            </a:p>
            <a:p>
              <a:r>
                <a:rPr lang="en-GB" dirty="0"/>
                <a:t>Open-chain alkenes </a:t>
              </a:r>
            </a:p>
            <a:p>
              <a:r>
                <a:rPr lang="en-GB" dirty="0"/>
                <a:t>      and alkynes</a:t>
              </a:r>
            </a:p>
          </p:txBody>
        </p:sp>
        <p:pic>
          <p:nvPicPr>
            <p:cNvPr id="93" name="Picture 92">
              <a:extLst>
                <a:ext uri="{FF2B5EF4-FFF2-40B4-BE49-F238E27FC236}">
                  <a16:creationId xmlns:a16="http://schemas.microsoft.com/office/drawing/2014/main" id="{4F83F728-E210-4E74-91BA-DDE00A08285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70051" y="2187136"/>
              <a:ext cx="1198286" cy="351035"/>
            </a:xfrm>
            <a:prstGeom prst="rect">
              <a:avLst/>
            </a:prstGeom>
          </p:spPr>
        </p:pic>
        <p:pic>
          <p:nvPicPr>
            <p:cNvPr id="94" name="Picture 93">
              <a:extLst>
                <a:ext uri="{FF2B5EF4-FFF2-40B4-BE49-F238E27FC236}">
                  <a16:creationId xmlns:a16="http://schemas.microsoft.com/office/drawing/2014/main" id="{662F3279-C7D9-401E-8A95-025D9FF79F7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751632" y="2764935"/>
              <a:ext cx="589028" cy="128364"/>
            </a:xfrm>
            <a:prstGeom prst="rect">
              <a:avLst/>
            </a:prstGeom>
          </p:spPr>
        </p:pic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3C95B1AD-0C56-4A72-B273-E2D117CFEE47}"/>
                </a:ext>
              </a:extLst>
            </p:cNvPr>
            <p:cNvSpPr txBox="1"/>
            <p:nvPr/>
          </p:nvSpPr>
          <p:spPr>
            <a:xfrm>
              <a:off x="9778622" y="2192802"/>
              <a:ext cx="79220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solidFill>
                    <a:srgbClr val="0070C0"/>
                  </a:solidFill>
                </a:rPr>
                <a:t>C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n</a:t>
              </a:r>
              <a:r>
                <a:rPr lang="en-GB" sz="2200" dirty="0">
                  <a:solidFill>
                    <a:srgbClr val="0070C0"/>
                  </a:solidFill>
                </a:rPr>
                <a:t>H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2n</a:t>
              </a:r>
            </a:p>
          </p:txBody>
        </p:sp>
        <p:sp>
          <p:nvSpPr>
            <p:cNvPr id="116" name="TextBox 115">
              <a:extLst>
                <a:ext uri="{FF2B5EF4-FFF2-40B4-BE49-F238E27FC236}">
                  <a16:creationId xmlns:a16="http://schemas.microsoft.com/office/drawing/2014/main" id="{5067E021-16EA-49EA-8988-73F33E733EC8}"/>
                </a:ext>
              </a:extLst>
            </p:cNvPr>
            <p:cNvSpPr txBox="1"/>
            <p:nvPr/>
          </p:nvSpPr>
          <p:spPr>
            <a:xfrm>
              <a:off x="9818448" y="2577349"/>
              <a:ext cx="958917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solidFill>
                    <a:srgbClr val="0070C0"/>
                  </a:solidFill>
                </a:rPr>
                <a:t>C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n</a:t>
              </a:r>
              <a:r>
                <a:rPr lang="en-GB" sz="2200" dirty="0">
                  <a:solidFill>
                    <a:srgbClr val="0070C0"/>
                  </a:solidFill>
                </a:rPr>
                <a:t>H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2n-2</a:t>
              </a:r>
            </a:p>
          </p:txBody>
        </p: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793679D0-DF7D-4E60-91BF-2ECF92462298}"/>
              </a:ext>
            </a:extLst>
          </p:cNvPr>
          <p:cNvGrpSpPr/>
          <p:nvPr/>
        </p:nvGrpSpPr>
        <p:grpSpPr>
          <a:xfrm>
            <a:off x="7054485" y="3072264"/>
            <a:ext cx="4993992" cy="923330"/>
            <a:chOff x="6381795" y="3081123"/>
            <a:chExt cx="2958865" cy="92333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E7380828-95D2-40C5-964C-F87A2EBB075C}"/>
                </a:ext>
              </a:extLst>
            </p:cNvPr>
            <p:cNvSpPr txBox="1"/>
            <p:nvPr/>
          </p:nvSpPr>
          <p:spPr>
            <a:xfrm>
              <a:off x="6381795" y="3081123"/>
              <a:ext cx="2958865" cy="92333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    SATURATED</a:t>
              </a:r>
            </a:p>
            <a:p>
              <a:r>
                <a:rPr lang="en-GB" dirty="0"/>
                <a:t>   Cyclic alkanes</a:t>
              </a:r>
            </a:p>
            <a:p>
              <a:endParaRPr lang="en-GB" dirty="0"/>
            </a:p>
          </p:txBody>
        </p:sp>
        <p:pic>
          <p:nvPicPr>
            <p:cNvPr id="105" name="Picture 104">
              <a:extLst>
                <a:ext uri="{FF2B5EF4-FFF2-40B4-BE49-F238E27FC236}">
                  <a16:creationId xmlns:a16="http://schemas.microsoft.com/office/drawing/2014/main" id="{7306BDD3-0E13-4425-B4F3-2495B7DEA70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386054" y="3198981"/>
              <a:ext cx="408752" cy="743281"/>
            </a:xfrm>
            <a:prstGeom prst="rect">
              <a:avLst/>
            </a:prstGeom>
          </p:spPr>
        </p:pic>
        <p:sp>
          <p:nvSpPr>
            <p:cNvPr id="117" name="TextBox 116">
              <a:extLst>
                <a:ext uri="{FF2B5EF4-FFF2-40B4-BE49-F238E27FC236}">
                  <a16:creationId xmlns:a16="http://schemas.microsoft.com/office/drawing/2014/main" id="{A9DB68D1-262D-4692-8198-402EBD6C4F9D}"/>
                </a:ext>
              </a:extLst>
            </p:cNvPr>
            <p:cNvSpPr txBox="1"/>
            <p:nvPr/>
          </p:nvSpPr>
          <p:spPr>
            <a:xfrm>
              <a:off x="7567397" y="3304229"/>
              <a:ext cx="79220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solidFill>
                    <a:srgbClr val="00B050"/>
                  </a:solidFill>
                </a:rPr>
                <a:t>C</a:t>
              </a:r>
              <a:r>
                <a:rPr lang="en-GB" sz="2200" baseline="-25000" dirty="0">
                  <a:solidFill>
                    <a:srgbClr val="00B050"/>
                  </a:solidFill>
                </a:rPr>
                <a:t>n</a:t>
              </a:r>
              <a:r>
                <a:rPr lang="en-GB" sz="2200" dirty="0">
                  <a:solidFill>
                    <a:srgbClr val="00B050"/>
                  </a:solidFill>
                </a:rPr>
                <a:t>H</a:t>
              </a:r>
              <a:r>
                <a:rPr lang="en-GB" sz="2200" baseline="-25000" dirty="0">
                  <a:solidFill>
                    <a:srgbClr val="00B050"/>
                  </a:solidFill>
                </a:rPr>
                <a:t>2n</a:t>
              </a:r>
            </a:p>
          </p:txBody>
        </p: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1CAD4894-0097-4B0B-A605-B4475A51E793}"/>
              </a:ext>
            </a:extLst>
          </p:cNvPr>
          <p:cNvGrpSpPr/>
          <p:nvPr/>
        </p:nvGrpSpPr>
        <p:grpSpPr>
          <a:xfrm>
            <a:off x="7047715" y="4115181"/>
            <a:ext cx="4993992" cy="923330"/>
            <a:chOff x="6361164" y="4292758"/>
            <a:chExt cx="2979495" cy="923330"/>
          </a:xfrm>
        </p:grpSpPr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69D1C0BD-C04B-4929-A902-BC8FB9677CD8}"/>
                </a:ext>
              </a:extLst>
            </p:cNvPr>
            <p:cNvSpPr txBox="1"/>
            <p:nvPr/>
          </p:nvSpPr>
          <p:spPr>
            <a:xfrm>
              <a:off x="6361164" y="4292758"/>
              <a:ext cx="2979495" cy="92333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B050"/>
                  </a:solidFill>
                </a:rPr>
                <a:t>UNSATURATED</a:t>
              </a:r>
            </a:p>
            <a:p>
              <a:r>
                <a:rPr lang="en-GB" dirty="0"/>
                <a:t>Cyclic  alkenes</a:t>
              </a:r>
            </a:p>
            <a:p>
              <a:endParaRPr lang="en-GB" dirty="0"/>
            </a:p>
          </p:txBody>
        </p:sp>
        <p:pic>
          <p:nvPicPr>
            <p:cNvPr id="104" name="Picture 103">
              <a:extLst>
                <a:ext uri="{FF2B5EF4-FFF2-40B4-BE49-F238E27FC236}">
                  <a16:creationId xmlns:a16="http://schemas.microsoft.com/office/drawing/2014/main" id="{A3EDE513-73CA-4D5C-9D5F-F65E29309958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360827" y="4373127"/>
              <a:ext cx="415006" cy="743282"/>
            </a:xfrm>
            <a:prstGeom prst="rect">
              <a:avLst/>
            </a:prstGeom>
          </p:spPr>
        </p:pic>
        <p:sp>
          <p:nvSpPr>
            <p:cNvPr id="118" name="TextBox 117">
              <a:extLst>
                <a:ext uri="{FF2B5EF4-FFF2-40B4-BE49-F238E27FC236}">
                  <a16:creationId xmlns:a16="http://schemas.microsoft.com/office/drawing/2014/main" id="{F61907B3-8AF5-4522-AEA2-26EBEAE7D7DD}"/>
                </a:ext>
              </a:extLst>
            </p:cNvPr>
            <p:cNvSpPr txBox="1"/>
            <p:nvPr/>
          </p:nvSpPr>
          <p:spPr>
            <a:xfrm>
              <a:off x="7544902" y="4467836"/>
              <a:ext cx="958917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 dirty="0">
                  <a:solidFill>
                    <a:srgbClr val="00B050"/>
                  </a:solidFill>
                </a:rPr>
                <a:t>C</a:t>
              </a:r>
              <a:r>
                <a:rPr lang="en-GB" sz="2200" baseline="-25000" dirty="0">
                  <a:solidFill>
                    <a:srgbClr val="00B050"/>
                  </a:solidFill>
                </a:rPr>
                <a:t>n</a:t>
              </a:r>
              <a:r>
                <a:rPr lang="en-GB" sz="2200" dirty="0">
                  <a:solidFill>
                    <a:srgbClr val="00B050"/>
                  </a:solidFill>
                </a:rPr>
                <a:t>H</a:t>
              </a:r>
              <a:r>
                <a:rPr lang="en-GB" sz="2200" baseline="-25000" dirty="0">
                  <a:solidFill>
                    <a:srgbClr val="00B050"/>
                  </a:solidFill>
                </a:rPr>
                <a:t>2n-2</a:t>
              </a:r>
            </a:p>
          </p:txBody>
        </p:sp>
      </p:grpSp>
      <p:grpSp>
        <p:nvGrpSpPr>
          <p:cNvPr id="127" name="Group 126">
            <a:extLst>
              <a:ext uri="{FF2B5EF4-FFF2-40B4-BE49-F238E27FC236}">
                <a16:creationId xmlns:a16="http://schemas.microsoft.com/office/drawing/2014/main" id="{31A5BB69-EC3F-4831-98BF-96BAA885E558}"/>
              </a:ext>
            </a:extLst>
          </p:cNvPr>
          <p:cNvGrpSpPr/>
          <p:nvPr/>
        </p:nvGrpSpPr>
        <p:grpSpPr>
          <a:xfrm>
            <a:off x="7064702" y="899504"/>
            <a:ext cx="4917060" cy="984885"/>
            <a:chOff x="6361165" y="899504"/>
            <a:chExt cx="4917060" cy="984885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E9B06586-E825-488D-AE39-037D7F31699F}"/>
                </a:ext>
              </a:extLst>
            </p:cNvPr>
            <p:cNvSpPr txBox="1"/>
            <p:nvPr/>
          </p:nvSpPr>
          <p:spPr>
            <a:xfrm>
              <a:off x="6361165" y="899504"/>
              <a:ext cx="4917060" cy="98488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B0F0"/>
                  </a:solidFill>
                </a:rPr>
                <a:t>     SATURATED</a:t>
              </a:r>
            </a:p>
            <a:p>
              <a:r>
                <a:rPr lang="en-GB" dirty="0"/>
                <a:t>Open-chain alkanes</a:t>
              </a:r>
            </a:p>
            <a:p>
              <a:r>
                <a:rPr lang="en-GB" sz="2200" dirty="0">
                  <a:solidFill>
                    <a:srgbClr val="0070C0"/>
                  </a:solidFill>
                </a:rPr>
                <a:t>       C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n</a:t>
              </a:r>
              <a:r>
                <a:rPr lang="en-GB" sz="2200" dirty="0">
                  <a:solidFill>
                    <a:srgbClr val="0070C0"/>
                  </a:solidFill>
                </a:rPr>
                <a:t>H</a:t>
              </a:r>
              <a:r>
                <a:rPr lang="en-GB" sz="2200" baseline="-25000" dirty="0">
                  <a:solidFill>
                    <a:srgbClr val="0070C0"/>
                  </a:solidFill>
                </a:rPr>
                <a:t>2n+2</a:t>
              </a:r>
              <a:endParaRPr lang="en-GB" dirty="0"/>
            </a:p>
          </p:txBody>
        </p:sp>
        <p:pic>
          <p:nvPicPr>
            <p:cNvPr id="91" name="Picture 90">
              <a:extLst>
                <a:ext uri="{FF2B5EF4-FFF2-40B4-BE49-F238E27FC236}">
                  <a16:creationId xmlns:a16="http://schemas.microsoft.com/office/drawing/2014/main" id="{6882F1F3-5C8A-4AA4-8A5F-B00ADF97549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8435254" y="971677"/>
              <a:ext cx="1233083" cy="293744"/>
            </a:xfrm>
            <a:prstGeom prst="rect">
              <a:avLst/>
            </a:prstGeom>
          </p:spPr>
        </p:pic>
        <p:pic>
          <p:nvPicPr>
            <p:cNvPr id="92" name="Picture 91">
              <a:extLst>
                <a:ext uri="{FF2B5EF4-FFF2-40B4-BE49-F238E27FC236}">
                  <a16:creationId xmlns:a16="http://schemas.microsoft.com/office/drawing/2014/main" id="{6568A218-6FE0-4492-AB7E-8AB7BA4AE26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8470051" y="1265421"/>
              <a:ext cx="1198286" cy="565080"/>
            </a:xfrm>
            <a:prstGeom prst="rect">
              <a:avLst/>
            </a:prstGeom>
          </p:spPr>
        </p:pic>
        <p:sp>
          <p:nvSpPr>
            <p:cNvPr id="123" name="TextBox 122">
              <a:extLst>
                <a:ext uri="{FF2B5EF4-FFF2-40B4-BE49-F238E27FC236}">
                  <a16:creationId xmlns:a16="http://schemas.microsoft.com/office/drawing/2014/main" id="{088BDC45-7C56-4E82-9A44-6D18CD3D7612}"/>
                </a:ext>
              </a:extLst>
            </p:cNvPr>
            <p:cNvSpPr txBox="1"/>
            <p:nvPr/>
          </p:nvSpPr>
          <p:spPr>
            <a:xfrm>
              <a:off x="9742883" y="999081"/>
              <a:ext cx="14596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Straight-chain</a:t>
              </a:r>
            </a:p>
          </p:txBody>
        </p:sp>
        <p:sp>
          <p:nvSpPr>
            <p:cNvPr id="124" name="TextBox 123">
              <a:extLst>
                <a:ext uri="{FF2B5EF4-FFF2-40B4-BE49-F238E27FC236}">
                  <a16:creationId xmlns:a16="http://schemas.microsoft.com/office/drawing/2014/main" id="{8135AFA4-FAB8-44CF-A674-ED6FCD6135D8}"/>
                </a:ext>
              </a:extLst>
            </p:cNvPr>
            <p:cNvSpPr txBox="1"/>
            <p:nvPr/>
          </p:nvSpPr>
          <p:spPr>
            <a:xfrm>
              <a:off x="9776482" y="1419169"/>
              <a:ext cx="10428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i="1" dirty="0"/>
                <a:t>Branched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82250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D12D1-784E-4707-9036-9D08C8A07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-58256"/>
            <a:ext cx="10364451" cy="1017683"/>
          </a:xfrm>
        </p:spPr>
        <p:txBody>
          <a:bodyPr/>
          <a:lstStyle/>
          <a:p>
            <a:r>
              <a:rPr lang="en-GB" dirty="0"/>
              <a:t>Homologous series of alkanes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044A8562-3ADD-45EB-8B8A-4FB2B7BA1D8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9004" y="1045028"/>
            <a:ext cx="5650166" cy="5583861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cap="none" dirty="0"/>
              <a:t>The </a:t>
            </a:r>
            <a:r>
              <a:rPr lang="en-GB" sz="2400" b="1" cap="none" dirty="0">
                <a:solidFill>
                  <a:srgbClr val="00B0F0"/>
                </a:solidFill>
              </a:rPr>
              <a:t>homologous series of alkanes</a:t>
            </a:r>
            <a:r>
              <a:rPr lang="en-GB" sz="2400" cap="none" dirty="0">
                <a:solidFill>
                  <a:srgbClr val="00B0F0"/>
                </a:solidFill>
              </a:rPr>
              <a:t> </a:t>
            </a:r>
            <a:r>
              <a:rPr lang="en-GB" sz="2400" cap="none" dirty="0"/>
              <a:t>is a group of saturated hydrocarbons with the general formula </a:t>
            </a:r>
            <a:r>
              <a:rPr lang="en-GB" sz="2400" b="1" cap="none" dirty="0"/>
              <a:t>CₙH₂ₙ₊₂</a:t>
            </a:r>
            <a:r>
              <a:rPr lang="en-GB" sz="2400" cap="none" dirty="0"/>
              <a:t> where each successive compound differs by a </a:t>
            </a:r>
            <a:r>
              <a:rPr lang="en-GB" sz="2400" b="1" cap="none" dirty="0"/>
              <a:t>CH₂</a:t>
            </a:r>
            <a:r>
              <a:rPr lang="en-GB" sz="2400" cap="none" dirty="0"/>
              <a:t> unit (methylene group) and exhibits gradual change in physical properties while retaining similar chemical properties. </a:t>
            </a:r>
          </a:p>
          <a:p>
            <a:endParaRPr lang="en-GB" sz="2400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45F492C-5B7B-4700-9369-AFD7F6629B75}"/>
              </a:ext>
            </a:extLst>
          </p:cNvPr>
          <p:cNvGrpSpPr/>
          <p:nvPr/>
        </p:nvGrpSpPr>
        <p:grpSpPr>
          <a:xfrm>
            <a:off x="7085117" y="1995541"/>
            <a:ext cx="3866707" cy="4176065"/>
            <a:chOff x="5356462" y="2102790"/>
            <a:chExt cx="3866707" cy="4176065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976C7CFD-DF23-407B-8B0B-85524E218F6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356462" y="2102790"/>
              <a:ext cx="3866707" cy="4176065"/>
            </a:xfrm>
            <a:prstGeom prst="rect">
              <a:avLst/>
            </a:prstGeom>
          </p:spPr>
        </p:pic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C534A07B-8FE2-4F83-B5A7-913A94C0BF4C}"/>
                </a:ext>
              </a:extLst>
            </p:cNvPr>
            <p:cNvGrpSpPr/>
            <p:nvPr/>
          </p:nvGrpSpPr>
          <p:grpSpPr>
            <a:xfrm>
              <a:off x="7047038" y="2788905"/>
              <a:ext cx="745717" cy="467833"/>
              <a:chOff x="10015869" y="2860157"/>
              <a:chExt cx="745717" cy="467833"/>
            </a:xfrm>
          </p:grpSpPr>
          <p:cxnSp>
            <p:nvCxnSpPr>
              <p:cNvPr id="6" name="Straight Arrow Connector 5">
                <a:extLst>
                  <a:ext uri="{FF2B5EF4-FFF2-40B4-BE49-F238E27FC236}">
                    <a16:creationId xmlns:a16="http://schemas.microsoft.com/office/drawing/2014/main" id="{DEC2A61F-49D3-4232-83CD-5B624153E102}"/>
                  </a:ext>
                </a:extLst>
              </p:cNvPr>
              <p:cNvCxnSpPr/>
              <p:nvPr/>
            </p:nvCxnSpPr>
            <p:spPr>
              <a:xfrm>
                <a:off x="10237380" y="2860157"/>
                <a:ext cx="0" cy="467833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D2423110-06EA-452E-80A2-AB1EA4836EC5}"/>
                  </a:ext>
                </a:extLst>
              </p:cNvPr>
              <p:cNvSpPr txBox="1"/>
              <p:nvPr/>
            </p:nvSpPr>
            <p:spPr>
              <a:xfrm>
                <a:off x="10015869" y="2860157"/>
                <a:ext cx="7457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dirty="0"/>
                  <a:t>+</a:t>
                </a:r>
                <a:r>
                  <a:rPr lang="en-GB" dirty="0"/>
                  <a:t> </a:t>
                </a:r>
                <a:r>
                  <a:rPr lang="en-GB" sz="1400" b="1" dirty="0">
                    <a:solidFill>
                      <a:srgbClr val="0070C0"/>
                    </a:solidFill>
                  </a:rPr>
                  <a:t>-CH</a:t>
                </a:r>
                <a:r>
                  <a:rPr lang="en-GB" sz="1400" b="1" baseline="-25000" dirty="0">
                    <a:solidFill>
                      <a:srgbClr val="0070C0"/>
                    </a:solidFill>
                  </a:rPr>
                  <a:t>2</a:t>
                </a:r>
                <a:r>
                  <a:rPr lang="en-GB" sz="1400" b="1" dirty="0">
                    <a:solidFill>
                      <a:srgbClr val="0070C0"/>
                    </a:solidFill>
                  </a:rPr>
                  <a:t>-</a:t>
                </a: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4E77A3D7-6959-47DD-925C-635245AE8C5A}"/>
                </a:ext>
              </a:extLst>
            </p:cNvPr>
            <p:cNvGrpSpPr/>
            <p:nvPr/>
          </p:nvGrpSpPr>
          <p:grpSpPr>
            <a:xfrm>
              <a:off x="7047037" y="3557260"/>
              <a:ext cx="745717" cy="467833"/>
              <a:chOff x="10015869" y="2860157"/>
              <a:chExt cx="745717" cy="467833"/>
            </a:xfrm>
          </p:grpSpPr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D06D0201-D032-4B1F-B7C9-D31CFD7E2818}"/>
                  </a:ext>
                </a:extLst>
              </p:cNvPr>
              <p:cNvCxnSpPr/>
              <p:nvPr/>
            </p:nvCxnSpPr>
            <p:spPr>
              <a:xfrm>
                <a:off x="10237380" y="2860157"/>
                <a:ext cx="0" cy="467833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B0386C44-E4AD-49AC-AA7E-DABDD303EBDE}"/>
                  </a:ext>
                </a:extLst>
              </p:cNvPr>
              <p:cNvSpPr txBox="1"/>
              <p:nvPr/>
            </p:nvSpPr>
            <p:spPr>
              <a:xfrm>
                <a:off x="10015869" y="2860157"/>
                <a:ext cx="7457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dirty="0"/>
                  <a:t>+</a:t>
                </a:r>
                <a:r>
                  <a:rPr lang="en-GB" dirty="0"/>
                  <a:t> </a:t>
                </a:r>
                <a:r>
                  <a:rPr lang="en-GB" sz="1400" b="1" dirty="0">
                    <a:solidFill>
                      <a:srgbClr val="0070C0"/>
                    </a:solidFill>
                  </a:rPr>
                  <a:t>-CH</a:t>
                </a:r>
                <a:r>
                  <a:rPr lang="en-GB" sz="1400" b="1" baseline="-25000" dirty="0">
                    <a:solidFill>
                      <a:srgbClr val="0070C0"/>
                    </a:solidFill>
                  </a:rPr>
                  <a:t>2</a:t>
                </a:r>
                <a:r>
                  <a:rPr lang="en-GB" sz="1400" b="1" dirty="0">
                    <a:solidFill>
                      <a:srgbClr val="0070C0"/>
                    </a:solidFill>
                  </a:rPr>
                  <a:t>-</a:t>
                </a:r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6E586AA8-4E0F-4D6C-A7BD-E317BD51C1FE}"/>
                </a:ext>
              </a:extLst>
            </p:cNvPr>
            <p:cNvGrpSpPr/>
            <p:nvPr/>
          </p:nvGrpSpPr>
          <p:grpSpPr>
            <a:xfrm>
              <a:off x="7055895" y="4250712"/>
              <a:ext cx="745717" cy="467833"/>
              <a:chOff x="10015869" y="2860157"/>
              <a:chExt cx="745717" cy="467833"/>
            </a:xfrm>
          </p:grpSpPr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9DB07287-EF73-4EDB-AB16-6B7AA87FAF4B}"/>
                  </a:ext>
                </a:extLst>
              </p:cNvPr>
              <p:cNvCxnSpPr/>
              <p:nvPr/>
            </p:nvCxnSpPr>
            <p:spPr>
              <a:xfrm>
                <a:off x="10237380" y="2860157"/>
                <a:ext cx="0" cy="467833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8C218931-6875-46B7-A7A3-D3209F310CE9}"/>
                  </a:ext>
                </a:extLst>
              </p:cNvPr>
              <p:cNvSpPr txBox="1"/>
              <p:nvPr/>
            </p:nvSpPr>
            <p:spPr>
              <a:xfrm>
                <a:off x="10015869" y="2860157"/>
                <a:ext cx="7457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dirty="0"/>
                  <a:t>+</a:t>
                </a:r>
                <a:r>
                  <a:rPr lang="en-GB" dirty="0"/>
                  <a:t> </a:t>
                </a:r>
                <a:r>
                  <a:rPr lang="en-GB" sz="1400" b="1" dirty="0">
                    <a:solidFill>
                      <a:srgbClr val="0070C0"/>
                    </a:solidFill>
                  </a:rPr>
                  <a:t>-CH</a:t>
                </a:r>
                <a:r>
                  <a:rPr lang="en-GB" sz="1400" b="1" baseline="-25000" dirty="0">
                    <a:solidFill>
                      <a:srgbClr val="0070C0"/>
                    </a:solidFill>
                  </a:rPr>
                  <a:t>2</a:t>
                </a:r>
                <a:r>
                  <a:rPr lang="en-GB" sz="1400" b="1" dirty="0">
                    <a:solidFill>
                      <a:srgbClr val="0070C0"/>
                    </a:solidFill>
                  </a:rPr>
                  <a:t>-</a:t>
                </a:r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CBBE4C71-41ED-4E47-A8EB-A910FDFF6A19}"/>
                </a:ext>
              </a:extLst>
            </p:cNvPr>
            <p:cNvGrpSpPr/>
            <p:nvPr/>
          </p:nvGrpSpPr>
          <p:grpSpPr>
            <a:xfrm>
              <a:off x="7055895" y="4950747"/>
              <a:ext cx="745717" cy="467833"/>
              <a:chOff x="10015869" y="2860157"/>
              <a:chExt cx="745717" cy="467833"/>
            </a:xfrm>
          </p:grpSpPr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7B6D4BE4-1D8D-4021-8765-8C6C6E8D404F}"/>
                  </a:ext>
                </a:extLst>
              </p:cNvPr>
              <p:cNvCxnSpPr/>
              <p:nvPr/>
            </p:nvCxnSpPr>
            <p:spPr>
              <a:xfrm>
                <a:off x="10237380" y="2860157"/>
                <a:ext cx="0" cy="467833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B737F129-0CA1-493D-B3B5-25DD7407D4D6}"/>
                  </a:ext>
                </a:extLst>
              </p:cNvPr>
              <p:cNvSpPr txBox="1"/>
              <p:nvPr/>
            </p:nvSpPr>
            <p:spPr>
              <a:xfrm>
                <a:off x="10015869" y="2860157"/>
                <a:ext cx="7457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dirty="0"/>
                  <a:t>+</a:t>
                </a:r>
                <a:r>
                  <a:rPr lang="en-GB" dirty="0"/>
                  <a:t> </a:t>
                </a:r>
                <a:r>
                  <a:rPr lang="en-GB" sz="1400" b="1" dirty="0">
                    <a:solidFill>
                      <a:srgbClr val="0070C0"/>
                    </a:solidFill>
                  </a:rPr>
                  <a:t>-CH</a:t>
                </a:r>
                <a:r>
                  <a:rPr lang="en-GB" sz="1400" b="1" baseline="-25000" dirty="0">
                    <a:solidFill>
                      <a:srgbClr val="0070C0"/>
                    </a:solidFill>
                  </a:rPr>
                  <a:t>2</a:t>
                </a:r>
                <a:r>
                  <a:rPr lang="en-GB" sz="1400" b="1" dirty="0">
                    <a:solidFill>
                      <a:srgbClr val="0070C0"/>
                    </a:solidFill>
                  </a:rPr>
                  <a:t>-</a:t>
                </a:r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6E45541F-8CA8-44F2-BA3C-D5BA2C5954BC}"/>
                </a:ext>
              </a:extLst>
            </p:cNvPr>
            <p:cNvGrpSpPr/>
            <p:nvPr/>
          </p:nvGrpSpPr>
          <p:grpSpPr>
            <a:xfrm>
              <a:off x="7047036" y="5708914"/>
              <a:ext cx="745717" cy="467833"/>
              <a:chOff x="10015869" y="2860157"/>
              <a:chExt cx="745717" cy="467833"/>
            </a:xfrm>
          </p:grpSpPr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F71441A1-6FEB-4F35-A2B0-680FEEEEC515}"/>
                  </a:ext>
                </a:extLst>
              </p:cNvPr>
              <p:cNvCxnSpPr/>
              <p:nvPr/>
            </p:nvCxnSpPr>
            <p:spPr>
              <a:xfrm>
                <a:off x="10237380" y="2860157"/>
                <a:ext cx="0" cy="467833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EE024131-012E-469C-AF81-B0D4D8A476A9}"/>
                  </a:ext>
                </a:extLst>
              </p:cNvPr>
              <p:cNvSpPr txBox="1"/>
              <p:nvPr/>
            </p:nvSpPr>
            <p:spPr>
              <a:xfrm>
                <a:off x="10015869" y="2860157"/>
                <a:ext cx="7457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200" dirty="0"/>
                  <a:t>+</a:t>
                </a:r>
                <a:r>
                  <a:rPr lang="en-GB" dirty="0"/>
                  <a:t> </a:t>
                </a:r>
                <a:r>
                  <a:rPr lang="en-GB" sz="1400" b="1" dirty="0">
                    <a:solidFill>
                      <a:srgbClr val="0070C0"/>
                    </a:solidFill>
                  </a:rPr>
                  <a:t>-CH</a:t>
                </a:r>
                <a:r>
                  <a:rPr lang="en-GB" sz="1400" b="1" baseline="-25000" dirty="0">
                    <a:solidFill>
                      <a:srgbClr val="0070C0"/>
                    </a:solidFill>
                  </a:rPr>
                  <a:t>2</a:t>
                </a:r>
                <a:r>
                  <a:rPr lang="en-GB" sz="1400" b="1" dirty="0">
                    <a:solidFill>
                      <a:srgbClr val="0070C0"/>
                    </a:solidFill>
                  </a:rPr>
                  <a:t>-</a:t>
                </a:r>
              </a:p>
            </p:txBody>
          </p:sp>
        </p:grp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9B08DB4D-51B6-4E17-996D-7B3B4A9959CB}"/>
                </a:ext>
              </a:extLst>
            </p:cNvPr>
            <p:cNvSpPr/>
            <p:nvPr/>
          </p:nvSpPr>
          <p:spPr>
            <a:xfrm>
              <a:off x="8195355" y="3357748"/>
              <a:ext cx="186733" cy="568844"/>
            </a:xfrm>
            <a:prstGeom prst="rect">
              <a:avLst/>
            </a:prstGeom>
            <a:noFill/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E64C7EE8-E5EC-45FA-A74A-65FC0B00FB94}"/>
                </a:ext>
              </a:extLst>
            </p:cNvPr>
            <p:cNvSpPr/>
            <p:nvPr/>
          </p:nvSpPr>
          <p:spPr>
            <a:xfrm>
              <a:off x="8403354" y="4078992"/>
              <a:ext cx="186733" cy="568844"/>
            </a:xfrm>
            <a:prstGeom prst="rect">
              <a:avLst/>
            </a:prstGeom>
            <a:noFill/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BCC3E4E-32BE-4DB2-A965-1E26A60889FD}"/>
                </a:ext>
              </a:extLst>
            </p:cNvPr>
            <p:cNvSpPr/>
            <p:nvPr/>
          </p:nvSpPr>
          <p:spPr>
            <a:xfrm>
              <a:off x="8590087" y="4828470"/>
              <a:ext cx="186733" cy="568844"/>
            </a:xfrm>
            <a:prstGeom prst="rect">
              <a:avLst/>
            </a:prstGeom>
            <a:noFill/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B69FB696-CC1A-4B08-84DD-C5C0F6E0D392}"/>
                </a:ext>
              </a:extLst>
            </p:cNvPr>
            <p:cNvSpPr/>
            <p:nvPr/>
          </p:nvSpPr>
          <p:spPr>
            <a:xfrm>
              <a:off x="8755554" y="5555993"/>
              <a:ext cx="186733" cy="568844"/>
            </a:xfrm>
            <a:prstGeom prst="rect">
              <a:avLst/>
            </a:prstGeom>
            <a:noFill/>
            <a:ln w="190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27F397F2-D07A-4792-9CC4-ED67344905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1" y="837938"/>
            <a:ext cx="6096000" cy="5859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019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D6964-9AC1-4C99-A7C3-C3CE3A913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19397"/>
          </a:xfrm>
        </p:spPr>
        <p:txBody>
          <a:bodyPr/>
          <a:lstStyle/>
          <a:p>
            <a:r>
              <a:rPr lang="en-GB" dirty="0"/>
              <a:t>Properties of alkanes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101CD-70BF-4367-9CFC-BFA77AB9706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704547"/>
            <a:ext cx="6096000" cy="5921884"/>
          </a:xfrm>
        </p:spPr>
        <p:txBody>
          <a:bodyPr>
            <a:normAutofit fontScale="85000" lnSpcReduction="20000"/>
          </a:bodyPr>
          <a:lstStyle/>
          <a:p>
            <a:pPr>
              <a:buFont typeface="+mj-lt"/>
              <a:buAutoNum type="arabicPeriod"/>
            </a:pPr>
            <a:r>
              <a:rPr lang="en-GB" b="1" cap="none" dirty="0"/>
              <a:t>Physical state</a:t>
            </a:r>
            <a:r>
              <a:rPr lang="en-GB" cap="none" dirty="0"/>
              <a:t>: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cap="none" dirty="0"/>
              <a:t>Lower alkanes (1–4 carbon atoms) are gases (</a:t>
            </a:r>
            <a:r>
              <a:rPr lang="en-GB" cap="none" dirty="0" err="1"/>
              <a:t>e.G.</a:t>
            </a:r>
            <a:r>
              <a:rPr lang="en-GB" cap="none" dirty="0"/>
              <a:t>, Methane, ethane, propane, butane).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cap="none" dirty="0"/>
              <a:t>Mid-range alkanes (5–16 carbon atoms) are liquids (</a:t>
            </a:r>
            <a:r>
              <a:rPr lang="en-GB" cap="none" dirty="0" err="1"/>
              <a:t>e.G.</a:t>
            </a:r>
            <a:r>
              <a:rPr lang="en-GB" cap="none" dirty="0"/>
              <a:t>, Pentane, hexane, octane).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cap="none" dirty="0"/>
              <a:t>Higher alkanes (17 carbon atoms and above) are typically waxy solids (</a:t>
            </a:r>
            <a:r>
              <a:rPr lang="en-GB" cap="none" dirty="0" err="1"/>
              <a:t>e.G.</a:t>
            </a:r>
            <a:r>
              <a:rPr lang="en-GB" cap="none" dirty="0"/>
              <a:t>, Paraffin wax).</a:t>
            </a:r>
          </a:p>
          <a:p>
            <a:pPr>
              <a:buFont typeface="+mj-lt"/>
              <a:buAutoNum type="arabicPeriod"/>
            </a:pPr>
            <a:r>
              <a:rPr lang="en-GB" b="1" cap="none" dirty="0"/>
              <a:t>Boiling and melting points</a:t>
            </a:r>
            <a:r>
              <a:rPr lang="en-GB" cap="none" dirty="0"/>
              <a:t>: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cap="none" dirty="0"/>
              <a:t>The boiling and melting points increase with the length of the carbon chain due to stronger van der </a:t>
            </a:r>
            <a:r>
              <a:rPr lang="en-GB" cap="none" dirty="0" err="1"/>
              <a:t>waals</a:t>
            </a:r>
            <a:r>
              <a:rPr lang="en-GB" cap="none" dirty="0"/>
              <a:t> forces between the molecules as the molecular size increases.</a:t>
            </a:r>
          </a:p>
          <a:p>
            <a:pPr>
              <a:buFont typeface="+mj-lt"/>
              <a:buAutoNum type="arabicPeriod"/>
            </a:pPr>
            <a:r>
              <a:rPr lang="en-GB" b="1" cap="none" dirty="0"/>
              <a:t>Solubility</a:t>
            </a:r>
            <a:r>
              <a:rPr lang="en-GB" cap="none" dirty="0"/>
              <a:t>: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cap="none" dirty="0"/>
              <a:t>Alkanes are </a:t>
            </a:r>
            <a:r>
              <a:rPr lang="en-GB" b="1" cap="none" dirty="0"/>
              <a:t>non-polar</a:t>
            </a:r>
            <a:r>
              <a:rPr lang="en-GB" cap="none" dirty="0"/>
              <a:t> molecules, so they are insoluble in water but soluble in organic solvents like ether or alcohol.</a:t>
            </a:r>
          </a:p>
          <a:p>
            <a:pPr>
              <a:buFont typeface="+mj-lt"/>
              <a:buAutoNum type="arabicPeriod"/>
            </a:pPr>
            <a:r>
              <a:rPr lang="en-GB" b="1" cap="none" dirty="0"/>
              <a:t>Chemical reactivity</a:t>
            </a:r>
            <a:r>
              <a:rPr lang="en-GB" cap="none" dirty="0"/>
              <a:t>: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cap="none" dirty="0"/>
              <a:t>Alkanes are relatively unreactive (saturated hydrocarbons) and do not react easily with acids, bases, or oxidising agents.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cap="none" dirty="0"/>
              <a:t>However, they undergo combustion (burning in oxygen to produce carbon dioxide and water) and </a:t>
            </a:r>
            <a:r>
              <a:rPr lang="en-GB" b="1" cap="none" dirty="0"/>
              <a:t>substitution reactions</a:t>
            </a:r>
            <a:r>
              <a:rPr lang="en-GB" cap="none" dirty="0"/>
              <a:t> with halogens (</a:t>
            </a:r>
            <a:r>
              <a:rPr lang="en-GB" cap="none" dirty="0" err="1"/>
              <a:t>e.G.</a:t>
            </a:r>
            <a:r>
              <a:rPr lang="en-GB" cap="none" dirty="0"/>
              <a:t>, Chlorination, bromination) under specific conditions like UV light.</a:t>
            </a:r>
          </a:p>
          <a:p>
            <a:endParaRPr lang="en-GB" cap="none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5587C57-5D41-4106-BEF7-85CF7CF2555D}"/>
              </a:ext>
            </a:extLst>
          </p:cNvPr>
          <p:cNvSpPr txBox="1">
            <a:spLocks/>
          </p:cNvSpPr>
          <p:nvPr/>
        </p:nvSpPr>
        <p:spPr>
          <a:xfrm>
            <a:off x="6096000" y="761972"/>
            <a:ext cx="6096000" cy="59218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cap="none" dirty="0"/>
              <a:t>5. Applications in OME </a:t>
            </a:r>
            <a:r>
              <a:rPr lang="en-GB" cap="none" dirty="0"/>
              <a:t>primarily due to their energy-dense nature, stability, and ability to burn cleanly.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cap="none" dirty="0"/>
              <a:t>Propellant Fuels: Medium-chain alkanes (e.g., in RP-1 kerosene) power rockets and missiles.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cap="none" dirty="0"/>
              <a:t>Fuel Additives: Short-chain alkanes like propane and butane are used in igniters and flamethrowers.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cap="none" dirty="0"/>
              <a:t>Fuel-Air Explosives: Alkanes help create high-impact blasts in fuel-air explosives.</a:t>
            </a:r>
          </a:p>
        </p:txBody>
      </p:sp>
    </p:spTree>
    <p:extLst>
      <p:ext uri="{BB962C8B-B14F-4D97-AF65-F5344CB8AC3E}">
        <p14:creationId xmlns:p14="http://schemas.microsoft.com/office/powerpoint/2010/main" val="2019163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14A11C8-B0A3-49DF-BB49-8ED1D5E06B37}"/>
              </a:ext>
            </a:extLst>
          </p:cNvPr>
          <p:cNvSpPr txBox="1"/>
          <p:nvPr/>
        </p:nvSpPr>
        <p:spPr>
          <a:xfrm>
            <a:off x="178130" y="870935"/>
            <a:ext cx="125021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Functional Group identifies part of a compound that is responsible for its characteristic reactions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5D05B74-5765-4E51-A595-164912859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14400"/>
          </a:xfrm>
        </p:spPr>
        <p:txBody>
          <a:bodyPr/>
          <a:lstStyle/>
          <a:p>
            <a:r>
              <a:rPr lang="en-GB" dirty="0"/>
              <a:t>Functional groups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9C3EF90-C7D0-4EDB-8443-E8B89FB0CAB6}"/>
              </a:ext>
            </a:extLst>
          </p:cNvPr>
          <p:cNvGrpSpPr/>
          <p:nvPr/>
        </p:nvGrpSpPr>
        <p:grpSpPr>
          <a:xfrm>
            <a:off x="913774" y="1696753"/>
            <a:ext cx="9734082" cy="4993707"/>
            <a:chOff x="625108" y="1816467"/>
            <a:chExt cx="8586737" cy="4355432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9B07ACB1-7F57-4B88-9E65-E89E9C63330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79868" t="2925" r="2213" b="4711"/>
            <a:stretch/>
          </p:blipFill>
          <p:spPr>
            <a:xfrm>
              <a:off x="7712243" y="1816467"/>
              <a:ext cx="1499602" cy="4355432"/>
            </a:xfrm>
            <a:prstGeom prst="rect">
              <a:avLst/>
            </a:prstGeom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151E140-FBEB-49AE-9863-C052B2C55C5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11742" r="21813" b="2984"/>
            <a:stretch/>
          </p:blipFill>
          <p:spPr>
            <a:xfrm>
              <a:off x="625108" y="1816467"/>
              <a:ext cx="7087135" cy="4355432"/>
            </a:xfrm>
            <a:prstGeom prst="rect">
              <a:avLst/>
            </a:prstGeom>
          </p:spPr>
        </p:pic>
      </p:grp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D44C29D-1502-455E-B6ED-83A10617F821}"/>
              </a:ext>
            </a:extLst>
          </p:cNvPr>
          <p:cNvSpPr/>
          <p:nvPr/>
        </p:nvSpPr>
        <p:spPr>
          <a:xfrm>
            <a:off x="5775157" y="1792705"/>
            <a:ext cx="1496811" cy="1347537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54420E2-3F32-4DBE-B235-CAF6036A1DA5}"/>
              </a:ext>
            </a:extLst>
          </p:cNvPr>
          <p:cNvSpPr/>
          <p:nvPr/>
        </p:nvSpPr>
        <p:spPr>
          <a:xfrm>
            <a:off x="4587156" y="4946168"/>
            <a:ext cx="1412488" cy="1347537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9C75B0-2505-4F7D-8A24-1D7B5253300A}"/>
              </a:ext>
            </a:extLst>
          </p:cNvPr>
          <p:cNvSpPr txBox="1"/>
          <p:nvPr/>
        </p:nvSpPr>
        <p:spPr>
          <a:xfrm>
            <a:off x="10749721" y="2182366"/>
            <a:ext cx="158816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aromatic nitro compounds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nitramines 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nitro esters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362FDA9-C169-4FA0-A531-02BE3B1C17AA}"/>
              </a:ext>
            </a:extLst>
          </p:cNvPr>
          <p:cNvSpPr/>
          <p:nvPr/>
        </p:nvSpPr>
        <p:spPr>
          <a:xfrm>
            <a:off x="7284000" y="3341674"/>
            <a:ext cx="1523116" cy="137470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D060A18-BAF9-479A-9ECF-B3A767CA49D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491"/>
          <a:stretch/>
        </p:blipFill>
        <p:spPr>
          <a:xfrm>
            <a:off x="4279079" y="3341674"/>
            <a:ext cx="1496078" cy="1159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21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164B9CB-96EE-4F25-AF2C-11B00B397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130" y="13577"/>
            <a:ext cx="10364451" cy="798089"/>
          </a:xfrm>
        </p:spPr>
        <p:txBody>
          <a:bodyPr/>
          <a:lstStyle/>
          <a:p>
            <a:r>
              <a:rPr lang="en-GB" dirty="0"/>
              <a:t>Functional group </a:t>
            </a:r>
            <a:r>
              <a:rPr lang="en-GB" cap="none" dirty="0"/>
              <a:t>vs</a:t>
            </a:r>
            <a:r>
              <a:rPr lang="en-GB" dirty="0"/>
              <a:t> substituent</a:t>
            </a:r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A908C516-1CB8-452E-9EF9-71A31A415FB0}"/>
              </a:ext>
            </a:extLst>
          </p:cNvPr>
          <p:cNvSpPr/>
          <p:nvPr/>
        </p:nvSpPr>
        <p:spPr>
          <a:xfrm>
            <a:off x="732252" y="1911340"/>
            <a:ext cx="2170753" cy="798089"/>
          </a:xfrm>
          <a:prstGeom prst="homePlat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DEFINITION</a:t>
            </a:r>
          </a:p>
        </p:txBody>
      </p:sp>
      <p:sp>
        <p:nvSpPr>
          <p:cNvPr id="5" name="Arrow: Pentagon 4">
            <a:extLst>
              <a:ext uri="{FF2B5EF4-FFF2-40B4-BE49-F238E27FC236}">
                <a16:creationId xmlns:a16="http://schemas.microsoft.com/office/drawing/2014/main" id="{90A48385-BB3D-4EFE-856C-777276C7A3FB}"/>
              </a:ext>
            </a:extLst>
          </p:cNvPr>
          <p:cNvSpPr/>
          <p:nvPr/>
        </p:nvSpPr>
        <p:spPr>
          <a:xfrm>
            <a:off x="732252" y="5446745"/>
            <a:ext cx="2170753" cy="798089"/>
          </a:xfrm>
          <a:prstGeom prst="homePlat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ACTIVITY</a:t>
            </a:r>
          </a:p>
        </p:txBody>
      </p: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445ABCC9-A621-48A4-9CC3-4CB6A08594CC}"/>
              </a:ext>
            </a:extLst>
          </p:cNvPr>
          <p:cNvSpPr/>
          <p:nvPr/>
        </p:nvSpPr>
        <p:spPr>
          <a:xfrm>
            <a:off x="732252" y="3594127"/>
            <a:ext cx="2170753" cy="798089"/>
          </a:xfrm>
          <a:prstGeom prst="homePlat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ROLE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DA65449-771D-475F-AEA0-FD0C2B7E2C92}"/>
              </a:ext>
            </a:extLst>
          </p:cNvPr>
          <p:cNvSpPr/>
          <p:nvPr/>
        </p:nvSpPr>
        <p:spPr>
          <a:xfrm>
            <a:off x="3021758" y="1080249"/>
            <a:ext cx="4172708" cy="37885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Functional Group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5F46CF0-3500-4285-A139-D9DABA934B02}"/>
              </a:ext>
            </a:extLst>
          </p:cNvPr>
          <p:cNvSpPr/>
          <p:nvPr/>
        </p:nvSpPr>
        <p:spPr>
          <a:xfrm>
            <a:off x="7275106" y="1065186"/>
            <a:ext cx="4172708" cy="37885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Substituent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59B1F9-6A3A-4AE0-8D80-67400AF6AB8C}"/>
              </a:ext>
            </a:extLst>
          </p:cNvPr>
          <p:cNvSpPr/>
          <p:nvPr/>
        </p:nvSpPr>
        <p:spPr>
          <a:xfrm>
            <a:off x="3021758" y="1514732"/>
            <a:ext cx="4172708" cy="15988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A functional group is a specific group of atoms responsible for the characteristic chemical reactions of a molecule.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9D91196-F630-4647-A951-0F5D3BFD2770}"/>
              </a:ext>
            </a:extLst>
          </p:cNvPr>
          <p:cNvSpPr/>
          <p:nvPr/>
        </p:nvSpPr>
        <p:spPr>
          <a:xfrm>
            <a:off x="7275108" y="1524380"/>
            <a:ext cx="4172708" cy="159882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A substituent is an atom or group of atoms that replaces a hydrogen atom in a hydrocarbon molecule.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2DABCE-B6E9-455C-AF92-18D7A0348697}"/>
              </a:ext>
            </a:extLst>
          </p:cNvPr>
          <p:cNvSpPr/>
          <p:nvPr/>
        </p:nvSpPr>
        <p:spPr>
          <a:xfrm>
            <a:off x="3021758" y="3275938"/>
            <a:ext cx="4172708" cy="14979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It defines the chemical properties of a compound and determines the molecule's reactivity and class (e.g., alcohols, acids, esters).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ADE0C6A-A278-431E-B500-15BA54E16D6C}"/>
              </a:ext>
            </a:extLst>
          </p:cNvPr>
          <p:cNvSpPr/>
          <p:nvPr/>
        </p:nvSpPr>
        <p:spPr>
          <a:xfrm>
            <a:off x="7275107" y="3275938"/>
            <a:ext cx="4172708" cy="149795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It can modify the base structure of the molecule; include alkyl groups (e.g., -CH₃), halogens (e.g., -Cl, -Br)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8A3CFB6-06C2-4E84-98C1-DA03B7C538D9}"/>
              </a:ext>
            </a:extLst>
          </p:cNvPr>
          <p:cNvSpPr/>
          <p:nvPr/>
        </p:nvSpPr>
        <p:spPr>
          <a:xfrm>
            <a:off x="3021758" y="4953349"/>
            <a:ext cx="4172708" cy="14979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It determines how a molecule reacts and which types of reactions it undergoes.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9DD8B79-64DE-4068-98A5-FBC5B5C2C717}"/>
              </a:ext>
            </a:extLst>
          </p:cNvPr>
          <p:cNvSpPr/>
          <p:nvPr/>
        </p:nvSpPr>
        <p:spPr>
          <a:xfrm>
            <a:off x="7275108" y="4953349"/>
            <a:ext cx="4172708" cy="149795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It can influence a molecule's physical properties and reactivity but don't always define its main chemical behaviour</a:t>
            </a:r>
          </a:p>
        </p:txBody>
      </p:sp>
    </p:spTree>
    <p:extLst>
      <p:ext uri="{BB962C8B-B14F-4D97-AF65-F5344CB8AC3E}">
        <p14:creationId xmlns:p14="http://schemas.microsoft.com/office/powerpoint/2010/main" val="2013999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BDCE13-74E7-4EE4-B548-5866622E92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428" y="1026487"/>
            <a:ext cx="6977671" cy="5464812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55D05B74-5765-4E51-A595-164912859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14400"/>
          </a:xfrm>
        </p:spPr>
        <p:txBody>
          <a:bodyPr/>
          <a:lstStyle/>
          <a:p>
            <a:r>
              <a:rPr lang="en-GB"/>
              <a:t>Functional groups with nitrogen</a:t>
            </a:r>
            <a:endParaRPr lang="en-GB" dirty="0"/>
          </a:p>
        </p:txBody>
      </p:sp>
      <p:pic>
        <p:nvPicPr>
          <p:cNvPr id="1028" name="Picture 4" descr="Details are in the caption following the image">
            <a:extLst>
              <a:ext uri="{FF2B5EF4-FFF2-40B4-BE49-F238E27FC236}">
                <a16:creationId xmlns:a16="http://schemas.microsoft.com/office/drawing/2014/main" id="{C0CC8170-B877-4200-ADE4-B4BE2563EC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78" t="69954" r="35452" b="-2008"/>
          <a:stretch/>
        </p:blipFill>
        <p:spPr bwMode="auto">
          <a:xfrm>
            <a:off x="7532292" y="2785217"/>
            <a:ext cx="3745933" cy="186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Tetryl - Wikipedia">
            <a:extLst>
              <a:ext uri="{FF2B5EF4-FFF2-40B4-BE49-F238E27FC236}">
                <a16:creationId xmlns:a16="http://schemas.microsoft.com/office/drawing/2014/main" id="{AD06E38C-1365-478C-8AB7-F1BE283F0C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1856" y="1026487"/>
            <a:ext cx="1849159" cy="169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F3923A-98DB-4B05-90A8-7A8F1A6A88D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8838864" y="6206121"/>
            <a:ext cx="1905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Lead </a:t>
            </a:r>
            <a:r>
              <a:rPr lang="en-GB" dirty="0" err="1"/>
              <a:t>azide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BB8484C-A092-4F4E-B550-30EE2E06A3A5}"/>
              </a:ext>
            </a:extLst>
          </p:cNvPr>
          <p:cNvSpPr txBox="1"/>
          <p:nvPr/>
        </p:nvSpPr>
        <p:spPr>
          <a:xfrm>
            <a:off x="8211067" y="4595270"/>
            <a:ext cx="2962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Azo-bridged novel explosive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F88D9D3-CC84-4398-83F5-9F5633584ABB}"/>
              </a:ext>
            </a:extLst>
          </p:cNvPr>
          <p:cNvSpPr txBox="1"/>
          <p:nvPr/>
        </p:nvSpPr>
        <p:spPr>
          <a:xfrm>
            <a:off x="7679600" y="2381118"/>
            <a:ext cx="1905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Tetryl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E6183CF-48FB-44D1-B644-FFC1BAD7A66A}"/>
              </a:ext>
            </a:extLst>
          </p:cNvPr>
          <p:cNvSpPr/>
          <p:nvPr/>
        </p:nvSpPr>
        <p:spPr>
          <a:xfrm>
            <a:off x="465737" y="1969686"/>
            <a:ext cx="2025248" cy="1906190"/>
          </a:xfrm>
          <a:prstGeom prst="roundRect">
            <a:avLst/>
          </a:prstGeom>
          <a:noFill/>
          <a:ln w="5715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B64E1C4-0274-4EE9-887C-95A82B158105}"/>
              </a:ext>
            </a:extLst>
          </p:cNvPr>
          <p:cNvSpPr/>
          <p:nvPr/>
        </p:nvSpPr>
        <p:spPr>
          <a:xfrm>
            <a:off x="2695699" y="4180114"/>
            <a:ext cx="2059656" cy="1936533"/>
          </a:xfrm>
          <a:prstGeom prst="roundRect">
            <a:avLst/>
          </a:prstGeom>
          <a:noFill/>
          <a:ln w="5715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C493701-9301-4544-BF05-7DE8996AF892}"/>
              </a:ext>
            </a:extLst>
          </p:cNvPr>
          <p:cNvSpPr/>
          <p:nvPr/>
        </p:nvSpPr>
        <p:spPr>
          <a:xfrm>
            <a:off x="4887012" y="4186859"/>
            <a:ext cx="2025248" cy="1906190"/>
          </a:xfrm>
          <a:prstGeom prst="roundRect">
            <a:avLst/>
          </a:prstGeom>
          <a:noFill/>
          <a:ln w="5715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955D6E16-BB0B-4D40-A740-0CF2189DF3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1067" y="5308874"/>
            <a:ext cx="2748051" cy="78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ATB - Wikipedia">
            <a:extLst>
              <a:ext uri="{FF2B5EF4-FFF2-40B4-BE49-F238E27FC236}">
                <a16:creationId xmlns:a16="http://schemas.microsoft.com/office/drawing/2014/main" id="{73A8803F-8204-4B74-8729-3BA27B29E8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3682" y="1283076"/>
            <a:ext cx="1739890" cy="1439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68E77C3-8648-4142-86CA-763E71BECB63}"/>
              </a:ext>
            </a:extLst>
          </p:cNvPr>
          <p:cNvSpPr txBox="1"/>
          <p:nvPr/>
        </p:nvSpPr>
        <p:spPr>
          <a:xfrm>
            <a:off x="10386772" y="2428415"/>
            <a:ext cx="1905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TATB</a:t>
            </a:r>
          </a:p>
        </p:txBody>
      </p:sp>
    </p:spTree>
    <p:extLst>
      <p:ext uri="{BB962C8B-B14F-4D97-AF65-F5344CB8AC3E}">
        <p14:creationId xmlns:p14="http://schemas.microsoft.com/office/powerpoint/2010/main" val="3346599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E1875285-7886-4872-9840-A5AE449AA451}"/>
              </a:ext>
            </a:extLst>
          </p:cNvPr>
          <p:cNvSpPr txBox="1"/>
          <p:nvPr/>
        </p:nvSpPr>
        <p:spPr>
          <a:xfrm>
            <a:off x="372984" y="2257629"/>
            <a:ext cx="32709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EGDN</a:t>
            </a:r>
          </a:p>
          <a:p>
            <a:r>
              <a:rPr lang="en-GB" sz="3600" dirty="0"/>
              <a:t>C</a:t>
            </a:r>
            <a:r>
              <a:rPr lang="en-GB" sz="3600" baseline="-25000" dirty="0"/>
              <a:t>2</a:t>
            </a:r>
            <a:r>
              <a:rPr lang="en-GB" sz="3600" dirty="0"/>
              <a:t>H</a:t>
            </a:r>
            <a:r>
              <a:rPr lang="en-GB" sz="3600" baseline="-25000" dirty="0"/>
              <a:t>4</a:t>
            </a:r>
            <a:r>
              <a:rPr lang="en-GB" sz="3600" dirty="0"/>
              <a:t>N</a:t>
            </a:r>
            <a:r>
              <a:rPr lang="en-GB" sz="3600" baseline="-25000" dirty="0"/>
              <a:t>2</a:t>
            </a:r>
            <a:r>
              <a:rPr lang="en-GB" sz="3600" dirty="0"/>
              <a:t>O</a:t>
            </a:r>
            <a:r>
              <a:rPr lang="en-GB" sz="3600" baseline="-25000" dirty="0"/>
              <a:t>6</a:t>
            </a:r>
          </a:p>
        </p:txBody>
      </p: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1F7ECB02-904E-4A13-8C01-DD24A5577965}"/>
              </a:ext>
            </a:extLst>
          </p:cNvPr>
          <p:cNvGrpSpPr/>
          <p:nvPr/>
        </p:nvGrpSpPr>
        <p:grpSpPr>
          <a:xfrm>
            <a:off x="4368064" y="1950321"/>
            <a:ext cx="6324845" cy="2337604"/>
            <a:chOff x="3006178" y="1777209"/>
            <a:chExt cx="6324845" cy="2337604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17493F3-0808-4C47-81C1-6C8B15F4D5D7}"/>
                </a:ext>
              </a:extLst>
            </p:cNvPr>
            <p:cNvSpPr txBox="1"/>
            <p:nvPr/>
          </p:nvSpPr>
          <p:spPr>
            <a:xfrm>
              <a:off x="6959985" y="2491216"/>
              <a:ext cx="59182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O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F04C48A-FB3C-45FC-AB4C-E6A2272E1EBD}"/>
                </a:ext>
              </a:extLst>
            </p:cNvPr>
            <p:cNvSpPr txBox="1"/>
            <p:nvPr/>
          </p:nvSpPr>
          <p:spPr>
            <a:xfrm>
              <a:off x="3149772" y="1778175"/>
              <a:ext cx="59182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O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586AD17-7708-42BF-B8D5-449B5CE50292}"/>
                </a:ext>
              </a:extLst>
            </p:cNvPr>
            <p:cNvSpPr txBox="1"/>
            <p:nvPr/>
          </p:nvSpPr>
          <p:spPr>
            <a:xfrm>
              <a:off x="8527474" y="3203025"/>
              <a:ext cx="59182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O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D242B56-0E67-45A8-AF51-55CC0D8404D5}"/>
                </a:ext>
              </a:extLst>
            </p:cNvPr>
            <p:cNvSpPr txBox="1"/>
            <p:nvPr/>
          </p:nvSpPr>
          <p:spPr>
            <a:xfrm>
              <a:off x="4745347" y="2495687"/>
              <a:ext cx="59182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O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56C8AA10-3473-4372-84D2-D6E2E9B9568F}"/>
                </a:ext>
              </a:extLst>
            </p:cNvPr>
            <p:cNvSpPr txBox="1"/>
            <p:nvPr/>
          </p:nvSpPr>
          <p:spPr>
            <a:xfrm>
              <a:off x="3144910" y="3203026"/>
              <a:ext cx="59182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O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7F7D177E-8A30-4F4A-9E06-2A67B25325CA}"/>
                </a:ext>
              </a:extLst>
            </p:cNvPr>
            <p:cNvSpPr txBox="1"/>
            <p:nvPr/>
          </p:nvSpPr>
          <p:spPr>
            <a:xfrm>
              <a:off x="8554528" y="1857110"/>
              <a:ext cx="59182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O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ECC1745-3C69-4F03-81D3-3E5CF0C92EA1}"/>
                </a:ext>
              </a:extLst>
            </p:cNvPr>
            <p:cNvSpPr txBox="1"/>
            <p:nvPr/>
          </p:nvSpPr>
          <p:spPr>
            <a:xfrm>
              <a:off x="4021053" y="2495687"/>
              <a:ext cx="582211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N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4A22648E-6172-4122-95BE-8F97BE2C9707}"/>
                </a:ext>
              </a:extLst>
            </p:cNvPr>
            <p:cNvSpPr txBox="1"/>
            <p:nvPr/>
          </p:nvSpPr>
          <p:spPr>
            <a:xfrm>
              <a:off x="7744696" y="2487077"/>
              <a:ext cx="582211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N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014FC8E-16E0-47C4-86BA-DB422D2B3B99}"/>
                </a:ext>
              </a:extLst>
            </p:cNvPr>
            <p:cNvSpPr txBox="1"/>
            <p:nvPr/>
          </p:nvSpPr>
          <p:spPr>
            <a:xfrm>
              <a:off x="5464313" y="2495683"/>
              <a:ext cx="51328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C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3D361C94-30E3-40CE-B486-2999ADCC7A0F}"/>
                </a:ext>
              </a:extLst>
            </p:cNvPr>
            <p:cNvSpPr txBox="1"/>
            <p:nvPr/>
          </p:nvSpPr>
          <p:spPr>
            <a:xfrm>
              <a:off x="6190816" y="2495683"/>
              <a:ext cx="51328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C</a:t>
              </a:r>
            </a:p>
          </p:txBody>
        </p: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3DF633-2273-4A33-A4CD-BF59F4986E77}"/>
                </a:ext>
              </a:extLst>
            </p:cNvPr>
            <p:cNvCxnSpPr>
              <a:cxnSpLocks/>
            </p:cNvCxnSpPr>
            <p:nvPr/>
          </p:nvCxnSpPr>
          <p:spPr>
            <a:xfrm>
              <a:off x="3657877" y="2360929"/>
              <a:ext cx="379100" cy="38097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9C0F3D8-A249-4A05-9F68-E5579049B86D}"/>
                </a:ext>
              </a:extLst>
            </p:cNvPr>
            <p:cNvCxnSpPr>
              <a:cxnSpLocks/>
            </p:cNvCxnSpPr>
            <p:nvPr/>
          </p:nvCxnSpPr>
          <p:spPr>
            <a:xfrm>
              <a:off x="4503802" y="2920806"/>
              <a:ext cx="3048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0F5C6B-D2CA-4526-87B5-473C79E2208D}"/>
                </a:ext>
              </a:extLst>
            </p:cNvPr>
            <p:cNvCxnSpPr>
              <a:cxnSpLocks/>
            </p:cNvCxnSpPr>
            <p:nvPr/>
          </p:nvCxnSpPr>
          <p:spPr>
            <a:xfrm>
              <a:off x="5742252" y="2426293"/>
              <a:ext cx="0" cy="24705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CD8076CA-A711-416A-8793-18A6366E5707}"/>
                </a:ext>
              </a:extLst>
            </p:cNvPr>
            <p:cNvCxnSpPr>
              <a:cxnSpLocks/>
            </p:cNvCxnSpPr>
            <p:nvPr/>
          </p:nvCxnSpPr>
          <p:spPr>
            <a:xfrm>
              <a:off x="3712420" y="2304392"/>
              <a:ext cx="379100" cy="38097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21DD9F20-C66E-4CB7-9BC2-0FC797ADF8BF}"/>
                </a:ext>
              </a:extLst>
            </p:cNvPr>
            <p:cNvCxnSpPr>
              <a:cxnSpLocks/>
            </p:cNvCxnSpPr>
            <p:nvPr/>
          </p:nvCxnSpPr>
          <p:spPr>
            <a:xfrm>
              <a:off x="5232114" y="2913924"/>
              <a:ext cx="3048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87258031-ABF7-4409-BD66-DCCC243E180F}"/>
                </a:ext>
              </a:extLst>
            </p:cNvPr>
            <p:cNvCxnSpPr>
              <a:cxnSpLocks/>
            </p:cNvCxnSpPr>
            <p:nvPr/>
          </p:nvCxnSpPr>
          <p:spPr>
            <a:xfrm>
              <a:off x="5941175" y="2926292"/>
              <a:ext cx="3048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C2E910F4-31D2-4C46-8FBC-F64708CEC5FF}"/>
                </a:ext>
              </a:extLst>
            </p:cNvPr>
            <p:cNvCxnSpPr>
              <a:cxnSpLocks/>
            </p:cNvCxnSpPr>
            <p:nvPr/>
          </p:nvCxnSpPr>
          <p:spPr>
            <a:xfrm>
              <a:off x="6704098" y="2920806"/>
              <a:ext cx="3048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43292399-AF06-4AAF-993D-453CB5AA9903}"/>
                </a:ext>
              </a:extLst>
            </p:cNvPr>
            <p:cNvCxnSpPr>
              <a:cxnSpLocks/>
            </p:cNvCxnSpPr>
            <p:nvPr/>
          </p:nvCxnSpPr>
          <p:spPr>
            <a:xfrm>
              <a:off x="7494064" y="2902576"/>
              <a:ext cx="3048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A053E522-76D8-4760-AC1D-1209088335AC}"/>
                </a:ext>
              </a:extLst>
            </p:cNvPr>
            <p:cNvCxnSpPr>
              <a:cxnSpLocks/>
            </p:cNvCxnSpPr>
            <p:nvPr/>
          </p:nvCxnSpPr>
          <p:spPr>
            <a:xfrm>
              <a:off x="8250023" y="3136190"/>
              <a:ext cx="379100" cy="38097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65A95143-04DA-4DAF-933C-655A9732D43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676684" y="2992087"/>
              <a:ext cx="363345" cy="3996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967934F5-8786-4DE3-810C-70307E9D261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257900" y="2360929"/>
              <a:ext cx="363345" cy="3996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BADB396B-EB2B-467A-9653-B6322EDD202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213166" y="2295042"/>
              <a:ext cx="363345" cy="39967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F4579F1B-8EFF-4966-8EF5-0FF253AEF01B}"/>
                </a:ext>
              </a:extLst>
            </p:cNvPr>
            <p:cNvSpPr txBox="1"/>
            <p:nvPr/>
          </p:nvSpPr>
          <p:spPr>
            <a:xfrm>
              <a:off x="6172177" y="1781713"/>
              <a:ext cx="567784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H</a:t>
              </a: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5E81FB93-3D7E-4D9F-BDB3-7A8683B0FDA9}"/>
                </a:ext>
              </a:extLst>
            </p:cNvPr>
            <p:cNvSpPr txBox="1"/>
            <p:nvPr/>
          </p:nvSpPr>
          <p:spPr>
            <a:xfrm>
              <a:off x="5463120" y="1783757"/>
              <a:ext cx="567784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H</a:t>
              </a:r>
            </a:p>
          </p:txBody>
        </p:sp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3133B4E5-B402-4F14-8318-8C0CE647FDD3}"/>
                </a:ext>
              </a:extLst>
            </p:cNvPr>
            <p:cNvSpPr txBox="1"/>
            <p:nvPr/>
          </p:nvSpPr>
          <p:spPr>
            <a:xfrm>
              <a:off x="6172177" y="3203025"/>
              <a:ext cx="567784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H</a:t>
              </a:r>
            </a:p>
          </p:txBody>
        </p:sp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0A6EB13A-7EED-4ABB-9C0A-543CFDB64678}"/>
                </a:ext>
              </a:extLst>
            </p:cNvPr>
            <p:cNvSpPr txBox="1"/>
            <p:nvPr/>
          </p:nvSpPr>
          <p:spPr>
            <a:xfrm>
              <a:off x="5463120" y="3205069"/>
              <a:ext cx="567784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H</a:t>
              </a:r>
            </a:p>
          </p:txBody>
        </p: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8261F93B-99AE-47EF-9864-199B95FF3AE5}"/>
                </a:ext>
              </a:extLst>
            </p:cNvPr>
            <p:cNvCxnSpPr>
              <a:cxnSpLocks/>
            </p:cNvCxnSpPr>
            <p:nvPr/>
          </p:nvCxnSpPr>
          <p:spPr>
            <a:xfrm>
              <a:off x="6462543" y="2438321"/>
              <a:ext cx="0" cy="24705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7F44F21B-FBE2-4244-B296-10F781A972F4}"/>
                </a:ext>
              </a:extLst>
            </p:cNvPr>
            <p:cNvCxnSpPr>
              <a:cxnSpLocks/>
            </p:cNvCxnSpPr>
            <p:nvPr/>
          </p:nvCxnSpPr>
          <p:spPr>
            <a:xfrm>
              <a:off x="5731023" y="3164755"/>
              <a:ext cx="0" cy="24705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C9217492-43EF-4BCF-9C07-94F12074DF10}"/>
                </a:ext>
              </a:extLst>
            </p:cNvPr>
            <p:cNvCxnSpPr>
              <a:cxnSpLocks/>
            </p:cNvCxnSpPr>
            <p:nvPr/>
          </p:nvCxnSpPr>
          <p:spPr>
            <a:xfrm>
              <a:off x="6462543" y="3164755"/>
              <a:ext cx="0" cy="24705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CC02D93F-DD9A-4191-817D-DAA5A346716D}"/>
                </a:ext>
              </a:extLst>
            </p:cNvPr>
            <p:cNvSpPr txBox="1"/>
            <p:nvPr/>
          </p:nvSpPr>
          <p:spPr>
            <a:xfrm>
              <a:off x="4893233" y="3030925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EE1649CA-2D34-49B1-98B6-AAD404FAC78B}"/>
                </a:ext>
              </a:extLst>
            </p:cNvPr>
            <p:cNvSpPr txBox="1"/>
            <p:nvPr/>
          </p:nvSpPr>
          <p:spPr>
            <a:xfrm>
              <a:off x="4906349" y="2468580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23642B20-8A40-48EB-B62E-C7D296D04130}"/>
                </a:ext>
              </a:extLst>
            </p:cNvPr>
            <p:cNvSpPr txBox="1"/>
            <p:nvPr/>
          </p:nvSpPr>
          <p:spPr>
            <a:xfrm>
              <a:off x="3287519" y="1777209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519BDA61-232A-4F90-95D4-19568998CF61}"/>
                </a:ext>
              </a:extLst>
            </p:cNvPr>
            <p:cNvSpPr txBox="1"/>
            <p:nvPr/>
          </p:nvSpPr>
          <p:spPr>
            <a:xfrm>
              <a:off x="3273970" y="3745481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A6D96E46-25C3-452E-B074-E23280BE8241}"/>
                </a:ext>
              </a:extLst>
            </p:cNvPr>
            <p:cNvSpPr txBox="1"/>
            <p:nvPr/>
          </p:nvSpPr>
          <p:spPr>
            <a:xfrm>
              <a:off x="3289073" y="3196075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E3F39953-70C3-4798-ABA2-68FF3CF82E99}"/>
                </a:ext>
              </a:extLst>
            </p:cNvPr>
            <p:cNvSpPr txBox="1"/>
            <p:nvPr/>
          </p:nvSpPr>
          <p:spPr>
            <a:xfrm rot="5400000">
              <a:off x="2992841" y="2084726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47B57B43-45AE-44AC-ABD0-09DA49828BD8}"/>
                </a:ext>
              </a:extLst>
            </p:cNvPr>
            <p:cNvSpPr txBox="1"/>
            <p:nvPr/>
          </p:nvSpPr>
          <p:spPr>
            <a:xfrm rot="5400000">
              <a:off x="2983095" y="3522716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C9B23721-C6C0-4E07-A038-BC24B73904BB}"/>
                </a:ext>
              </a:extLst>
            </p:cNvPr>
            <p:cNvSpPr txBox="1"/>
            <p:nvPr/>
          </p:nvSpPr>
          <p:spPr>
            <a:xfrm>
              <a:off x="7101577" y="3011409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9BE19E81-A994-44DB-8FA9-B1B4F5045745}"/>
                </a:ext>
              </a:extLst>
            </p:cNvPr>
            <p:cNvSpPr txBox="1"/>
            <p:nvPr/>
          </p:nvSpPr>
          <p:spPr>
            <a:xfrm>
              <a:off x="7104911" y="2457814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73D550AE-0348-4FA0-B27D-7A8B0B9D9B74}"/>
                </a:ext>
              </a:extLst>
            </p:cNvPr>
            <p:cNvSpPr txBox="1"/>
            <p:nvPr/>
          </p:nvSpPr>
          <p:spPr>
            <a:xfrm>
              <a:off x="8718061" y="1842006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C05CE0C2-6B2B-43EC-BE42-70F1675DBFB9}"/>
                </a:ext>
              </a:extLst>
            </p:cNvPr>
            <p:cNvSpPr txBox="1"/>
            <p:nvPr/>
          </p:nvSpPr>
          <p:spPr>
            <a:xfrm>
              <a:off x="8675998" y="3737483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25D15334-2A4C-4EA3-BA8F-FB37CB59489F}"/>
                </a:ext>
              </a:extLst>
            </p:cNvPr>
            <p:cNvSpPr txBox="1"/>
            <p:nvPr/>
          </p:nvSpPr>
          <p:spPr>
            <a:xfrm>
              <a:off x="8675998" y="3188780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C6B270DD-517C-477B-A583-D7CD26A6F784}"/>
                </a:ext>
              </a:extLst>
            </p:cNvPr>
            <p:cNvSpPr txBox="1"/>
            <p:nvPr/>
          </p:nvSpPr>
          <p:spPr>
            <a:xfrm rot="5400000">
              <a:off x="8938608" y="2119726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3E304643-029F-4B52-AF84-BF6CBD15142D}"/>
                </a:ext>
              </a:extLst>
            </p:cNvPr>
            <p:cNvSpPr txBox="1"/>
            <p:nvPr/>
          </p:nvSpPr>
          <p:spPr>
            <a:xfrm rot="5400000">
              <a:off x="8891124" y="3511490"/>
              <a:ext cx="4154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••</a:t>
              </a:r>
            </a:p>
          </p:txBody>
        </p:sp>
      </p:grpSp>
      <p:sp>
        <p:nvSpPr>
          <p:cNvPr id="134" name="TextBox 133">
            <a:extLst>
              <a:ext uri="{FF2B5EF4-FFF2-40B4-BE49-F238E27FC236}">
                <a16:creationId xmlns:a16="http://schemas.microsoft.com/office/drawing/2014/main" id="{57D5F7A0-B776-4693-AE73-2E09446B5093}"/>
              </a:ext>
            </a:extLst>
          </p:cNvPr>
          <p:cNvSpPr txBox="1"/>
          <p:nvPr/>
        </p:nvSpPr>
        <p:spPr>
          <a:xfrm>
            <a:off x="372984" y="776651"/>
            <a:ext cx="118707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Lewis structures </a:t>
            </a:r>
            <a:r>
              <a:rPr lang="en-GB" sz="2400" dirty="0"/>
              <a:t>illustrate the number and types of atoms present in the molecule and how these atoms are connected; it shows all the bonds and lone pairs of electrons in a molecule </a:t>
            </a:r>
          </a:p>
        </p:txBody>
      </p:sp>
      <p:sp>
        <p:nvSpPr>
          <p:cNvPr id="135" name="Title 11">
            <a:extLst>
              <a:ext uri="{FF2B5EF4-FFF2-40B4-BE49-F238E27FC236}">
                <a16:creationId xmlns:a16="http://schemas.microsoft.com/office/drawing/2014/main" id="{96F3B8B6-82C9-447E-A8F4-3119642AEEFF}"/>
              </a:ext>
            </a:extLst>
          </p:cNvPr>
          <p:cNvSpPr txBox="1">
            <a:spLocks/>
          </p:cNvSpPr>
          <p:nvPr/>
        </p:nvSpPr>
        <p:spPr>
          <a:xfrm>
            <a:off x="913774" y="-506"/>
            <a:ext cx="10364451" cy="79808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Structural formulas of organic compounds</a:t>
            </a:r>
          </a:p>
        </p:txBody>
      </p:sp>
      <p:pic>
        <p:nvPicPr>
          <p:cNvPr id="137" name="Picture 136">
            <a:extLst>
              <a:ext uri="{FF2B5EF4-FFF2-40B4-BE49-F238E27FC236}">
                <a16:creationId xmlns:a16="http://schemas.microsoft.com/office/drawing/2014/main" id="{ED7673DE-B93E-4CD5-AA98-A3D40551E1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2711" y="4826477"/>
            <a:ext cx="3648075" cy="1257300"/>
          </a:xfrm>
          <a:prstGeom prst="rect">
            <a:avLst/>
          </a:prstGeom>
        </p:spPr>
      </p:pic>
      <p:sp>
        <p:nvSpPr>
          <p:cNvPr id="138" name="Rectangle: Rounded Corners 137">
            <a:extLst>
              <a:ext uri="{FF2B5EF4-FFF2-40B4-BE49-F238E27FC236}">
                <a16:creationId xmlns:a16="http://schemas.microsoft.com/office/drawing/2014/main" id="{1D3F3662-B9AD-448B-BA16-7D664362354D}"/>
              </a:ext>
            </a:extLst>
          </p:cNvPr>
          <p:cNvSpPr/>
          <p:nvPr/>
        </p:nvSpPr>
        <p:spPr>
          <a:xfrm>
            <a:off x="3911872" y="1894573"/>
            <a:ext cx="2155796" cy="2393352"/>
          </a:xfrm>
          <a:prstGeom prst="round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9" name="Rectangle: Rounded Corners 138">
            <a:extLst>
              <a:ext uri="{FF2B5EF4-FFF2-40B4-BE49-F238E27FC236}">
                <a16:creationId xmlns:a16="http://schemas.microsoft.com/office/drawing/2014/main" id="{167EAE34-2CE7-4C5A-BE42-E17936313A9D}"/>
              </a:ext>
            </a:extLst>
          </p:cNvPr>
          <p:cNvSpPr/>
          <p:nvPr/>
        </p:nvSpPr>
        <p:spPr>
          <a:xfrm>
            <a:off x="2953840" y="4817985"/>
            <a:ext cx="3790740" cy="1261531"/>
          </a:xfrm>
          <a:prstGeom prst="round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1" name="Picture 140">
            <a:extLst>
              <a:ext uri="{FF2B5EF4-FFF2-40B4-BE49-F238E27FC236}">
                <a16:creationId xmlns:a16="http://schemas.microsoft.com/office/drawing/2014/main" id="{AB3E176D-4EB2-4491-A2BF-8320FFCCBF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076"/>
          <a:stretch/>
        </p:blipFill>
        <p:spPr>
          <a:xfrm>
            <a:off x="913774" y="4817985"/>
            <a:ext cx="1010093" cy="1200329"/>
          </a:xfrm>
          <a:prstGeom prst="rect">
            <a:avLst/>
          </a:prstGeom>
        </p:spPr>
      </p:pic>
      <p:sp>
        <p:nvSpPr>
          <p:cNvPr id="143" name="Rectangle: Rounded Corners 142">
            <a:extLst>
              <a:ext uri="{FF2B5EF4-FFF2-40B4-BE49-F238E27FC236}">
                <a16:creationId xmlns:a16="http://schemas.microsoft.com/office/drawing/2014/main" id="{EFF1A388-F63E-4664-9B76-90DFB2870E93}"/>
              </a:ext>
            </a:extLst>
          </p:cNvPr>
          <p:cNvSpPr/>
          <p:nvPr/>
        </p:nvSpPr>
        <p:spPr>
          <a:xfrm>
            <a:off x="372984" y="2823443"/>
            <a:ext cx="2042576" cy="667743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402B29CE-96F9-4626-B967-B17D2B566A81}"/>
              </a:ext>
            </a:extLst>
          </p:cNvPr>
          <p:cNvSpPr txBox="1"/>
          <p:nvPr/>
        </p:nvSpPr>
        <p:spPr>
          <a:xfrm>
            <a:off x="222635" y="3546558"/>
            <a:ext cx="2385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molecular formula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8686EEE4-400B-42E6-A0C9-4311452247A1}"/>
              </a:ext>
            </a:extLst>
          </p:cNvPr>
          <p:cNvSpPr txBox="1"/>
          <p:nvPr/>
        </p:nvSpPr>
        <p:spPr>
          <a:xfrm>
            <a:off x="3943777" y="6194981"/>
            <a:ext cx="32709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resonance structures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7DE63CE-E08A-46AB-94A1-89FBFB5AB0BC}"/>
              </a:ext>
            </a:extLst>
          </p:cNvPr>
          <p:cNvSpPr txBox="1"/>
          <p:nvPr/>
        </p:nvSpPr>
        <p:spPr>
          <a:xfrm>
            <a:off x="7455460" y="4722052"/>
            <a:ext cx="4736539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70C0"/>
                </a:solidFill>
              </a:rPr>
              <a:t>Resonance structures </a:t>
            </a:r>
            <a:r>
              <a:rPr lang="en-GB" sz="2000" dirty="0"/>
              <a:t>are a group of two or more Lewis structures that collectively represent a single polyatomic species ' electronic bonding including fractional bonds and fractional charges.</a:t>
            </a:r>
          </a:p>
        </p:txBody>
      </p:sp>
    </p:spTree>
    <p:extLst>
      <p:ext uri="{BB962C8B-B14F-4D97-AF65-F5344CB8AC3E}">
        <p14:creationId xmlns:p14="http://schemas.microsoft.com/office/powerpoint/2010/main" val="3136605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68B2E9-16C1-49D1-98DD-77E7373281DD}"/>
              </a:ext>
            </a:extLst>
          </p:cNvPr>
          <p:cNvSpPr txBox="1"/>
          <p:nvPr/>
        </p:nvSpPr>
        <p:spPr>
          <a:xfrm>
            <a:off x="425601" y="875164"/>
            <a:ext cx="111957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CONDENSED STRUCTURAL FORMULA – </a:t>
            </a:r>
            <a:r>
              <a:rPr lang="en-GB" sz="24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all of the hydrogens are grouped together next to the carbons they are bonded to </a:t>
            </a:r>
            <a:endParaRPr lang="en-GB" sz="2400" b="1" dirty="0">
              <a:solidFill>
                <a:srgbClr val="0070C0"/>
              </a:solidFill>
            </a:endParaRP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3A6069E8-60B3-432D-933B-FEBDD98E306F}"/>
              </a:ext>
            </a:extLst>
          </p:cNvPr>
          <p:cNvGrpSpPr/>
          <p:nvPr/>
        </p:nvGrpSpPr>
        <p:grpSpPr>
          <a:xfrm>
            <a:off x="1513161" y="1901594"/>
            <a:ext cx="6805824" cy="870152"/>
            <a:chOff x="1491896" y="1667678"/>
            <a:chExt cx="6805824" cy="870152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28948326-92CA-4162-BAC5-856865A8C831}"/>
                </a:ext>
              </a:extLst>
            </p:cNvPr>
            <p:cNvSpPr txBox="1"/>
            <p:nvPr/>
          </p:nvSpPr>
          <p:spPr>
            <a:xfrm>
              <a:off x="6154534" y="1682216"/>
              <a:ext cx="59182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O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7C8FC59F-0709-4891-A7BE-CAFA0A870151}"/>
                </a:ext>
              </a:extLst>
            </p:cNvPr>
            <p:cNvSpPr txBox="1"/>
            <p:nvPr/>
          </p:nvSpPr>
          <p:spPr>
            <a:xfrm>
              <a:off x="2963475" y="1706833"/>
              <a:ext cx="59182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O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34D4634A-325A-4B99-9F1F-00BADE8B1E59}"/>
                </a:ext>
              </a:extLst>
            </p:cNvPr>
            <p:cNvSpPr txBox="1"/>
            <p:nvPr/>
          </p:nvSpPr>
          <p:spPr>
            <a:xfrm>
              <a:off x="1491896" y="1667678"/>
              <a:ext cx="129554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O</a:t>
              </a:r>
              <a:r>
                <a:rPr lang="en-GB" sz="4800" baseline="-25000" dirty="0"/>
                <a:t>2</a:t>
              </a:r>
              <a:r>
                <a:rPr lang="en-GB" sz="4800" dirty="0"/>
                <a:t>N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079F939-C99D-4ACA-B0B7-EE2B343A1F68}"/>
                </a:ext>
              </a:extLst>
            </p:cNvPr>
            <p:cNvSpPr txBox="1"/>
            <p:nvPr/>
          </p:nvSpPr>
          <p:spPr>
            <a:xfrm>
              <a:off x="6995761" y="1689241"/>
              <a:ext cx="130195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NO</a:t>
              </a:r>
              <a:r>
                <a:rPr lang="en-GB" sz="4800" baseline="-25000" dirty="0"/>
                <a:t>2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21D3C75-799B-4A6F-AA3B-29F15ABA4E27}"/>
                </a:ext>
              </a:extLst>
            </p:cNvPr>
            <p:cNvSpPr txBox="1"/>
            <p:nvPr/>
          </p:nvSpPr>
          <p:spPr>
            <a:xfrm>
              <a:off x="3788268" y="1697847"/>
              <a:ext cx="212429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800" dirty="0"/>
                <a:t>CH</a:t>
              </a:r>
              <a:r>
                <a:rPr lang="en-GB" sz="4800" baseline="-25000" dirty="0"/>
                <a:t>2</a:t>
              </a:r>
              <a:r>
                <a:rPr lang="en-GB" sz="4800" dirty="0"/>
                <a:t>CH</a:t>
              </a:r>
              <a:r>
                <a:rPr lang="en-GB" sz="4800" baseline="-25000" dirty="0"/>
                <a:t>2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5C1039-B9B2-4BAF-8FF5-0D64E0174986}"/>
                </a:ext>
              </a:extLst>
            </p:cNvPr>
            <p:cNvCxnSpPr>
              <a:cxnSpLocks/>
            </p:cNvCxnSpPr>
            <p:nvPr/>
          </p:nvCxnSpPr>
          <p:spPr>
            <a:xfrm>
              <a:off x="2701880" y="2122332"/>
              <a:ext cx="3048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979711E-6831-48D9-BDFD-245E4CC0506A}"/>
                </a:ext>
              </a:extLst>
            </p:cNvPr>
            <p:cNvCxnSpPr>
              <a:cxnSpLocks/>
            </p:cNvCxnSpPr>
            <p:nvPr/>
          </p:nvCxnSpPr>
          <p:spPr>
            <a:xfrm>
              <a:off x="3545442" y="2126721"/>
              <a:ext cx="3048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9F852D4-3260-412B-8394-5B00DA47B21F}"/>
                </a:ext>
              </a:extLst>
            </p:cNvPr>
            <p:cNvCxnSpPr>
              <a:cxnSpLocks/>
            </p:cNvCxnSpPr>
            <p:nvPr/>
          </p:nvCxnSpPr>
          <p:spPr>
            <a:xfrm>
              <a:off x="5898771" y="2125873"/>
              <a:ext cx="3048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A43FEFD-247C-4A4A-878E-4F52721FF31A}"/>
                </a:ext>
              </a:extLst>
            </p:cNvPr>
            <p:cNvCxnSpPr>
              <a:cxnSpLocks/>
            </p:cNvCxnSpPr>
            <p:nvPr/>
          </p:nvCxnSpPr>
          <p:spPr>
            <a:xfrm>
              <a:off x="6746363" y="2136000"/>
              <a:ext cx="3048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TextBox 52">
            <a:extLst>
              <a:ext uri="{FF2B5EF4-FFF2-40B4-BE49-F238E27FC236}">
                <a16:creationId xmlns:a16="http://schemas.microsoft.com/office/drawing/2014/main" id="{3B3C0059-8F6C-4B16-85C5-4311F9687387}"/>
              </a:ext>
            </a:extLst>
          </p:cNvPr>
          <p:cNvSpPr txBox="1"/>
          <p:nvPr/>
        </p:nvSpPr>
        <p:spPr>
          <a:xfrm>
            <a:off x="379180" y="3893260"/>
            <a:ext cx="115932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SKELETAL FORMULA - </a:t>
            </a:r>
            <a:r>
              <a:rPr lang="en-GB" sz="2400" b="0" i="0" dirty="0">
                <a:solidFill>
                  <a:srgbClr val="040C28"/>
                </a:solidFill>
                <a:effectLst/>
              </a:rPr>
              <a:t>carbon chain is shown by lines with no carbons or hydrogens drawn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56" name="Title 11">
            <a:extLst>
              <a:ext uri="{FF2B5EF4-FFF2-40B4-BE49-F238E27FC236}">
                <a16:creationId xmlns:a16="http://schemas.microsoft.com/office/drawing/2014/main" id="{E766EBD7-1CE4-4FE6-9093-B021AAE35D7D}"/>
              </a:ext>
            </a:extLst>
          </p:cNvPr>
          <p:cNvSpPr txBox="1">
            <a:spLocks/>
          </p:cNvSpPr>
          <p:nvPr/>
        </p:nvSpPr>
        <p:spPr>
          <a:xfrm>
            <a:off x="913774" y="-506"/>
            <a:ext cx="10364451" cy="79808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Structural formulas of organic compounds</a:t>
            </a:r>
          </a:p>
        </p:txBody>
      </p:sp>
      <p:sp>
        <p:nvSpPr>
          <p:cNvPr id="58" name="Rectangle: Rounded Corners 57">
            <a:extLst>
              <a:ext uri="{FF2B5EF4-FFF2-40B4-BE49-F238E27FC236}">
                <a16:creationId xmlns:a16="http://schemas.microsoft.com/office/drawing/2014/main" id="{9199282F-7269-4CB2-A4E2-B8B7AFE5BA18}"/>
              </a:ext>
            </a:extLst>
          </p:cNvPr>
          <p:cNvSpPr/>
          <p:nvPr/>
        </p:nvSpPr>
        <p:spPr>
          <a:xfrm>
            <a:off x="3729734" y="1901594"/>
            <a:ext cx="2366266" cy="958922"/>
          </a:xfrm>
          <a:prstGeom prst="round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020E9AF4-D0C5-4227-899D-8F7EB279D898}"/>
              </a:ext>
            </a:extLst>
          </p:cNvPr>
          <p:cNvGrpSpPr/>
          <p:nvPr/>
        </p:nvGrpSpPr>
        <p:grpSpPr>
          <a:xfrm>
            <a:off x="4170269" y="4634654"/>
            <a:ext cx="1526754" cy="1257097"/>
            <a:chOff x="-6463305" y="4705013"/>
            <a:chExt cx="1526754" cy="1257097"/>
          </a:xfrm>
        </p:grpSpPr>
        <p:sp>
          <p:nvSpPr>
            <p:cNvPr id="59" name="TextBox 58">
              <a:extLst>
                <a:ext uri="{FF2B5EF4-FFF2-40B4-BE49-F238E27FC236}">
                  <a16:creationId xmlns:a16="http://schemas.microsoft.com/office/drawing/2014/main" id="{7AB1F32B-D187-4383-B563-8717CB0896A4}"/>
                </a:ext>
              </a:extLst>
            </p:cNvPr>
            <p:cNvSpPr txBox="1"/>
            <p:nvPr/>
          </p:nvSpPr>
          <p:spPr>
            <a:xfrm>
              <a:off x="-6463305" y="4705013"/>
              <a:ext cx="5485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70C0"/>
                  </a:solidFill>
                </a:rPr>
                <a:t>CH</a:t>
              </a:r>
              <a:r>
                <a:rPr lang="en-GB" b="1" baseline="-25000" dirty="0">
                  <a:solidFill>
                    <a:srgbClr val="0070C0"/>
                  </a:solidFill>
                </a:rPr>
                <a:t>2</a:t>
              </a:r>
            </a:p>
          </p:txBody>
        </p:sp>
        <p:sp>
          <p:nvSpPr>
            <p:cNvPr id="60" name="TextBox 59">
              <a:extLst>
                <a:ext uri="{FF2B5EF4-FFF2-40B4-BE49-F238E27FC236}">
                  <a16:creationId xmlns:a16="http://schemas.microsoft.com/office/drawing/2014/main" id="{CD3AEB7B-4076-4F53-9C50-D9F3945C97E6}"/>
                </a:ext>
              </a:extLst>
            </p:cNvPr>
            <p:cNvSpPr txBox="1"/>
            <p:nvPr/>
          </p:nvSpPr>
          <p:spPr>
            <a:xfrm>
              <a:off x="-5485099" y="5592778"/>
              <a:ext cx="5485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rgbClr val="0070C0"/>
                  </a:solidFill>
                </a:rPr>
                <a:t>CH</a:t>
              </a:r>
              <a:r>
                <a:rPr lang="en-GB" b="1" baseline="-25000" dirty="0">
                  <a:solidFill>
                    <a:srgbClr val="0070C0"/>
                  </a:solidFill>
                </a:rPr>
                <a:t>2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3E8C274B-7A7A-462B-9229-F77F175174C5}"/>
              </a:ext>
            </a:extLst>
          </p:cNvPr>
          <p:cNvSpPr txBox="1"/>
          <p:nvPr/>
        </p:nvSpPr>
        <p:spPr>
          <a:xfrm>
            <a:off x="5970334" y="4645442"/>
            <a:ext cx="5918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O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E78B41E-5A5D-4A73-92EF-992A86A356B3}"/>
              </a:ext>
            </a:extLst>
          </p:cNvPr>
          <p:cNvSpPr txBox="1"/>
          <p:nvPr/>
        </p:nvSpPr>
        <p:spPr>
          <a:xfrm>
            <a:off x="3212621" y="4964128"/>
            <a:ext cx="5918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O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E51BDFF-3784-450C-98DB-11F91F7A2457}"/>
              </a:ext>
            </a:extLst>
          </p:cNvPr>
          <p:cNvSpPr txBox="1"/>
          <p:nvPr/>
        </p:nvSpPr>
        <p:spPr>
          <a:xfrm>
            <a:off x="1526121" y="4657653"/>
            <a:ext cx="12955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O</a:t>
            </a:r>
            <a:r>
              <a:rPr lang="en-GB" sz="4800" baseline="-25000" dirty="0"/>
              <a:t>2</a:t>
            </a:r>
            <a:r>
              <a:rPr lang="en-GB" sz="4800" dirty="0"/>
              <a:t>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8470F85-5A01-43FC-8F97-C0B5559BA15F}"/>
              </a:ext>
            </a:extLst>
          </p:cNvPr>
          <p:cNvSpPr txBox="1"/>
          <p:nvPr/>
        </p:nvSpPr>
        <p:spPr>
          <a:xfrm>
            <a:off x="6953116" y="4945841"/>
            <a:ext cx="13019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NO</a:t>
            </a:r>
            <a:r>
              <a:rPr lang="en-GB" sz="4800" baseline="-25000" dirty="0"/>
              <a:t>2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80F07AC-A412-452D-B204-970EE6FD554F}"/>
              </a:ext>
            </a:extLst>
          </p:cNvPr>
          <p:cNvCxnSpPr>
            <a:cxnSpLocks/>
          </p:cNvCxnSpPr>
          <p:nvPr/>
        </p:nvCxnSpPr>
        <p:spPr>
          <a:xfrm>
            <a:off x="6577094" y="5142900"/>
            <a:ext cx="417191" cy="24215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693B37FE-5479-4064-9E2E-E7E0752D01F1}"/>
              </a:ext>
            </a:extLst>
          </p:cNvPr>
          <p:cNvCxnSpPr>
            <a:cxnSpLocks/>
          </p:cNvCxnSpPr>
          <p:nvPr/>
        </p:nvCxnSpPr>
        <p:spPr>
          <a:xfrm flipV="1">
            <a:off x="3826423" y="5016766"/>
            <a:ext cx="620412" cy="34457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BD9820A9-ABF2-43DE-BC63-5F13F318D281}"/>
              </a:ext>
            </a:extLst>
          </p:cNvPr>
          <p:cNvCxnSpPr>
            <a:cxnSpLocks/>
          </p:cNvCxnSpPr>
          <p:nvPr/>
        </p:nvCxnSpPr>
        <p:spPr>
          <a:xfrm flipV="1">
            <a:off x="5386817" y="5153848"/>
            <a:ext cx="620412" cy="34457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ECBA307-95C9-4F30-9D85-E57A1756C79A}"/>
              </a:ext>
            </a:extLst>
          </p:cNvPr>
          <p:cNvCxnSpPr>
            <a:cxnSpLocks/>
          </p:cNvCxnSpPr>
          <p:nvPr/>
        </p:nvCxnSpPr>
        <p:spPr>
          <a:xfrm>
            <a:off x="4444543" y="5025349"/>
            <a:ext cx="970255" cy="47570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8C5CECC5-337A-480D-8057-05E1CCE47F75}"/>
              </a:ext>
            </a:extLst>
          </p:cNvPr>
          <p:cNvCxnSpPr>
            <a:cxnSpLocks/>
          </p:cNvCxnSpPr>
          <p:nvPr/>
        </p:nvCxnSpPr>
        <p:spPr>
          <a:xfrm>
            <a:off x="2794682" y="5128304"/>
            <a:ext cx="417191" cy="24215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30174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B3CF7CA-5A89-4E78-81B9-144505249734}"/>
              </a:ext>
            </a:extLst>
          </p:cNvPr>
          <p:cNvSpPr txBox="1"/>
          <p:nvPr/>
        </p:nvSpPr>
        <p:spPr>
          <a:xfrm>
            <a:off x="123822" y="910464"/>
            <a:ext cx="1189672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International Union of Pure and Applied Chemistry</a:t>
            </a:r>
            <a:r>
              <a:rPr lang="en-GB" sz="2400" dirty="0"/>
              <a:t>, IUPAC (1919) established three basic steps to derive systematic names of organic compounds:</a:t>
            </a:r>
          </a:p>
          <a:p>
            <a:endParaRPr lang="en-GB" sz="24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endParaRPr lang="en-GB" sz="2400" dirty="0"/>
          </a:p>
        </p:txBody>
      </p:sp>
      <p:sp>
        <p:nvSpPr>
          <p:cNvPr id="36" name="Title 35">
            <a:extLst>
              <a:ext uri="{FF2B5EF4-FFF2-40B4-BE49-F238E27FC236}">
                <a16:creationId xmlns:a16="http://schemas.microsoft.com/office/drawing/2014/main" id="{948EFB96-BC5D-4617-B4E2-CE3474A0E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960" y="-19955"/>
            <a:ext cx="10364451" cy="930419"/>
          </a:xfrm>
        </p:spPr>
        <p:txBody>
          <a:bodyPr/>
          <a:lstStyle/>
          <a:p>
            <a:r>
              <a:rPr lang="en-GB" dirty="0"/>
              <a:t>Naming organic compounds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B4A9920D-7B20-440A-9FC3-91BAE90D2D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689" y="3998080"/>
            <a:ext cx="9794029" cy="285992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3F71C66E-41A5-4CF6-96FB-2D9F9F5288BF}"/>
              </a:ext>
            </a:extLst>
          </p:cNvPr>
          <p:cNvSpPr txBox="1"/>
          <p:nvPr/>
        </p:nvSpPr>
        <p:spPr>
          <a:xfrm>
            <a:off x="511840" y="1610050"/>
            <a:ext cx="1189672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0" lvl="1" indent="-457200">
              <a:buAutoNum type="arabicPeriod"/>
            </a:pPr>
            <a:r>
              <a:rPr lang="en-GB" sz="2400" b="1" dirty="0"/>
              <a:t>find </a:t>
            </a:r>
            <a:r>
              <a:rPr lang="en-GB" sz="2400" dirty="0"/>
              <a:t>the </a:t>
            </a:r>
            <a:r>
              <a:rPr lang="en-GB" sz="2400" dirty="0">
                <a:solidFill>
                  <a:srgbClr val="FF0000"/>
                </a:solidFill>
              </a:rPr>
              <a:t>longest chain </a:t>
            </a:r>
            <a:r>
              <a:rPr lang="en-GB" sz="2400" dirty="0"/>
              <a:t>and give it a root name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CE4C47C-E10F-4CF0-9477-381878B33046}"/>
              </a:ext>
            </a:extLst>
          </p:cNvPr>
          <p:cNvSpPr txBox="1"/>
          <p:nvPr/>
        </p:nvSpPr>
        <p:spPr>
          <a:xfrm>
            <a:off x="511839" y="2093206"/>
            <a:ext cx="1189672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sz="2400" b="1" dirty="0">
                <a:ea typeface="DengXian" panose="02010600030101010101" pitchFamily="2" charset="-122"/>
                <a:cs typeface="Arial" panose="020B0604020202020204" pitchFamily="34" charset="0"/>
              </a:rPr>
              <a:t>2.   identify the </a:t>
            </a:r>
            <a:r>
              <a:rPr lang="en-GB" sz="2400" b="1" dirty="0">
                <a:solidFill>
                  <a:srgbClr val="0070C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highest priority functional group</a:t>
            </a:r>
            <a:r>
              <a:rPr lang="en-GB" sz="2400" dirty="0">
                <a:solidFill>
                  <a:srgbClr val="0070C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400" dirty="0">
                <a:ea typeface="DengXian" panose="02010600030101010101" pitchFamily="2" charset="-122"/>
                <a:cs typeface="Arial" panose="020B0604020202020204" pitchFamily="34" charset="0"/>
              </a:rPr>
              <a:t>and add it as a </a:t>
            </a:r>
            <a:r>
              <a:rPr lang="en-GB" sz="2400" i="1" dirty="0">
                <a:ea typeface="DengXian" panose="02010600030101010101" pitchFamily="2" charset="-122"/>
                <a:cs typeface="Arial" panose="020B0604020202020204" pitchFamily="34" charset="0"/>
              </a:rPr>
              <a:t>suffix</a:t>
            </a:r>
            <a:r>
              <a:rPr lang="en-GB" sz="2400" dirty="0">
                <a:ea typeface="DengXian" panose="02010600030101010101" pitchFamily="2" charset="-122"/>
                <a:cs typeface="Arial" panose="020B0604020202020204" pitchFamily="34" charset="0"/>
              </a:rPr>
              <a:t> to the root name 	(number the chain from the end closest to the highest functional group)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D4D5D7D-0C78-413A-96AE-DBEA541F8108}"/>
              </a:ext>
            </a:extLst>
          </p:cNvPr>
          <p:cNvSpPr txBox="1"/>
          <p:nvPr/>
        </p:nvSpPr>
        <p:spPr>
          <a:xfrm>
            <a:off x="511838" y="2856223"/>
            <a:ext cx="1189672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sz="2400" b="1" dirty="0">
                <a:ea typeface="DengXian" panose="02010600030101010101" pitchFamily="2" charset="-122"/>
                <a:cs typeface="Arial" panose="020B0604020202020204" pitchFamily="34" charset="0"/>
              </a:rPr>
              <a:t>3.   identify the </a:t>
            </a:r>
            <a:r>
              <a:rPr lang="en-GB" sz="2400" b="1" dirty="0">
                <a:solidFill>
                  <a:srgbClr val="00B05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substituents</a:t>
            </a:r>
            <a:r>
              <a:rPr lang="en-GB" sz="2400" b="1" dirty="0">
                <a:ea typeface="DengXian" panose="02010600030101010101" pitchFamily="2" charset="-122"/>
                <a:cs typeface="Arial" panose="020B0604020202020204" pitchFamily="34" charset="0"/>
              </a:rPr>
              <a:t> and their positions on the carbon chain</a:t>
            </a:r>
            <a:r>
              <a:rPr lang="en-GB" sz="2400" dirty="0">
                <a:ea typeface="DengXian" panose="02010600030101010101" pitchFamily="2" charset="-122"/>
                <a:cs typeface="Arial" panose="020B0604020202020204" pitchFamily="34" charset="0"/>
              </a:rPr>
              <a:t>, then add them in alphabetical order as numbered </a:t>
            </a:r>
            <a:r>
              <a:rPr lang="en-GB" sz="2400" i="1" dirty="0">
                <a:ea typeface="DengXian" panose="02010600030101010101" pitchFamily="2" charset="-122"/>
                <a:cs typeface="Arial" panose="020B0604020202020204" pitchFamily="34" charset="0"/>
              </a:rPr>
              <a:t>prefixes</a:t>
            </a:r>
            <a:r>
              <a:rPr lang="en-GB" sz="2400" dirty="0">
                <a:ea typeface="DengXian" panose="02010600030101010101" pitchFamily="2" charset="-122"/>
                <a:cs typeface="Arial" panose="020B0604020202020204" pitchFamily="34" charset="0"/>
              </a:rPr>
              <a:t> to the root name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266ED9-0987-42D2-9FD0-15891F5A0461}"/>
              </a:ext>
            </a:extLst>
          </p:cNvPr>
          <p:cNvSpPr txBox="1"/>
          <p:nvPr/>
        </p:nvSpPr>
        <p:spPr>
          <a:xfrm>
            <a:off x="2021305" y="4728410"/>
            <a:ext cx="793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1                  2          3                  4             5                 6              7               8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F63275-7D58-48DD-8607-606981781A3F}"/>
              </a:ext>
            </a:extLst>
          </p:cNvPr>
          <p:cNvSpPr txBox="1"/>
          <p:nvPr/>
        </p:nvSpPr>
        <p:spPr>
          <a:xfrm>
            <a:off x="9436172" y="5919760"/>
            <a:ext cx="64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-</a:t>
            </a:r>
            <a:r>
              <a:rPr lang="en-GB" sz="2400" dirty="0">
                <a:solidFill>
                  <a:srgbClr val="FF0000"/>
                </a:solidFill>
              </a:rPr>
              <a:t>oct</a:t>
            </a:r>
            <a:endParaRPr lang="en-GB" sz="2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65F81DD-F4B0-48BB-A89A-1EB0AC64FCE7}"/>
              </a:ext>
            </a:extLst>
          </p:cNvPr>
          <p:cNvSpPr/>
          <p:nvPr/>
        </p:nvSpPr>
        <p:spPr>
          <a:xfrm>
            <a:off x="6821905" y="5002138"/>
            <a:ext cx="450764" cy="568483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7A4529-3D6F-42A7-B23E-F4963558CB73}"/>
              </a:ext>
            </a:extLst>
          </p:cNvPr>
          <p:cNvSpPr txBox="1"/>
          <p:nvPr/>
        </p:nvSpPr>
        <p:spPr>
          <a:xfrm>
            <a:off x="6703286" y="4559101"/>
            <a:ext cx="67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-</a:t>
            </a:r>
            <a:r>
              <a:rPr lang="en-GB" b="1" dirty="0" err="1">
                <a:solidFill>
                  <a:srgbClr val="0070C0"/>
                </a:solidFill>
              </a:rPr>
              <a:t>ene</a:t>
            </a:r>
            <a:r>
              <a:rPr lang="en-GB" b="1" dirty="0">
                <a:solidFill>
                  <a:srgbClr val="0070C0"/>
                </a:solidFill>
              </a:rPr>
              <a:t>-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81AE3B1-3DFB-470F-9653-B973AA52D9EB}"/>
              </a:ext>
            </a:extLst>
          </p:cNvPr>
          <p:cNvSpPr/>
          <p:nvPr/>
        </p:nvSpPr>
        <p:spPr>
          <a:xfrm>
            <a:off x="8340734" y="4131042"/>
            <a:ext cx="791233" cy="568483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A2785E1-5198-4F60-9467-462685803AD0}"/>
              </a:ext>
            </a:extLst>
          </p:cNvPr>
          <p:cNvSpPr txBox="1"/>
          <p:nvPr/>
        </p:nvSpPr>
        <p:spPr>
          <a:xfrm>
            <a:off x="8425225" y="3724073"/>
            <a:ext cx="437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-</a:t>
            </a:r>
            <a:r>
              <a:rPr lang="en-GB" b="1" dirty="0" err="1">
                <a:solidFill>
                  <a:srgbClr val="0070C0"/>
                </a:solidFill>
              </a:rPr>
              <a:t>ol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BF63A2F-6761-44CB-BFA9-C319CE01C280}"/>
              </a:ext>
            </a:extLst>
          </p:cNvPr>
          <p:cNvSpPr txBox="1"/>
          <p:nvPr/>
        </p:nvSpPr>
        <p:spPr>
          <a:xfrm>
            <a:off x="9889452" y="5924517"/>
            <a:ext cx="814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>
                <a:solidFill>
                  <a:srgbClr val="0070C0"/>
                </a:solidFill>
              </a:rPr>
              <a:t>ene</a:t>
            </a:r>
            <a:r>
              <a:rPr lang="en-GB" sz="2400" dirty="0">
                <a:solidFill>
                  <a:srgbClr val="0070C0"/>
                </a:solidFill>
              </a:rPr>
              <a:t>-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EBAAD17-9E53-4C64-81B2-AA312D56B125}"/>
              </a:ext>
            </a:extLst>
          </p:cNvPr>
          <p:cNvSpPr txBox="1"/>
          <p:nvPr/>
        </p:nvSpPr>
        <p:spPr>
          <a:xfrm>
            <a:off x="10674725" y="5939069"/>
            <a:ext cx="593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-</a:t>
            </a:r>
            <a:r>
              <a:rPr lang="en-GB" sz="2400" dirty="0" err="1">
                <a:solidFill>
                  <a:srgbClr val="0070C0"/>
                </a:solidFill>
              </a:rPr>
              <a:t>ol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259D721-D958-4F46-B36E-E1D52DBCDA9D}"/>
              </a:ext>
            </a:extLst>
          </p:cNvPr>
          <p:cNvSpPr txBox="1"/>
          <p:nvPr/>
        </p:nvSpPr>
        <p:spPr>
          <a:xfrm>
            <a:off x="2021305" y="4727058"/>
            <a:ext cx="793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8                  7          6                  5             4                 3              2               1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778EA8B-A6A3-400F-8C34-E3B4911C1F4A}"/>
              </a:ext>
            </a:extLst>
          </p:cNvPr>
          <p:cNvSpPr txBox="1"/>
          <p:nvPr/>
        </p:nvSpPr>
        <p:spPr>
          <a:xfrm>
            <a:off x="9268337" y="5928325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3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AE1C779-63E6-4503-B7E0-E134ADAFF02A}"/>
              </a:ext>
            </a:extLst>
          </p:cNvPr>
          <p:cNvSpPr txBox="1"/>
          <p:nvPr/>
        </p:nvSpPr>
        <p:spPr>
          <a:xfrm>
            <a:off x="10504504" y="5931793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2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1230223-3B2C-48F3-86C1-70380B10036C}"/>
              </a:ext>
            </a:extLst>
          </p:cNvPr>
          <p:cNvSpPr/>
          <p:nvPr/>
        </p:nvSpPr>
        <p:spPr>
          <a:xfrm>
            <a:off x="988913" y="5002138"/>
            <a:ext cx="539098" cy="568483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08C38F7-81DA-4073-8EB2-2268B349FDC1}"/>
              </a:ext>
            </a:extLst>
          </p:cNvPr>
          <p:cNvSpPr/>
          <p:nvPr/>
        </p:nvSpPr>
        <p:spPr>
          <a:xfrm>
            <a:off x="3095605" y="4155106"/>
            <a:ext cx="922942" cy="568483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D4700D6-59E5-4586-A456-443E115EBF6A}"/>
              </a:ext>
            </a:extLst>
          </p:cNvPr>
          <p:cNvSpPr/>
          <p:nvPr/>
        </p:nvSpPr>
        <p:spPr>
          <a:xfrm>
            <a:off x="3107637" y="6043782"/>
            <a:ext cx="922942" cy="568483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7DB4F14-1C0D-487F-A396-1F3C63D4B098}"/>
              </a:ext>
            </a:extLst>
          </p:cNvPr>
          <p:cNvSpPr/>
          <p:nvPr/>
        </p:nvSpPr>
        <p:spPr>
          <a:xfrm>
            <a:off x="5099550" y="4175284"/>
            <a:ext cx="996449" cy="568483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9379C0B-DB84-455E-8F68-165B30F6DBA5}"/>
              </a:ext>
            </a:extLst>
          </p:cNvPr>
          <p:cNvSpPr txBox="1"/>
          <p:nvPr/>
        </p:nvSpPr>
        <p:spPr>
          <a:xfrm>
            <a:off x="785217" y="4583812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-chloro-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DDE8AEE5-1130-477F-9AF8-56CC57C6780A}"/>
              </a:ext>
            </a:extLst>
          </p:cNvPr>
          <p:cNvSpPr txBox="1"/>
          <p:nvPr/>
        </p:nvSpPr>
        <p:spPr>
          <a:xfrm>
            <a:off x="3079199" y="3753774"/>
            <a:ext cx="979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-methyl-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1F896B2-D685-45E3-8E45-8CB71805F1BD}"/>
              </a:ext>
            </a:extLst>
          </p:cNvPr>
          <p:cNvSpPr txBox="1"/>
          <p:nvPr/>
        </p:nvSpPr>
        <p:spPr>
          <a:xfrm>
            <a:off x="5116052" y="3761710"/>
            <a:ext cx="763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-nitro-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7710CE66-25E4-4563-8A13-E866CF7E8E32}"/>
              </a:ext>
            </a:extLst>
          </p:cNvPr>
          <p:cNvSpPr txBox="1"/>
          <p:nvPr/>
        </p:nvSpPr>
        <p:spPr>
          <a:xfrm>
            <a:off x="3102080" y="6596308"/>
            <a:ext cx="979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-methyl-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F83E561D-4372-4673-B2F0-BF680F8ED3BC}"/>
              </a:ext>
            </a:extLst>
          </p:cNvPr>
          <p:cNvSpPr txBox="1"/>
          <p:nvPr/>
        </p:nvSpPr>
        <p:spPr>
          <a:xfrm>
            <a:off x="5738103" y="5931875"/>
            <a:ext cx="1211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</a:rPr>
              <a:t>-chloro- 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173C11F0-9B30-4738-9BE2-7BBE8683AF62}"/>
              </a:ext>
            </a:extLst>
          </p:cNvPr>
          <p:cNvSpPr txBox="1"/>
          <p:nvPr/>
        </p:nvSpPr>
        <p:spPr>
          <a:xfrm>
            <a:off x="7456739" y="5924517"/>
            <a:ext cx="11643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</a:rPr>
              <a:t>methyl-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D3D38984-3770-47BD-9807-B42E176FFA44}"/>
              </a:ext>
            </a:extLst>
          </p:cNvPr>
          <p:cNvSpPr txBox="1"/>
          <p:nvPr/>
        </p:nvSpPr>
        <p:spPr>
          <a:xfrm>
            <a:off x="8514445" y="5931794"/>
            <a:ext cx="10104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</a:rPr>
              <a:t>-nitro- 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5FDF5055-7604-4D38-8A1A-5915E83F85A0}"/>
              </a:ext>
            </a:extLst>
          </p:cNvPr>
          <p:cNvSpPr txBox="1"/>
          <p:nvPr/>
        </p:nvSpPr>
        <p:spPr>
          <a:xfrm>
            <a:off x="5587814" y="5947537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8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96969A05-925A-4777-A1E0-6A121E925FCC}"/>
              </a:ext>
            </a:extLst>
          </p:cNvPr>
          <p:cNvSpPr txBox="1"/>
          <p:nvPr/>
        </p:nvSpPr>
        <p:spPr>
          <a:xfrm>
            <a:off x="6700711" y="5931795"/>
            <a:ext cx="931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7,7-di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FA60FF4-7AB1-4248-9E9D-EB527B586D86}"/>
              </a:ext>
            </a:extLst>
          </p:cNvPr>
          <p:cNvSpPr txBox="1"/>
          <p:nvPr/>
        </p:nvSpPr>
        <p:spPr>
          <a:xfrm>
            <a:off x="8340734" y="5947536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115684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7" grpId="0"/>
      <p:bldP spid="38" grpId="0"/>
      <p:bldP spid="2" grpId="0"/>
      <p:bldP spid="3" grpId="0"/>
      <p:bldP spid="5" grpId="0" animBg="1"/>
      <p:bldP spid="7" grpId="0"/>
      <p:bldP spid="39" grpId="0" animBg="1"/>
      <p:bldP spid="40" grpId="0"/>
      <p:bldP spid="41" grpId="0"/>
      <p:bldP spid="42" grpId="0"/>
      <p:bldP spid="43" grpId="0"/>
      <p:bldP spid="44" grpId="0"/>
      <p:bldP spid="45" grpId="0"/>
      <p:bldP spid="46" grpId="0" animBg="1"/>
      <p:bldP spid="47" grpId="0" animBg="1"/>
      <p:bldP spid="48" grpId="0" animBg="1"/>
      <p:bldP spid="49" grpId="0" animBg="1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5102B70E-1971-4C20-B53B-F0C9803427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0942"/>
          <a:stretch/>
        </p:blipFill>
        <p:spPr>
          <a:xfrm>
            <a:off x="2750176" y="742337"/>
            <a:ext cx="5264484" cy="217646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0ADBCD9-9FCB-4076-B3A2-FE349BA59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38463"/>
          </a:xfrm>
        </p:spPr>
        <p:txBody>
          <a:bodyPr/>
          <a:lstStyle/>
          <a:p>
            <a:r>
              <a:rPr lang="en-GB" dirty="0"/>
              <a:t>Systematic names of explosives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624347-D4E0-4E81-9F4E-E62714007242}"/>
              </a:ext>
            </a:extLst>
          </p:cNvPr>
          <p:cNvSpPr txBox="1"/>
          <p:nvPr/>
        </p:nvSpPr>
        <p:spPr>
          <a:xfrm>
            <a:off x="9957927" y="6488668"/>
            <a:ext cx="2234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www.adichemistry.com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E165BC-D93F-4A28-A768-60061EB4569C}"/>
              </a:ext>
            </a:extLst>
          </p:cNvPr>
          <p:cNvSpPr txBox="1"/>
          <p:nvPr/>
        </p:nvSpPr>
        <p:spPr>
          <a:xfrm>
            <a:off x="6536810" y="3562766"/>
            <a:ext cx="5918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6FDB1E-A5F0-4444-875B-1ECBBFDB75C5}"/>
              </a:ext>
            </a:extLst>
          </p:cNvPr>
          <p:cNvSpPr txBox="1"/>
          <p:nvPr/>
        </p:nvSpPr>
        <p:spPr>
          <a:xfrm>
            <a:off x="3446147" y="3573585"/>
            <a:ext cx="5918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FC5FB9-8FA2-4A40-953B-19C3E500AFDD}"/>
              </a:ext>
            </a:extLst>
          </p:cNvPr>
          <p:cNvSpPr txBox="1"/>
          <p:nvPr/>
        </p:nvSpPr>
        <p:spPr>
          <a:xfrm>
            <a:off x="1995302" y="3543411"/>
            <a:ext cx="12955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O</a:t>
            </a:r>
            <a:r>
              <a:rPr lang="en-GB" sz="4800" baseline="-25000" dirty="0"/>
              <a:t>2</a:t>
            </a:r>
            <a:r>
              <a:rPr lang="en-GB" sz="4800" dirty="0"/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065F12-05AB-4088-9F98-D9324A882909}"/>
              </a:ext>
            </a:extLst>
          </p:cNvPr>
          <p:cNvSpPr txBox="1"/>
          <p:nvPr/>
        </p:nvSpPr>
        <p:spPr>
          <a:xfrm>
            <a:off x="7389196" y="3573581"/>
            <a:ext cx="13019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NO</a:t>
            </a:r>
            <a:r>
              <a:rPr lang="en-GB" sz="4800" baseline="-25000" dirty="0"/>
              <a:t>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45A11C-D68A-4A81-AD2E-312624A496C0}"/>
              </a:ext>
            </a:extLst>
          </p:cNvPr>
          <p:cNvSpPr txBox="1"/>
          <p:nvPr/>
        </p:nvSpPr>
        <p:spPr>
          <a:xfrm>
            <a:off x="4165113" y="3573581"/>
            <a:ext cx="21242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CH</a:t>
            </a:r>
            <a:r>
              <a:rPr lang="en-GB" sz="4800" baseline="-25000" dirty="0"/>
              <a:t>2</a:t>
            </a:r>
            <a:r>
              <a:rPr lang="en-GB" sz="4800" dirty="0"/>
              <a:t>CH</a:t>
            </a:r>
            <a:r>
              <a:rPr lang="en-GB" sz="4800" baseline="-25000" dirty="0"/>
              <a:t>2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9D74943-2EE6-4480-8470-16D8726A9865}"/>
              </a:ext>
            </a:extLst>
          </p:cNvPr>
          <p:cNvCxnSpPr>
            <a:cxnSpLocks/>
          </p:cNvCxnSpPr>
          <p:nvPr/>
        </p:nvCxnSpPr>
        <p:spPr>
          <a:xfrm>
            <a:off x="3204602" y="3998704"/>
            <a:ext cx="3048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8B39077-1108-4903-856A-690C6224B77F}"/>
              </a:ext>
            </a:extLst>
          </p:cNvPr>
          <p:cNvCxnSpPr>
            <a:cxnSpLocks/>
          </p:cNvCxnSpPr>
          <p:nvPr/>
        </p:nvCxnSpPr>
        <p:spPr>
          <a:xfrm>
            <a:off x="3932914" y="3991822"/>
            <a:ext cx="3048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6380A50-6E52-49D0-8D05-2210FA58868A}"/>
              </a:ext>
            </a:extLst>
          </p:cNvPr>
          <p:cNvCxnSpPr>
            <a:cxnSpLocks/>
          </p:cNvCxnSpPr>
          <p:nvPr/>
        </p:nvCxnSpPr>
        <p:spPr>
          <a:xfrm>
            <a:off x="6246017" y="4013205"/>
            <a:ext cx="3048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DC870F9-4E05-4F2C-8850-D21EC82A9149}"/>
              </a:ext>
            </a:extLst>
          </p:cNvPr>
          <p:cNvCxnSpPr>
            <a:cxnSpLocks/>
          </p:cNvCxnSpPr>
          <p:nvPr/>
        </p:nvCxnSpPr>
        <p:spPr>
          <a:xfrm>
            <a:off x="7104045" y="4024755"/>
            <a:ext cx="3048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2FF7141-3F8D-4E86-9DF9-71DBC5F1B466}"/>
              </a:ext>
            </a:extLst>
          </p:cNvPr>
          <p:cNvSpPr/>
          <p:nvPr/>
        </p:nvSpPr>
        <p:spPr>
          <a:xfrm>
            <a:off x="4165113" y="3543411"/>
            <a:ext cx="2233304" cy="94638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3872F19-2889-4DC7-9E11-38949B4AE8CF}"/>
              </a:ext>
            </a:extLst>
          </p:cNvPr>
          <p:cNvSpPr txBox="1"/>
          <p:nvPr/>
        </p:nvSpPr>
        <p:spPr>
          <a:xfrm>
            <a:off x="4759014" y="3004336"/>
            <a:ext cx="1200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ETH-</a:t>
            </a:r>
            <a:r>
              <a:rPr lang="en-GB" sz="2400" dirty="0" err="1"/>
              <a:t>ane</a:t>
            </a:r>
            <a:endParaRPr lang="en-GB" sz="24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39AAC8D-41E8-4722-8F24-0FA63959C318}"/>
              </a:ext>
            </a:extLst>
          </p:cNvPr>
          <p:cNvSpPr/>
          <p:nvPr/>
        </p:nvSpPr>
        <p:spPr>
          <a:xfrm>
            <a:off x="3325375" y="3543411"/>
            <a:ext cx="728312" cy="94638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777EFE-0A71-415A-88CC-B5AC1306DF93}"/>
              </a:ext>
            </a:extLst>
          </p:cNvPr>
          <p:cNvSpPr/>
          <p:nvPr/>
        </p:nvSpPr>
        <p:spPr>
          <a:xfrm>
            <a:off x="6495207" y="3552553"/>
            <a:ext cx="728312" cy="94638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040842C-D807-4315-8D64-B8EEA3CADBB4}"/>
              </a:ext>
            </a:extLst>
          </p:cNvPr>
          <p:cNvSpPr/>
          <p:nvPr/>
        </p:nvSpPr>
        <p:spPr>
          <a:xfrm>
            <a:off x="1991028" y="3543411"/>
            <a:ext cx="1224922" cy="94638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C648658-CB49-48DB-A1BD-5B6EC70B14B4}"/>
              </a:ext>
            </a:extLst>
          </p:cNvPr>
          <p:cNvSpPr/>
          <p:nvPr/>
        </p:nvSpPr>
        <p:spPr>
          <a:xfrm>
            <a:off x="7382212" y="3540015"/>
            <a:ext cx="1224922" cy="94638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5198F9-1EAB-49F2-BE6A-80CF2525DCDF}"/>
              </a:ext>
            </a:extLst>
          </p:cNvPr>
          <p:cNvSpPr txBox="1"/>
          <p:nvPr/>
        </p:nvSpPr>
        <p:spPr>
          <a:xfrm>
            <a:off x="3256190" y="4675205"/>
            <a:ext cx="576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oxy-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2AE8D41-D7A3-41AB-9321-30A796A3AD39}"/>
              </a:ext>
            </a:extLst>
          </p:cNvPr>
          <p:cNvSpPr txBox="1"/>
          <p:nvPr/>
        </p:nvSpPr>
        <p:spPr>
          <a:xfrm>
            <a:off x="6832725" y="4650481"/>
            <a:ext cx="576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oxy-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31B8492-3329-4B4E-93E3-A72D1493065F}"/>
              </a:ext>
            </a:extLst>
          </p:cNvPr>
          <p:cNvSpPr txBox="1"/>
          <p:nvPr/>
        </p:nvSpPr>
        <p:spPr>
          <a:xfrm>
            <a:off x="2250643" y="4675205"/>
            <a:ext cx="758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nitro-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787F028-D38A-42C7-B264-76C7F2242A07}"/>
              </a:ext>
            </a:extLst>
          </p:cNvPr>
          <p:cNvSpPr txBox="1"/>
          <p:nvPr/>
        </p:nvSpPr>
        <p:spPr>
          <a:xfrm>
            <a:off x="8070418" y="4675205"/>
            <a:ext cx="758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nitro-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9357A24-E893-442A-8257-1EAD038EBC2C}"/>
              </a:ext>
            </a:extLst>
          </p:cNvPr>
          <p:cNvSpPr txBox="1"/>
          <p:nvPr/>
        </p:nvSpPr>
        <p:spPr>
          <a:xfrm>
            <a:off x="4295748" y="34883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8F0C6B8-E8D0-4DB1-BF88-2DD431A010DC}"/>
              </a:ext>
            </a:extLst>
          </p:cNvPr>
          <p:cNvSpPr txBox="1"/>
          <p:nvPr/>
        </p:nvSpPr>
        <p:spPr>
          <a:xfrm>
            <a:off x="5294235" y="34618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F2A19B8-AC7D-4D35-8618-74361B02F7C6}"/>
              </a:ext>
            </a:extLst>
          </p:cNvPr>
          <p:cNvSpPr txBox="1"/>
          <p:nvPr/>
        </p:nvSpPr>
        <p:spPr>
          <a:xfrm>
            <a:off x="2491322" y="5229951"/>
            <a:ext cx="50656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1,2-bis(nitro-oxy)ethane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056914A-C860-4D34-AA15-3FBC2173A20B}"/>
              </a:ext>
            </a:extLst>
          </p:cNvPr>
          <p:cNvSpPr txBox="1"/>
          <p:nvPr/>
        </p:nvSpPr>
        <p:spPr>
          <a:xfrm>
            <a:off x="2567685" y="5891802"/>
            <a:ext cx="55836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</a:rPr>
              <a:t>Ethylene Glycol Dinitrate, EGDN </a:t>
            </a:r>
          </a:p>
        </p:txBody>
      </p:sp>
    </p:spTree>
    <p:extLst>
      <p:ext uri="{BB962C8B-B14F-4D97-AF65-F5344CB8AC3E}">
        <p14:creationId xmlns:p14="http://schemas.microsoft.com/office/powerpoint/2010/main" val="12692486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9399217-8399-48FE-90A4-0586CF94EDF4}"/>
              </a:ext>
            </a:extLst>
          </p:cNvPr>
          <p:cNvSpPr txBox="1"/>
          <p:nvPr/>
        </p:nvSpPr>
        <p:spPr>
          <a:xfrm>
            <a:off x="4553016" y="1236931"/>
            <a:ext cx="68799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dirty="0">
                <a:solidFill>
                  <a:srgbClr val="00B050"/>
                </a:solidFill>
                <a:effectLst/>
              </a:rPr>
              <a:t>1,3,5-trinitro-1,3,5-triazacyclohexane</a:t>
            </a:r>
            <a:endParaRPr lang="en-GB" sz="2800" b="1" dirty="0">
              <a:solidFill>
                <a:srgbClr val="00B050"/>
              </a:solidFill>
            </a:endParaRPr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BC6271CF-9947-4BE7-A8A3-1241EE3DA663}"/>
              </a:ext>
            </a:extLst>
          </p:cNvPr>
          <p:cNvSpPr txBox="1">
            <a:spLocks/>
          </p:cNvSpPr>
          <p:nvPr/>
        </p:nvSpPr>
        <p:spPr>
          <a:xfrm>
            <a:off x="913774" y="0"/>
            <a:ext cx="10364451" cy="938463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Systematic names of explosives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003F2E-C6CF-41B9-980C-7006D3CA9DCD}"/>
              </a:ext>
            </a:extLst>
          </p:cNvPr>
          <p:cNvSpPr txBox="1"/>
          <p:nvPr/>
        </p:nvSpPr>
        <p:spPr>
          <a:xfrm>
            <a:off x="10803575" y="1113820"/>
            <a:ext cx="9492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RDX</a:t>
            </a:r>
          </a:p>
        </p:txBody>
      </p:sp>
      <p:pic>
        <p:nvPicPr>
          <p:cNvPr id="10" name="Picture 2">
            <a:extLst>
              <a:ext uri="{FF2B5EF4-FFF2-40B4-BE49-F238E27FC236}">
                <a16:creationId xmlns:a16="http://schemas.microsoft.com/office/drawing/2014/main" id="{8BE371E7-2E76-42D9-8E7D-AD40C9ECAB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95" y="3827121"/>
            <a:ext cx="3459327" cy="296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4D1829D-8BB0-4039-8AC5-A364DC797550}"/>
              </a:ext>
            </a:extLst>
          </p:cNvPr>
          <p:cNvSpPr txBox="1"/>
          <p:nvPr/>
        </p:nvSpPr>
        <p:spPr>
          <a:xfrm>
            <a:off x="10256380" y="4746756"/>
            <a:ext cx="19265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Picric acid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377CC3-1255-4E35-8B4D-5B0EEB2E4AC0}"/>
              </a:ext>
            </a:extLst>
          </p:cNvPr>
          <p:cNvSpPr txBox="1"/>
          <p:nvPr/>
        </p:nvSpPr>
        <p:spPr>
          <a:xfrm>
            <a:off x="4658492" y="4792923"/>
            <a:ext cx="528240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2,4,6-trinitrophenol (TNP)</a:t>
            </a:r>
          </a:p>
          <a:p>
            <a:endParaRPr lang="en-GB" sz="2800" b="1" dirty="0">
              <a:solidFill>
                <a:srgbClr val="00B050"/>
              </a:solidFill>
            </a:endParaRPr>
          </a:p>
        </p:txBody>
      </p:sp>
      <p:pic>
        <p:nvPicPr>
          <p:cNvPr id="9218" name="Picture 2" descr="cyclonite - Wikidata">
            <a:extLst>
              <a:ext uri="{FF2B5EF4-FFF2-40B4-BE49-F238E27FC236}">
                <a16:creationId xmlns:a16="http://schemas.microsoft.com/office/drawing/2014/main" id="{C805AEA3-A531-43BF-A979-E166230EA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50" y="764469"/>
            <a:ext cx="3670964" cy="244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9594928-9F8A-4909-8855-284B6AF4C3CA}"/>
              </a:ext>
            </a:extLst>
          </p:cNvPr>
          <p:cNvSpPr txBox="1"/>
          <p:nvPr/>
        </p:nvSpPr>
        <p:spPr>
          <a:xfrm>
            <a:off x="4750272" y="1926578"/>
            <a:ext cx="60939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Research Department </a:t>
            </a:r>
            <a:r>
              <a:rPr lang="en-GB" dirty="0" err="1"/>
              <a:t>eXplosive</a:t>
            </a:r>
            <a:r>
              <a:rPr lang="en-GB" dirty="0"/>
              <a:t> or hexogen</a:t>
            </a:r>
          </a:p>
        </p:txBody>
      </p:sp>
    </p:spTree>
    <p:extLst>
      <p:ext uri="{BB962C8B-B14F-4D97-AF65-F5344CB8AC3E}">
        <p14:creationId xmlns:p14="http://schemas.microsoft.com/office/powerpoint/2010/main" val="456574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2" grpId="0"/>
      <p:bldP spid="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>
            <a:extLst>
              <a:ext uri="{FF2B5EF4-FFF2-40B4-BE49-F238E27FC236}">
                <a16:creationId xmlns:a16="http://schemas.microsoft.com/office/drawing/2014/main" id="{11E3AA98-AC5B-4A98-A1CE-200B2E9C46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4400" y="0"/>
            <a:ext cx="10363200" cy="87830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Systematic names of explosives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624420-73EE-477A-95F8-452D47112C48}"/>
              </a:ext>
            </a:extLst>
          </p:cNvPr>
          <p:cNvSpPr txBox="1"/>
          <p:nvPr/>
        </p:nvSpPr>
        <p:spPr>
          <a:xfrm>
            <a:off x="513347" y="772374"/>
            <a:ext cx="11165306" cy="19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solidFill>
                  <a:srgbClr val="00B050"/>
                </a:solidFill>
              </a:rPr>
              <a:t>(2S,3R,4S,5R,6R)-2-[(2R,3R,4S,5R,6S)-4,5-dinitrooxy-2-(</a:t>
            </a:r>
            <a:r>
              <a:rPr lang="en-GB" sz="2800" b="1" dirty="0" err="1">
                <a:solidFill>
                  <a:srgbClr val="00B050"/>
                </a:solidFill>
              </a:rPr>
              <a:t>nitrooxymethyl</a:t>
            </a:r>
            <a:r>
              <a:rPr lang="en-GB" sz="2800" b="1" dirty="0">
                <a:solidFill>
                  <a:srgbClr val="00B050"/>
                </a:solidFill>
              </a:rPr>
              <a:t>)-6-[(2R,3R,4S,5R,6S)-4,5,6-trinitrooxy-2-(</a:t>
            </a:r>
            <a:r>
              <a:rPr lang="en-GB" sz="2800" b="1" dirty="0" err="1">
                <a:solidFill>
                  <a:srgbClr val="00B050"/>
                </a:solidFill>
              </a:rPr>
              <a:t>nitrooxymethyl</a:t>
            </a:r>
            <a:r>
              <a:rPr lang="en-GB" sz="2800" b="1" dirty="0">
                <a:solidFill>
                  <a:srgbClr val="00B050"/>
                </a:solidFill>
              </a:rPr>
              <a:t>)oxan-3-yl]oxyoxan-3-yl]oxy-3,5-dinitrooxy-6-(</a:t>
            </a:r>
            <a:r>
              <a:rPr lang="en-GB" sz="2800" b="1" dirty="0" err="1">
                <a:solidFill>
                  <a:srgbClr val="00B050"/>
                </a:solidFill>
              </a:rPr>
              <a:t>nitrooxymethyl</a:t>
            </a:r>
            <a:r>
              <a:rPr lang="en-GB" sz="2800" b="1" dirty="0">
                <a:solidFill>
                  <a:srgbClr val="00B050"/>
                </a:solidFill>
              </a:rPr>
              <a:t>)oxan-4-yl] nitrate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4E96B1-ACCE-4DBC-9CD6-F184894CB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619" y="3017138"/>
            <a:ext cx="5236918" cy="35121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66E278-5347-4429-B372-2293109234D5}"/>
              </a:ext>
            </a:extLst>
          </p:cNvPr>
          <p:cNvSpPr txBox="1"/>
          <p:nvPr/>
        </p:nvSpPr>
        <p:spPr>
          <a:xfrm>
            <a:off x="9223381" y="5793238"/>
            <a:ext cx="2456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nitrocellulose</a:t>
            </a:r>
          </a:p>
        </p:txBody>
      </p:sp>
    </p:spTree>
    <p:extLst>
      <p:ext uri="{BB962C8B-B14F-4D97-AF65-F5344CB8AC3E}">
        <p14:creationId xmlns:p14="http://schemas.microsoft.com/office/powerpoint/2010/main" val="1399397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56ACDF7-75E6-4B5D-8AEC-1E72A3C111B2}"/>
              </a:ext>
            </a:extLst>
          </p:cNvPr>
          <p:cNvSpPr txBox="1"/>
          <p:nvPr/>
        </p:nvSpPr>
        <p:spPr>
          <a:xfrm>
            <a:off x="93873" y="6276017"/>
            <a:ext cx="81790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https://www.youtube.com/watch?v=bq9sNCRezqg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334CE9-C355-4457-B63E-7C141614B130}"/>
              </a:ext>
            </a:extLst>
          </p:cNvPr>
          <p:cNvSpPr txBox="1"/>
          <p:nvPr/>
        </p:nvSpPr>
        <p:spPr>
          <a:xfrm>
            <a:off x="93873" y="5946972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https://www.youtube.com/watch?v=m7KDU1OwQSo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76C96414-700F-432D-96A4-C327DD911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106905"/>
          </a:xfrm>
        </p:spPr>
        <p:txBody>
          <a:bodyPr/>
          <a:lstStyle/>
          <a:p>
            <a:r>
              <a:rPr lang="en-GB" dirty="0"/>
              <a:t>Hybridisation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7DFC8B-120E-4427-BC7E-3E3E720AC016}"/>
              </a:ext>
            </a:extLst>
          </p:cNvPr>
          <p:cNvSpPr txBox="1"/>
          <p:nvPr/>
        </p:nvSpPr>
        <p:spPr>
          <a:xfrm>
            <a:off x="604377" y="922239"/>
            <a:ext cx="1914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Hybridisation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14" name="Picture 13">
            <a:hlinkClick r:id="rId3"/>
            <a:extLst>
              <a:ext uri="{FF2B5EF4-FFF2-40B4-BE49-F238E27FC236}">
                <a16:creationId xmlns:a16="http://schemas.microsoft.com/office/drawing/2014/main" id="{B3B450CA-3217-42A2-9F14-35169EF618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860" y="2290463"/>
            <a:ext cx="5287435" cy="344832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0A0E70A-6AE1-499F-B5FB-7FA07AFF5B67}"/>
              </a:ext>
            </a:extLst>
          </p:cNvPr>
          <p:cNvSpPr txBox="1"/>
          <p:nvPr/>
        </p:nvSpPr>
        <p:spPr>
          <a:xfrm>
            <a:off x="503973" y="936567"/>
            <a:ext cx="103644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            is a process of mixing atomic orbitals with comparable energies to form a new set of hybrid orbitals with equivalent energy and equivalent shape suitable for the pairing of electrons to form covalent bonds.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8042E22-6E88-488E-8B12-1981A2E55B08}"/>
              </a:ext>
            </a:extLst>
          </p:cNvPr>
          <p:cNvGrpSpPr/>
          <p:nvPr/>
        </p:nvGrpSpPr>
        <p:grpSpPr>
          <a:xfrm>
            <a:off x="5969021" y="2257107"/>
            <a:ext cx="6103824" cy="3569654"/>
            <a:chOff x="5969021" y="2257107"/>
            <a:chExt cx="6103824" cy="3569654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A6C1558A-4221-4215-888F-C46B7A5678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22291" b="17479"/>
            <a:stretch/>
          </p:blipFill>
          <p:spPr>
            <a:xfrm>
              <a:off x="6222980" y="2257107"/>
              <a:ext cx="5848736" cy="2076724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A0E2FB4C-EF32-4884-8FC1-251B40248F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70420" t="41845" r="8558" b="40527"/>
            <a:stretch/>
          </p:blipFill>
          <p:spPr>
            <a:xfrm>
              <a:off x="5969021" y="4326430"/>
              <a:ext cx="1911299" cy="1500331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07988423-C35F-4BC5-8038-DC00610ECF0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70420" t="24226" r="8558" b="58494"/>
            <a:stretch/>
          </p:blipFill>
          <p:spPr>
            <a:xfrm>
              <a:off x="7903834" y="4355958"/>
              <a:ext cx="1911299" cy="1470803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B2892E77-1CDF-434E-AEC4-EE77C0A451F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70420" t="13447" r="8558" b="78238"/>
            <a:stretch/>
          </p:blipFill>
          <p:spPr>
            <a:xfrm>
              <a:off x="9871065" y="4502098"/>
              <a:ext cx="2201780" cy="81524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01060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46F3696-7B9C-4814-908C-8B73CD3EC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55023"/>
          </a:xfrm>
        </p:spPr>
        <p:txBody>
          <a:bodyPr/>
          <a:lstStyle/>
          <a:p>
            <a:r>
              <a:rPr lang="en-GB" dirty="0"/>
              <a:t>Chemical structure of benzene</a:t>
            </a:r>
            <a:endParaRPr lang="en-GB" baseline="-250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F6AEDA2-0425-4E3B-A519-0BAA81C78CC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6265" y="1027106"/>
            <a:ext cx="11785586" cy="3424107"/>
          </a:xfrm>
        </p:spPr>
        <p:txBody>
          <a:bodyPr>
            <a:normAutofit/>
          </a:bodyPr>
          <a:lstStyle/>
          <a:p>
            <a:r>
              <a:rPr lang="en-GB" dirty="0"/>
              <a:t>Main representative of aromatic (</a:t>
            </a:r>
            <a:r>
              <a:rPr lang="en-GB" cap="none" dirty="0"/>
              <a:t>because originally extracted from ‘smelly stuff’</a:t>
            </a:r>
            <a:r>
              <a:rPr lang="en-GB" dirty="0"/>
              <a:t>) hydrocarbons</a:t>
            </a:r>
          </a:p>
          <a:p>
            <a:pPr lvl="1"/>
            <a:r>
              <a:rPr lang="en-GB" sz="2000" dirty="0"/>
              <a:t> Flat ring of six carbon atoms with formula C</a:t>
            </a:r>
            <a:r>
              <a:rPr lang="en-GB" sz="2000" baseline="-25000" dirty="0"/>
              <a:t>6</a:t>
            </a:r>
            <a:r>
              <a:rPr lang="en-GB" sz="2000" dirty="0"/>
              <a:t>H</a:t>
            </a:r>
            <a:r>
              <a:rPr lang="en-GB" sz="2000" baseline="-25000" dirty="0"/>
              <a:t>6</a:t>
            </a:r>
          </a:p>
          <a:p>
            <a:pPr lvl="1"/>
            <a:r>
              <a:rPr lang="en-GB" sz="2000" dirty="0"/>
              <a:t>Conjugated single and double bonds</a:t>
            </a:r>
          </a:p>
          <a:p>
            <a:pPr lvl="1"/>
            <a:r>
              <a:rPr lang="en-GB" sz="2000" dirty="0"/>
              <a:t>Follows Huckle’s rule: </a:t>
            </a:r>
            <a:r>
              <a:rPr lang="en-GB" sz="2000" cap="none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if the number of pi electrons in a compound equals 4 n +2 where n is integer, the compound is aromatic </a:t>
            </a:r>
            <a:endParaRPr lang="en-GB" sz="2000" cap="none" dirty="0"/>
          </a:p>
          <a:p>
            <a:r>
              <a:rPr lang="en-GB" dirty="0"/>
              <a:t>The structure can be drawn in couple different ways: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33D3E5CB-D2FE-4790-964C-720A213CDF28}"/>
              </a:ext>
            </a:extLst>
          </p:cNvPr>
          <p:cNvSpPr txBox="1"/>
          <p:nvPr/>
        </p:nvSpPr>
        <p:spPr>
          <a:xfrm>
            <a:off x="3369622" y="6180892"/>
            <a:ext cx="6097978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“All models are wrong, but some are useful” </a:t>
            </a:r>
            <a:r>
              <a:rPr lang="en-GB" sz="1400" b="1" dirty="0">
                <a:solidFill>
                  <a:srgbClr val="0070C0"/>
                </a:solidFill>
              </a:rPr>
              <a:t>George Box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D72752-2585-4951-98A5-CA4FC36C8F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9227" y="4108503"/>
            <a:ext cx="7683961" cy="211958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960A0D9-66D5-424C-A51C-8FC92B2A29F9}"/>
              </a:ext>
            </a:extLst>
          </p:cNvPr>
          <p:cNvSpPr txBox="1"/>
          <p:nvPr/>
        </p:nvSpPr>
        <p:spPr>
          <a:xfrm>
            <a:off x="2104307" y="3714553"/>
            <a:ext cx="3703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alternating single and double bonds 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9335662-4F43-48EF-9864-5B49A8D2C879}"/>
              </a:ext>
            </a:extLst>
          </p:cNvPr>
          <p:cNvSpPr txBox="1"/>
          <p:nvPr/>
        </p:nvSpPr>
        <p:spPr>
          <a:xfrm>
            <a:off x="6920702" y="3747909"/>
            <a:ext cx="2258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equally shared bonds</a:t>
            </a:r>
          </a:p>
        </p:txBody>
      </p:sp>
    </p:spTree>
    <p:extLst>
      <p:ext uri="{BB962C8B-B14F-4D97-AF65-F5344CB8AC3E}">
        <p14:creationId xmlns:p14="http://schemas.microsoft.com/office/powerpoint/2010/main" val="4184320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8C8CC-D5A5-45A9-83EE-3529ABAD1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20299"/>
          </a:xfrm>
        </p:spPr>
        <p:txBody>
          <a:bodyPr/>
          <a:lstStyle/>
          <a:p>
            <a:r>
              <a:rPr lang="en-GB" dirty="0"/>
              <a:t>Bonding in benzene - orbitals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8357A-6B9E-4349-9E6A-5BC67075B11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7398" y="680474"/>
            <a:ext cx="11253734" cy="3424107"/>
          </a:xfrm>
        </p:spPr>
        <p:txBody>
          <a:bodyPr>
            <a:normAutofit lnSpcReduction="10000"/>
          </a:bodyPr>
          <a:lstStyle/>
          <a:p>
            <a:r>
              <a:rPr lang="en-GB" cap="none" dirty="0"/>
              <a:t>All six C atoms are sp</a:t>
            </a:r>
            <a:r>
              <a:rPr lang="en-GB" cap="none" baseline="30000" dirty="0"/>
              <a:t>2</a:t>
            </a:r>
            <a:r>
              <a:rPr lang="en-GB" cap="none" dirty="0"/>
              <a:t> hybridised; they overlap with each other and with s orbitals of H atoms to form C-C and C-H sigma bonds</a:t>
            </a:r>
          </a:p>
          <a:p>
            <a:r>
              <a:rPr lang="en-GB" cap="none" dirty="0"/>
              <a:t>All sigma bonds are in one plane and the bond angles are 120</a:t>
            </a:r>
            <a:r>
              <a:rPr lang="en-GB" cap="none" baseline="30000" dirty="0"/>
              <a:t>o</a:t>
            </a:r>
            <a:r>
              <a:rPr lang="en-GB" cap="none" dirty="0"/>
              <a:t> </a:t>
            </a:r>
          </a:p>
          <a:p>
            <a:r>
              <a:rPr lang="en-GB" cap="none" dirty="0"/>
              <a:t>Each carbon atom has </a:t>
            </a:r>
            <a:r>
              <a:rPr lang="en-GB" cap="none" dirty="0" err="1"/>
              <a:t>unhybridised</a:t>
            </a:r>
            <a:r>
              <a:rPr lang="en-GB" cap="none" dirty="0"/>
              <a:t> p-orbital containing one electron; the p orbitals are perpendicular to the plane of sigma bonds</a:t>
            </a:r>
          </a:p>
          <a:p>
            <a:r>
              <a:rPr lang="en-GB" cap="none" dirty="0"/>
              <a:t>The overlap of these p orbitals produces a set of molecular orbitals containing 6 electrons: the six electrons of the p orbitals cover all six carbon atoms and are said to be delocalised. </a:t>
            </a:r>
          </a:p>
          <a:p>
            <a:r>
              <a:rPr lang="en-GB" cap="none" dirty="0"/>
              <a:t>Strong pi bonds form and the benzene ring is stabilised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069452-6FA8-48D3-8F7D-CA457E62AE8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56" t="35097" r="63352" b="30667"/>
          <a:stretch/>
        </p:blipFill>
        <p:spPr>
          <a:xfrm>
            <a:off x="7568872" y="3778538"/>
            <a:ext cx="4545722" cy="30794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C91300-600D-4D8C-9A87-7B9BA1C9FF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975" t="35097" r="11137" b="30667"/>
          <a:stretch/>
        </p:blipFill>
        <p:spPr>
          <a:xfrm>
            <a:off x="300868" y="3845397"/>
            <a:ext cx="6973037" cy="3009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3955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1E6826B-BDC7-43C9-8FD5-B58E742FE8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77624" y="1662049"/>
            <a:ext cx="6489716" cy="348186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840BC711-0948-4EB5-842D-798980ADC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32684"/>
            <a:ext cx="10364451" cy="786023"/>
          </a:xfrm>
        </p:spPr>
        <p:txBody>
          <a:bodyPr/>
          <a:lstStyle/>
          <a:p>
            <a:r>
              <a:rPr lang="en-GB" dirty="0"/>
              <a:t>isomerism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DE2F2F-2111-4CC6-BC51-91DDE9FB0814}"/>
              </a:ext>
            </a:extLst>
          </p:cNvPr>
          <p:cNvSpPr txBox="1"/>
          <p:nvPr/>
        </p:nvSpPr>
        <p:spPr>
          <a:xfrm>
            <a:off x="0" y="786936"/>
            <a:ext cx="120592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Compounds having the same molecular formula but differ from each other in physical or chemical properties are called </a:t>
            </a:r>
            <a:r>
              <a:rPr lang="en-GB" sz="2400" b="1" dirty="0">
                <a:solidFill>
                  <a:srgbClr val="0070C0"/>
                </a:solidFill>
              </a:rPr>
              <a:t>isomers</a:t>
            </a:r>
            <a:r>
              <a:rPr lang="en-GB" sz="2400" dirty="0"/>
              <a:t> and the phenomenon is called </a:t>
            </a:r>
            <a:r>
              <a:rPr lang="en-GB" sz="2400" b="1" dirty="0">
                <a:solidFill>
                  <a:srgbClr val="0070C0"/>
                </a:solidFill>
              </a:rPr>
              <a:t>isomerism</a:t>
            </a:r>
            <a:r>
              <a:rPr lang="en-GB" sz="2400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3EA084-7C11-4778-8502-4149CAF7C349}"/>
              </a:ext>
            </a:extLst>
          </p:cNvPr>
          <p:cNvSpPr txBox="1"/>
          <p:nvPr/>
        </p:nvSpPr>
        <p:spPr>
          <a:xfrm>
            <a:off x="6516370" y="1760154"/>
            <a:ext cx="57926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Structural isomers = constitutional isomers</a:t>
            </a:r>
            <a:r>
              <a:rPr lang="en-GB" sz="2400" dirty="0"/>
              <a:t>: more common</a:t>
            </a:r>
          </a:p>
          <a:p>
            <a:r>
              <a:rPr lang="en-GB" sz="2400" dirty="0"/>
              <a:t>Two molecules have the same number and types of atoms but the connection between these atoms is different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54C77D7-CE2F-4873-9F3E-E4E563541D0E}"/>
              </a:ext>
            </a:extLst>
          </p:cNvPr>
          <p:cNvSpPr txBox="1"/>
          <p:nvPr/>
        </p:nvSpPr>
        <p:spPr>
          <a:xfrm>
            <a:off x="6633411" y="4254097"/>
            <a:ext cx="55585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Stereoisomers = spatial isomers: </a:t>
            </a:r>
          </a:p>
          <a:p>
            <a:r>
              <a:rPr lang="en-GB" sz="2400" dirty="0"/>
              <a:t>Two molecules have the same number and types of atoms but the atoms have different spatial arrangements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D9B8B81-1683-41E1-9059-636D899C77EE}"/>
              </a:ext>
            </a:extLst>
          </p:cNvPr>
          <p:cNvGrpSpPr/>
          <p:nvPr/>
        </p:nvGrpSpPr>
        <p:grpSpPr>
          <a:xfrm>
            <a:off x="23242" y="5389245"/>
            <a:ext cx="2277645" cy="1013966"/>
            <a:chOff x="-71478" y="5317958"/>
            <a:chExt cx="1481795" cy="683332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DB9FDF5C-B646-4D85-8A0F-81619932B90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15655" r="86134" b="68254"/>
            <a:stretch/>
          </p:blipFill>
          <p:spPr>
            <a:xfrm>
              <a:off x="-71478" y="5317958"/>
              <a:ext cx="723947" cy="53091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7060991-3BD4-4383-940C-CB963F8612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61897"/>
            <a:stretch/>
          </p:blipFill>
          <p:spPr>
            <a:xfrm>
              <a:off x="684830" y="5346217"/>
              <a:ext cx="725487" cy="655073"/>
            </a:xfrm>
            <a:prstGeom prst="rect">
              <a:avLst/>
            </a:prstGeom>
          </p:spPr>
        </p:pic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A9A173BB-E7AB-4C67-AB38-3FEDF2C92F0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098" t="65029" r="58968" b="12775"/>
          <a:stretch/>
        </p:blipFill>
        <p:spPr>
          <a:xfrm>
            <a:off x="2531875" y="5736945"/>
            <a:ext cx="1224220" cy="101396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39005FE-D1ED-436F-8B79-B6A76008F75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27" t="65029" r="74444" b="12775"/>
          <a:stretch/>
        </p:blipFill>
        <p:spPr>
          <a:xfrm>
            <a:off x="2501753" y="4810535"/>
            <a:ext cx="1230448" cy="926410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6195525B-DEFE-414B-AA26-13BD3E90D2BD}"/>
              </a:ext>
            </a:extLst>
          </p:cNvPr>
          <p:cNvGrpSpPr/>
          <p:nvPr/>
        </p:nvGrpSpPr>
        <p:grpSpPr>
          <a:xfrm>
            <a:off x="4240024" y="4984605"/>
            <a:ext cx="1926877" cy="1189372"/>
            <a:chOff x="5160330" y="5054556"/>
            <a:chExt cx="1975602" cy="113548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5FE93EB-B46A-4F7B-A405-499D7E4589F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72959" t="37416" r="6288" b="43009"/>
            <a:stretch/>
          </p:blipFill>
          <p:spPr>
            <a:xfrm>
              <a:off x="5230909" y="5054556"/>
              <a:ext cx="1905023" cy="1135480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DED15209-43A3-40CB-A17E-EA181C524D3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160330" y="5307320"/>
              <a:ext cx="254490" cy="43174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634266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F8894-DC76-4F6F-8236-BFC817717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22692"/>
            <a:ext cx="10364451" cy="826815"/>
          </a:xfrm>
        </p:spPr>
        <p:txBody>
          <a:bodyPr/>
          <a:lstStyle/>
          <a:p>
            <a:r>
              <a:rPr lang="en-GB" dirty="0"/>
              <a:t>Isomers of TNT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75FC2B-D28F-45DE-A1A4-55BEB2F8A6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4420"/>
          <a:stretch/>
        </p:blipFill>
        <p:spPr>
          <a:xfrm>
            <a:off x="346804" y="1858297"/>
            <a:ext cx="5700033" cy="4458781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AD63A026-F73F-4449-A2C1-70C69BD59FB9}"/>
              </a:ext>
            </a:extLst>
          </p:cNvPr>
          <p:cNvGrpSpPr/>
          <p:nvPr/>
        </p:nvGrpSpPr>
        <p:grpSpPr>
          <a:xfrm>
            <a:off x="6294613" y="1846498"/>
            <a:ext cx="5686978" cy="4423755"/>
            <a:chOff x="6523323" y="849507"/>
            <a:chExt cx="4425879" cy="327044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7905AEF-1245-4C42-856B-D2BBAB65C4E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54435"/>
            <a:stretch/>
          </p:blipFill>
          <p:spPr>
            <a:xfrm>
              <a:off x="6529219" y="1286515"/>
              <a:ext cx="4419983" cy="2833434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223134A-FD53-4151-A494-B2EF66E4C8D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b="92406"/>
            <a:stretch/>
          </p:blipFill>
          <p:spPr>
            <a:xfrm>
              <a:off x="6523323" y="849507"/>
              <a:ext cx="4419980" cy="472402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873A80ED-D683-4302-92EE-2FABE313F791}"/>
              </a:ext>
            </a:extLst>
          </p:cNvPr>
          <p:cNvSpPr txBox="1"/>
          <p:nvPr/>
        </p:nvSpPr>
        <p:spPr>
          <a:xfrm>
            <a:off x="516719" y="892236"/>
            <a:ext cx="110602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Trinitrotoluene (TNT) has six constitutional isomers with diverse physical properties</a:t>
            </a:r>
          </a:p>
        </p:txBody>
      </p:sp>
    </p:spTree>
    <p:extLst>
      <p:ext uri="{BB962C8B-B14F-4D97-AF65-F5344CB8AC3E}">
        <p14:creationId xmlns:p14="http://schemas.microsoft.com/office/powerpoint/2010/main" val="21168637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5F480-AA38-4CA4-BECA-10C3ADEEE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55406"/>
          </a:xfrm>
        </p:spPr>
        <p:txBody>
          <a:bodyPr/>
          <a:lstStyle/>
          <a:p>
            <a:r>
              <a:rPr lang="en-GB" dirty="0"/>
              <a:t>Polymers in </a:t>
            </a:r>
            <a:r>
              <a:rPr lang="en-GB" dirty="0" err="1"/>
              <a:t>Ome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4048B8-4A42-4FF3-B955-CC573B0B4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8819" y="3898984"/>
            <a:ext cx="2807938" cy="280793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96A6617-D6FB-4A56-9391-1B3E95E4C6B4}"/>
              </a:ext>
            </a:extLst>
          </p:cNvPr>
          <p:cNvSpPr txBox="1"/>
          <p:nvPr/>
        </p:nvSpPr>
        <p:spPr>
          <a:xfrm>
            <a:off x="176981" y="987310"/>
            <a:ext cx="1149194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polymers: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large molecules made up of small identical subunits called monomers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PBX – polymer (plastic) bonded explosives (1950)</a:t>
            </a:r>
          </a:p>
          <a:p>
            <a:pPr marL="742950" lvl="1" indent="-285750">
              <a:buFontTx/>
              <a:buChar char="-"/>
            </a:pPr>
            <a:r>
              <a:rPr lang="en-GB" sz="2400" dirty="0"/>
              <a:t>show reduced sensitivity </a:t>
            </a:r>
          </a:p>
          <a:p>
            <a:pPr marL="742950" lvl="1" indent="-285750">
              <a:buFontTx/>
              <a:buChar char="-"/>
            </a:pPr>
            <a:r>
              <a:rPr lang="en-GB" sz="2400" dirty="0"/>
              <a:t>facilitate safe an easy handling</a:t>
            </a:r>
          </a:p>
          <a:p>
            <a:pPr marL="742950" lvl="1" indent="-285750">
              <a:buFontTx/>
              <a:buChar char="-"/>
            </a:pPr>
            <a:r>
              <a:rPr lang="en-GB" sz="2400" dirty="0"/>
              <a:t>have improved processibility and mechanical properties</a:t>
            </a:r>
          </a:p>
          <a:p>
            <a:pPr marL="742950" lvl="1" indent="-285750">
              <a:buFontTx/>
              <a:buChar char="-"/>
            </a:pP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BF6139-A2FC-4CE7-B67A-4A0DBA294758}"/>
              </a:ext>
            </a:extLst>
          </p:cNvPr>
          <p:cNvSpPr txBox="1"/>
          <p:nvPr/>
        </p:nvSpPr>
        <p:spPr>
          <a:xfrm>
            <a:off x="248284" y="3651655"/>
            <a:ext cx="1603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SEMTEX (1966)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751AEA-4B08-45F2-AA03-FCCD915BA1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84" y="4199048"/>
            <a:ext cx="4227131" cy="13906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95D506-11AB-4CB7-910A-07B31F54F036}"/>
              </a:ext>
            </a:extLst>
          </p:cNvPr>
          <p:cNvSpPr txBox="1"/>
          <p:nvPr/>
        </p:nvSpPr>
        <p:spPr>
          <a:xfrm>
            <a:off x="261108" y="5589697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polymer matrix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CE3A72E-6A13-4C05-B472-CA1E564D2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6824" y="4020987"/>
            <a:ext cx="3706883" cy="15687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37C91D-D115-4EF8-A3C4-1F855DAB2495}"/>
              </a:ext>
            </a:extLst>
          </p:cNvPr>
          <p:cNvSpPr txBox="1"/>
          <p:nvPr/>
        </p:nvSpPr>
        <p:spPr>
          <a:xfrm>
            <a:off x="4840527" y="5589697"/>
            <a:ext cx="2371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phtalic</a:t>
            </a:r>
            <a:r>
              <a:rPr lang="en-GB" dirty="0"/>
              <a:t> acid n-</a:t>
            </a:r>
            <a:r>
              <a:rPr lang="en-GB" dirty="0" err="1"/>
              <a:t>octylester</a:t>
            </a:r>
            <a:endParaRPr lang="en-GB" dirty="0"/>
          </a:p>
          <a:p>
            <a:r>
              <a:rPr lang="en-GB" dirty="0"/>
              <a:t>plasticiser</a:t>
            </a:r>
          </a:p>
        </p:txBody>
      </p:sp>
    </p:spTree>
    <p:extLst>
      <p:ext uri="{BB962C8B-B14F-4D97-AF65-F5344CB8AC3E}">
        <p14:creationId xmlns:p14="http://schemas.microsoft.com/office/powerpoint/2010/main" val="7940346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7D140-CD5E-4B6B-80CF-56D2715D1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90649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54E28-8C36-4CBC-B897-003BBAE6AB7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0647" y="1108308"/>
            <a:ext cx="10363826" cy="3424107"/>
          </a:xfrm>
        </p:spPr>
        <p:txBody>
          <a:bodyPr>
            <a:noAutofit/>
          </a:bodyPr>
          <a:lstStyle/>
          <a:p>
            <a:r>
              <a:rPr lang="en-GB" sz="2400" dirty="0"/>
              <a:t>In today’s lecture we introduced key concepts of organic chemistry including:</a:t>
            </a:r>
          </a:p>
          <a:p>
            <a:pPr lvl="1"/>
            <a:r>
              <a:rPr lang="en-GB" sz="2400" dirty="0"/>
              <a:t>Naming of organic compounds</a:t>
            </a:r>
          </a:p>
          <a:p>
            <a:pPr lvl="1"/>
            <a:r>
              <a:rPr lang="en-GB" sz="2400" dirty="0"/>
              <a:t>Aliphatic vs aromatic hydrocarbons</a:t>
            </a:r>
          </a:p>
          <a:p>
            <a:pPr lvl="1"/>
            <a:r>
              <a:rPr lang="en-GB" sz="2400" dirty="0"/>
              <a:t>Molecular structure </a:t>
            </a:r>
          </a:p>
          <a:p>
            <a:pPr lvl="1"/>
            <a:r>
              <a:rPr lang="en-GB" sz="2400" dirty="0"/>
              <a:t>Functional groups</a:t>
            </a:r>
          </a:p>
          <a:p>
            <a:pPr lvl="1"/>
            <a:r>
              <a:rPr lang="en-GB" sz="2400" dirty="0"/>
              <a:t>Isomers and polymers</a:t>
            </a:r>
          </a:p>
        </p:txBody>
      </p:sp>
    </p:spTree>
    <p:extLst>
      <p:ext uri="{BB962C8B-B14F-4D97-AF65-F5344CB8AC3E}">
        <p14:creationId xmlns:p14="http://schemas.microsoft.com/office/powerpoint/2010/main" val="112271606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1605</Words>
  <Application>Microsoft Office PowerPoint</Application>
  <PresentationFormat>Widescreen</PresentationFormat>
  <Paragraphs>268</Paragraphs>
  <Slides>23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Google Sans</vt:lpstr>
      <vt:lpstr>Arial</vt:lpstr>
      <vt:lpstr>Calibri</vt:lpstr>
      <vt:lpstr>Tw Cen MT</vt:lpstr>
      <vt:lpstr>Droplet</vt:lpstr>
      <vt:lpstr>Introduction to organic chemistry</vt:lpstr>
      <vt:lpstr>Today’s lecture – learning outcomes</vt:lpstr>
      <vt:lpstr>What is organic chemistry?</vt:lpstr>
      <vt:lpstr>PowerPoint Presentation</vt:lpstr>
      <vt:lpstr>Classification of hydrocarbons</vt:lpstr>
      <vt:lpstr>Homologous series of alkanes</vt:lpstr>
      <vt:lpstr>Properties of alkanes</vt:lpstr>
      <vt:lpstr>Functional groups</vt:lpstr>
      <vt:lpstr>Functional group vs substituent</vt:lpstr>
      <vt:lpstr>Functional groups with nitrogen</vt:lpstr>
      <vt:lpstr>PowerPoint Presentation</vt:lpstr>
      <vt:lpstr>PowerPoint Presentation</vt:lpstr>
      <vt:lpstr>Naming organic compounds</vt:lpstr>
      <vt:lpstr>Systematic names of explosives</vt:lpstr>
      <vt:lpstr>PowerPoint Presentation</vt:lpstr>
      <vt:lpstr>Systematic names of explosives</vt:lpstr>
      <vt:lpstr>Hybridisation </vt:lpstr>
      <vt:lpstr>Chemical structure of benzene</vt:lpstr>
      <vt:lpstr>Bonding in benzene - orbitals</vt:lpstr>
      <vt:lpstr>isomerism</vt:lpstr>
      <vt:lpstr>Isomers of TNT</vt:lpstr>
      <vt:lpstr>Polymers in Ome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4</cp:revision>
  <dcterms:created xsi:type="dcterms:W3CDTF">2023-10-14T09:08:27Z</dcterms:created>
  <dcterms:modified xsi:type="dcterms:W3CDTF">2024-10-07T21:48:25Z</dcterms:modified>
</cp:coreProperties>
</file>