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 id="2147483672" r:id="rId3"/>
  </p:sldMasterIdLst>
  <p:notesMasterIdLst>
    <p:notesMasterId r:id="rId16"/>
  </p:notesMasterIdLst>
  <p:sldIdLst>
    <p:sldId id="269" r:id="rId4"/>
    <p:sldId id="273" r:id="rId5"/>
    <p:sldId id="274" r:id="rId6"/>
    <p:sldId id="276" r:id="rId7"/>
    <p:sldId id="277" r:id="rId8"/>
    <p:sldId id="271" r:id="rId9"/>
    <p:sldId id="268" r:id="rId10"/>
    <p:sldId id="260" r:id="rId11"/>
    <p:sldId id="270" r:id="rId12"/>
    <p:sldId id="272" r:id="rId13"/>
    <p:sldId id="261"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1E35"/>
    <a:srgbClr val="1B3157"/>
    <a:srgbClr val="3A4762"/>
    <a:srgbClr val="006600"/>
    <a:srgbClr val="003300"/>
    <a:srgbClr val="25447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93321" autoAdjust="0"/>
  </p:normalViewPr>
  <p:slideViewPr>
    <p:cSldViewPr snapToGrid="0">
      <p:cViewPr varScale="1">
        <p:scale>
          <a:sx n="67" d="100"/>
          <a:sy n="67" d="100"/>
        </p:scale>
        <p:origin x="8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B2ACD9-9204-45B3-9ABA-45E6CFEBE862}" type="datetimeFigureOut">
              <a:rPr lang="en-GB" smtClean="0"/>
              <a:t>17/03/2021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DCD2B-E0B7-4A03-9268-B8D731B05790}" type="slidenum">
              <a:rPr lang="en-GB" smtClean="0"/>
              <a:t>‹#›</a:t>
            </a:fld>
            <a:endParaRPr lang="en-GB"/>
          </a:p>
        </p:txBody>
      </p:sp>
    </p:spTree>
    <p:extLst>
      <p:ext uri="{BB962C8B-B14F-4D97-AF65-F5344CB8AC3E}">
        <p14:creationId xmlns:p14="http://schemas.microsoft.com/office/powerpoint/2010/main" val="380706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DDCD2B-E0B7-4A03-9268-B8D731B05790}" type="slidenum">
              <a:rPr lang="en-GB" smtClean="0"/>
              <a:t>10</a:t>
            </a:fld>
            <a:endParaRPr lang="en-GB"/>
          </a:p>
        </p:txBody>
      </p:sp>
    </p:spTree>
    <p:extLst>
      <p:ext uri="{BB962C8B-B14F-4D97-AF65-F5344CB8AC3E}">
        <p14:creationId xmlns:p14="http://schemas.microsoft.com/office/powerpoint/2010/main" val="744081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5997"/>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042" indent="0" algn="ctr">
              <a:buNone/>
              <a:defRPr sz="2000"/>
            </a:lvl2pPr>
            <a:lvl3pPr marL="914086" indent="0" algn="ctr">
              <a:buNone/>
              <a:defRPr sz="1801"/>
            </a:lvl3pPr>
            <a:lvl4pPr marL="1371126" indent="0" algn="ctr">
              <a:buNone/>
              <a:defRPr sz="1600"/>
            </a:lvl4pPr>
            <a:lvl5pPr marL="1828170" indent="0" algn="ctr">
              <a:buNone/>
              <a:defRPr sz="1600"/>
            </a:lvl5pPr>
            <a:lvl6pPr marL="2285214" indent="0" algn="ctr">
              <a:buNone/>
              <a:defRPr sz="1600"/>
            </a:lvl6pPr>
            <a:lvl7pPr marL="2742255" indent="0" algn="ctr">
              <a:buNone/>
              <a:defRPr sz="1600"/>
            </a:lvl7pPr>
            <a:lvl8pPr marL="3199299" indent="0" algn="ctr">
              <a:buNone/>
              <a:defRPr sz="1600"/>
            </a:lvl8pPr>
            <a:lvl9pPr marL="365634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3" y="1709739"/>
            <a:ext cx="10515600" cy="2852737"/>
          </a:xfrm>
        </p:spPr>
        <p:txBody>
          <a:bodyPr anchor="b"/>
          <a:lstStyle>
            <a:lvl1pPr>
              <a:defRPr sz="5997"/>
            </a:lvl1pPr>
          </a:lstStyle>
          <a:p>
            <a:r>
              <a:rPr lang="en-US"/>
              <a:t>Click to edit Master title style</a:t>
            </a:r>
            <a:endParaRPr lang="en-GB"/>
          </a:p>
        </p:txBody>
      </p:sp>
      <p:sp>
        <p:nvSpPr>
          <p:cNvPr id="3" name="Text Placeholder 2"/>
          <p:cNvSpPr>
            <a:spLocks noGrp="1"/>
          </p:cNvSpPr>
          <p:nvPr>
            <p:ph type="body" idx="1"/>
          </p:nvPr>
        </p:nvSpPr>
        <p:spPr>
          <a:xfrm>
            <a:off x="831853" y="4589468"/>
            <a:ext cx="10515600" cy="1500187"/>
          </a:xfrm>
        </p:spPr>
        <p:txBody>
          <a:bodyPr/>
          <a:lstStyle>
            <a:lvl1pPr marL="0" indent="0">
              <a:buNone/>
              <a:defRPr sz="2400">
                <a:solidFill>
                  <a:schemeClr val="tx1">
                    <a:tint val="75000"/>
                  </a:schemeClr>
                </a:solidFill>
              </a:defRPr>
            </a:lvl1pPr>
            <a:lvl2pPr marL="457042" indent="0">
              <a:buNone/>
              <a:defRPr sz="2000">
                <a:solidFill>
                  <a:schemeClr val="tx1">
                    <a:tint val="75000"/>
                  </a:schemeClr>
                </a:solidFill>
              </a:defRPr>
            </a:lvl2pPr>
            <a:lvl3pPr marL="914086" indent="0">
              <a:buNone/>
              <a:defRPr sz="1801">
                <a:solidFill>
                  <a:schemeClr val="tx1">
                    <a:tint val="75000"/>
                  </a:schemeClr>
                </a:solidFill>
              </a:defRPr>
            </a:lvl3pPr>
            <a:lvl4pPr marL="1371126" indent="0">
              <a:buNone/>
              <a:defRPr sz="1600">
                <a:solidFill>
                  <a:schemeClr val="tx1">
                    <a:tint val="75000"/>
                  </a:schemeClr>
                </a:solidFill>
              </a:defRPr>
            </a:lvl4pPr>
            <a:lvl5pPr marL="1828170" indent="0">
              <a:buNone/>
              <a:defRPr sz="1600">
                <a:solidFill>
                  <a:schemeClr val="tx1">
                    <a:tint val="75000"/>
                  </a:schemeClr>
                </a:solidFill>
              </a:defRPr>
            </a:lvl5pPr>
            <a:lvl6pPr marL="2285214" indent="0">
              <a:buNone/>
              <a:defRPr sz="1600">
                <a:solidFill>
                  <a:schemeClr val="tx1">
                    <a:tint val="75000"/>
                  </a:schemeClr>
                </a:solidFill>
              </a:defRPr>
            </a:lvl6pPr>
            <a:lvl7pPr marL="2742255" indent="0">
              <a:buNone/>
              <a:defRPr sz="1600">
                <a:solidFill>
                  <a:schemeClr val="tx1">
                    <a:tint val="75000"/>
                  </a:schemeClr>
                </a:solidFill>
              </a:defRPr>
            </a:lvl7pPr>
            <a:lvl8pPr marL="3199299" indent="0">
              <a:buNone/>
              <a:defRPr sz="1600">
                <a:solidFill>
                  <a:schemeClr val="tx1">
                    <a:tint val="75000"/>
                  </a:schemeClr>
                </a:solidFill>
              </a:defRPr>
            </a:lvl8pPr>
            <a:lvl9pPr marL="365634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E494F-FE87-41AE-98AA-AE738CBA7503}"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E494F-FE87-41AE-98AA-AE738CBA7503}"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95" y="1681163"/>
            <a:ext cx="5157787" cy="823912"/>
          </a:xfrm>
        </p:spPr>
        <p:txBody>
          <a:bodyPr anchor="b"/>
          <a:lstStyle>
            <a:lvl1pPr marL="0" indent="0">
              <a:buNone/>
              <a:defRPr sz="2400" b="1"/>
            </a:lvl1pPr>
            <a:lvl2pPr marL="457042" indent="0">
              <a:buNone/>
              <a:defRPr sz="2000" b="1"/>
            </a:lvl2pPr>
            <a:lvl3pPr marL="914086" indent="0">
              <a:buNone/>
              <a:defRPr sz="1801" b="1"/>
            </a:lvl3pPr>
            <a:lvl4pPr marL="1371126" indent="0">
              <a:buNone/>
              <a:defRPr sz="1600" b="1"/>
            </a:lvl4pPr>
            <a:lvl5pPr marL="1828170" indent="0">
              <a:buNone/>
              <a:defRPr sz="1600" b="1"/>
            </a:lvl5pPr>
            <a:lvl6pPr marL="2285214" indent="0">
              <a:buNone/>
              <a:defRPr sz="1600" b="1"/>
            </a:lvl6pPr>
            <a:lvl7pPr marL="2742255" indent="0">
              <a:buNone/>
              <a:defRPr sz="1600" b="1"/>
            </a:lvl7pPr>
            <a:lvl8pPr marL="3199299" indent="0">
              <a:buNone/>
              <a:defRPr sz="1600" b="1"/>
            </a:lvl8pPr>
            <a:lvl9pPr marL="3656343"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95"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3" y="1681163"/>
            <a:ext cx="5183188" cy="823912"/>
          </a:xfrm>
        </p:spPr>
        <p:txBody>
          <a:bodyPr anchor="b"/>
          <a:lstStyle>
            <a:lvl1pPr marL="0" indent="0">
              <a:buNone/>
              <a:defRPr sz="2400" b="1"/>
            </a:lvl1pPr>
            <a:lvl2pPr marL="457042" indent="0">
              <a:buNone/>
              <a:defRPr sz="2000" b="1"/>
            </a:lvl2pPr>
            <a:lvl3pPr marL="914086" indent="0">
              <a:buNone/>
              <a:defRPr sz="1801" b="1"/>
            </a:lvl3pPr>
            <a:lvl4pPr marL="1371126" indent="0">
              <a:buNone/>
              <a:defRPr sz="1600" b="1"/>
            </a:lvl4pPr>
            <a:lvl5pPr marL="1828170" indent="0">
              <a:buNone/>
              <a:defRPr sz="1600" b="1"/>
            </a:lvl5pPr>
            <a:lvl6pPr marL="2285214" indent="0">
              <a:buNone/>
              <a:defRPr sz="1600" b="1"/>
            </a:lvl6pPr>
            <a:lvl7pPr marL="2742255" indent="0">
              <a:buNone/>
              <a:defRPr sz="1600" b="1"/>
            </a:lvl7pPr>
            <a:lvl8pPr marL="3199299" indent="0">
              <a:buNone/>
              <a:defRPr sz="1600" b="1"/>
            </a:lvl8pPr>
            <a:lvl9pPr marL="365634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E494F-FE87-41AE-98AA-AE738CBA7503}" type="datetimeFigureOut">
              <a:rPr lang="en-GB" smtClean="0"/>
              <a:t>17/03/2021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E494F-FE87-41AE-98AA-AE738CBA7503}" type="datetimeFigureOut">
              <a:rPr lang="en-GB" smtClean="0"/>
              <a:t>17/03/2021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E494F-FE87-41AE-98AA-AE738CBA7503}" type="datetimeFigureOut">
              <a:rPr lang="en-GB" smtClean="0"/>
              <a:t>17/03/2021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3" y="457200"/>
            <a:ext cx="3932236" cy="1600200"/>
          </a:xfrm>
        </p:spPr>
        <p:txBody>
          <a:bodyPr anchor="b"/>
          <a:lstStyle>
            <a:lvl1pPr>
              <a:defRPr sz="3198"/>
            </a:lvl1pPr>
          </a:lstStyle>
          <a:p>
            <a:r>
              <a:rPr lang="en-US"/>
              <a:t>Click to edit Master title style</a:t>
            </a:r>
            <a:endParaRPr lang="en-GB"/>
          </a:p>
        </p:txBody>
      </p:sp>
      <p:sp>
        <p:nvSpPr>
          <p:cNvPr id="3" name="Content Placeholder 2"/>
          <p:cNvSpPr>
            <a:spLocks noGrp="1"/>
          </p:cNvSpPr>
          <p:nvPr>
            <p:ph idx="1"/>
          </p:nvPr>
        </p:nvSpPr>
        <p:spPr>
          <a:xfrm>
            <a:off x="5183190" y="987425"/>
            <a:ext cx="6172201" cy="4873625"/>
          </a:xfrm>
        </p:spPr>
        <p:txBody>
          <a:bodyPr/>
          <a:lstStyle>
            <a:lvl1pPr>
              <a:defRPr sz="3198"/>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93" y="2057400"/>
            <a:ext cx="3932236" cy="3811588"/>
          </a:xfrm>
        </p:spPr>
        <p:txBody>
          <a:bodyPr/>
          <a:lstStyle>
            <a:lvl1pPr marL="0" indent="0">
              <a:buNone/>
              <a:defRPr sz="1600"/>
            </a:lvl1pPr>
            <a:lvl2pPr marL="457042" indent="0">
              <a:buNone/>
              <a:defRPr sz="1401"/>
            </a:lvl2pPr>
            <a:lvl3pPr marL="914086" indent="0">
              <a:buNone/>
              <a:defRPr sz="1200"/>
            </a:lvl3pPr>
            <a:lvl4pPr marL="1371126" indent="0">
              <a:buNone/>
              <a:defRPr sz="1001"/>
            </a:lvl4pPr>
            <a:lvl5pPr marL="1828170" indent="0">
              <a:buNone/>
              <a:defRPr sz="1001"/>
            </a:lvl5pPr>
            <a:lvl6pPr marL="2285214" indent="0">
              <a:buNone/>
              <a:defRPr sz="1001"/>
            </a:lvl6pPr>
            <a:lvl7pPr marL="2742255" indent="0">
              <a:buNone/>
              <a:defRPr sz="1001"/>
            </a:lvl7pPr>
            <a:lvl8pPr marL="3199299" indent="0">
              <a:buNone/>
              <a:defRPr sz="1001"/>
            </a:lvl8pPr>
            <a:lvl9pPr marL="3656343" indent="0">
              <a:buNone/>
              <a:defRPr sz="1001"/>
            </a:lvl9pPr>
          </a:lstStyle>
          <a:p>
            <a:pPr lvl="0"/>
            <a:r>
              <a:rPr lang="en-US"/>
              <a:t>Click to edit Master text styles</a:t>
            </a:r>
          </a:p>
        </p:txBody>
      </p:sp>
      <p:sp>
        <p:nvSpPr>
          <p:cNvPr id="5" name="Date Placeholder 4"/>
          <p:cNvSpPr>
            <a:spLocks noGrp="1"/>
          </p:cNvSpPr>
          <p:nvPr>
            <p:ph type="dt" sz="half" idx="10"/>
          </p:nvPr>
        </p:nvSpPr>
        <p:spPr/>
        <p:txBody>
          <a:bodyPr/>
          <a:lstStyle/>
          <a:p>
            <a:fld id="{4AEE494F-FE87-41AE-98AA-AE738CBA7503}"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3" y="457200"/>
            <a:ext cx="3932236" cy="1600200"/>
          </a:xfrm>
        </p:spPr>
        <p:txBody>
          <a:bodyPr anchor="b"/>
          <a:lstStyle>
            <a:lvl1pPr>
              <a:defRPr sz="3198"/>
            </a:lvl1pPr>
          </a:lstStyle>
          <a:p>
            <a:r>
              <a:rPr lang="en-US"/>
              <a:t>Click to edit Master title style</a:t>
            </a:r>
            <a:endParaRPr lang="en-GB"/>
          </a:p>
        </p:txBody>
      </p:sp>
      <p:sp>
        <p:nvSpPr>
          <p:cNvPr id="3" name="Picture Placeholder 2"/>
          <p:cNvSpPr>
            <a:spLocks noGrp="1"/>
          </p:cNvSpPr>
          <p:nvPr>
            <p:ph type="pic" idx="1"/>
          </p:nvPr>
        </p:nvSpPr>
        <p:spPr>
          <a:xfrm>
            <a:off x="5183190" y="987425"/>
            <a:ext cx="6172201" cy="4873625"/>
          </a:xfrm>
        </p:spPr>
        <p:txBody>
          <a:bodyPr/>
          <a:lstStyle>
            <a:lvl1pPr marL="0" indent="0">
              <a:buNone/>
              <a:defRPr sz="3198"/>
            </a:lvl1pPr>
            <a:lvl2pPr marL="457042" indent="0">
              <a:buNone/>
              <a:defRPr sz="2800"/>
            </a:lvl2pPr>
            <a:lvl3pPr marL="914086" indent="0">
              <a:buNone/>
              <a:defRPr sz="2400"/>
            </a:lvl3pPr>
            <a:lvl4pPr marL="1371126" indent="0">
              <a:buNone/>
              <a:defRPr sz="2000"/>
            </a:lvl4pPr>
            <a:lvl5pPr marL="1828170" indent="0">
              <a:buNone/>
              <a:defRPr sz="2000"/>
            </a:lvl5pPr>
            <a:lvl6pPr marL="2285214" indent="0">
              <a:buNone/>
              <a:defRPr sz="2000"/>
            </a:lvl6pPr>
            <a:lvl7pPr marL="2742255" indent="0">
              <a:buNone/>
              <a:defRPr sz="2000"/>
            </a:lvl7pPr>
            <a:lvl8pPr marL="3199299" indent="0">
              <a:buNone/>
              <a:defRPr sz="2000"/>
            </a:lvl8pPr>
            <a:lvl9pPr marL="3656343" indent="0">
              <a:buNone/>
              <a:defRPr sz="2000"/>
            </a:lvl9pPr>
          </a:lstStyle>
          <a:p>
            <a:endParaRPr lang="en-GB"/>
          </a:p>
        </p:txBody>
      </p:sp>
      <p:sp>
        <p:nvSpPr>
          <p:cNvPr id="4" name="Text Placeholder 3"/>
          <p:cNvSpPr>
            <a:spLocks noGrp="1"/>
          </p:cNvSpPr>
          <p:nvPr>
            <p:ph type="body" sz="half" idx="2"/>
          </p:nvPr>
        </p:nvSpPr>
        <p:spPr>
          <a:xfrm>
            <a:off x="839793" y="2057400"/>
            <a:ext cx="3932236" cy="3811588"/>
          </a:xfrm>
        </p:spPr>
        <p:txBody>
          <a:bodyPr/>
          <a:lstStyle>
            <a:lvl1pPr marL="0" indent="0">
              <a:buNone/>
              <a:defRPr sz="1600"/>
            </a:lvl1pPr>
            <a:lvl2pPr marL="457042" indent="0">
              <a:buNone/>
              <a:defRPr sz="1401"/>
            </a:lvl2pPr>
            <a:lvl3pPr marL="914086" indent="0">
              <a:buNone/>
              <a:defRPr sz="1200"/>
            </a:lvl3pPr>
            <a:lvl4pPr marL="1371126" indent="0">
              <a:buNone/>
              <a:defRPr sz="1001"/>
            </a:lvl4pPr>
            <a:lvl5pPr marL="1828170" indent="0">
              <a:buNone/>
              <a:defRPr sz="1001"/>
            </a:lvl5pPr>
            <a:lvl6pPr marL="2285214" indent="0">
              <a:buNone/>
              <a:defRPr sz="1001"/>
            </a:lvl6pPr>
            <a:lvl7pPr marL="2742255" indent="0">
              <a:buNone/>
              <a:defRPr sz="1001"/>
            </a:lvl7pPr>
            <a:lvl8pPr marL="3199299" indent="0">
              <a:buNone/>
              <a:defRPr sz="1001"/>
            </a:lvl8pPr>
            <a:lvl9pPr marL="3656343" indent="0">
              <a:buNone/>
              <a:defRPr sz="1001"/>
            </a:lvl9pPr>
          </a:lstStyle>
          <a:p>
            <a:pPr lvl="0"/>
            <a:r>
              <a:rPr lang="en-US"/>
              <a:t>Click to edit Master text styles</a:t>
            </a:r>
          </a:p>
        </p:txBody>
      </p:sp>
      <p:sp>
        <p:nvSpPr>
          <p:cNvPr id="5" name="Date Placeholder 4"/>
          <p:cNvSpPr>
            <a:spLocks noGrp="1"/>
          </p:cNvSpPr>
          <p:nvPr>
            <p:ph type="dt" sz="half" idx="10"/>
          </p:nvPr>
        </p:nvSpPr>
        <p:spPr/>
        <p:txBody>
          <a:bodyPr/>
          <a:lstStyle/>
          <a:p>
            <a:fld id="{4AEE494F-FE87-41AE-98AA-AE738CBA7503}"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3"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4" y="1122361"/>
            <a:ext cx="9144000" cy="2387598"/>
          </a:xfrm>
        </p:spPr>
        <p:txBody>
          <a:bodyPr anchor="b" anchorCtr="1"/>
          <a:lstStyle>
            <a:lvl1pPr algn="ctr">
              <a:defRPr sz="5997"/>
            </a:lvl1pPr>
          </a:lstStyle>
          <a:p>
            <a:pPr lvl="0"/>
            <a:r>
              <a:rPr lang="en-US"/>
              <a:t>Click to edit Master title style</a:t>
            </a:r>
            <a:endParaRPr lang="en-GB"/>
          </a:p>
        </p:txBody>
      </p:sp>
      <p:sp>
        <p:nvSpPr>
          <p:cNvPr id="3" name="Subtitle 2"/>
          <p:cNvSpPr txBox="1">
            <a:spLocks noGrp="1"/>
          </p:cNvSpPr>
          <p:nvPr>
            <p:ph type="subTitle" idx="1"/>
          </p:nvPr>
        </p:nvSpPr>
        <p:spPr>
          <a:xfrm>
            <a:off x="1524004"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B8902809-B699-4740-A4D9-6D6EBFAA669A}"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70968D6-88B9-4B2E-B251-2224AEBD38F9}" type="slidenum">
              <a:rPr/>
              <a:t>‹#›</a:t>
            </a:fld>
            <a:endParaRPr lang="en-GB"/>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C57CEC84-51D7-419B-B985-DA7CB0396C01}"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B7046A2C-3E80-418D-A6B9-7B17C58539A8}" type="slidenum">
              <a:rPr/>
              <a:t>‹#›</a:t>
            </a:fld>
            <a:endParaRPr lang="en-GB"/>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50" y="1709740"/>
            <a:ext cx="10515600" cy="2852735"/>
          </a:xfrm>
        </p:spPr>
        <p:txBody>
          <a:bodyPr anchor="b"/>
          <a:lstStyle>
            <a:lvl1pPr>
              <a:defRPr sz="5997"/>
            </a:lvl1pPr>
          </a:lstStyle>
          <a:p>
            <a:pPr lvl="0"/>
            <a:r>
              <a:rPr lang="en-US"/>
              <a:t>Click to edit Master title style</a:t>
            </a:r>
            <a:endParaRPr lang="en-GB"/>
          </a:p>
        </p:txBody>
      </p:sp>
      <p:sp>
        <p:nvSpPr>
          <p:cNvPr id="3" name="Text Placeholder 2"/>
          <p:cNvSpPr txBox="1">
            <a:spLocks noGrp="1"/>
          </p:cNvSpPr>
          <p:nvPr>
            <p:ph type="body" idx="1"/>
          </p:nvPr>
        </p:nvSpPr>
        <p:spPr>
          <a:xfrm>
            <a:off x="831850"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E2EE8AAB-D1C3-4B79-BBF6-082AF8B48B86}"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77C5E467-14BB-4AED-8CDF-8723428C876B}" type="slidenum">
              <a:r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6"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2"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10ED3181-26C1-4668-88C2-8BDD2DD25DDF}"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A59B5D3-8F3F-43F5-A0F9-192F94122970}" type="slidenum">
              <a:r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365131"/>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5" y="1681160"/>
            <a:ext cx="5157781"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5" y="2505075"/>
            <a:ext cx="5157781"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5"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5" y="250507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F314E8F6-7BEA-483E-A82B-EF03F3E35EF2}" type="datetime1">
              <a:rPr lang="en-GB"/>
              <a:t>17/03/2021</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2D09D7FB-6B39-41AB-95A9-3FDA39C8E405}" type="slidenum">
              <a:r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55390E3A-1C2E-41C1-9591-E814D55DFFB9}" type="datetime1">
              <a:rPr lang="en-GB"/>
              <a:t>17/03/2021</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F672CA5C-9F92-4CEB-8837-8FC9CDA0ECE0}" type="slidenum">
              <a:r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F186B82D-31CE-4407-8C4B-9A2E729F8872}" type="datetime1">
              <a:rPr lang="en-GB"/>
              <a:t>17/03/2021</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2F2D5C46-E532-4A76-A5F9-68689B59CD88}" type="slidenum">
              <a:r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Content Placeholder 2"/>
          <p:cNvSpPr txBox="1">
            <a:spLocks noGrp="1"/>
          </p:cNvSpPr>
          <p:nvPr>
            <p:ph idx="1"/>
          </p:nvPr>
        </p:nvSpPr>
        <p:spPr>
          <a:xfrm>
            <a:off x="5183187" y="987428"/>
            <a:ext cx="6172201" cy="4873623"/>
          </a:xfrm>
        </p:spPr>
        <p:txBody>
          <a:bodyPr/>
          <a:lstStyle>
            <a:lvl1pPr>
              <a:defRPr sz="3198"/>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7A81EA66-27A3-4BC0-A175-36A963B3EE4F}"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5BC93A2E-AE37-4B96-868B-672117B36378}" type="slidenum">
              <a:r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Picture Placeholder 2"/>
          <p:cNvSpPr txBox="1">
            <a:spLocks noGrp="1"/>
          </p:cNvSpPr>
          <p:nvPr>
            <p:ph type="pic" idx="1"/>
          </p:nvPr>
        </p:nvSpPr>
        <p:spPr>
          <a:xfrm>
            <a:off x="5183187" y="987428"/>
            <a:ext cx="6172201" cy="4873623"/>
          </a:xfrm>
        </p:spPr>
        <p:txBody>
          <a:bodyPr/>
          <a:lstStyle>
            <a:lvl1pPr marL="0" indent="0">
              <a:buNone/>
              <a:defRPr lang="en-GB" sz="3198"/>
            </a:lvl1pPr>
          </a:lstStyle>
          <a:p>
            <a:pPr lvl="0"/>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B374254A-7BF1-4CC1-A6AF-9697918DB739}"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2EB344B-0DFC-455C-97B3-17AA291AF0D3}" type="slidenum">
              <a:r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BD923EAC-41D6-4DDC-B0AF-E9E9C8D4D494}"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DBEAC054-6874-49C2-8CD2-73325C6DF8A5}" type="slidenum">
              <a:r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6" y="365129"/>
            <a:ext cx="2628900"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6" y="365129"/>
            <a:ext cx="7734297"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E8EB282A-CD25-48B0-9A62-54304C656462}"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FE15932-23E2-46CF-9D6D-9A3B34E42329}" type="slidenum">
              <a:r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4" y="1122361"/>
            <a:ext cx="9144000" cy="2387598"/>
          </a:xfrm>
        </p:spPr>
        <p:txBody>
          <a:bodyPr anchor="b" anchorCtr="1"/>
          <a:lstStyle>
            <a:lvl1pPr algn="ctr">
              <a:defRPr sz="5997"/>
            </a:lvl1pPr>
          </a:lstStyle>
          <a:p>
            <a:pPr lvl="0"/>
            <a:r>
              <a:rPr lang="en-US"/>
              <a:t>Click to edit Master title style</a:t>
            </a:r>
            <a:endParaRPr lang="en-GB"/>
          </a:p>
        </p:txBody>
      </p:sp>
      <p:sp>
        <p:nvSpPr>
          <p:cNvPr id="3" name="Subtitle 2"/>
          <p:cNvSpPr txBox="1">
            <a:spLocks noGrp="1"/>
          </p:cNvSpPr>
          <p:nvPr>
            <p:ph type="subTitle" idx="1"/>
          </p:nvPr>
        </p:nvSpPr>
        <p:spPr>
          <a:xfrm>
            <a:off x="1524004"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4C06B469-6278-41B2-9DBC-D38B1A35E418}"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485B350B-FA36-4856-AB76-BA04D3918063}" type="slidenum">
              <a:rPr/>
              <a:t>‹#›</a:t>
            </a:fld>
            <a:endParaRPr lang="en-GB"/>
          </a:p>
        </p:txBody>
      </p:sp>
    </p:spTree>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14C7F27C-7D7B-4DEC-9D1F-1534636B07C2}"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3495401-B96D-45F1-82CB-CC9B4DFC36A1}" type="slidenum">
              <a:r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50" y="1709740"/>
            <a:ext cx="10515600" cy="2852735"/>
          </a:xfrm>
        </p:spPr>
        <p:txBody>
          <a:bodyPr anchor="b"/>
          <a:lstStyle>
            <a:lvl1pPr>
              <a:defRPr sz="5997"/>
            </a:lvl1pPr>
          </a:lstStyle>
          <a:p>
            <a:pPr lvl="0"/>
            <a:r>
              <a:rPr lang="en-US"/>
              <a:t>Click to edit Master title style</a:t>
            </a:r>
            <a:endParaRPr lang="en-GB"/>
          </a:p>
        </p:txBody>
      </p:sp>
      <p:sp>
        <p:nvSpPr>
          <p:cNvPr id="3" name="Text Placeholder 2"/>
          <p:cNvSpPr txBox="1">
            <a:spLocks noGrp="1"/>
          </p:cNvSpPr>
          <p:nvPr>
            <p:ph type="body" idx="1"/>
          </p:nvPr>
        </p:nvSpPr>
        <p:spPr>
          <a:xfrm>
            <a:off x="831850"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596FE644-A61C-48D9-A59B-2DD404612DFE}"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65C8D6F3-4B8A-44A7-B054-8EC9AA8843F8}" type="slidenum">
              <a:r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6"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2"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F9FD82C1-B2E9-41CF-B8D2-FE1EA10D1544}"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83082A5A-3400-460D-8702-7C48094142D3}" type="slidenum">
              <a:r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365131"/>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5" y="1681160"/>
            <a:ext cx="5157781"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5" y="2505075"/>
            <a:ext cx="5157781"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5"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5" y="250507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270A6676-8561-4BF3-B44A-75C648A42E33}" type="datetime1">
              <a:rPr lang="en-GB"/>
              <a:t>17/03/2021</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3A41B5D0-1A40-4A1A-B9DC-347D8F44D4B7}" type="slidenum">
              <a:r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38542A7B-C9DB-401A-9007-79CAF2979F75}" type="datetime1">
              <a:rPr lang="en-GB"/>
              <a:t>17/03/2021</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C2ECA010-2314-4256-9DAB-41ACC39CCDEB}" type="slidenum">
              <a:r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0C8BFDA6-804A-4C07-8983-0CA189B2A48E}" type="datetime1">
              <a:rPr lang="en-GB"/>
              <a:t>17/03/2021</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B68EC504-B2F9-48B3-9482-0EE34C6BBFE6}" type="slidenum">
              <a:r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Content Placeholder 2"/>
          <p:cNvSpPr txBox="1">
            <a:spLocks noGrp="1"/>
          </p:cNvSpPr>
          <p:nvPr>
            <p:ph idx="1"/>
          </p:nvPr>
        </p:nvSpPr>
        <p:spPr>
          <a:xfrm>
            <a:off x="5183187" y="987428"/>
            <a:ext cx="6172201" cy="4873623"/>
          </a:xfrm>
        </p:spPr>
        <p:txBody>
          <a:bodyPr/>
          <a:lstStyle>
            <a:lvl1pPr>
              <a:defRPr sz="3198"/>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A97ED322-EA4D-43DD-8BBF-FDA831EE0065}"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2CCB8A25-EEE4-43B8-8BB7-7E6FCB58932D}" type="slidenum">
              <a:r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Picture Placeholder 2"/>
          <p:cNvSpPr txBox="1">
            <a:spLocks noGrp="1"/>
          </p:cNvSpPr>
          <p:nvPr>
            <p:ph type="pic" idx="1"/>
          </p:nvPr>
        </p:nvSpPr>
        <p:spPr>
          <a:xfrm>
            <a:off x="5183187" y="987428"/>
            <a:ext cx="6172201" cy="4873623"/>
          </a:xfrm>
        </p:spPr>
        <p:txBody>
          <a:bodyPr/>
          <a:lstStyle>
            <a:lvl1pPr marL="0" indent="0">
              <a:buNone/>
              <a:defRPr lang="en-GB" sz="3198"/>
            </a:lvl1pPr>
          </a:lstStyle>
          <a:p>
            <a:pPr lvl="0"/>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74492BBE-517E-4556-8D57-C680A4CC5184}" type="datetime1">
              <a:rPr lang="en-GB"/>
              <a:t>17/03/2021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DAA0EF6-F44C-4D3E-AC06-995CC15B8442}" type="slidenum">
              <a:r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6A0E8A61-6BCF-4F6B-BD6B-6AE24C6BBF81}"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2394CA7-C2DC-4318-A4F3-29E998384366}" type="slidenum">
              <a:r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6" y="365129"/>
            <a:ext cx="2628900"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6" y="365129"/>
            <a:ext cx="7734297"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4CE701B-B1D0-4A7A-A0E5-A436F65E3E71}" type="datetime1">
              <a:rPr lang="en-GB"/>
              <a:t>17/03/2021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7534CB4-A4B0-4393-AEE2-9D2B1674D786}" type="slidenum">
              <a:r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4" y="365129"/>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4"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3" y="6356355"/>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E494F-FE87-41AE-98AA-AE738CBA7503}" type="datetimeFigureOut">
              <a:rPr lang="en-GB" smtClean="0"/>
              <a:t>17/03/2021</a:t>
            </a:fld>
            <a:endParaRPr lang="en-GB"/>
          </a:p>
        </p:txBody>
      </p:sp>
      <p:sp>
        <p:nvSpPr>
          <p:cNvPr id="5" name="Footer Placeholder 4"/>
          <p:cNvSpPr>
            <a:spLocks noGrp="1"/>
          </p:cNvSpPr>
          <p:nvPr>
            <p:ph type="ftr" sz="quarter" idx="3"/>
          </p:nvPr>
        </p:nvSpPr>
        <p:spPr>
          <a:xfrm>
            <a:off x="4038604" y="6356355"/>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1" y="6356355"/>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B1AC4E-2770-48E5-BB42-38F490D2D91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086" rtl="0" eaLnBrk="1" latinLnBrk="0" hangingPunct="1">
        <a:lnSpc>
          <a:spcPct val="90000"/>
        </a:lnSpc>
        <a:spcBef>
          <a:spcPct val="0"/>
        </a:spcBef>
        <a:buNone/>
        <a:defRPr sz="4398" kern="1200">
          <a:solidFill>
            <a:schemeClr val="tx1"/>
          </a:solidFill>
          <a:latin typeface="+mj-lt"/>
          <a:ea typeface="+mj-ea"/>
          <a:cs typeface="+mj-cs"/>
        </a:defRPr>
      </a:lvl1pPr>
    </p:titleStyle>
    <p:bodyStyle>
      <a:lvl1pPr marL="228522" indent="-228522" algn="l" defTabSz="914086"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564" indent="-228522" algn="l" defTabSz="91408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605" indent="-228522" algn="l" defTabSz="91408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648"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6692"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5" y="365131"/>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5"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6"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3245AFE9-08C6-4F97-96B6-F90A1707F6F9}" type="datetime1">
              <a:rPr lang="en-GB"/>
              <a:t>17/03/2021</a:t>
            </a:fld>
            <a:endParaRPr lang="en-GB"/>
          </a:p>
        </p:txBody>
      </p:sp>
      <p:sp>
        <p:nvSpPr>
          <p:cNvPr id="5" name="Footer Placeholder 4"/>
          <p:cNvSpPr txBox="1">
            <a:spLocks noGrp="1"/>
          </p:cNvSpPr>
          <p:nvPr>
            <p:ph type="ftr" sz="quarter" idx="3"/>
          </p:nvPr>
        </p:nvSpPr>
        <p:spPr>
          <a:xfrm>
            <a:off x="4038605" y="6356356"/>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endParaRPr lang="en-GB"/>
          </a:p>
        </p:txBody>
      </p:sp>
      <p:sp>
        <p:nvSpPr>
          <p:cNvPr id="6" name="Slide Number Placeholder 5"/>
          <p:cNvSpPr txBox="1">
            <a:spLocks noGrp="1"/>
          </p:cNvSpPr>
          <p:nvPr>
            <p:ph type="sldNum" sz="quarter" idx="4"/>
          </p:nvPr>
        </p:nvSpPr>
        <p:spPr>
          <a:xfrm>
            <a:off x="8610603"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80704B23-17C4-4C73-929D-E3EFA1EEA749}" type="slidenum">
              <a:r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086" rtl="0" fontAlgn="auto" hangingPunct="1">
        <a:lnSpc>
          <a:spcPct val="90000"/>
        </a:lnSpc>
        <a:spcBef>
          <a:spcPts val="0"/>
        </a:spcBef>
        <a:spcAft>
          <a:spcPts val="0"/>
        </a:spcAft>
        <a:buNone/>
        <a:defRPr lang="en-US" sz="4398" b="0" i="0" u="none" strike="noStrike" kern="1200" cap="none" spc="0" baseline="0">
          <a:solidFill>
            <a:srgbClr val="000000"/>
          </a:solidFill>
          <a:uFillTx/>
          <a:latin typeface="Calibri Light" panose="020F0302020204030204"/>
        </a:defRPr>
      </a:lvl1pPr>
    </p:titleStyle>
    <p:bodyStyle>
      <a:lvl1pPr marL="228522" marR="0" lvl="0" indent="-228522" algn="l" defTabSz="914086" rtl="0" fontAlgn="auto" hangingPunct="1">
        <a:lnSpc>
          <a:spcPct val="90000"/>
        </a:lnSpc>
        <a:spcBef>
          <a:spcPts val="1001"/>
        </a:spcBef>
        <a:spcAft>
          <a:spcPts val="0"/>
        </a:spcAft>
        <a:buSzPct val="100000"/>
        <a:buFont typeface="Arial" panose="020B0604020202020204" pitchFamily="34"/>
        <a:buChar char="•"/>
        <a:defRPr lang="en-US" sz="2800" b="0" i="0" u="none" strike="noStrike" kern="1200" cap="none" spc="0" baseline="0">
          <a:solidFill>
            <a:srgbClr val="000000"/>
          </a:solidFill>
          <a:uFillTx/>
          <a:latin typeface="Calibri" panose="020F0502020204030204"/>
        </a:defRPr>
      </a:lvl1pPr>
      <a:lvl2pPr marL="685564" marR="0" lvl="1" indent="-228522" algn="l" defTabSz="914086" rtl="0" fontAlgn="auto" hangingPunct="1">
        <a:lnSpc>
          <a:spcPct val="90000"/>
        </a:lnSpc>
        <a:spcBef>
          <a:spcPts val="500"/>
        </a:spcBef>
        <a:spcAft>
          <a:spcPts val="0"/>
        </a:spcAft>
        <a:buSzPct val="100000"/>
        <a:buFont typeface="Arial" panose="020B0604020202020204" pitchFamily="34"/>
        <a:buChar char="•"/>
        <a:defRPr lang="en-US" sz="2400" b="0" i="0" u="none" strike="noStrike" kern="1200" cap="none" spc="0" baseline="0">
          <a:solidFill>
            <a:srgbClr val="000000"/>
          </a:solidFill>
          <a:uFillTx/>
          <a:latin typeface="Calibri" panose="020F0502020204030204"/>
        </a:defRPr>
      </a:lvl2pPr>
      <a:lvl3pPr marL="1142605" marR="0" lvl="2" indent="-228522" algn="l" defTabSz="914086" rtl="0" fontAlgn="auto" hangingPunct="1">
        <a:lnSpc>
          <a:spcPct val="90000"/>
        </a:lnSpc>
        <a:spcBef>
          <a:spcPts val="500"/>
        </a:spcBef>
        <a:spcAft>
          <a:spcPts val="0"/>
        </a:spcAft>
        <a:buSzPct val="100000"/>
        <a:buFont typeface="Arial" panose="020B0604020202020204" pitchFamily="34"/>
        <a:buChar char="•"/>
        <a:defRPr lang="en-US" sz="2000" b="0" i="0" u="none" strike="noStrike" kern="1200" cap="none" spc="0" baseline="0">
          <a:solidFill>
            <a:srgbClr val="000000"/>
          </a:solidFill>
          <a:uFillTx/>
          <a:latin typeface="Calibri" panose="020F0502020204030204"/>
        </a:defRPr>
      </a:lvl3pPr>
      <a:lvl4pPr marL="1599648" marR="0" lvl="3"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4pPr>
      <a:lvl5pPr marL="2056692" marR="0" lvl="4"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5" y="365131"/>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5"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6"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07740AFC-ACF6-4F86-888F-BFC7B4CE72D6}" type="datetime1">
              <a:rPr lang="en-GB"/>
              <a:t>17/03/2021</a:t>
            </a:fld>
            <a:endParaRPr lang="en-GB"/>
          </a:p>
        </p:txBody>
      </p:sp>
      <p:sp>
        <p:nvSpPr>
          <p:cNvPr id="5" name="Footer Placeholder 4"/>
          <p:cNvSpPr txBox="1">
            <a:spLocks noGrp="1"/>
          </p:cNvSpPr>
          <p:nvPr>
            <p:ph type="ftr" sz="quarter" idx="3"/>
          </p:nvPr>
        </p:nvSpPr>
        <p:spPr>
          <a:xfrm>
            <a:off x="4038605" y="6356356"/>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endParaRPr lang="en-GB"/>
          </a:p>
        </p:txBody>
      </p:sp>
      <p:sp>
        <p:nvSpPr>
          <p:cNvPr id="6" name="Slide Number Placeholder 5"/>
          <p:cNvSpPr txBox="1">
            <a:spLocks noGrp="1"/>
          </p:cNvSpPr>
          <p:nvPr>
            <p:ph type="sldNum" sz="quarter" idx="4"/>
          </p:nvPr>
        </p:nvSpPr>
        <p:spPr>
          <a:xfrm>
            <a:off x="8610603"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DF67ADB7-FA96-4E1E-8D9F-97117E51F136}" type="slidenum">
              <a:r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0" marR="0" lvl="0" indent="0" algn="l" defTabSz="914086" rtl="0" fontAlgn="auto" hangingPunct="1">
        <a:lnSpc>
          <a:spcPct val="90000"/>
        </a:lnSpc>
        <a:spcBef>
          <a:spcPts val="0"/>
        </a:spcBef>
        <a:spcAft>
          <a:spcPts val="0"/>
        </a:spcAft>
        <a:buNone/>
        <a:defRPr lang="en-US" sz="4398" b="0" i="0" u="none" strike="noStrike" kern="1200" cap="none" spc="0" baseline="0">
          <a:solidFill>
            <a:srgbClr val="000000"/>
          </a:solidFill>
          <a:uFillTx/>
          <a:latin typeface="Calibri Light" panose="020F0302020204030204"/>
        </a:defRPr>
      </a:lvl1pPr>
    </p:titleStyle>
    <p:bodyStyle>
      <a:lvl1pPr marL="228522" marR="0" lvl="0" indent="-228522" algn="l" defTabSz="914086" rtl="0" fontAlgn="auto" hangingPunct="1">
        <a:lnSpc>
          <a:spcPct val="90000"/>
        </a:lnSpc>
        <a:spcBef>
          <a:spcPts val="1001"/>
        </a:spcBef>
        <a:spcAft>
          <a:spcPts val="0"/>
        </a:spcAft>
        <a:buSzPct val="100000"/>
        <a:buFont typeface="Arial" panose="020B0604020202020204" pitchFamily="34"/>
        <a:buChar char="•"/>
        <a:defRPr lang="en-US" sz="2800" b="0" i="0" u="none" strike="noStrike" kern="1200" cap="none" spc="0" baseline="0">
          <a:solidFill>
            <a:srgbClr val="000000"/>
          </a:solidFill>
          <a:uFillTx/>
          <a:latin typeface="Calibri" panose="020F0502020204030204"/>
        </a:defRPr>
      </a:lvl1pPr>
      <a:lvl2pPr marL="685564" marR="0" lvl="1" indent="-228522" algn="l" defTabSz="914086" rtl="0" fontAlgn="auto" hangingPunct="1">
        <a:lnSpc>
          <a:spcPct val="90000"/>
        </a:lnSpc>
        <a:spcBef>
          <a:spcPts val="500"/>
        </a:spcBef>
        <a:spcAft>
          <a:spcPts val="0"/>
        </a:spcAft>
        <a:buSzPct val="100000"/>
        <a:buFont typeface="Arial" panose="020B0604020202020204" pitchFamily="34"/>
        <a:buChar char="•"/>
        <a:defRPr lang="en-US" sz="2400" b="0" i="0" u="none" strike="noStrike" kern="1200" cap="none" spc="0" baseline="0">
          <a:solidFill>
            <a:srgbClr val="000000"/>
          </a:solidFill>
          <a:uFillTx/>
          <a:latin typeface="Calibri" panose="020F0502020204030204"/>
        </a:defRPr>
      </a:lvl2pPr>
      <a:lvl3pPr marL="1142605" marR="0" lvl="2" indent="-228522" algn="l" defTabSz="914086" rtl="0" fontAlgn="auto" hangingPunct="1">
        <a:lnSpc>
          <a:spcPct val="90000"/>
        </a:lnSpc>
        <a:spcBef>
          <a:spcPts val="500"/>
        </a:spcBef>
        <a:spcAft>
          <a:spcPts val="0"/>
        </a:spcAft>
        <a:buSzPct val="100000"/>
        <a:buFont typeface="Arial" panose="020B0604020202020204" pitchFamily="34"/>
        <a:buChar char="•"/>
        <a:defRPr lang="en-US" sz="2000" b="0" i="0" u="none" strike="noStrike" kern="1200" cap="none" spc="0" baseline="0">
          <a:solidFill>
            <a:srgbClr val="000000"/>
          </a:solidFill>
          <a:uFillTx/>
          <a:latin typeface="Calibri" panose="020F0502020204030204"/>
        </a:defRPr>
      </a:lvl3pPr>
      <a:lvl4pPr marL="1599648" marR="0" lvl="3"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4pPr>
      <a:lvl5pPr marL="2056692" marR="0" lvl="4"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jpe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png"/><Relationship Id="rId1" Type="http://schemas.openxmlformats.org/officeDocument/2006/relationships/slideLayout" Target="../slideLayouts/slideLayout17.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hyperlink" Target="http://www.smartbinsforsmartcities.com/" TargetMode="Externa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hyperlink" Target="http://www.smartbinsforsmartcities.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uk-scotland-glasgow-west-44897406"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youtube.com/watch?v=zCRKvDyyHmI&amp;t=77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elegraph.co.uk/environment/2017/08/29/smart-bins-coming-uk-could-spell-end-hand-separating-recycling/"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medium.com/swlh/the-swachh-ecosystem-with-smart-waste-management-fd48da75845e" TargetMode="External"/><Relationship Id="rId4" Type="http://schemas.openxmlformats.org/officeDocument/2006/relationships/hyperlink" Target="https://www.legco.gov.hk/general/english/library/stay_informed_overseas_policy_updates/household_recycl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DEBEF1B8-AFE5-43BB-A13C-4A9D4106EEB9}"/>
              </a:ext>
            </a:extLst>
          </p:cNvPr>
          <p:cNvSpPr>
            <a:spLocks noGrp="1"/>
          </p:cNvSpPr>
          <p:nvPr>
            <p:ph type="ctrTitle"/>
          </p:nvPr>
        </p:nvSpPr>
        <p:spPr>
          <a:xfrm>
            <a:off x="2775221" y="1291666"/>
            <a:ext cx="6641557" cy="2560243"/>
          </a:xfrm>
        </p:spPr>
        <p:txBody>
          <a:bodyPr>
            <a:normAutofit/>
          </a:bodyPr>
          <a:lstStyle/>
          <a:p>
            <a:r>
              <a:rPr lang="en-GB" sz="9800" dirty="0">
                <a:solidFill>
                  <a:srgbClr val="FFFFFF"/>
                </a:solidFill>
                <a:latin typeface="Brush Script MT" panose="03060802040406070304" pitchFamily="66" charset="0"/>
              </a:rPr>
              <a:t>E- Portfolio </a:t>
            </a:r>
            <a:br>
              <a:rPr lang="en-GB" dirty="0">
                <a:solidFill>
                  <a:srgbClr val="FFFFFF"/>
                </a:solidFill>
              </a:rPr>
            </a:br>
            <a:r>
              <a:rPr lang="en-GB" sz="4000" dirty="0">
                <a:solidFill>
                  <a:srgbClr val="FFFFFF"/>
                </a:solidFill>
                <a:latin typeface="Brush Script MT" panose="03060802040406070304" pitchFamily="66" charset="0"/>
              </a:rPr>
              <a:t>Evidence of Learning</a:t>
            </a:r>
            <a:br>
              <a:rPr lang="en-GB" sz="4000" dirty="0">
                <a:solidFill>
                  <a:srgbClr val="FFFFFF"/>
                </a:solidFill>
                <a:latin typeface="Brush Script MT" panose="03060802040406070304" pitchFamily="66" charset="0"/>
              </a:rPr>
            </a:br>
            <a:r>
              <a:rPr lang="en-GB" sz="4000" dirty="0">
                <a:solidFill>
                  <a:srgbClr val="FFFFFF"/>
                </a:solidFill>
                <a:latin typeface="Brush Script MT" panose="03060802040406070304" pitchFamily="66" charset="0"/>
              </a:rPr>
              <a:t>Task 3 &amp; 4</a:t>
            </a:r>
            <a:endParaRPr lang="en-GB" dirty="0">
              <a:solidFill>
                <a:srgbClr val="FFFFFF"/>
              </a:solidFill>
              <a:latin typeface="Brush Script MT" panose="03060802040406070304" pitchFamily="66" charset="0"/>
            </a:endParaRPr>
          </a:p>
        </p:txBody>
      </p:sp>
      <p:sp>
        <p:nvSpPr>
          <p:cNvPr id="11" name="TextBox 10">
            <a:extLst>
              <a:ext uri="{FF2B5EF4-FFF2-40B4-BE49-F238E27FC236}">
                <a16:creationId xmlns:a16="http://schemas.microsoft.com/office/drawing/2014/main" id="{19B1C763-1F90-4B7D-B655-B2D591815B51}"/>
              </a:ext>
            </a:extLst>
          </p:cNvPr>
          <p:cNvSpPr txBox="1"/>
          <p:nvPr/>
        </p:nvSpPr>
        <p:spPr>
          <a:xfrm>
            <a:off x="2983773" y="4089006"/>
            <a:ext cx="6224451" cy="1477328"/>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Prepared by Fatima Zahra</a:t>
            </a:r>
          </a:p>
          <a:p>
            <a:pPr algn="ctr"/>
            <a:r>
              <a:rPr lang="en-GB" b="1" dirty="0">
                <a:solidFill>
                  <a:schemeClr val="bg1"/>
                </a:solidFill>
                <a:latin typeface="Arial" panose="020B0604020202020204" pitchFamily="34" charset="0"/>
                <a:cs typeface="Arial" panose="020B0604020202020204" pitchFamily="34" charset="0"/>
              </a:rPr>
              <a:t>Student no: 1912185</a:t>
            </a:r>
          </a:p>
          <a:p>
            <a:pPr algn="ctr"/>
            <a:r>
              <a:rPr lang="en-GB" b="1" dirty="0">
                <a:solidFill>
                  <a:schemeClr val="bg1"/>
                </a:solidFill>
                <a:latin typeface="Arial" panose="020B0604020202020204" pitchFamily="34" charset="0"/>
                <a:cs typeface="Arial" panose="020B0604020202020204" pitchFamily="34" charset="0"/>
              </a:rPr>
              <a:t>Module: </a:t>
            </a:r>
            <a:r>
              <a:rPr lang="en-US" b="1" dirty="0">
                <a:solidFill>
                  <a:schemeClr val="bg1"/>
                </a:solidFill>
                <a:latin typeface="Arial" panose="020B0604020202020204" pitchFamily="34" charset="0"/>
                <a:cs typeface="Arial" panose="020B0604020202020204" pitchFamily="34" charset="0"/>
              </a:rPr>
              <a:t>Changemakers: Creativity and Value Creation </a:t>
            </a:r>
          </a:p>
          <a:p>
            <a:pPr algn="ctr"/>
            <a:r>
              <a:rPr lang="en-US" b="1" dirty="0">
                <a:solidFill>
                  <a:schemeClr val="bg1"/>
                </a:solidFill>
                <a:latin typeface="Arial" panose="020B0604020202020204" pitchFamily="34" charset="0"/>
                <a:cs typeface="Arial" panose="020B0604020202020204" pitchFamily="34" charset="0"/>
              </a:rPr>
              <a:t>Module Code: </a:t>
            </a:r>
            <a:r>
              <a:rPr lang="en-GB" b="1" dirty="0">
                <a:solidFill>
                  <a:schemeClr val="bg1"/>
                </a:solidFill>
                <a:latin typeface="Arial" panose="020B0604020202020204" pitchFamily="34" charset="0"/>
                <a:cs typeface="Arial" panose="020B0604020202020204" pitchFamily="34" charset="0"/>
              </a:rPr>
              <a:t>BMHP5014_BIRM </a:t>
            </a:r>
          </a:p>
          <a:p>
            <a:pPr algn="ctr"/>
            <a:r>
              <a:rPr lang="en-GB" b="1" dirty="0">
                <a:solidFill>
                  <a:schemeClr val="bg1"/>
                </a:solidFill>
                <a:latin typeface="Arial" panose="020B0604020202020204" pitchFamily="34" charset="0"/>
                <a:cs typeface="Arial" panose="020B0604020202020204" pitchFamily="34" charset="0"/>
              </a:rPr>
              <a:t>Lecturer: Dr </a:t>
            </a:r>
            <a:r>
              <a:rPr lang="en-GB" b="1" dirty="0" err="1">
                <a:solidFill>
                  <a:schemeClr val="bg1"/>
                </a:solidFill>
                <a:latin typeface="Arial" panose="020B0604020202020204" pitchFamily="34" charset="0"/>
                <a:cs typeface="Arial" panose="020B0604020202020204" pitchFamily="34" charset="0"/>
              </a:rPr>
              <a:t>Azora</a:t>
            </a:r>
            <a:r>
              <a:rPr lang="en-GB" b="1" dirty="0">
                <a:solidFill>
                  <a:schemeClr val="bg1"/>
                </a:solidFill>
                <a:latin typeface="Arial" panose="020B0604020202020204" pitchFamily="34" charset="0"/>
                <a:cs typeface="Arial" panose="020B0604020202020204" pitchFamily="34" charset="0"/>
              </a:rPr>
              <a:t> Hurd</a:t>
            </a:r>
          </a:p>
        </p:txBody>
      </p:sp>
    </p:spTree>
    <p:extLst>
      <p:ext uri="{BB962C8B-B14F-4D97-AF65-F5344CB8AC3E}">
        <p14:creationId xmlns:p14="http://schemas.microsoft.com/office/powerpoint/2010/main" val="2150275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B25C90E-E9F5-4B9D-B0BE-B95FA62189B5}"/>
              </a:ext>
            </a:extLst>
          </p:cNvPr>
          <p:cNvSpPr txBox="1"/>
          <p:nvPr/>
        </p:nvSpPr>
        <p:spPr>
          <a:xfrm>
            <a:off x="6090574" y="801866"/>
            <a:ext cx="5306084" cy="5230634"/>
          </a:xfrm>
          <a:prstGeom prst="rect">
            <a:avLst/>
          </a:prstGeom>
        </p:spPr>
        <p:txBody>
          <a:bodyPr vert="horz" lIns="91440" tIns="45720" rIns="91440" bIns="45720" rtlCol="0" anchor="ctr">
            <a:normAutofit/>
          </a:bodyPr>
          <a:lstStyle/>
          <a:p>
            <a:pPr marL="457200" indent="-228600">
              <a:lnSpc>
                <a:spcPct val="90000"/>
              </a:lnSpc>
              <a:spcAft>
                <a:spcPts val="600"/>
              </a:spcAft>
              <a:buFont typeface="Arial" panose="020B0604020202020204" pitchFamily="34" charset="0"/>
              <a:buChar char="•"/>
            </a:pPr>
            <a:r>
              <a:rPr lang="en-US" sz="2400" dirty="0">
                <a:solidFill>
                  <a:srgbClr val="3A4762"/>
                </a:solidFill>
              </a:rPr>
              <a:t>This presentation is the continuity of assignment one and includes task 3 and 4.</a:t>
            </a:r>
          </a:p>
          <a:p>
            <a:pPr marL="457200" indent="-228600">
              <a:lnSpc>
                <a:spcPct val="90000"/>
              </a:lnSpc>
              <a:spcAft>
                <a:spcPts val="600"/>
              </a:spcAft>
              <a:buFont typeface="Arial" panose="020B0604020202020204" pitchFamily="34" charset="0"/>
              <a:buChar char="•"/>
            </a:pPr>
            <a:endParaRPr lang="en-US" sz="2400" dirty="0">
              <a:solidFill>
                <a:srgbClr val="3A4762"/>
              </a:solidFill>
            </a:endParaRPr>
          </a:p>
          <a:p>
            <a:pPr marL="457200" indent="-228600">
              <a:lnSpc>
                <a:spcPct val="90000"/>
              </a:lnSpc>
              <a:spcAft>
                <a:spcPts val="600"/>
              </a:spcAft>
              <a:buFont typeface="Arial" panose="020B0604020202020204" pitchFamily="34" charset="0"/>
              <a:buChar char="•"/>
            </a:pPr>
            <a:r>
              <a:rPr lang="en-US" sz="2400" dirty="0">
                <a:solidFill>
                  <a:srgbClr val="3A4762"/>
                </a:solidFill>
              </a:rPr>
              <a:t>Task 3 will cover the elevated pitch and leaflet.</a:t>
            </a:r>
          </a:p>
          <a:p>
            <a:pPr marL="457200" indent="-228600">
              <a:lnSpc>
                <a:spcPct val="90000"/>
              </a:lnSpc>
              <a:spcAft>
                <a:spcPts val="600"/>
              </a:spcAft>
              <a:buFont typeface="Arial" panose="020B0604020202020204" pitchFamily="34" charset="0"/>
              <a:buChar char="•"/>
            </a:pPr>
            <a:endParaRPr lang="en-US" sz="2400" dirty="0">
              <a:solidFill>
                <a:srgbClr val="3A4762"/>
              </a:solidFill>
            </a:endParaRPr>
          </a:p>
          <a:p>
            <a:pPr marL="457200" indent="-228600">
              <a:lnSpc>
                <a:spcPct val="90000"/>
              </a:lnSpc>
              <a:spcAft>
                <a:spcPts val="600"/>
              </a:spcAft>
              <a:buFont typeface="Arial" panose="020B0604020202020204" pitchFamily="34" charset="0"/>
              <a:buChar char="•"/>
            </a:pPr>
            <a:r>
              <a:rPr lang="en-US" sz="2400" dirty="0">
                <a:solidFill>
                  <a:srgbClr val="3A4762"/>
                </a:solidFill>
              </a:rPr>
              <a:t>Task 4 will be a conferences poster. </a:t>
            </a:r>
          </a:p>
        </p:txBody>
      </p:sp>
      <p:sp>
        <p:nvSpPr>
          <p:cNvPr id="5" name="TextBox 4">
            <a:extLst>
              <a:ext uri="{FF2B5EF4-FFF2-40B4-BE49-F238E27FC236}">
                <a16:creationId xmlns:a16="http://schemas.microsoft.com/office/drawing/2014/main" id="{AD0BA976-4E74-4752-A8B6-A8ED83EBA606}"/>
              </a:ext>
            </a:extLst>
          </p:cNvPr>
          <p:cNvSpPr txBox="1"/>
          <p:nvPr/>
        </p:nvSpPr>
        <p:spPr>
          <a:xfrm>
            <a:off x="338536" y="2500313"/>
            <a:ext cx="4219176" cy="1323439"/>
          </a:xfrm>
          <a:prstGeom prst="rect">
            <a:avLst/>
          </a:prstGeom>
          <a:noFill/>
        </p:spPr>
        <p:txBody>
          <a:bodyPr wrap="square" rtlCol="0">
            <a:spAutoFit/>
          </a:bodyPr>
          <a:lstStyle/>
          <a:p>
            <a:r>
              <a:rPr lang="en-GB" sz="8000" dirty="0">
                <a:solidFill>
                  <a:schemeClr val="bg1"/>
                </a:solidFill>
                <a:latin typeface="Brush Script MT" panose="03060802040406070304" pitchFamily="66" charset="0"/>
              </a:rPr>
              <a:t>Introduction</a:t>
            </a:r>
            <a:endParaRPr lang="en-GB" sz="6600" dirty="0">
              <a:solidFill>
                <a:schemeClr val="bg1"/>
              </a:solidFill>
              <a:latin typeface="Brush Script MT" panose="03060802040406070304" pitchFamily="66" charset="0"/>
            </a:endParaRPr>
          </a:p>
        </p:txBody>
      </p:sp>
    </p:spTree>
    <p:extLst>
      <p:ext uri="{BB962C8B-B14F-4D97-AF65-F5344CB8AC3E}">
        <p14:creationId xmlns:p14="http://schemas.microsoft.com/office/powerpoint/2010/main" val="3562145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77636" y="2753936"/>
            <a:ext cx="12036424" cy="4271962"/>
          </a:xfrm>
        </p:spPr>
        <p:txBody>
          <a:bodyPr>
            <a:noAutofit/>
          </a:bodyPr>
          <a:lstStyle/>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Good afternoon, I want to thank all of you public members for attending this conference, where I hope to promote and address a significant and critical issue. I want to welcome you all to my small presentation regarding switching to smart bins.</a:t>
            </a:r>
          </a:p>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In today's world, we are struggling with global warming. As we all know, one of the significant reasons for global warming is recycling and waste management. We humans have been part of the linear economy for many decades, ignoring that the living system on earth is meant to be a circular economy. One species' waste is another specie's food, and there is no waste in landfills. Human has been filling the ocean and lands with non-biodegradable wastes, which cannot work long-term (Ellen MacArthur Foundation</a:t>
            </a:r>
            <a:r>
              <a:rPr lang="en-US" sz="1600" dirty="0">
                <a:effectLst/>
                <a:latin typeface="Arial" panose="020B0604020202020204" pitchFamily="34" charset="0"/>
                <a:ea typeface="Calibri" panose="020F0502020204030204" pitchFamily="34" charset="0"/>
                <a:cs typeface="Arial" panose="020B0604020202020204" pitchFamily="34" charset="0"/>
              </a:rPr>
              <a:t>, 2011). </a:t>
            </a:r>
            <a:r>
              <a:rPr lang="en-GB" sz="1600" dirty="0">
                <a:effectLst/>
                <a:latin typeface="Arial" panose="020B0604020202020204" pitchFamily="34" charset="0"/>
                <a:ea typeface="Calibri" panose="020F0502020204030204" pitchFamily="34" charset="0"/>
                <a:cs typeface="Arial" panose="020B0604020202020204" pitchFamily="34" charset="0"/>
              </a:rPr>
              <a:t>We must switch and redesign our system and products and promote a sustainable and circular economy. We can change our current waste management to smart waste management and switch our regular bins to smart bins to facilitate effective recycling.</a:t>
            </a:r>
          </a:p>
          <a:p>
            <a:pPr algn="just">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415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0" y="2978923"/>
            <a:ext cx="12036424" cy="4271962"/>
          </a:xfrm>
        </p:spPr>
        <p:txBody>
          <a:bodyPr>
            <a:noAutofit/>
          </a:bodyPr>
          <a:lstStyle/>
          <a:p>
            <a:pPr>
              <a:lnSpc>
                <a:spcPct val="150000"/>
              </a:lnSpc>
              <a:spcAft>
                <a:spcPts val="800"/>
              </a:spcAft>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Even though the UK has made marked progress in recycling since 2000, we still have the concern of wastage mixing at households, and according to the House of Commons Briefing paper 2018, public places and the recycling rates have started to plateau (Smith and Bolton, 2018). </a:t>
            </a:r>
          </a:p>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Wales has achieved the target of 50% recycling before 2020, whereas other cities in the UK have only reached 44% to 46% of recycling rates. Overall, the UK reported only 44.6% recycling in 2016 (Smith and Bolton, 2018, p. 4). Even though we have made progress, we are still far behind from an effective recycling system or waste management, and the cause can be that we are ignoring the fact that the issue needs to be resolved at the very source.</a:t>
            </a:r>
          </a:p>
          <a:p>
            <a:pPr algn="just">
              <a:spcAft>
                <a:spcPts val="800"/>
              </a:spcAft>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1029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0" y="2753936"/>
            <a:ext cx="12036424" cy="3277384"/>
          </a:xfrm>
        </p:spPr>
        <p:txBody>
          <a:bodyPr>
            <a:noAutofit/>
          </a:bodyPr>
          <a:lstStyle/>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Many times it has been seen that people throw bottles or soda cans into the rubbish bins, which means that it will end up in landfills instead of being recycled. What if I say that they are bins now that can differentiate between rubbish and recycle items. We can have those bins in our public places and households that can make the waste system more manageable and effective. They can also give notification about the fill level, and when it is time to empty the bins, these are called smart bins</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Folianto</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Low and </a:t>
            </a:r>
            <a:r>
              <a:rPr lang="en-GB" sz="1600" b="0" i="0" dirty="0" err="1">
                <a:solidFill>
                  <a:srgbClr val="222222"/>
                </a:solidFill>
                <a:effectLst/>
                <a:latin typeface="Arial" panose="020B0604020202020204" pitchFamily="34" charset="0"/>
                <a:cs typeface="Arial" panose="020B0604020202020204" pitchFamily="34" charset="0"/>
              </a:rPr>
              <a:t>Yeow</a:t>
            </a:r>
            <a:r>
              <a:rPr lang="en-GB" sz="1600" b="0" i="0" dirty="0">
                <a:solidFill>
                  <a:srgbClr val="222222"/>
                </a:solidFill>
                <a:effectLst/>
                <a:latin typeface="Arial" panose="020B0604020202020204" pitchFamily="34" charset="0"/>
                <a:cs typeface="Arial" panose="020B0604020202020204" pitchFamily="34" charset="0"/>
              </a:rPr>
              <a:t>, 2015).</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20926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4" name="Rectangle 3">
            <a:extLst>
              <a:ext uri="{FF2B5EF4-FFF2-40B4-BE49-F238E27FC236}">
                <a16:creationId xmlns:a16="http://schemas.microsoft.com/office/drawing/2014/main" id="{1E761617-06AA-4797-AF82-6A787D8D7D71}"/>
              </a:ext>
            </a:extLst>
          </p:cNvPr>
          <p:cNvSpPr/>
          <p:nvPr/>
        </p:nvSpPr>
        <p:spPr>
          <a:xfrm>
            <a:off x="752400" y="1937155"/>
            <a:ext cx="10684151" cy="1991979"/>
          </a:xfrm>
          <a:prstGeom prst="rect">
            <a:avLst/>
          </a:prstGeom>
          <a:scene3d>
            <a:camera prst="obliqueTopLeft"/>
            <a:lightRig rig="threePt" dir="t"/>
          </a:scene3d>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fontScale="85000" lnSpcReduction="20000"/>
          </a:bodyPr>
          <a:lstStyle/>
          <a:p>
            <a:pPr algn="ctr">
              <a:lnSpc>
                <a:spcPct val="90000"/>
              </a:lnSpc>
              <a:spcBef>
                <a:spcPct val="0"/>
              </a:spcBef>
              <a:spcAft>
                <a:spcPts val="600"/>
              </a:spcAft>
            </a:pPr>
            <a:r>
              <a:rPr lang="en-US" sz="18500" kern="1200" dirty="0">
                <a:ln w="0"/>
                <a:solidFill>
                  <a:srgbClr val="FFFFFF"/>
                </a:solidFill>
                <a:effectLst>
                  <a:reflection blurRad="6350" stA="53000" endA="300" endPos="35500" dir="5400000" sy="-90000" algn="bl" rotWithShape="0"/>
                </a:effectLst>
                <a:latin typeface="Brush Script MT" panose="03060802040406070304" pitchFamily="66" charset="0"/>
                <a:ea typeface="+mj-ea"/>
                <a:cs typeface="+mj-cs"/>
              </a:rPr>
              <a:t>Leaflet</a:t>
            </a:r>
            <a:r>
              <a:rPr lang="en-US" sz="18500" kern="1200" dirty="0">
                <a:ln w="0"/>
                <a:solidFill>
                  <a:srgbClr val="FFFFFF"/>
                </a:solidFill>
                <a:effectLst>
                  <a:reflection blurRad="6350" stA="53000" endA="300" endPos="35500" dir="5400000" sy="-90000" algn="bl" rotWithShape="0"/>
                </a:effectLst>
                <a:latin typeface="+mj-lt"/>
                <a:ea typeface="+mj-ea"/>
                <a:cs typeface="+mj-cs"/>
              </a:rPr>
              <a:t> </a:t>
            </a:r>
          </a:p>
        </p:txBody>
      </p:sp>
      <p:pic>
        <p:nvPicPr>
          <p:cNvPr id="22" name="Picture 21">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3572023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B3157"/>
        </a:solidFill>
        <a:effectLst/>
      </p:bgPr>
    </p:bg>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3" name="Rectangle 10"/>
          <p:cNvSpPr>
            <a:spLocks noMove="1" noResize="1"/>
          </p:cNvSpPr>
          <p:nvPr/>
        </p:nvSpPr>
        <p:spPr>
          <a:xfrm rot="10800009" flipH="1">
            <a:off x="-28" y="0"/>
            <a:ext cx="12191996" cy="6858000"/>
          </a:xfrm>
          <a:prstGeom prst="rect">
            <a:avLst/>
          </a:prstGeom>
          <a:gradFill>
            <a:gsLst>
              <a:gs pos="0">
                <a:srgbClr val="203864"/>
              </a:gs>
              <a:gs pos="100000">
                <a:srgbClr val="000000"/>
              </a:gs>
            </a:gsLst>
            <a:lin ang="138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4" name="Rectangle 12"/>
          <p:cNvSpPr>
            <a:spLocks noMove="1" noResize="1"/>
          </p:cNvSpPr>
          <p:nvPr/>
        </p:nvSpPr>
        <p:spPr>
          <a:xfrm rot="10799991">
            <a:off x="-28" y="559292"/>
            <a:ext cx="12191996" cy="6298277"/>
          </a:xfrm>
          <a:prstGeom prst="rect">
            <a:avLst/>
          </a:prstGeom>
          <a:gradFill>
            <a:gsLst>
              <a:gs pos="0">
                <a:srgbClr val="254478"/>
              </a:gs>
              <a:gs pos="100000">
                <a:srgbClr val="000000"/>
              </a:gs>
            </a:gsLst>
            <a:lin ang="150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5" name="Rectangle 14"/>
          <p:cNvSpPr>
            <a:spLocks noMove="1" noResize="1"/>
          </p:cNvSpPr>
          <p:nvPr/>
        </p:nvSpPr>
        <p:spPr>
          <a:xfrm rot="10800009" flipH="1">
            <a:off x="-38" y="-430"/>
            <a:ext cx="6096003" cy="6858000"/>
          </a:xfrm>
          <a:prstGeom prst="rect">
            <a:avLst/>
          </a:prstGeom>
          <a:gradFill>
            <a:gsLst>
              <a:gs pos="0">
                <a:srgbClr val="000000">
                  <a:alpha val="72000"/>
                </a:srgbClr>
              </a:gs>
              <a:gs pos="100000">
                <a:srgbClr val="203864">
                  <a:alpha val="0"/>
                </a:srgbClr>
              </a:gs>
            </a:gsLst>
            <a:lin ang="180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6" name="Freeform: Shape 16"/>
          <p:cNvSpPr>
            <a:spLocks noMove="1" noResize="1"/>
          </p:cNvSpPr>
          <p:nvPr/>
        </p:nvSpPr>
        <p:spPr>
          <a:xfrm rot="16199987" flipH="1">
            <a:off x="4063246" y="400698"/>
            <a:ext cx="4065486" cy="8849060"/>
          </a:xfrm>
          <a:custGeom>
            <a:avLst/>
            <a:gdLst>
              <a:gd name="f0" fmla="val 10800000"/>
              <a:gd name="f1" fmla="val 5400000"/>
              <a:gd name="f2" fmla="val 180"/>
              <a:gd name="f3" fmla="val w"/>
              <a:gd name="f4" fmla="val h"/>
              <a:gd name="f5" fmla="val 0"/>
              <a:gd name="f6" fmla="val 4065484"/>
              <a:gd name="f7" fmla="val 8849062"/>
              <a:gd name="f8" fmla="val 4424531"/>
              <a:gd name="f9" fmla="val 6722831"/>
              <a:gd name="f10" fmla="val 1709076"/>
              <a:gd name="f11" fmla="val 8613167"/>
              <a:gd name="f12" fmla="val 3899197"/>
              <a:gd name="f13" fmla="val 8840480"/>
              <a:gd name="f14" fmla="val 4065483"/>
              <a:gd name="f15" fmla="val 8581"/>
              <a:gd name="f16" fmla="val 1709075"/>
              <a:gd name="f17" fmla="val 235897"/>
              <a:gd name="f18" fmla="val 2126232"/>
              <a:gd name="f19" fmla="+- 0 0 -90"/>
              <a:gd name="f20" fmla="*/ f3 1 4065484"/>
              <a:gd name="f21" fmla="*/ f4 1 8849062"/>
              <a:gd name="f22" fmla="+- f7 0 f5"/>
              <a:gd name="f23" fmla="+- f6 0 f5"/>
              <a:gd name="f24" fmla="*/ f19 f0 1"/>
              <a:gd name="f25" fmla="*/ f23 1 4065484"/>
              <a:gd name="f26" fmla="*/ f22 1 8849062"/>
              <a:gd name="f27" fmla="*/ 0 f23 1"/>
              <a:gd name="f28" fmla="*/ 4424531 f22 1"/>
              <a:gd name="f29" fmla="*/ 3899197 f23 1"/>
              <a:gd name="f30" fmla="*/ 8840480 f22 1"/>
              <a:gd name="f31" fmla="*/ 4065484 f23 1"/>
              <a:gd name="f32" fmla="*/ 8849062 f22 1"/>
              <a:gd name="f33" fmla="*/ 4065483 f23 1"/>
              <a:gd name="f34" fmla="*/ 0 f22 1"/>
              <a:gd name="f35" fmla="*/ 8581 f22 1"/>
              <a:gd name="f36" fmla="*/ f24 1 f2"/>
              <a:gd name="f37" fmla="*/ f27 1 4065484"/>
              <a:gd name="f38" fmla="*/ f28 1 8849062"/>
              <a:gd name="f39" fmla="*/ f29 1 4065484"/>
              <a:gd name="f40" fmla="*/ f30 1 8849062"/>
              <a:gd name="f41" fmla="*/ f31 1 4065484"/>
              <a:gd name="f42" fmla="*/ f32 1 8849062"/>
              <a:gd name="f43" fmla="*/ f33 1 4065484"/>
              <a:gd name="f44" fmla="*/ f34 1 8849062"/>
              <a:gd name="f45" fmla="*/ f35 1 8849062"/>
              <a:gd name="f46" fmla="*/ f5 1 f25"/>
              <a:gd name="f47" fmla="*/ f6 1 f25"/>
              <a:gd name="f48" fmla="*/ f5 1 f26"/>
              <a:gd name="f49" fmla="*/ f7 1 f26"/>
              <a:gd name="f50" fmla="+- f36 0 f1"/>
              <a:gd name="f51" fmla="*/ f37 1 f25"/>
              <a:gd name="f52" fmla="*/ f38 1 f26"/>
              <a:gd name="f53" fmla="*/ f39 1 f25"/>
              <a:gd name="f54" fmla="*/ f40 1 f26"/>
              <a:gd name="f55" fmla="*/ f41 1 f25"/>
              <a:gd name="f56" fmla="*/ f42 1 f26"/>
              <a:gd name="f57" fmla="*/ f43 1 f25"/>
              <a:gd name="f58" fmla="*/ f44 1 f26"/>
              <a:gd name="f59" fmla="*/ f45 1 f26"/>
              <a:gd name="f60" fmla="*/ f46 f20 1"/>
              <a:gd name="f61" fmla="*/ f47 f20 1"/>
              <a:gd name="f62" fmla="*/ f49 f21 1"/>
              <a:gd name="f63" fmla="*/ f48 f21 1"/>
              <a:gd name="f64" fmla="*/ f51 f20 1"/>
              <a:gd name="f65" fmla="*/ f52 f21 1"/>
              <a:gd name="f66" fmla="*/ f53 f20 1"/>
              <a:gd name="f67" fmla="*/ f54 f21 1"/>
              <a:gd name="f68" fmla="*/ f55 f20 1"/>
              <a:gd name="f69" fmla="*/ f56 f21 1"/>
              <a:gd name="f70" fmla="*/ f57 f20 1"/>
              <a:gd name="f71" fmla="*/ f58 f21 1"/>
              <a:gd name="f72" fmla="*/ f59 f21 1"/>
            </a:gdLst>
            <a:ahLst/>
            <a:cxnLst>
              <a:cxn ang="3">
                <a:pos x="hc" y="t"/>
              </a:cxn>
              <a:cxn ang="0">
                <a:pos x="r" y="vc"/>
              </a:cxn>
              <a:cxn ang="cd4">
                <a:pos x="hc" y="b"/>
              </a:cxn>
              <a:cxn ang="cd2">
                <a:pos x="l" y="vc"/>
              </a:cxn>
              <a:cxn ang="f50">
                <a:pos x="f64" y="f65"/>
              </a:cxn>
              <a:cxn ang="f50">
                <a:pos x="f66" y="f67"/>
              </a:cxn>
              <a:cxn ang="f50">
                <a:pos x="f68" y="f69"/>
              </a:cxn>
              <a:cxn ang="f50">
                <a:pos x="f70" y="f71"/>
              </a:cxn>
              <a:cxn ang="f50">
                <a:pos x="f66" y="f72"/>
              </a:cxn>
              <a:cxn ang="f50">
                <a:pos x="f64" y="f65"/>
              </a:cxn>
            </a:cxnLst>
            <a:rect l="f60" t="f63" r="f61" b="f62"/>
            <a:pathLst>
              <a:path w="4065484" h="8849062">
                <a:moveTo>
                  <a:pt x="f5" y="f8"/>
                </a:moveTo>
                <a:cubicBezTo>
                  <a:pt x="f5" y="f9"/>
                  <a:pt x="f10" y="f11"/>
                  <a:pt x="f12" y="f13"/>
                </a:cubicBezTo>
                <a:lnTo>
                  <a:pt x="f6" y="f7"/>
                </a:lnTo>
                <a:lnTo>
                  <a:pt x="f14" y="f5"/>
                </a:lnTo>
                <a:lnTo>
                  <a:pt x="f12" y="f15"/>
                </a:lnTo>
                <a:cubicBezTo>
                  <a:pt x="f16" y="f17"/>
                  <a:pt x="f5" y="f18"/>
                  <a:pt x="f5" y="f8"/>
                </a:cubicBezTo>
                <a:close/>
              </a:path>
            </a:pathLst>
          </a:custGeom>
          <a:gradFill>
            <a:gsLst>
              <a:gs pos="0">
                <a:srgbClr val="4472C4">
                  <a:alpha val="5000"/>
                </a:srgbClr>
              </a:gs>
              <a:gs pos="100000">
                <a:srgbClr val="4472C4">
                  <a:alpha val="15000"/>
                </a:srgbClr>
              </a:gs>
            </a:gsLst>
            <a:lin ang="2154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7" name="Subtitle 2"/>
          <p:cNvSpPr txBox="1">
            <a:spLocks noGrp="1"/>
          </p:cNvSpPr>
          <p:nvPr>
            <p:ph type="subTitle" idx="1"/>
          </p:nvPr>
        </p:nvSpPr>
        <p:spPr>
          <a:xfrm>
            <a:off x="780370" y="684521"/>
            <a:ext cx="10828562" cy="2093621"/>
          </a:xfrm>
        </p:spPr>
        <p:txBody>
          <a:bodyPr>
            <a:normAutofit/>
          </a:bodyPr>
          <a:lstStyle/>
          <a:p>
            <a:pPr lvl="0">
              <a:lnSpc>
                <a:spcPct val="80000"/>
              </a:lnSpc>
            </a:pPr>
            <a:r>
              <a:rPr lang="en-GB" sz="3200" b="1" dirty="0">
                <a:solidFill>
                  <a:srgbClr val="FFFFFF"/>
                </a:solidFill>
                <a:latin typeface="Copperplate Gothic Bold" panose="020E0705020206020404" pitchFamily="34"/>
                <a:cs typeface="Biome Light" pitchFamily="34"/>
              </a:rPr>
              <a:t>Are you sick of looking at trash bin overflowing in public areas? </a:t>
            </a:r>
          </a:p>
          <a:p>
            <a:pPr lvl="0">
              <a:lnSpc>
                <a:spcPct val="80000"/>
              </a:lnSpc>
            </a:pPr>
            <a:r>
              <a:rPr lang="en-GB" sz="3200" b="1" dirty="0">
                <a:solidFill>
                  <a:srgbClr val="FFFFFF"/>
                </a:solidFill>
                <a:latin typeface="Copperplate Gothic Bold" panose="020E0705020206020404" pitchFamily="34"/>
                <a:cs typeface="Biome Light" pitchFamily="34"/>
              </a:rPr>
              <a:t>Are you sick of sorting rubbish and recycles in your household?</a:t>
            </a:r>
          </a:p>
        </p:txBody>
      </p:sp>
      <p:sp>
        <p:nvSpPr>
          <p:cNvPr id="8" name="TextBox 11"/>
          <p:cNvSpPr txBox="1"/>
          <p:nvPr/>
        </p:nvSpPr>
        <p:spPr>
          <a:xfrm rot="16937091">
            <a:off x="1674471" y="5821000"/>
            <a:ext cx="99765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IT</a:t>
            </a:r>
            <a:r>
              <a:rPr lang="en-GB" sz="2800">
                <a:solidFill>
                  <a:srgbClr val="FFFFFF"/>
                </a:solidFill>
                <a:latin typeface="Castellar" panose="020A0402060406010301" pitchFamily="18"/>
              </a:rPr>
              <a:t> </a:t>
            </a:r>
          </a:p>
        </p:txBody>
      </p:sp>
      <p:sp>
        <p:nvSpPr>
          <p:cNvPr id="9" name="TextBox 13"/>
          <p:cNvSpPr txBox="1"/>
          <p:nvPr/>
        </p:nvSpPr>
        <p:spPr>
          <a:xfrm rot="17539384">
            <a:off x="1973649" y="5038655"/>
            <a:ext cx="93298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IS</a:t>
            </a:r>
            <a:endParaRPr lang="en-GB" sz="3600" b="1">
              <a:solidFill>
                <a:srgbClr val="FFFFFF"/>
              </a:solidFill>
              <a:latin typeface="Castellar" panose="020A0402060406010301" pitchFamily="18"/>
            </a:endParaRPr>
          </a:p>
        </p:txBody>
      </p:sp>
      <p:sp>
        <p:nvSpPr>
          <p:cNvPr id="10" name="TextBox 15"/>
          <p:cNvSpPr txBox="1"/>
          <p:nvPr/>
        </p:nvSpPr>
        <p:spPr>
          <a:xfrm rot="18834830">
            <a:off x="2673812" y="3857343"/>
            <a:ext cx="1296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ME</a:t>
            </a:r>
            <a:endParaRPr lang="en-GB" sz="3600" b="1" dirty="0">
              <a:solidFill>
                <a:srgbClr val="FFFFFF"/>
              </a:solidFill>
              <a:latin typeface="Castellar" panose="020A0402060406010301" pitchFamily="18"/>
            </a:endParaRPr>
          </a:p>
        </p:txBody>
      </p:sp>
      <p:sp>
        <p:nvSpPr>
          <p:cNvPr id="11" name="TextBox 17"/>
          <p:cNvSpPr txBox="1"/>
          <p:nvPr/>
        </p:nvSpPr>
        <p:spPr>
          <a:xfrm rot="19762678">
            <a:off x="3503028" y="3254379"/>
            <a:ext cx="1180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WE</a:t>
            </a:r>
            <a:endParaRPr lang="en-GB" sz="3600" b="1">
              <a:solidFill>
                <a:srgbClr val="FFFFFF"/>
              </a:solidFill>
              <a:latin typeface="Castellar" panose="020A0402060406010301" pitchFamily="18"/>
            </a:endParaRPr>
          </a:p>
        </p:txBody>
      </p:sp>
      <p:sp>
        <p:nvSpPr>
          <p:cNvPr id="12" name="TextBox 19"/>
          <p:cNvSpPr txBox="1"/>
          <p:nvPr/>
        </p:nvSpPr>
        <p:spPr>
          <a:xfrm rot="21404993">
            <a:off x="5327838" y="2735864"/>
            <a:ext cx="1185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CO</a:t>
            </a:r>
            <a:endParaRPr lang="en-GB" sz="3600" b="1">
              <a:solidFill>
                <a:srgbClr val="FFFFFF"/>
              </a:solidFill>
              <a:latin typeface="Castellar" panose="020A0402060406010301" pitchFamily="18"/>
            </a:endParaRPr>
          </a:p>
        </p:txBody>
      </p:sp>
      <p:sp>
        <p:nvSpPr>
          <p:cNvPr id="13" name="TextBox 20"/>
          <p:cNvSpPr txBox="1"/>
          <p:nvPr/>
        </p:nvSpPr>
        <p:spPr>
          <a:xfrm rot="1440003">
            <a:off x="7401998" y="3044476"/>
            <a:ext cx="75566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A</a:t>
            </a:r>
          </a:p>
        </p:txBody>
      </p:sp>
      <p:sp>
        <p:nvSpPr>
          <p:cNvPr id="14" name="TextBox 21"/>
          <p:cNvSpPr txBox="1"/>
          <p:nvPr/>
        </p:nvSpPr>
        <p:spPr>
          <a:xfrm rot="2305490">
            <a:off x="7906116" y="3481080"/>
            <a:ext cx="1041774"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SM</a:t>
            </a:r>
          </a:p>
        </p:txBody>
      </p:sp>
      <p:sp>
        <p:nvSpPr>
          <p:cNvPr id="15" name="TextBox 22"/>
          <p:cNvSpPr txBox="1"/>
          <p:nvPr/>
        </p:nvSpPr>
        <p:spPr>
          <a:xfrm rot="4355660">
            <a:off x="9370305" y="5251727"/>
            <a:ext cx="96966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CI</a:t>
            </a:r>
            <a:endParaRPr lang="en-GB" sz="3600" b="1">
              <a:solidFill>
                <a:srgbClr val="FFFFFF"/>
              </a:solidFill>
              <a:latin typeface="Castellar" panose="020A0402060406010301" pitchFamily="18"/>
            </a:endParaRPr>
          </a:p>
        </p:txBody>
      </p:sp>
      <p:sp>
        <p:nvSpPr>
          <p:cNvPr id="16" name="TextBox 25"/>
          <p:cNvSpPr txBox="1"/>
          <p:nvPr/>
        </p:nvSpPr>
        <p:spPr>
          <a:xfrm rot="18285272">
            <a:off x="2287908" y="4473105"/>
            <a:ext cx="93920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TI</a:t>
            </a:r>
          </a:p>
        </p:txBody>
      </p:sp>
      <p:sp>
        <p:nvSpPr>
          <p:cNvPr id="17" name="TextBox 26"/>
          <p:cNvSpPr txBox="1"/>
          <p:nvPr/>
        </p:nvSpPr>
        <p:spPr>
          <a:xfrm rot="20773444">
            <a:off x="4621308" y="2830879"/>
            <a:ext cx="1214432"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BE</a:t>
            </a:r>
          </a:p>
        </p:txBody>
      </p:sp>
      <p:sp>
        <p:nvSpPr>
          <p:cNvPr id="18" name="TextBox 27"/>
          <p:cNvSpPr txBox="1"/>
          <p:nvPr/>
        </p:nvSpPr>
        <p:spPr>
          <a:xfrm rot="706251">
            <a:off x="6260379" y="2824386"/>
            <a:ext cx="120997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ME</a:t>
            </a:r>
          </a:p>
        </p:txBody>
      </p:sp>
      <p:sp>
        <p:nvSpPr>
          <p:cNvPr id="19" name="TextBox 28"/>
          <p:cNvSpPr txBox="1"/>
          <p:nvPr/>
        </p:nvSpPr>
        <p:spPr>
          <a:xfrm rot="2848483">
            <a:off x="8596557" y="4113103"/>
            <a:ext cx="110317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AR</a:t>
            </a:r>
          </a:p>
        </p:txBody>
      </p:sp>
      <p:sp>
        <p:nvSpPr>
          <p:cNvPr id="20" name="TextBox 29"/>
          <p:cNvSpPr txBox="1"/>
          <p:nvPr/>
        </p:nvSpPr>
        <p:spPr>
          <a:xfrm rot="3467002">
            <a:off x="9149722" y="4753991"/>
            <a:ext cx="947291"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a:t>
            </a:r>
          </a:p>
        </p:txBody>
      </p:sp>
      <p:sp>
        <p:nvSpPr>
          <p:cNvPr id="21" name="TextBox 30"/>
          <p:cNvSpPr txBox="1"/>
          <p:nvPr/>
        </p:nvSpPr>
        <p:spPr>
          <a:xfrm rot="4517199">
            <a:off x="9513972" y="5942653"/>
            <a:ext cx="1087669"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TY</a:t>
            </a:r>
          </a:p>
        </p:txBody>
      </p:sp>
      <p:sp>
        <p:nvSpPr>
          <p:cNvPr id="24" name="TextBox 23"/>
          <p:cNvSpPr txBox="1"/>
          <p:nvPr/>
        </p:nvSpPr>
        <p:spPr>
          <a:xfrm>
            <a:off x="117476" y="6513196"/>
            <a:ext cx="1553845"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US" sz="1200">
                <a:solidFill>
                  <a:schemeClr val="bg1"/>
                </a:solidFill>
                <a:latin typeface="Arial" panose="020B0604020202020204" pitchFamily="34"/>
                <a:cs typeface="Arial" panose="020B0604020202020204" pitchFamily="34"/>
              </a:rPr>
              <a:t>(Swachhcoin, 2018) </a:t>
            </a:r>
          </a:p>
        </p:txBody>
      </p:sp>
      <p:sp>
        <p:nvSpPr>
          <p:cNvPr id="26" name="TextBox 11"/>
          <p:cNvSpPr txBox="1"/>
          <p:nvPr/>
        </p:nvSpPr>
        <p:spPr>
          <a:xfrm rot="16937091">
            <a:off x="1674471" y="5821000"/>
            <a:ext cx="99765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IT</a:t>
            </a:r>
            <a:r>
              <a:rPr lang="en-GB" sz="2800" dirty="0">
                <a:solidFill>
                  <a:srgbClr val="FFFFFF"/>
                </a:solidFill>
                <a:latin typeface="Castellar" panose="020A0402060406010301" pitchFamily="18"/>
              </a:rPr>
              <a:t> </a:t>
            </a:r>
          </a:p>
        </p:txBody>
      </p:sp>
      <p:sp>
        <p:nvSpPr>
          <p:cNvPr id="27" name="TextBox 13"/>
          <p:cNvSpPr txBox="1"/>
          <p:nvPr/>
        </p:nvSpPr>
        <p:spPr>
          <a:xfrm rot="17539384">
            <a:off x="1973649" y="5038655"/>
            <a:ext cx="93298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IS</a:t>
            </a:r>
            <a:endParaRPr lang="en-GB" sz="3600" b="1" dirty="0">
              <a:solidFill>
                <a:srgbClr val="FFFFFF"/>
              </a:solidFill>
              <a:latin typeface="Castellar" panose="020A0402060406010301" pitchFamily="18"/>
            </a:endParaRPr>
          </a:p>
        </p:txBody>
      </p:sp>
      <p:sp>
        <p:nvSpPr>
          <p:cNvPr id="28" name="TextBox 25"/>
          <p:cNvSpPr txBox="1"/>
          <p:nvPr/>
        </p:nvSpPr>
        <p:spPr>
          <a:xfrm rot="18285272">
            <a:off x="2287906" y="4473105"/>
            <a:ext cx="93920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TI</a:t>
            </a:r>
          </a:p>
        </p:txBody>
      </p:sp>
      <p:pic>
        <p:nvPicPr>
          <p:cNvPr id="30" name="Picture 29" descr="A picture containing text&#10;&#10;Description automatically generated"/>
          <p:cNvPicPr>
            <a:picLocks noChangeAspect="1"/>
          </p:cNvPicPr>
          <p:nvPr/>
        </p:nvPicPr>
        <p:blipFill rotWithShape="1">
          <a:blip r:embed="rId2">
            <a:extLst>
              <a:ext uri="{28A0092B-C50C-407E-A947-70E740481C1C}">
                <a14:useLocalDpi xmlns:a14="http://schemas.microsoft.com/office/drawing/2010/main" val="0"/>
              </a:ext>
            </a:extLst>
          </a:blip>
          <a:srcRect t="21729" r="1" b="6810"/>
          <a:stretch>
            <a:fillRect/>
          </a:stretch>
        </p:blipFill>
        <p:spPr>
          <a:xfrm>
            <a:off x="2336225" y="3351749"/>
            <a:ext cx="7519557" cy="3506254"/>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sp>
        <p:nvSpPr>
          <p:cNvPr id="33" name="Flowchart: Connector 32">
            <a:extLst>
              <a:ext uri="{FF2B5EF4-FFF2-40B4-BE49-F238E27FC236}">
                <a16:creationId xmlns:a16="http://schemas.microsoft.com/office/drawing/2014/main" id="{BF8E83D9-484B-4D99-8E17-0C28D0DCCBBC}"/>
              </a:ext>
            </a:extLst>
          </p:cNvPr>
          <p:cNvSpPr/>
          <p:nvPr/>
        </p:nvSpPr>
        <p:spPr>
          <a:xfrm>
            <a:off x="197325" y="175846"/>
            <a:ext cx="580693" cy="58111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2" name="Graphic 31" descr="Recycle with solid fill">
            <a:extLst>
              <a:ext uri="{FF2B5EF4-FFF2-40B4-BE49-F238E27FC236}">
                <a16:creationId xmlns:a16="http://schemas.microsoft.com/office/drawing/2014/main" id="{DE5DAC1A-8727-4818-B2E8-85E60C201EE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3890" y="286718"/>
            <a:ext cx="397803" cy="397803"/>
          </a:xfrm>
          <a:prstGeom prst="rect">
            <a:avLst/>
          </a:prstGeom>
        </p:spPr>
      </p:pic>
      <p:pic>
        <p:nvPicPr>
          <p:cNvPr id="22" name="Graphic 3" descr="Recycle with solid fill"/>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77103" y="4416890"/>
            <a:ext cx="835096" cy="83509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254478"/>
            </a:gs>
            <a:gs pos="100000">
              <a:srgbClr val="000000"/>
            </a:gs>
          </a:gsLst>
          <a:lin ang="15000000" scaled="0"/>
        </a:gradFill>
        <a:effectLst/>
      </p:bgPr>
    </p:bg>
    <p:spTree>
      <p:nvGrpSpPr>
        <p:cNvPr id="1" name=""/>
        <p:cNvGrpSpPr/>
        <p:nvPr/>
      </p:nvGrpSpPr>
      <p:grpSpPr>
        <a:xfrm>
          <a:off x="0" y="0"/>
          <a:ext cx="0" cy="0"/>
          <a:chOff x="0" y="0"/>
          <a:chExt cx="0" cy="0"/>
        </a:xfrm>
      </p:grpSpPr>
      <p:pic>
        <p:nvPicPr>
          <p:cNvPr id="4" name="Picture 4"/>
          <p:cNvPicPr>
            <a:picLocks noChangeAspect="1"/>
          </p:cNvPicPr>
          <p:nvPr/>
        </p:nvPicPr>
        <p:blipFill rotWithShape="1">
          <a:blip r:embed="rId2"/>
          <a:srcRect r="-8" b="1211"/>
          <a:stretch>
            <a:fillRect/>
          </a:stretch>
        </p:blipFill>
        <p:spPr>
          <a:xfrm>
            <a:off x="447134" y="0"/>
            <a:ext cx="4151376" cy="2519260"/>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p:spPr>
      </p:pic>
      <p:pic>
        <p:nvPicPr>
          <p:cNvPr id="3" name="Picture 19" descr="A picture containing text&#10;&#10;Description automatically generated"/>
          <p:cNvPicPr>
            <a:picLocks noChangeAspect="1"/>
          </p:cNvPicPr>
          <p:nvPr/>
        </p:nvPicPr>
        <p:blipFill rotWithShape="1">
          <a:blip r:embed="rId3"/>
          <a:srcRect l="36030" t="-128" r="34143" b="4728"/>
          <a:stretch>
            <a:fillRect/>
          </a:stretch>
        </p:blipFill>
        <p:spPr>
          <a:xfrm>
            <a:off x="0" y="3592574"/>
            <a:ext cx="4470724" cy="3293164"/>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p:spPr>
      </p:pic>
      <p:sp>
        <p:nvSpPr>
          <p:cNvPr id="8" name="TextBox 3"/>
          <p:cNvSpPr txBox="1"/>
          <p:nvPr/>
        </p:nvSpPr>
        <p:spPr>
          <a:xfrm>
            <a:off x="4598510" y="102796"/>
            <a:ext cx="7625781" cy="1745296"/>
          </a:xfrm>
          <a:prstGeom prst="rect">
            <a:avLst/>
          </a:prstGeom>
          <a:noFill/>
          <a:ln cap="flat">
            <a:noFill/>
          </a:ln>
        </p:spPr>
        <p:txBody>
          <a:bodyPr vert="horz" wrap="square" lIns="91440" tIns="45721" rIns="91440" bIns="45721" anchor="t" anchorCtr="1" compatLnSpc="1">
            <a:normAutofit/>
          </a:bodyPr>
          <a:lstStyle/>
          <a:p>
            <a:pPr algn="ctr" defTabSz="914086">
              <a:lnSpc>
                <a:spcPct val="90000"/>
              </a:lnSpc>
              <a:spcAft>
                <a:spcPts val="601"/>
              </a:spcAft>
              <a:defRPr sz="1800" b="0" i="0" u="none" strike="noStrike" kern="0" cap="none" spc="0" baseline="0">
                <a:solidFill>
                  <a:srgbClr val="000000"/>
                </a:solidFill>
                <a:uFillTx/>
              </a:defRPr>
            </a:pPr>
            <a:r>
              <a:rPr lang="en-US" sz="3198" dirty="0">
                <a:solidFill>
                  <a:schemeClr val="bg1"/>
                </a:solidFill>
                <a:latin typeface="Copperplate Gothic Bold" panose="020E0705020206020404" pitchFamily="34"/>
              </a:rPr>
              <a:t> </a:t>
            </a:r>
            <a:r>
              <a:rPr lang="en-US" sz="4000" dirty="0">
                <a:solidFill>
                  <a:schemeClr val="bg1"/>
                </a:solidFill>
                <a:latin typeface="Copperplate Gothic Bold" panose="020E0705020206020404" pitchFamily="34"/>
              </a:rPr>
              <a:t>Smart Bins</a:t>
            </a:r>
          </a:p>
          <a:p>
            <a:pPr algn="ctr" defTabSz="914086">
              <a:lnSpc>
                <a:spcPct val="90000"/>
              </a:lnSpc>
              <a:spcAft>
                <a:spcPts val="601"/>
              </a:spcAft>
              <a:defRPr sz="1800" b="0" i="0" u="none" strike="noStrike" kern="0" cap="none" spc="0" baseline="0">
                <a:solidFill>
                  <a:srgbClr val="000000"/>
                </a:solidFill>
                <a:uFillTx/>
              </a:defRPr>
            </a:pPr>
            <a:r>
              <a:rPr lang="en-US" sz="3198" dirty="0">
                <a:solidFill>
                  <a:schemeClr val="bg1"/>
                </a:solidFill>
                <a:latin typeface="Copperplate Gothic Bold" panose="020E0705020206020404" pitchFamily="34"/>
              </a:rPr>
              <a:t>A smart solution for Smart Cities</a:t>
            </a:r>
          </a:p>
        </p:txBody>
      </p:sp>
      <p:sp>
        <p:nvSpPr>
          <p:cNvPr id="9" name="Speech Bubble: Rectangle with Corners Rounded 18"/>
          <p:cNvSpPr/>
          <p:nvPr/>
        </p:nvSpPr>
        <p:spPr>
          <a:xfrm>
            <a:off x="4793181" y="1792242"/>
            <a:ext cx="7151169" cy="4234764"/>
          </a:xfrm>
          <a:custGeom>
            <a:avLst>
              <a:gd name="f0" fmla="val -3420"/>
              <a:gd name="f1" fmla="val 2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3590"/>
              <a:gd name="f13" fmla="val 8970"/>
              <a:gd name="f14" fmla="val 12630"/>
              <a:gd name="f15" fmla="val 18010"/>
              <a:gd name="f16" fmla="val -2147483647"/>
              <a:gd name="f17" fmla="+- 0 0 180"/>
              <a:gd name="f18" fmla="*/ f6 1 21600"/>
              <a:gd name="f19" fmla="*/ f7 1 21600"/>
              <a:gd name="f20" fmla="+- 0 0 f12"/>
              <a:gd name="f21" fmla="+- 3590 0 f8"/>
              <a:gd name="f22" fmla="+- 0 0 f3"/>
              <a:gd name="f23" fmla="+- 21600 0 f15"/>
              <a:gd name="f24" fmla="+- 18010 0 f9"/>
              <a:gd name="f25" fmla="+- f9 0 f8"/>
              <a:gd name="f26" fmla="pin -2147483647 f0 2147483647"/>
              <a:gd name="f27" fmla="pin -2147483647 f1 2147483647"/>
              <a:gd name="f28" fmla="*/ f17 f2 1"/>
              <a:gd name="f29" fmla="val f26"/>
              <a:gd name="f30" fmla="val f27"/>
              <a:gd name="f31" fmla="abs f20"/>
              <a:gd name="f32" fmla="abs f21"/>
              <a:gd name="f33" fmla="?: f20 f22 f3"/>
              <a:gd name="f34" fmla="?: f20 f3 f22"/>
              <a:gd name="f35" fmla="?: f20 f4 f3"/>
              <a:gd name="f36" fmla="?: f20 f3 f4"/>
              <a:gd name="f37" fmla="abs f23"/>
              <a:gd name="f38" fmla="?: f21 f22 f3"/>
              <a:gd name="f39" fmla="?: f21 f3 f22"/>
              <a:gd name="f40" fmla="?: f23 0 f2"/>
              <a:gd name="f41" fmla="?: f23 f2 0"/>
              <a:gd name="f42" fmla="abs f24"/>
              <a:gd name="f43" fmla="?: f23 f22 f3"/>
              <a:gd name="f44" fmla="?: f23 f3 f22"/>
              <a:gd name="f45" fmla="?: f23 f4 f3"/>
              <a:gd name="f46" fmla="?: f23 f3 f4"/>
              <a:gd name="f47" fmla="?: f24 f22 f3"/>
              <a:gd name="f48" fmla="?: f24 f3 f22"/>
              <a:gd name="f49" fmla="?: f20 0 f2"/>
              <a:gd name="f50" fmla="?: f20 f2 0"/>
              <a:gd name="f51" fmla="*/ f25 1 21600"/>
              <a:gd name="f52" fmla="*/ f26 f18 1"/>
              <a:gd name="f53" fmla="*/ f27 f19 1"/>
              <a:gd name="f54" fmla="*/ f28 1 f5"/>
              <a:gd name="f55" fmla="+- f29 0 10800"/>
              <a:gd name="f56" fmla="+- f30 0 10800"/>
              <a:gd name="f57" fmla="+- f30 0 21600"/>
              <a:gd name="f58" fmla="+- f29 0 21600"/>
              <a:gd name="f59" fmla="?: f20 f36 f35"/>
              <a:gd name="f60" fmla="?: f20 f35 f36"/>
              <a:gd name="f61" fmla="?: f21 f34 f33"/>
              <a:gd name="f62" fmla="?: f21 f41 f40"/>
              <a:gd name="f63" fmla="?: f21 f40 f41"/>
              <a:gd name="f64" fmla="?: f23 f38 f39"/>
              <a:gd name="f65" fmla="?: f23 f46 f45"/>
              <a:gd name="f66" fmla="?: f23 f45 f46"/>
              <a:gd name="f67" fmla="?: f24 f44 f43"/>
              <a:gd name="f68" fmla="?: f24 f50 f49"/>
              <a:gd name="f69" fmla="?: f24 f49 f50"/>
              <a:gd name="f70" fmla="?: f20 f47 f48"/>
              <a:gd name="f71" fmla="*/ 800 f51 1"/>
              <a:gd name="f72" fmla="*/ 20800 f51 1"/>
              <a:gd name="f73" fmla="*/ f29 f18 1"/>
              <a:gd name="f74" fmla="*/ f30 f19 1"/>
              <a:gd name="f75" fmla="+- f54 0 f3"/>
              <a:gd name="f76" fmla="abs f55"/>
              <a:gd name="f77" fmla="abs f56"/>
              <a:gd name="f78" fmla="?: f21 f60 f59"/>
              <a:gd name="f79" fmla="?: f23 f62 f63"/>
              <a:gd name="f80" fmla="?: f24 f66 f65"/>
              <a:gd name="f81" fmla="?: f20 f68 f69"/>
              <a:gd name="f82" fmla="*/ f71 1 f51"/>
              <a:gd name="f83" fmla="*/ f72 1 f51"/>
              <a:gd name="f84" fmla="+- f76 0 f77"/>
              <a:gd name="f85" fmla="+- f77 0 f76"/>
              <a:gd name="f86" fmla="*/ f82 f18 1"/>
              <a:gd name="f87" fmla="*/ f83 f18 1"/>
              <a:gd name="f88" fmla="*/ f83 f19 1"/>
              <a:gd name="f89" fmla="*/ f82 f19 1"/>
              <a:gd name="f90" fmla="?: f56 f10 f84"/>
              <a:gd name="f91" fmla="?: f56 f84 f10"/>
              <a:gd name="f92" fmla="?: f55 f10 f85"/>
              <a:gd name="f93" fmla="?: f55 f85 f10"/>
              <a:gd name="f94" fmla="?: f29 f10 f90"/>
              <a:gd name="f95" fmla="?: f29 f10 f91"/>
              <a:gd name="f96" fmla="?: f57 f92 f10"/>
              <a:gd name="f97" fmla="?: f57 f93 f10"/>
              <a:gd name="f98" fmla="?: f58 f91 f10"/>
              <a:gd name="f99" fmla="?: f58 f90 f10"/>
              <a:gd name="f100" fmla="?: f30 f10 f93"/>
              <a:gd name="f101" fmla="?: f30 f10 f92"/>
              <a:gd name="f102" fmla="?: f94 f29 0"/>
              <a:gd name="f103" fmla="?: f94 f30 6280"/>
              <a:gd name="f104" fmla="?: f95 f29 0"/>
              <a:gd name="f105" fmla="?: f95 f30 15320"/>
              <a:gd name="f106" fmla="?: f96 f29 6280"/>
              <a:gd name="f107" fmla="?: f96 f30 21600"/>
              <a:gd name="f108" fmla="?: f97 f29 15320"/>
              <a:gd name="f109" fmla="?: f97 f30 21600"/>
              <a:gd name="f110" fmla="?: f98 f29 21600"/>
              <a:gd name="f111" fmla="?: f98 f30 15320"/>
              <a:gd name="f112" fmla="?: f99 f29 21600"/>
              <a:gd name="f113" fmla="?: f99 f30 6280"/>
              <a:gd name="f114" fmla="?: f100 f29 15320"/>
              <a:gd name="f115" fmla="?: f100 f30 0"/>
              <a:gd name="f116" fmla="?: f101 f29 6280"/>
              <a:gd name="f117" fmla="?: f101 f30 0"/>
            </a:gdLst>
            <a:ahLst>
              <a:ahXY gdRefX="f0" minX="f16" maxX="f11" gdRefY="f1" minY="f16" maxY="f11">
                <a:pos x="f52" y="f53"/>
              </a:ahXY>
            </a:ahLst>
            <a:cxnLst>
              <a:cxn ang="3">
                <a:pos x="hc" y="t"/>
              </a:cxn>
              <a:cxn ang="0">
                <a:pos x="r" y="vc"/>
              </a:cxn>
              <a:cxn ang="cd4">
                <a:pos x="hc" y="b"/>
              </a:cxn>
              <a:cxn ang="cd2">
                <a:pos x="l" y="vc"/>
              </a:cxn>
              <a:cxn ang="f75">
                <a:pos x="f73" y="f74"/>
              </a:cxn>
            </a:cxnLst>
            <a:rect l="f86" t="f89" r="f87" b="f88"/>
            <a:pathLst>
              <a:path w="21600" h="21600">
                <a:moveTo>
                  <a:pt x="f12" y="f8"/>
                </a:moveTo>
                <a:arcTo wR="f31" hR="f32" stAng="f78" swAng="f61"/>
                <a:lnTo>
                  <a:pt x="f102" y="f103"/>
                </a:lnTo>
                <a:lnTo>
                  <a:pt x="f8" y="f13"/>
                </a:lnTo>
                <a:lnTo>
                  <a:pt x="f8" y="f14"/>
                </a:lnTo>
                <a:lnTo>
                  <a:pt x="f104" y="f105"/>
                </a:lnTo>
                <a:lnTo>
                  <a:pt x="f8" y="f15"/>
                </a:lnTo>
                <a:arcTo wR="f32" hR="f37" stAng="f79" swAng="f64"/>
                <a:lnTo>
                  <a:pt x="f106" y="f107"/>
                </a:lnTo>
                <a:lnTo>
                  <a:pt x="f13" y="f9"/>
                </a:lnTo>
                <a:lnTo>
                  <a:pt x="f14" y="f9"/>
                </a:lnTo>
                <a:lnTo>
                  <a:pt x="f108" y="f109"/>
                </a:lnTo>
                <a:lnTo>
                  <a:pt x="f15" y="f9"/>
                </a:lnTo>
                <a:arcTo wR="f37" hR="f42" stAng="f80" swAng="f67"/>
                <a:lnTo>
                  <a:pt x="f110" y="f111"/>
                </a:lnTo>
                <a:lnTo>
                  <a:pt x="f9" y="f14"/>
                </a:lnTo>
                <a:lnTo>
                  <a:pt x="f9" y="f13"/>
                </a:lnTo>
                <a:lnTo>
                  <a:pt x="f112" y="f113"/>
                </a:lnTo>
                <a:lnTo>
                  <a:pt x="f9" y="f12"/>
                </a:lnTo>
                <a:arcTo wR="f42" hR="f31" stAng="f81" swAng="f70"/>
                <a:lnTo>
                  <a:pt x="f114" y="f115"/>
                </a:lnTo>
                <a:lnTo>
                  <a:pt x="f14" y="f8"/>
                </a:lnTo>
                <a:lnTo>
                  <a:pt x="f13" y="f8"/>
                </a:lnTo>
                <a:lnTo>
                  <a:pt x="f116" y="f117"/>
                </a:lnTo>
                <a:close/>
              </a:path>
            </a:pathLst>
          </a:custGeom>
          <a:solidFill>
            <a:schemeClr val="bg1"/>
          </a:solidFill>
          <a:ln w="12701" cap="flat">
            <a:solidFill>
              <a:srgbClr val="2F528F"/>
            </a:solidFill>
            <a:prstDash val="solid"/>
            <a:miter/>
          </a:ln>
        </p:spPr>
        <p:txBody>
          <a:bodyPr vert="horz" wrap="square" lIns="91440" tIns="45721" rIns="91440" bIns="45721" anchor="ctr" anchorCtr="0" compatLnSpc="1">
            <a:noAutofit/>
          </a:bodyPr>
          <a:lstStyle/>
          <a:p>
            <a:pPr defTabSz="914086">
              <a:buSzPct val="100000"/>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 These bins can recognise the type of trash and dump it in right compartment.</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They contain fill level sensors that can give notification regarding bin collections. </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Smart bins are a step towards circular economy.</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Smart bins promotes effective recycling.</a:t>
            </a: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p:txBody>
      </p:sp>
      <p:sp>
        <p:nvSpPr>
          <p:cNvPr id="10" name="TextBox 21"/>
          <p:cNvSpPr txBox="1"/>
          <p:nvPr/>
        </p:nvSpPr>
        <p:spPr>
          <a:xfrm>
            <a:off x="4598511" y="6100647"/>
            <a:ext cx="7345839" cy="739050"/>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401" dirty="0">
                <a:solidFill>
                  <a:schemeClr val="bg1"/>
                </a:solidFill>
                <a:latin typeface="Calibri" panose="020F0502020204030204"/>
              </a:rPr>
              <a:t>For more information call 01214567984 or visit our website </a:t>
            </a:r>
            <a:r>
              <a:rPr lang="en-GB" sz="1401" dirty="0">
                <a:solidFill>
                  <a:schemeClr val="bg1"/>
                </a:solidFill>
                <a:latin typeface="Calibri" panose="020F0502020204030204"/>
                <a:hlinkClick r:id="rId4">
                  <a:extLst>
                    <a:ext uri="{A12FA001-AC4F-418D-AE19-62706E023703}">
                      <ahyp:hlinkClr xmlns:ahyp="http://schemas.microsoft.com/office/drawing/2018/hyperlinkcolor" val="tx"/>
                    </a:ext>
                  </a:extLst>
                </a:hlinkClick>
              </a:rPr>
              <a:t>www.smartbinsforsmartcities.com</a:t>
            </a:r>
            <a:r>
              <a:rPr lang="en-GB" sz="1401" dirty="0">
                <a:solidFill>
                  <a:schemeClr val="bg1"/>
                </a:solidFill>
                <a:latin typeface="Calibri" panose="020F0502020204030204"/>
              </a:rPr>
              <a:t> and look out for upcoming events. To join us please subscribe on our website.</a:t>
            </a:r>
          </a:p>
          <a:p>
            <a:pPr defTabSz="914086">
              <a:defRPr sz="1800" b="0" i="0" u="none" strike="noStrike" kern="0" cap="none" spc="0" baseline="0">
                <a:solidFill>
                  <a:srgbClr val="000000"/>
                </a:solidFill>
                <a:uFillTx/>
              </a:defRPr>
            </a:pPr>
            <a:r>
              <a:rPr lang="en-GB" sz="1401" dirty="0">
                <a:solidFill>
                  <a:schemeClr val="bg1"/>
                </a:solidFill>
                <a:latin typeface="Calibri" panose="020F0502020204030204"/>
              </a:rPr>
              <a:t>Follow us on Facebook ‘smart bins for smart cities’ </a:t>
            </a:r>
          </a:p>
        </p:txBody>
      </p:sp>
      <p:pic>
        <p:nvPicPr>
          <p:cNvPr id="12" name="Graphic 4" descr="No Littering with solid fill"/>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49602" y="2121316"/>
            <a:ext cx="560363" cy="560363"/>
          </a:xfrm>
          <a:prstGeom prst="rect">
            <a:avLst/>
          </a:prstGeom>
          <a:noFill/>
        </p:spPr>
      </p:pic>
      <p:pic>
        <p:nvPicPr>
          <p:cNvPr id="14" name="Graphic 8" descr="Wi-Fi with solid fill"/>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31060" y="2958151"/>
            <a:ext cx="560363" cy="560363"/>
          </a:xfrm>
          <a:prstGeom prst="rect">
            <a:avLst/>
          </a:prstGeom>
          <a:noFill/>
        </p:spPr>
      </p:pic>
      <p:pic>
        <p:nvPicPr>
          <p:cNvPr id="15" name="Graphic 14" descr="Circles with arrows with solid fill"/>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46206" y="3862748"/>
            <a:ext cx="517257" cy="517257"/>
          </a:xfrm>
          <a:prstGeom prst="rect">
            <a:avLst/>
          </a:prstGeom>
          <a:noFill/>
        </p:spPr>
      </p:pic>
      <p:sp>
        <p:nvSpPr>
          <p:cNvPr id="16" name="TextBox 5">
            <a:extLst>
              <a:ext uri="{FF2B5EF4-FFF2-40B4-BE49-F238E27FC236}">
                <a16:creationId xmlns:a16="http://schemas.microsoft.com/office/drawing/2014/main" id="{7D38752A-0D6B-4DCB-A234-4169B30F0ADA}"/>
              </a:ext>
            </a:extLst>
          </p:cNvPr>
          <p:cNvSpPr txBox="1"/>
          <p:nvPr/>
        </p:nvSpPr>
        <p:spPr>
          <a:xfrm>
            <a:off x="124677" y="2111330"/>
            <a:ext cx="1304073"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200" dirty="0">
                <a:solidFill>
                  <a:srgbClr val="FFFFFF"/>
                </a:solidFill>
                <a:latin typeface="Arial" panose="020B0604020202020204" pitchFamily="34"/>
                <a:cs typeface="Arial" panose="020B0604020202020204" pitchFamily="34"/>
              </a:rPr>
              <a:t>(Morley, 2017)</a:t>
            </a:r>
          </a:p>
        </p:txBody>
      </p:sp>
      <p:sp>
        <p:nvSpPr>
          <p:cNvPr id="18" name="Text Box 2">
            <a:extLst>
              <a:ext uri="{FF2B5EF4-FFF2-40B4-BE49-F238E27FC236}">
                <a16:creationId xmlns:a16="http://schemas.microsoft.com/office/drawing/2014/main" id="{FFD5C50E-9D0E-4ABC-A7CB-051535258CA3}"/>
              </a:ext>
            </a:extLst>
          </p:cNvPr>
          <p:cNvSpPr txBox="1"/>
          <p:nvPr/>
        </p:nvSpPr>
        <p:spPr>
          <a:xfrm>
            <a:off x="89108" y="6508022"/>
            <a:ext cx="1082467" cy="271602"/>
          </a:xfrm>
          <a:prstGeom prst="rect">
            <a:avLst/>
          </a:prstGeom>
          <a:noFill/>
          <a:ln cap="flat">
            <a:noFill/>
          </a:ln>
        </p:spPr>
        <p:txBody>
          <a:bodyPr vert="horz" wrap="square" lIns="91440" tIns="45720" rIns="91440" bIns="45720" anchor="t" anchorCtr="0" compatLnSpc="0">
            <a:noAutofit/>
          </a:bodyPr>
          <a:lstStyle/>
          <a:p>
            <a:pPr marL="0" marR="0" lvl="0" indent="0" algn="l" defTabSz="9144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dirty="0">
                <a:solidFill>
                  <a:srgbClr val="FFFFFF"/>
                </a:solidFill>
                <a:uFillTx/>
                <a:latin typeface="Arial" pitchFamily="34"/>
                <a:ea typeface="Calibri" pitchFamily="34"/>
                <a:cs typeface="Times New Roman" pitchFamily="18"/>
              </a:rPr>
              <a:t>(Bin-e, N.D)</a:t>
            </a:r>
            <a:endParaRPr lang="en-GB" sz="1100" b="0" i="0" u="none" strike="noStrike" kern="1200" cap="none" spc="0" baseline="0" dirty="0">
              <a:solidFill>
                <a:srgbClr val="FFFFFF"/>
              </a:solidFill>
              <a:uFillTx/>
              <a:latin typeface="Calibri" pitchFamily="34"/>
              <a:ea typeface="Calibri" pitchFamily="34"/>
              <a:cs typeface="Times New Roman" pitchFamily="18"/>
            </a:endParaRPr>
          </a:p>
        </p:txBody>
      </p:sp>
      <p:sp>
        <p:nvSpPr>
          <p:cNvPr id="19" name="TextBox 18">
            <a:extLst>
              <a:ext uri="{FF2B5EF4-FFF2-40B4-BE49-F238E27FC236}">
                <a16:creationId xmlns:a16="http://schemas.microsoft.com/office/drawing/2014/main" id="{E0DFF8FB-A7ED-4525-AB93-412DD4EB37C5}"/>
              </a:ext>
            </a:extLst>
          </p:cNvPr>
          <p:cNvSpPr txBox="1"/>
          <p:nvPr/>
        </p:nvSpPr>
        <p:spPr>
          <a:xfrm>
            <a:off x="5211241" y="5239156"/>
            <a:ext cx="6821045" cy="923330"/>
          </a:xfrm>
          <a:prstGeom prst="rect">
            <a:avLst/>
          </a:prstGeom>
          <a:noFill/>
        </p:spPr>
        <p:txBody>
          <a:bodyPr wrap="square" rtlCol="0">
            <a:spAutoFit/>
          </a:bodyPr>
          <a:lstStyle/>
          <a:p>
            <a:r>
              <a:rPr lang="en-GB" b="1" dirty="0">
                <a:solidFill>
                  <a:srgbClr val="111E35"/>
                </a:solidFill>
                <a:effectLst>
                  <a:outerShdw blurRad="38100" dist="38100" dir="2700000" algn="tl">
                    <a:srgbClr val="000000">
                      <a:alpha val="43137"/>
                    </a:srgbClr>
                  </a:outerShdw>
                </a:effectLst>
                <a:latin typeface="Eras Demi ITC" panose="020B0805030504020804" pitchFamily="34" charset="0"/>
              </a:rPr>
              <a:t>Join our conference at Birmingham city call on 5</a:t>
            </a:r>
            <a:r>
              <a:rPr lang="en-GB" b="1" baseline="30000" dirty="0">
                <a:solidFill>
                  <a:srgbClr val="111E35"/>
                </a:solidFill>
                <a:effectLst>
                  <a:outerShdw blurRad="38100" dist="38100" dir="2700000" algn="tl">
                    <a:srgbClr val="000000">
                      <a:alpha val="43137"/>
                    </a:srgbClr>
                  </a:outerShdw>
                </a:effectLst>
                <a:latin typeface="Eras Demi ITC" panose="020B0805030504020804" pitchFamily="34" charset="0"/>
              </a:rPr>
              <a:t>th</a:t>
            </a:r>
            <a:r>
              <a:rPr lang="en-GB" b="1" dirty="0">
                <a:solidFill>
                  <a:srgbClr val="111E35"/>
                </a:solidFill>
                <a:effectLst>
                  <a:outerShdw blurRad="38100" dist="38100" dir="2700000" algn="tl">
                    <a:srgbClr val="000000">
                      <a:alpha val="43137"/>
                    </a:srgbClr>
                  </a:outerShdw>
                </a:effectLst>
                <a:latin typeface="Eras Demi ITC" panose="020B0805030504020804" pitchFamily="34" charset="0"/>
              </a:rPr>
              <a:t> April @ 12pm to 2pm.</a:t>
            </a:r>
          </a:p>
          <a:p>
            <a:endParaRPr lang="en-GB" dirty="0">
              <a:solidFill>
                <a:schemeClr val="accent2">
                  <a:lumMod val="50000"/>
                </a:schemeClr>
              </a:solidFill>
              <a:effectLst>
                <a:outerShdw blurRad="38100" dist="38100" dir="2700000" algn="tl">
                  <a:srgbClr val="000000">
                    <a:alpha val="43137"/>
                  </a:srgbClr>
                </a:outerShdw>
              </a:effectLst>
            </a:endParaRPr>
          </a:p>
        </p:txBody>
      </p:sp>
      <p:pic>
        <p:nvPicPr>
          <p:cNvPr id="5" name="Graphic 4" descr="Sustainability with solid fill">
            <a:extLst>
              <a:ext uri="{FF2B5EF4-FFF2-40B4-BE49-F238E27FC236}">
                <a16:creationId xmlns:a16="http://schemas.microsoft.com/office/drawing/2014/main" id="{C78881DA-130B-462B-A0B6-5BC0AB2F6E0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841454" y="4698446"/>
            <a:ext cx="517257" cy="4914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4" name="Rectangle 3">
            <a:extLst>
              <a:ext uri="{FF2B5EF4-FFF2-40B4-BE49-F238E27FC236}">
                <a16:creationId xmlns:a16="http://schemas.microsoft.com/office/drawing/2014/main" id="{506B671C-34D8-4DAE-BE06-A5580EA90E7A}"/>
              </a:ext>
            </a:extLst>
          </p:cNvPr>
          <p:cNvSpPr/>
          <p:nvPr/>
        </p:nvSpPr>
        <p:spPr>
          <a:xfrm>
            <a:off x="753925" y="1601735"/>
            <a:ext cx="10684151" cy="1991979"/>
          </a:xfrm>
          <a:prstGeom prst="rect">
            <a:avLst/>
          </a:prstGeom>
          <a:scene3d>
            <a:camera prst="obliqueTopLeft"/>
            <a:lightRig rig="threePt" dir="t"/>
          </a:scene3d>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fontScale="85000" lnSpcReduction="20000"/>
          </a:bodyPr>
          <a:lstStyle/>
          <a:p>
            <a:pPr algn="ctr">
              <a:lnSpc>
                <a:spcPct val="90000"/>
              </a:lnSpc>
              <a:spcBef>
                <a:spcPct val="0"/>
              </a:spcBef>
              <a:spcAft>
                <a:spcPts val="600"/>
              </a:spcAft>
            </a:pPr>
            <a:r>
              <a:rPr lang="en-US" sz="18500" kern="1200" dirty="0">
                <a:ln w="0"/>
                <a:solidFill>
                  <a:srgbClr val="FFFFFF"/>
                </a:solidFill>
                <a:effectLst>
                  <a:reflection blurRad="6350" stA="53000" endA="300" endPos="35500" dir="5400000" sy="-90000" algn="bl" rotWithShape="0"/>
                </a:effectLst>
                <a:latin typeface="Brush Script MT" panose="03060802040406070304" pitchFamily="66" charset="0"/>
                <a:ea typeface="+mj-ea"/>
                <a:cs typeface="+mj-cs"/>
              </a:rPr>
              <a:t>Poster</a:t>
            </a:r>
            <a:r>
              <a:rPr lang="en-US" sz="18500" kern="1200" dirty="0">
                <a:ln w="0"/>
                <a:solidFill>
                  <a:srgbClr val="FFFFFF"/>
                </a:solidFill>
                <a:effectLst>
                  <a:reflection blurRad="6350" stA="53000" endA="300" endPos="35500" dir="5400000" sy="-90000" algn="bl" rotWithShape="0"/>
                </a:effectLst>
                <a:latin typeface="+mj-lt"/>
                <a:ea typeface="+mj-ea"/>
                <a:cs typeface="+mj-cs"/>
              </a:rPr>
              <a:t> </a:t>
            </a:r>
          </a:p>
        </p:txBody>
      </p:sp>
      <p:pic>
        <p:nvPicPr>
          <p:cNvPr id="15" name="Picture 14">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911656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HC5 SC5 Double - Dubai UAE - Wraps">
            <a:extLst>
              <a:ext uri="{FF2B5EF4-FFF2-40B4-BE49-F238E27FC236}">
                <a16:creationId xmlns:a16="http://schemas.microsoft.com/office/drawing/2014/main" id="{E4B45905-7671-4F26-8D47-B138F4689127}"/>
              </a:ext>
            </a:extLst>
          </p:cNvPr>
          <p:cNvPicPr>
            <a:picLocks noChangeAspect="1"/>
          </p:cNvPicPr>
          <p:nvPr/>
        </p:nvPicPr>
        <p:blipFill rotWithShape="1">
          <a:blip r:embed="rId3"/>
          <a:srcRect t="16974"/>
          <a:stretch/>
        </p:blipFill>
        <p:spPr>
          <a:xfrm>
            <a:off x="-65991" y="10"/>
            <a:ext cx="12257991" cy="6857990"/>
          </a:xfrm>
          <a:prstGeom prst="rect">
            <a:avLst/>
          </a:prstGeom>
          <a:noFill/>
        </p:spPr>
      </p:pic>
      <p:sp>
        <p:nvSpPr>
          <p:cNvPr id="5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8" name="Title 1">
            <a:extLst>
              <a:ext uri="{FF2B5EF4-FFF2-40B4-BE49-F238E27FC236}">
                <a16:creationId xmlns:a16="http://schemas.microsoft.com/office/drawing/2014/main" id="{02D7B6FE-F59E-4420-A702-382D9D1E7432}"/>
              </a:ext>
            </a:extLst>
          </p:cNvPr>
          <p:cNvSpPr txBox="1"/>
          <p:nvPr/>
        </p:nvSpPr>
        <p:spPr>
          <a:xfrm>
            <a:off x="709448" y="1914282"/>
            <a:ext cx="4204137" cy="1342754"/>
          </a:xfrm>
          <a:prstGeom prst="rect">
            <a:avLst/>
          </a:prstGeom>
        </p:spPr>
        <p:txBody>
          <a:bodyPr vert="horz" lIns="91440" tIns="45720" rIns="91440" bIns="45720" rtlCol="0" anchor="ctr" anchorCtr="1" compatLnSpc="1">
            <a:noAutofit/>
          </a:bodyPr>
          <a:lstStyle/>
          <a:p>
            <a:pPr algn="ctr">
              <a:lnSpc>
                <a:spcPct val="90000"/>
              </a:lnSpc>
              <a:spcBef>
                <a:spcPct val="0"/>
              </a:spcBef>
              <a:spcAft>
                <a:spcPts val="600"/>
              </a:spcAft>
              <a:defRPr sz="1800" b="0" i="0" u="none" strike="noStrike" kern="0" cap="none" spc="0" baseline="0">
                <a:solidFill>
                  <a:srgbClr val="000000"/>
                </a:solidFill>
                <a:uFillTx/>
              </a:defRPr>
            </a:pPr>
            <a:r>
              <a:rPr lang="en-US" sz="4400" dirty="0">
                <a:solidFill>
                  <a:schemeClr val="accent2">
                    <a:lumMod val="50000"/>
                  </a:schemeClr>
                </a:solidFill>
                <a:latin typeface="Constantia" panose="02030602050306030303" pitchFamily="18" charset="0"/>
                <a:ea typeface="+mj-ea"/>
                <a:cs typeface="+mj-cs"/>
              </a:rPr>
              <a:t>Smart </a:t>
            </a:r>
            <a:r>
              <a:rPr lang="en-US" sz="4800" dirty="0">
                <a:solidFill>
                  <a:schemeClr val="accent2">
                    <a:lumMod val="50000"/>
                  </a:schemeClr>
                </a:solidFill>
                <a:latin typeface="Constantia" panose="02030602050306030303" pitchFamily="18" charset="0"/>
                <a:ea typeface="+mj-ea"/>
                <a:cs typeface="+mj-cs"/>
              </a:rPr>
              <a:t>Bins</a:t>
            </a:r>
            <a:r>
              <a:rPr lang="en-US" sz="4400" dirty="0">
                <a:solidFill>
                  <a:schemeClr val="accent2">
                    <a:lumMod val="50000"/>
                  </a:schemeClr>
                </a:solidFill>
                <a:latin typeface="Constantia" panose="02030602050306030303" pitchFamily="18" charset="0"/>
                <a:ea typeface="+mj-ea"/>
                <a:cs typeface="+mj-cs"/>
              </a:rPr>
              <a:t> For Smart Cities  </a:t>
            </a:r>
          </a:p>
        </p:txBody>
      </p:sp>
      <p:cxnSp>
        <p:nvCxnSpPr>
          <p:cNvPr id="58" name="Straight Connector 5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8" name="TextBox 57">
            <a:extLst>
              <a:ext uri="{FF2B5EF4-FFF2-40B4-BE49-F238E27FC236}">
                <a16:creationId xmlns:a16="http://schemas.microsoft.com/office/drawing/2014/main" id="{1D4A19D5-1593-4A6D-BD9C-1AA99E2E64E6}"/>
              </a:ext>
            </a:extLst>
          </p:cNvPr>
          <p:cNvSpPr txBox="1"/>
          <p:nvPr/>
        </p:nvSpPr>
        <p:spPr>
          <a:xfrm>
            <a:off x="10796794" y="6486248"/>
            <a:ext cx="1329196"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200" b="1" dirty="0">
                <a:solidFill>
                  <a:schemeClr val="accent2">
                    <a:lumMod val="50000"/>
                  </a:schemeClr>
                </a:solidFill>
                <a:latin typeface="Arial" pitchFamily="34"/>
                <a:ea typeface="Calibri" pitchFamily="34"/>
                <a:cs typeface="Arial" pitchFamily="34"/>
              </a:rPr>
              <a:t>(</a:t>
            </a:r>
            <a:r>
              <a:rPr lang="en-GB" sz="1200" b="1" dirty="0" err="1">
                <a:solidFill>
                  <a:schemeClr val="accent2">
                    <a:lumMod val="50000"/>
                  </a:schemeClr>
                </a:solidFill>
                <a:latin typeface="Arial" pitchFamily="34"/>
                <a:ea typeface="Calibri" pitchFamily="34"/>
                <a:cs typeface="Arial" pitchFamily="34"/>
              </a:rPr>
              <a:t>Bigbelly</a:t>
            </a:r>
            <a:r>
              <a:rPr lang="en-GB" sz="1200" b="1" dirty="0">
                <a:solidFill>
                  <a:schemeClr val="accent2">
                    <a:lumMod val="50000"/>
                  </a:schemeClr>
                </a:solidFill>
                <a:latin typeface="Arial" pitchFamily="34"/>
                <a:ea typeface="Calibri" pitchFamily="34"/>
                <a:cs typeface="Arial" pitchFamily="34"/>
              </a:rPr>
              <a:t>, 2018) </a:t>
            </a:r>
            <a:endParaRPr lang="en-GB" sz="1200" b="1" dirty="0">
              <a:solidFill>
                <a:schemeClr val="accent2">
                  <a:lumMod val="50000"/>
                </a:schemeClr>
              </a:solidFill>
              <a:latin typeface="Calibri"/>
            </a:endParaRPr>
          </a:p>
        </p:txBody>
      </p:sp>
      <p:sp>
        <p:nvSpPr>
          <p:cNvPr id="6" name="TextBox 5">
            <a:extLst>
              <a:ext uri="{FF2B5EF4-FFF2-40B4-BE49-F238E27FC236}">
                <a16:creationId xmlns:a16="http://schemas.microsoft.com/office/drawing/2014/main" id="{DFB4C9D3-F2B2-43E5-A798-1B206E84DB89}"/>
              </a:ext>
            </a:extLst>
          </p:cNvPr>
          <p:cNvSpPr txBox="1"/>
          <p:nvPr/>
        </p:nvSpPr>
        <p:spPr>
          <a:xfrm>
            <a:off x="94546" y="3257036"/>
            <a:ext cx="5433940" cy="3416320"/>
          </a:xfrm>
          <a:prstGeom prst="rect">
            <a:avLst/>
          </a:prstGeom>
          <a:noFill/>
        </p:spPr>
        <p:txBody>
          <a:bodyPr wrap="square" rtlCol="0">
            <a:spAutoFit/>
          </a:bodyPr>
          <a:lstStyle/>
          <a:p>
            <a:pPr algn="ctr"/>
            <a:r>
              <a:rPr lang="en-GB" sz="2400" b="1" dirty="0">
                <a:solidFill>
                  <a:schemeClr val="accent6">
                    <a:lumMod val="50000"/>
                  </a:schemeClr>
                </a:solidFill>
                <a:latin typeface="Goudy Old Style" panose="02020502050305020303" pitchFamily="18" charset="0"/>
              </a:rPr>
              <a:t>It is time we change our bins</a:t>
            </a:r>
          </a:p>
          <a:p>
            <a:pPr algn="ctr"/>
            <a:r>
              <a:rPr lang="en-GB" sz="2400" b="1" dirty="0">
                <a:solidFill>
                  <a:schemeClr val="accent6">
                    <a:lumMod val="50000"/>
                  </a:schemeClr>
                </a:solidFill>
                <a:latin typeface="Goudy Old Style" panose="02020502050305020303" pitchFamily="18" charset="0"/>
              </a:rPr>
              <a:t>Its time we </a:t>
            </a:r>
          </a:p>
          <a:p>
            <a:pPr algn="ctr"/>
            <a:r>
              <a:rPr lang="en-GB" sz="2400" b="1" dirty="0">
                <a:solidFill>
                  <a:schemeClr val="accent6">
                    <a:lumMod val="50000"/>
                  </a:schemeClr>
                </a:solidFill>
                <a:latin typeface="Goudy Old Style" panose="02020502050305020303" pitchFamily="18" charset="0"/>
              </a:rPr>
              <a:t>Become Smart</a:t>
            </a:r>
          </a:p>
          <a:p>
            <a:pPr algn="ctr"/>
            <a:r>
              <a:rPr lang="en-GB" sz="2400" b="1" dirty="0">
                <a:solidFill>
                  <a:schemeClr val="accent6">
                    <a:lumMod val="50000"/>
                  </a:schemeClr>
                </a:solidFill>
                <a:latin typeface="Goudy Old Style" panose="02020502050305020303" pitchFamily="18" charset="0"/>
              </a:rPr>
              <a:t>Think Smart </a:t>
            </a:r>
          </a:p>
          <a:p>
            <a:pPr algn="ctr"/>
            <a:r>
              <a:rPr lang="en-GB" sz="2400" b="1" dirty="0">
                <a:solidFill>
                  <a:schemeClr val="accent6">
                    <a:lumMod val="50000"/>
                  </a:schemeClr>
                </a:solidFill>
                <a:latin typeface="Goudy Old Style" panose="02020502050305020303" pitchFamily="18" charset="0"/>
              </a:rPr>
              <a:t>switch to Smart Bins</a:t>
            </a:r>
          </a:p>
          <a:p>
            <a:pPr algn="ctr"/>
            <a:r>
              <a:rPr lang="en-GB" sz="2400" b="1" dirty="0">
                <a:solidFill>
                  <a:schemeClr val="accent6">
                    <a:lumMod val="50000"/>
                  </a:schemeClr>
                </a:solidFill>
                <a:latin typeface="Goudy Old Style" panose="02020502050305020303" pitchFamily="18" charset="0"/>
              </a:rPr>
              <a:t>Be part of the Change</a:t>
            </a:r>
          </a:p>
          <a:p>
            <a:endParaRPr lang="en-GB" sz="2400" b="1" dirty="0">
              <a:solidFill>
                <a:schemeClr val="accent6">
                  <a:lumMod val="50000"/>
                </a:schemeClr>
              </a:solidFill>
              <a:latin typeface="Goudy Old Style" panose="02020502050305020303" pitchFamily="18" charset="0"/>
            </a:endParaRPr>
          </a:p>
          <a:p>
            <a:endParaRPr lang="en-GB" sz="2400" b="1" dirty="0">
              <a:solidFill>
                <a:schemeClr val="accent6">
                  <a:lumMod val="50000"/>
                </a:schemeClr>
              </a:solidFill>
              <a:latin typeface="Goudy Old Style" panose="02020502050305020303" pitchFamily="18" charset="0"/>
            </a:endParaRPr>
          </a:p>
          <a:p>
            <a:endParaRPr lang="en-GB" sz="2400" b="1" dirty="0">
              <a:solidFill>
                <a:schemeClr val="accent6">
                  <a:lumMod val="50000"/>
                </a:schemeClr>
              </a:solidFill>
              <a:latin typeface="Goudy Old Style" panose="02020502050305020303" pitchFamily="18" charset="0"/>
            </a:endParaRPr>
          </a:p>
        </p:txBody>
      </p:sp>
      <p:sp>
        <p:nvSpPr>
          <p:cNvPr id="9" name="TextBox 8">
            <a:extLst>
              <a:ext uri="{FF2B5EF4-FFF2-40B4-BE49-F238E27FC236}">
                <a16:creationId xmlns:a16="http://schemas.microsoft.com/office/drawing/2014/main" id="{B8DB200F-9976-47A1-8355-DD0FB121DB4C}"/>
              </a:ext>
            </a:extLst>
          </p:cNvPr>
          <p:cNvSpPr txBox="1"/>
          <p:nvPr/>
        </p:nvSpPr>
        <p:spPr>
          <a:xfrm>
            <a:off x="262514" y="5515897"/>
            <a:ext cx="5265972" cy="1415772"/>
          </a:xfrm>
          <a:prstGeom prst="rect">
            <a:avLst/>
          </a:prstGeom>
          <a:noFill/>
        </p:spPr>
        <p:txBody>
          <a:bodyPr wrap="square" rtlCol="0">
            <a:spAutoFit/>
          </a:bodyPr>
          <a:lstStyle/>
          <a:p>
            <a:pPr algn="ctr"/>
            <a:r>
              <a:rPr lang="en-GB" sz="2400" b="1" dirty="0">
                <a:solidFill>
                  <a:schemeClr val="accent2">
                    <a:lumMod val="50000"/>
                  </a:schemeClr>
                </a:solidFill>
                <a:latin typeface="Constantia" panose="02030602050306030303" pitchFamily="18" charset="0"/>
              </a:rPr>
              <a:t>Join us at Birmingham city call on 5</a:t>
            </a:r>
            <a:r>
              <a:rPr lang="en-GB" sz="2400" b="1" baseline="30000" dirty="0">
                <a:solidFill>
                  <a:schemeClr val="accent2">
                    <a:lumMod val="50000"/>
                  </a:schemeClr>
                </a:solidFill>
                <a:latin typeface="Constantia" panose="02030602050306030303" pitchFamily="18" charset="0"/>
              </a:rPr>
              <a:t>th</a:t>
            </a:r>
            <a:r>
              <a:rPr lang="en-GB" sz="2400" b="1" dirty="0">
                <a:solidFill>
                  <a:schemeClr val="accent2">
                    <a:lumMod val="50000"/>
                  </a:schemeClr>
                </a:solidFill>
                <a:latin typeface="Constantia" panose="02030602050306030303" pitchFamily="18" charset="0"/>
              </a:rPr>
              <a:t> April @12pm to 2pm</a:t>
            </a:r>
          </a:p>
          <a:p>
            <a:pPr algn="ctr"/>
            <a:r>
              <a:rPr lang="en-GB" sz="1600" b="1" dirty="0">
                <a:solidFill>
                  <a:schemeClr val="accent2">
                    <a:lumMod val="50000"/>
                  </a:schemeClr>
                </a:solidFill>
                <a:latin typeface="Constantia" panose="02030602050306030303" pitchFamily="18" charset="0"/>
              </a:rPr>
              <a:t>Visit out website </a:t>
            </a:r>
            <a:r>
              <a:rPr lang="en-GB" dirty="0">
                <a:solidFill>
                  <a:schemeClr val="accent2">
                    <a:lumMod val="50000"/>
                  </a:schemeClr>
                </a:solidFill>
                <a:latin typeface="Calibri" panose="020F0502020204030204"/>
                <a:hlinkClick r:id="rId4">
                  <a:extLst>
                    <a:ext uri="{A12FA001-AC4F-418D-AE19-62706E023703}">
                      <ahyp:hlinkClr xmlns:ahyp="http://schemas.microsoft.com/office/drawing/2018/hyperlinkcolor" val="tx"/>
                    </a:ext>
                  </a:extLst>
                </a:hlinkClick>
              </a:rPr>
              <a:t>www.smartbinsforsmartcities.com</a:t>
            </a:r>
            <a:r>
              <a:rPr lang="en-GB" dirty="0">
                <a:solidFill>
                  <a:schemeClr val="accent2">
                    <a:lumMod val="50000"/>
                  </a:schemeClr>
                </a:solidFill>
                <a:latin typeface="Calibri" panose="020F0502020204030204"/>
              </a:rPr>
              <a:t> </a:t>
            </a:r>
            <a:endParaRPr lang="en-GB" sz="1600" b="1" dirty="0">
              <a:solidFill>
                <a:schemeClr val="accent2">
                  <a:lumMod val="50000"/>
                </a:schemeClr>
              </a:solidFill>
              <a:latin typeface="Constantia" panose="02030602050306030303" pitchFamily="18" charset="0"/>
            </a:endParaRPr>
          </a:p>
          <a:p>
            <a:pPr algn="ctr"/>
            <a:endParaRPr lang="en-GB" sz="2000" dirty="0">
              <a:solidFill>
                <a:schemeClr val="accent2">
                  <a:lumMod val="50000"/>
                </a:schemeClr>
              </a:solidFill>
            </a:endParaRPr>
          </a:p>
        </p:txBody>
      </p:sp>
      <p:sp>
        <p:nvSpPr>
          <p:cNvPr id="12" name="Flowchart: Connector 11">
            <a:extLst>
              <a:ext uri="{FF2B5EF4-FFF2-40B4-BE49-F238E27FC236}">
                <a16:creationId xmlns:a16="http://schemas.microsoft.com/office/drawing/2014/main" id="{A3CCE3CF-9CD2-4D4B-B4A5-A6358EE34930}"/>
              </a:ext>
            </a:extLst>
          </p:cNvPr>
          <p:cNvSpPr/>
          <p:nvPr/>
        </p:nvSpPr>
        <p:spPr>
          <a:xfrm>
            <a:off x="171069" y="90455"/>
            <a:ext cx="580693" cy="58111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Graphic 10" descr="Recycle with solid fill">
            <a:extLst>
              <a:ext uri="{FF2B5EF4-FFF2-40B4-BE49-F238E27FC236}">
                <a16:creationId xmlns:a16="http://schemas.microsoft.com/office/drawing/2014/main" id="{F2C2F2E5-11A5-42AD-8995-716079E7ACAD}"/>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2513" y="184644"/>
            <a:ext cx="397803" cy="423367"/>
          </a:xfrm>
          <a:prstGeom prst="rect">
            <a:avLst/>
          </a:prstGeom>
        </p:spPr>
      </p:pic>
    </p:spTree>
    <p:extLst>
      <p:ext uri="{BB962C8B-B14F-4D97-AF65-F5344CB8AC3E}">
        <p14:creationId xmlns:p14="http://schemas.microsoft.com/office/powerpoint/2010/main" val="3526504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79F46B-BAFF-4229-AED5-85EE952F1E6D}"/>
              </a:ext>
            </a:extLst>
          </p:cNvPr>
          <p:cNvSpPr txBox="1">
            <a:spLocks noGrp="1"/>
          </p:cNvSpPr>
          <p:nvPr>
            <p:ph type="title"/>
          </p:nvPr>
        </p:nvSpPr>
        <p:spPr>
          <a:xfrm>
            <a:off x="1179226" y="826680"/>
            <a:ext cx="9833548" cy="1325563"/>
          </a:xfrm>
        </p:spPr>
        <p:txBody>
          <a:bodyPr>
            <a:normAutofit fontScale="90000"/>
          </a:bodyPr>
          <a:lstStyle/>
          <a:p>
            <a:pPr lvl="0" algn="ctr"/>
            <a:r>
              <a:rPr lang="en-GB" sz="10700" dirty="0">
                <a:solidFill>
                  <a:srgbClr val="FFFFFF"/>
                </a:solidFill>
                <a:latin typeface="Brush Script MT" panose="03060802040406070304" pitchFamily="66" charset="0"/>
              </a:rPr>
              <a:t>References</a:t>
            </a:r>
            <a:r>
              <a:rPr lang="en-GB" sz="7200" dirty="0">
                <a:solidFill>
                  <a:srgbClr val="FFFFFF"/>
                </a:solidFill>
                <a:latin typeface="Brush Script MT" panose="03060802040406070304" pitchFamily="66" charset="0"/>
              </a:rPr>
              <a:t> </a:t>
            </a:r>
          </a:p>
        </p:txBody>
      </p:sp>
      <p:sp>
        <p:nvSpPr>
          <p:cNvPr id="3" name="Content Placeholder 2">
            <a:extLst>
              <a:ext uri="{FF2B5EF4-FFF2-40B4-BE49-F238E27FC236}">
                <a16:creationId xmlns:a16="http://schemas.microsoft.com/office/drawing/2014/main" id="{6CABE8C2-2FDD-49AE-822C-22651161B711}"/>
              </a:ext>
            </a:extLst>
          </p:cNvPr>
          <p:cNvSpPr txBox="1">
            <a:spLocks noGrp="1"/>
          </p:cNvSpPr>
          <p:nvPr>
            <p:ph idx="1"/>
          </p:nvPr>
        </p:nvSpPr>
        <p:spPr>
          <a:xfrm>
            <a:off x="355601" y="2753935"/>
            <a:ext cx="11603037" cy="3675439"/>
          </a:xfrm>
        </p:spPr>
        <p:txBody>
          <a:bodyPr>
            <a:noAutofit/>
          </a:bodyPr>
          <a:lstStyle/>
          <a:p>
            <a:pPr lvl="0" algn="just">
              <a:lnSpc>
                <a:spcPct val="150000"/>
              </a:lnSpc>
            </a:pPr>
            <a:r>
              <a:rPr lang="en-GB" sz="1400" dirty="0" err="1">
                <a:solidFill>
                  <a:srgbClr val="000000"/>
                </a:solidFill>
                <a:latin typeface="Arial" panose="020B0604020202020204" pitchFamily="34" charset="0"/>
                <a:cs typeface="Arial" panose="020B0604020202020204" pitchFamily="34" charset="0"/>
              </a:rPr>
              <a:t>Bigbelly</a:t>
            </a:r>
            <a:r>
              <a:rPr lang="en-GB" sz="1400" dirty="0">
                <a:solidFill>
                  <a:srgbClr val="000000"/>
                </a:solidFill>
                <a:latin typeface="Arial" panose="020B0604020202020204" pitchFamily="34" charset="0"/>
                <a:cs typeface="Arial" panose="020B0604020202020204" pitchFamily="34" charset="0"/>
              </a:rPr>
              <a:t> (2018) ‘</a:t>
            </a:r>
            <a:r>
              <a:rPr lang="en-US" sz="1400" cap="all" dirty="0">
                <a:solidFill>
                  <a:srgbClr val="000000"/>
                </a:solidFill>
                <a:latin typeface="Arial" panose="020B0604020202020204" pitchFamily="34" charset="0"/>
                <a:cs typeface="Arial" panose="020B0604020202020204" pitchFamily="34" charset="0"/>
              </a:rPr>
              <a:t>SMART WASTE MANAGEMENT IN THE UAE | DUBAI MUNICIPALITY PLACES 100 SMART WASTE CONTAINERS ON SHEIKH ZAYED ROAD’, </a:t>
            </a:r>
            <a:r>
              <a:rPr lang="en-US" sz="1400" dirty="0" err="1">
                <a:solidFill>
                  <a:srgbClr val="000000"/>
                </a:solidFill>
                <a:latin typeface="Arial" panose="020B0604020202020204" pitchFamily="34" charset="0"/>
                <a:cs typeface="Arial" panose="020B0604020202020204" pitchFamily="34" charset="0"/>
              </a:rPr>
              <a:t>Bigbelly</a:t>
            </a:r>
            <a:r>
              <a:rPr lang="en-US" sz="1400" dirty="0">
                <a:solidFill>
                  <a:srgbClr val="000000"/>
                </a:solidFill>
                <a:latin typeface="Arial" panose="020B0604020202020204" pitchFamily="34" charset="0"/>
                <a:cs typeface="Arial" panose="020B0604020202020204" pitchFamily="34" charset="0"/>
              </a:rPr>
              <a:t> Blog: Beyond the Bin [blog]. 4 November. Available at: http://blog.bigbelly.com/smart-waste-in-the-uae-dubai-municipality-places-100-smart-waste-containers-on-sheikh-zayed-road (Accessed 4th March 2021). </a:t>
            </a:r>
            <a:endParaRPr lang="en-US" sz="1400" cap="all" dirty="0">
              <a:solidFill>
                <a:srgbClr val="000000"/>
              </a:solidFill>
              <a:latin typeface="Arial" panose="020B0604020202020204" pitchFamily="34" charset="0"/>
              <a:cs typeface="Arial" panose="020B0604020202020204" pitchFamily="34" charset="0"/>
            </a:endParaRPr>
          </a:p>
          <a:p>
            <a:pPr lvl="0" algn="just">
              <a:lnSpc>
                <a:spcPct val="150000"/>
              </a:lnSpc>
            </a:pPr>
            <a:r>
              <a:rPr lang="en-GB" sz="1400" dirty="0">
                <a:solidFill>
                  <a:srgbClr val="000000"/>
                </a:solidFill>
                <a:latin typeface="Arial" panose="020B0604020202020204" pitchFamily="34" charset="0"/>
                <a:cs typeface="Arial" panose="020B0604020202020204" pitchFamily="34" charset="0"/>
              </a:rPr>
              <a:t>Bine-e (N.D) </a:t>
            </a:r>
            <a:r>
              <a:rPr lang="en-GB" sz="1400" i="1" dirty="0">
                <a:solidFill>
                  <a:srgbClr val="000000"/>
                </a:solidFill>
                <a:latin typeface="Arial" panose="020B0604020202020204" pitchFamily="34" charset="0"/>
                <a:cs typeface="Arial" panose="020B0604020202020204" pitchFamily="34" charset="0"/>
              </a:rPr>
              <a:t>The New Bin-e The Brand New Version of the Worldwide Smartest Waste Bin</a:t>
            </a:r>
            <a:r>
              <a:rPr lang="en-GB" sz="1400" dirty="0">
                <a:solidFill>
                  <a:srgbClr val="000000"/>
                </a:solidFill>
                <a:latin typeface="Arial" panose="020B0604020202020204" pitchFamily="34" charset="0"/>
                <a:cs typeface="Arial" panose="020B0604020202020204" pitchFamily="34" charset="0"/>
              </a:rPr>
              <a:t>. Available at: https://www.bine.world/ (Accessed 04 March 2021).</a:t>
            </a:r>
          </a:p>
          <a:p>
            <a:pPr lvl="0" algn="just">
              <a:lnSpc>
                <a:spcPct val="150000"/>
              </a:lnSpc>
            </a:pPr>
            <a:r>
              <a:rPr lang="en-GB" sz="1400" dirty="0">
                <a:solidFill>
                  <a:srgbClr val="000000"/>
                </a:solidFill>
                <a:latin typeface="Arial" panose="020B0604020202020204" pitchFamily="34" charset="0"/>
                <a:cs typeface="Arial" panose="020B0604020202020204" pitchFamily="34" charset="0"/>
              </a:rPr>
              <a:t>British Broadcasting Cooperation News (2018) ‘</a:t>
            </a:r>
            <a:r>
              <a:rPr lang="en-US" sz="1400" dirty="0">
                <a:solidFill>
                  <a:srgbClr val="000000"/>
                </a:solidFill>
                <a:latin typeface="Arial" panose="020B0604020202020204" pitchFamily="34" charset="0"/>
                <a:cs typeface="Arial" panose="020B0604020202020204" pitchFamily="34" charset="0"/>
              </a:rPr>
              <a:t>No clean city': One woman's mission to clean up Glasgow’, </a:t>
            </a:r>
            <a:r>
              <a:rPr lang="en-GB" sz="1400" i="1" dirty="0">
                <a:solidFill>
                  <a:srgbClr val="000000"/>
                </a:solidFill>
                <a:latin typeface="Arial" panose="020B0604020202020204" pitchFamily="34" charset="0"/>
                <a:cs typeface="Arial" panose="020B0604020202020204" pitchFamily="34" charset="0"/>
              </a:rPr>
              <a:t>British Broadcasting Cooperation</a:t>
            </a:r>
            <a:r>
              <a:rPr lang="en-US" sz="1400" i="1" dirty="0">
                <a:solidFill>
                  <a:srgbClr val="000000"/>
                </a:solidFill>
                <a:latin typeface="Arial" panose="020B0604020202020204" pitchFamily="34" charset="0"/>
                <a:cs typeface="Arial" panose="020B0604020202020204" pitchFamily="34" charset="0"/>
              </a:rPr>
              <a:t>, </a:t>
            </a:r>
            <a:r>
              <a:rPr lang="en-US" sz="1400" dirty="0">
                <a:solidFill>
                  <a:srgbClr val="000000"/>
                </a:solidFill>
                <a:latin typeface="Arial" panose="020B0604020202020204" pitchFamily="34" charset="0"/>
                <a:cs typeface="Arial" panose="020B0604020202020204" pitchFamily="34" charset="0"/>
              </a:rPr>
              <a:t>20</a:t>
            </a:r>
            <a:r>
              <a:rPr lang="en-US" sz="1400" baseline="30000" dirty="0">
                <a:solidFill>
                  <a:srgbClr val="000000"/>
                </a:solidFill>
                <a:latin typeface="Arial" panose="020B0604020202020204" pitchFamily="34" charset="0"/>
                <a:cs typeface="Arial" panose="020B0604020202020204" pitchFamily="34" charset="0"/>
              </a:rPr>
              <a:t>th</a:t>
            </a:r>
            <a:r>
              <a:rPr lang="en-US" sz="1400" dirty="0">
                <a:solidFill>
                  <a:srgbClr val="000000"/>
                </a:solidFill>
                <a:latin typeface="Arial" panose="020B0604020202020204" pitchFamily="34" charset="0"/>
                <a:cs typeface="Arial" panose="020B0604020202020204" pitchFamily="34" charset="0"/>
              </a:rPr>
              <a:t> July. Available at: </a:t>
            </a:r>
            <a:r>
              <a:rPr lang="en-US" sz="14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https://www.bbc.co.uk/news/uk-scotland-glasgow-west-44897406</a:t>
            </a:r>
            <a:r>
              <a:rPr lang="en-US" sz="1400" dirty="0">
                <a:solidFill>
                  <a:srgbClr val="000000"/>
                </a:solidFill>
                <a:latin typeface="Arial" panose="020B0604020202020204" pitchFamily="34" charset="0"/>
                <a:cs typeface="Arial" panose="020B0604020202020204" pitchFamily="34" charset="0"/>
              </a:rPr>
              <a:t> (Access 4th March 2021).</a:t>
            </a:r>
          </a:p>
          <a:p>
            <a:pPr algn="just">
              <a:lnSpc>
                <a:spcPct val="150000"/>
              </a:lnSpc>
            </a:pPr>
            <a:r>
              <a:rPr lang="en-GB" sz="1400" b="0" i="0" dirty="0">
                <a:solidFill>
                  <a:srgbClr val="030303"/>
                </a:solidFill>
                <a:effectLst/>
                <a:latin typeface="Arial" panose="020B0604020202020204" pitchFamily="34" charset="0"/>
                <a:cs typeface="Arial" panose="020B0604020202020204" pitchFamily="34" charset="0"/>
              </a:rPr>
              <a:t>Ellen MacArthur Foundation</a:t>
            </a:r>
            <a:r>
              <a:rPr lang="en-US" sz="1400" b="0" i="0" dirty="0">
                <a:solidFill>
                  <a:srgbClr val="000000"/>
                </a:solidFill>
                <a:effectLst/>
                <a:latin typeface="Arial" panose="020B0604020202020204" pitchFamily="34" charset="0"/>
                <a:cs typeface="Arial" panose="020B0604020202020204" pitchFamily="34" charset="0"/>
              </a:rPr>
              <a:t> (2011) </a:t>
            </a:r>
            <a:r>
              <a:rPr lang="en-US" sz="1400" b="0" i="0" dirty="0">
                <a:effectLst/>
                <a:latin typeface="Arial" panose="020B0604020202020204" pitchFamily="34" charset="0"/>
                <a:cs typeface="Arial" panose="020B0604020202020204" pitchFamily="34" charset="0"/>
              </a:rPr>
              <a:t>Explaining the Circular Economy and How Society Can Re-think Progress | Animated Video Essay [Video]. Available at: </a:t>
            </a:r>
            <a:r>
              <a:rPr lang="en-US" sz="1400" b="0" i="0" dirty="0">
                <a:effectLst/>
                <a:latin typeface="Arial" panose="020B0604020202020204" pitchFamily="34" charset="0"/>
                <a:cs typeface="Arial" panose="020B0604020202020204" pitchFamily="34" charset="0"/>
                <a:hlinkClick r:id="rId4"/>
              </a:rPr>
              <a:t>https://www.youtube.com/watch?v=zCRKvDyyHmI&amp;t=77s</a:t>
            </a:r>
            <a:r>
              <a:rPr lang="en-US" sz="1400" b="0" i="0" dirty="0">
                <a:effectLst/>
                <a:latin typeface="Arial" panose="020B0604020202020204" pitchFamily="34" charset="0"/>
                <a:cs typeface="Arial" panose="020B0604020202020204" pitchFamily="34" charset="0"/>
              </a:rPr>
              <a:t> (Accessed 16</a:t>
            </a:r>
            <a:r>
              <a:rPr lang="en-US" sz="1400" b="0" i="0" baseline="30000" dirty="0">
                <a:effectLst/>
                <a:latin typeface="Arial" panose="020B0604020202020204" pitchFamily="34" charset="0"/>
                <a:cs typeface="Arial" panose="020B0604020202020204" pitchFamily="34" charset="0"/>
              </a:rPr>
              <a:t>th</a:t>
            </a:r>
            <a:r>
              <a:rPr lang="en-US" sz="1400" b="0" i="0" dirty="0">
                <a:effectLst/>
                <a:latin typeface="Arial" panose="020B0604020202020204" pitchFamily="34" charset="0"/>
                <a:cs typeface="Arial" panose="020B0604020202020204" pitchFamily="34" charset="0"/>
              </a:rPr>
              <a:t> March 2021).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79F46B-BAFF-4229-AED5-85EE952F1E6D}"/>
              </a:ext>
            </a:extLst>
          </p:cNvPr>
          <p:cNvSpPr txBox="1">
            <a:spLocks noGrp="1"/>
          </p:cNvSpPr>
          <p:nvPr>
            <p:ph type="title"/>
          </p:nvPr>
        </p:nvSpPr>
        <p:spPr>
          <a:xfrm>
            <a:off x="1179226" y="826680"/>
            <a:ext cx="9833548" cy="1325563"/>
          </a:xfrm>
        </p:spPr>
        <p:txBody>
          <a:bodyPr>
            <a:normAutofit fontScale="90000"/>
          </a:bodyPr>
          <a:lstStyle/>
          <a:p>
            <a:pPr lvl="0" algn="ctr"/>
            <a:r>
              <a:rPr lang="en-GB" sz="10700" dirty="0">
                <a:solidFill>
                  <a:srgbClr val="FFFFFF"/>
                </a:solidFill>
                <a:latin typeface="Brush Script MT" panose="03060802040406070304" pitchFamily="66" charset="0"/>
              </a:rPr>
              <a:t>References</a:t>
            </a:r>
            <a:r>
              <a:rPr lang="en-GB" sz="7200" dirty="0">
                <a:solidFill>
                  <a:srgbClr val="FFFFFF"/>
                </a:solidFill>
                <a:latin typeface="Brush Script MT" panose="03060802040406070304" pitchFamily="66" charset="0"/>
              </a:rPr>
              <a:t> </a:t>
            </a:r>
          </a:p>
        </p:txBody>
      </p:sp>
      <p:sp>
        <p:nvSpPr>
          <p:cNvPr id="3" name="Content Placeholder 2">
            <a:extLst>
              <a:ext uri="{FF2B5EF4-FFF2-40B4-BE49-F238E27FC236}">
                <a16:creationId xmlns:a16="http://schemas.microsoft.com/office/drawing/2014/main" id="{6CABE8C2-2FDD-49AE-822C-22651161B711}"/>
              </a:ext>
            </a:extLst>
          </p:cNvPr>
          <p:cNvSpPr txBox="1">
            <a:spLocks noGrp="1"/>
          </p:cNvSpPr>
          <p:nvPr>
            <p:ph idx="1"/>
          </p:nvPr>
        </p:nvSpPr>
        <p:spPr>
          <a:xfrm>
            <a:off x="355601" y="2162979"/>
            <a:ext cx="11603037" cy="3675439"/>
          </a:xfrm>
        </p:spPr>
        <p:txBody>
          <a:bodyPr>
            <a:noAutofit/>
          </a:bodyPr>
          <a:lstStyle/>
          <a:p>
            <a:pPr algn="just"/>
            <a:endParaRPr lang="en-US" sz="1400" dirty="0">
              <a:solidFill>
                <a:srgbClr val="000000"/>
              </a:solidFill>
              <a:latin typeface="Arial" pitchFamily="34"/>
              <a:cs typeface="Arial" pitchFamily="34"/>
            </a:endParaRPr>
          </a:p>
          <a:p>
            <a:pPr algn="just">
              <a:lnSpc>
                <a:spcPct val="150000"/>
              </a:lnSpc>
            </a:pPr>
            <a:r>
              <a:rPr lang="en-GB" sz="1400" b="0" i="0" dirty="0">
                <a:effectLst/>
                <a:latin typeface="Arial" panose="020B0604020202020204" pitchFamily="34" charset="0"/>
                <a:cs typeface="Arial" panose="020B0604020202020204" pitchFamily="34" charset="0"/>
              </a:rPr>
              <a:t>Folianto, F., Low, Y.S. and </a:t>
            </a:r>
            <a:r>
              <a:rPr lang="en-GB" sz="1400" b="0" i="0" dirty="0" err="1">
                <a:effectLst/>
                <a:latin typeface="Arial" panose="020B0604020202020204" pitchFamily="34" charset="0"/>
                <a:cs typeface="Arial" panose="020B0604020202020204" pitchFamily="34" charset="0"/>
              </a:rPr>
              <a:t>Yeow</a:t>
            </a:r>
            <a:r>
              <a:rPr lang="en-GB" sz="1400" b="0" i="0" dirty="0">
                <a:effectLst/>
                <a:latin typeface="Arial" panose="020B0604020202020204" pitchFamily="34" charset="0"/>
                <a:cs typeface="Arial" panose="020B0604020202020204" pitchFamily="34" charset="0"/>
              </a:rPr>
              <a:t>, W.L. (2015) </a:t>
            </a:r>
            <a:r>
              <a:rPr lang="en-GB" sz="1400" b="0" i="0" dirty="0" err="1">
                <a:effectLst/>
                <a:latin typeface="Arial" panose="020B0604020202020204" pitchFamily="34" charset="0"/>
                <a:cs typeface="Arial" panose="020B0604020202020204" pitchFamily="34" charset="0"/>
              </a:rPr>
              <a:t>Smartbin</a:t>
            </a:r>
            <a:r>
              <a:rPr lang="en-GB" sz="1400" b="0" i="0" dirty="0">
                <a:effectLst/>
                <a:latin typeface="Arial" panose="020B0604020202020204" pitchFamily="34" charset="0"/>
                <a:cs typeface="Arial" panose="020B0604020202020204" pitchFamily="34" charset="0"/>
              </a:rPr>
              <a:t>: Smart waste management system. </a:t>
            </a:r>
            <a:r>
              <a:rPr lang="en-GB" sz="1400" b="0" i="1" dirty="0">
                <a:effectLst/>
                <a:latin typeface="Arial" panose="020B0604020202020204" pitchFamily="34" charset="0"/>
                <a:cs typeface="Arial" panose="020B0604020202020204" pitchFamily="34" charset="0"/>
              </a:rPr>
              <a:t>Tenth International Conference on Intelligent Sensors, Sensor Networks and Information Processing  (ISSNIP)</a:t>
            </a:r>
            <a:r>
              <a:rPr lang="en-GB" sz="1400" b="0" i="0" dirty="0">
                <a:effectLst/>
                <a:latin typeface="Arial" panose="020B0604020202020204" pitchFamily="34" charset="0"/>
                <a:cs typeface="Arial" panose="020B0604020202020204" pitchFamily="34" charset="0"/>
              </a:rPr>
              <a:t> (pp. 1-2). IEEE </a:t>
            </a:r>
            <a:r>
              <a:rPr lang="en-GB" sz="1400" b="0" i="0" dirty="0" err="1">
                <a:effectLst/>
                <a:latin typeface="Arial" panose="020B0604020202020204" pitchFamily="34" charset="0"/>
                <a:cs typeface="Arial" panose="020B0604020202020204" pitchFamily="34" charset="0"/>
              </a:rPr>
              <a:t>doi</a:t>
            </a:r>
            <a:r>
              <a:rPr lang="en-GB" sz="1400" b="0" i="0" dirty="0">
                <a:effectLst/>
                <a:latin typeface="Arial" panose="020B0604020202020204" pitchFamily="34" charset="0"/>
                <a:cs typeface="Arial" panose="020B0604020202020204" pitchFamily="34" charset="0"/>
              </a:rPr>
              <a:t>: 10.1109/ISSNIP.2015.7106974</a:t>
            </a:r>
            <a:endParaRPr lang="en-US" sz="1400" dirty="0">
              <a:latin typeface="Arial" pitchFamily="34"/>
              <a:cs typeface="Arial" pitchFamily="34"/>
            </a:endParaRPr>
          </a:p>
          <a:p>
            <a:pPr lvl="0" algn="just">
              <a:lnSpc>
                <a:spcPct val="150000"/>
              </a:lnSpc>
            </a:pPr>
            <a:r>
              <a:rPr lang="en-US" sz="1400" dirty="0">
                <a:latin typeface="Arial" pitchFamily="34"/>
                <a:cs typeface="Arial" pitchFamily="34"/>
              </a:rPr>
              <a:t>Morley, </a:t>
            </a:r>
            <a:r>
              <a:rPr lang="en-US" sz="1400" cap="all" dirty="0">
                <a:latin typeface="Arial" pitchFamily="34"/>
                <a:cs typeface="Arial" pitchFamily="34"/>
              </a:rPr>
              <a:t>K. (2017) ‘</a:t>
            </a:r>
            <a:r>
              <a:rPr lang="en-US" sz="1400" dirty="0">
                <a:latin typeface="Arial" pitchFamily="34"/>
                <a:cs typeface="Arial" pitchFamily="34"/>
              </a:rPr>
              <a:t>Smart bins' are coming to the UK and could spell the end of hand-separating recycling’, </a:t>
            </a:r>
            <a:r>
              <a:rPr lang="en-US" sz="1400" i="1" dirty="0">
                <a:latin typeface="Arial" pitchFamily="34"/>
                <a:cs typeface="Arial" pitchFamily="34"/>
              </a:rPr>
              <a:t>The  Telegraph, </a:t>
            </a:r>
            <a:r>
              <a:rPr lang="en-US" sz="1400" dirty="0">
                <a:latin typeface="Arial" pitchFamily="34"/>
                <a:cs typeface="Arial" pitchFamily="34"/>
              </a:rPr>
              <a:t>29</a:t>
            </a:r>
            <a:r>
              <a:rPr lang="en-US" sz="1400" baseline="30000" dirty="0">
                <a:latin typeface="Arial" pitchFamily="34"/>
                <a:cs typeface="Arial" pitchFamily="34"/>
              </a:rPr>
              <a:t>th</a:t>
            </a:r>
            <a:r>
              <a:rPr lang="en-US" sz="1400" dirty="0">
                <a:latin typeface="Arial" pitchFamily="34"/>
                <a:cs typeface="Arial" pitchFamily="34"/>
              </a:rPr>
              <a:t> August. Available at: </a:t>
            </a:r>
            <a:r>
              <a:rPr lang="en-US" sz="1400" dirty="0">
                <a:latin typeface="Arial" pitchFamily="34"/>
                <a:cs typeface="Arial" pitchFamily="34"/>
                <a:hlinkClick r:id="rId3">
                  <a:extLst>
                    <a:ext uri="{A12FA001-AC4F-418D-AE19-62706E023703}">
                      <ahyp:hlinkClr xmlns:ahyp="http://schemas.microsoft.com/office/drawing/2018/hyperlinkcolor" val="tx"/>
                    </a:ext>
                  </a:extLst>
                </a:hlinkClick>
              </a:rPr>
              <a:t>https://www.telegraph.co.uk/environment/2017/08/29/smart-bins-coming-uk-could-spell-end-hand-separating-recycling/</a:t>
            </a:r>
            <a:r>
              <a:rPr lang="en-US" sz="1400" dirty="0">
                <a:latin typeface="Arial" pitchFamily="34"/>
                <a:cs typeface="Arial" pitchFamily="34"/>
              </a:rPr>
              <a:t> (Accessed 4</a:t>
            </a:r>
            <a:r>
              <a:rPr lang="en-US" sz="1400" baseline="30000" dirty="0">
                <a:latin typeface="Arial" pitchFamily="34"/>
                <a:cs typeface="Arial" pitchFamily="34"/>
              </a:rPr>
              <a:t>th</a:t>
            </a:r>
            <a:r>
              <a:rPr lang="en-US" sz="1400" dirty="0">
                <a:latin typeface="Arial" pitchFamily="34"/>
                <a:cs typeface="Arial" pitchFamily="34"/>
              </a:rPr>
              <a:t> March 2021).</a:t>
            </a:r>
            <a:endParaRPr lang="en-US" sz="1400" b="0" i="0" dirty="0">
              <a:effectLst/>
              <a:latin typeface="Arial" panose="020B0604020202020204" pitchFamily="34" charset="0"/>
              <a:cs typeface="Arial" panose="020B0604020202020204" pitchFamily="34" charset="0"/>
            </a:endParaRPr>
          </a:p>
          <a:p>
            <a:pPr lvl="0" algn="just">
              <a:lnSpc>
                <a:spcPct val="150000"/>
              </a:lnSpc>
            </a:pPr>
            <a:r>
              <a:rPr lang="en-US" sz="1400" b="0" i="0" dirty="0">
                <a:effectLst/>
                <a:latin typeface="Arial" panose="020B0604020202020204" pitchFamily="34" charset="0"/>
                <a:cs typeface="Arial" panose="020B0604020202020204" pitchFamily="34" charset="0"/>
              </a:rPr>
              <a:t>Smith, L. and Bolton, P. (2018) Household recycling in the UK. </a:t>
            </a:r>
            <a:r>
              <a:rPr lang="en-US" sz="1400" b="0" i="1" dirty="0">
                <a:effectLst/>
                <a:latin typeface="Arial" panose="020B0604020202020204" pitchFamily="34" charset="0"/>
                <a:cs typeface="Arial" panose="020B0604020202020204" pitchFamily="34" charset="0"/>
              </a:rPr>
              <a:t>House of Commons Library, </a:t>
            </a:r>
            <a:r>
              <a:rPr lang="en-US" sz="1400" b="0" dirty="0">
                <a:effectLst/>
                <a:latin typeface="Arial" panose="020B0604020202020204" pitchFamily="34" charset="0"/>
                <a:cs typeface="Arial" panose="020B0604020202020204" pitchFamily="34" charset="0"/>
              </a:rPr>
              <a:t>Number CBP, 7285. </a:t>
            </a:r>
            <a:r>
              <a:rPr lang="en-US" sz="1400" b="0" i="0" dirty="0">
                <a:effectLst/>
                <a:latin typeface="Arial" panose="020B0604020202020204" pitchFamily="34" charset="0"/>
                <a:cs typeface="Arial" panose="020B0604020202020204" pitchFamily="34" charset="0"/>
              </a:rPr>
              <a:t>URL: </a:t>
            </a:r>
            <a:r>
              <a:rPr lang="en-US" sz="14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https://www.legco.gov.hk/general/english/library/stay_informed_overseas_policy_updates/household_recycling.pdf</a:t>
            </a:r>
            <a:r>
              <a:rPr lang="en-US" sz="1400" b="0" i="0" dirty="0">
                <a:effectLst/>
                <a:latin typeface="Arial" panose="020B0604020202020204" pitchFamily="34" charset="0"/>
                <a:cs typeface="Arial" panose="020B0604020202020204" pitchFamily="34" charset="0"/>
              </a:rPr>
              <a:t> (Accessed 11th March 2021).</a:t>
            </a:r>
            <a:endParaRPr lang="en-US" sz="1400" dirty="0">
              <a:latin typeface="Arial" panose="020B0604020202020204" pitchFamily="34" charset="0"/>
              <a:cs typeface="Arial" panose="020B0604020202020204" pitchFamily="34" charset="0"/>
            </a:endParaRPr>
          </a:p>
          <a:p>
            <a:pPr lvl="0" algn="just">
              <a:lnSpc>
                <a:spcPct val="150000"/>
              </a:lnSpc>
            </a:pPr>
            <a:r>
              <a:rPr lang="en-US" sz="1400" dirty="0" err="1">
                <a:latin typeface="Arial" panose="020B0604020202020204" pitchFamily="34" charset="0"/>
                <a:cs typeface="Arial" panose="020B0604020202020204" pitchFamily="34" charset="0"/>
              </a:rPr>
              <a:t>Swachhcoin</a:t>
            </a:r>
            <a:r>
              <a:rPr lang="en-US" sz="1400" dirty="0">
                <a:latin typeface="Arial" panose="020B0604020202020204" pitchFamily="34" charset="0"/>
                <a:cs typeface="Arial" panose="020B0604020202020204" pitchFamily="34" charset="0"/>
              </a:rPr>
              <a:t>, (2018) </a:t>
            </a:r>
            <a:r>
              <a:rPr lang="en-US" sz="1400" i="1" dirty="0">
                <a:latin typeface="Arial" panose="020B0604020202020204" pitchFamily="34" charset="0"/>
                <a:cs typeface="Arial" panose="020B0604020202020204" pitchFamily="34" charset="0"/>
              </a:rPr>
              <a:t>The Swachh Ecosystem with Smart Waste Management</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https://medium.com/swlh/the-swachh-ecosystem-with-smart-waste-management-fd48da75845e</a:t>
            </a:r>
            <a:r>
              <a:rPr lang="en-US" sz="1400" dirty="0">
                <a:latin typeface="Arial" panose="020B0604020202020204" pitchFamily="34" charset="0"/>
                <a:cs typeface="Arial" panose="020B0604020202020204" pitchFamily="34" charset="0"/>
              </a:rPr>
              <a:t> (Accessed 4th March 2021).</a:t>
            </a:r>
          </a:p>
        </p:txBody>
      </p:sp>
    </p:spTree>
    <p:extLst>
      <p:ext uri="{BB962C8B-B14F-4D97-AF65-F5344CB8AC3E}">
        <p14:creationId xmlns:p14="http://schemas.microsoft.com/office/powerpoint/2010/main" val="997374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4656</TotalTime>
  <Words>1139</Words>
  <Application>Microsoft Office PowerPoint</Application>
  <PresentationFormat>Widescreen</PresentationFormat>
  <Paragraphs>81</Paragraphs>
  <Slides>12</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12</vt:i4>
      </vt:variant>
    </vt:vector>
  </HeadingPairs>
  <TitlesOfParts>
    <vt:vector size="25" baseType="lpstr">
      <vt:lpstr>Arial</vt:lpstr>
      <vt:lpstr>Brush Script MT</vt:lpstr>
      <vt:lpstr>Calibri</vt:lpstr>
      <vt:lpstr>Calibri Light</vt:lpstr>
      <vt:lpstr>Castellar</vt:lpstr>
      <vt:lpstr>Constantia</vt:lpstr>
      <vt:lpstr>Copperplate Gothic Bold</vt:lpstr>
      <vt:lpstr>Eras Demi ITC</vt:lpstr>
      <vt:lpstr>Georgia Pro Black</vt:lpstr>
      <vt:lpstr>Goudy Old Style</vt:lpstr>
      <vt:lpstr>Office Theme</vt:lpstr>
      <vt:lpstr>1_Office Theme</vt:lpstr>
      <vt:lpstr>2_Office Theme</vt:lpstr>
      <vt:lpstr>E- Portfolio  Evidence of Learning Task 3 &amp; 4</vt:lpstr>
      <vt:lpstr>PowerPoint Presentation</vt:lpstr>
      <vt:lpstr>PITCH </vt:lpstr>
      <vt:lpstr>PITCH </vt:lpstr>
      <vt:lpstr>PITCH </vt:lpstr>
      <vt:lpstr>PowerPoint Presentation</vt:lpstr>
      <vt:lpstr>PowerPoint Presentation</vt:lpstr>
      <vt:lpstr>PowerPoint Presentation</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Fatima zahra</dc:creator>
  <cp:lastModifiedBy>Fatima zahra</cp:lastModifiedBy>
  <cp:revision>138</cp:revision>
  <dcterms:created xsi:type="dcterms:W3CDTF">2021-03-08T14:19:00Z</dcterms:created>
  <dcterms:modified xsi:type="dcterms:W3CDTF">2021-03-17T19:17:13Z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2057-11.2.0.10017</vt:lpwstr>
  </property>
</Properties>
</file>